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0" r:id="rId13"/>
    <p:sldId id="271" r:id="rId14"/>
    <p:sldId id="272" r:id="rId15"/>
    <p:sldId id="273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10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196" y="268355"/>
            <a:ext cx="1429255" cy="4311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718" y="105282"/>
            <a:ext cx="853440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1043" y="1633220"/>
            <a:ext cx="8957945" cy="344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7633" y="477977"/>
            <a:ext cx="9084945" cy="3382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960"/>
              </a:lnSpc>
              <a:spcBef>
                <a:spcPts val="95"/>
              </a:spcBef>
            </a:pPr>
            <a:r>
              <a:rPr sz="10000" spc="-355" dirty="0">
                <a:solidFill>
                  <a:srgbClr val="001F5F"/>
                </a:solidFill>
              </a:rPr>
              <a:t>Microsoft</a:t>
            </a:r>
            <a:r>
              <a:rPr sz="10000" spc="-90" dirty="0">
                <a:solidFill>
                  <a:srgbClr val="001F5F"/>
                </a:solidFill>
              </a:rPr>
              <a:t> </a:t>
            </a:r>
            <a:r>
              <a:rPr sz="10000" spc="-295" dirty="0">
                <a:solidFill>
                  <a:srgbClr val="001F5F"/>
                </a:solidFill>
              </a:rPr>
              <a:t>Azure</a:t>
            </a:r>
            <a:endParaRPr sz="10000"/>
          </a:p>
          <a:p>
            <a:pPr marL="12700" marR="2287905">
              <a:lnSpc>
                <a:spcPts val="7309"/>
              </a:lnSpc>
            </a:pPr>
            <a:r>
              <a:rPr sz="6000" spc="-135" dirty="0">
                <a:solidFill>
                  <a:srgbClr val="001F5F"/>
                </a:solidFill>
              </a:rPr>
              <a:t>From</a:t>
            </a:r>
            <a:r>
              <a:rPr sz="6000" spc="-285" dirty="0">
                <a:solidFill>
                  <a:srgbClr val="001F5F"/>
                </a:solidFill>
              </a:rPr>
              <a:t> </a:t>
            </a:r>
            <a:r>
              <a:rPr sz="6000" spc="-155" dirty="0">
                <a:solidFill>
                  <a:srgbClr val="001F5F"/>
                </a:solidFill>
              </a:rPr>
              <a:t>Zero</a:t>
            </a:r>
            <a:r>
              <a:rPr sz="6000" spc="-260" dirty="0">
                <a:solidFill>
                  <a:srgbClr val="001F5F"/>
                </a:solidFill>
              </a:rPr>
              <a:t> </a:t>
            </a:r>
            <a:r>
              <a:rPr sz="6000" spc="-95" dirty="0">
                <a:solidFill>
                  <a:srgbClr val="001F5F"/>
                </a:solidFill>
              </a:rPr>
              <a:t>to</a:t>
            </a:r>
            <a:r>
              <a:rPr sz="6000" spc="-295" dirty="0">
                <a:solidFill>
                  <a:srgbClr val="001F5F"/>
                </a:solidFill>
              </a:rPr>
              <a:t> </a:t>
            </a:r>
            <a:r>
              <a:rPr sz="6000" spc="-20" dirty="0">
                <a:solidFill>
                  <a:srgbClr val="001F5F"/>
                </a:solidFill>
              </a:rPr>
              <a:t>Hero </a:t>
            </a:r>
            <a:r>
              <a:rPr sz="6000" spc="-430" dirty="0">
                <a:solidFill>
                  <a:srgbClr val="001F5F"/>
                </a:solidFill>
              </a:rPr>
              <a:t>The</a:t>
            </a:r>
            <a:r>
              <a:rPr sz="6000" spc="-45" dirty="0">
                <a:solidFill>
                  <a:srgbClr val="001F5F"/>
                </a:solidFill>
              </a:rPr>
              <a:t> </a:t>
            </a:r>
            <a:r>
              <a:rPr sz="6000" spc="-260" dirty="0">
                <a:solidFill>
                  <a:srgbClr val="001F5F"/>
                </a:solidFill>
              </a:rPr>
              <a:t>Complete</a:t>
            </a:r>
            <a:r>
              <a:rPr sz="6000" spc="-45" dirty="0">
                <a:solidFill>
                  <a:srgbClr val="001F5F"/>
                </a:solidFill>
              </a:rPr>
              <a:t> </a:t>
            </a:r>
            <a:r>
              <a:rPr sz="6000" spc="-390" dirty="0">
                <a:solidFill>
                  <a:srgbClr val="001F5F"/>
                </a:solidFill>
              </a:rPr>
              <a:t>Guide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485482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15" dirty="0" smtClean="0"/>
              <a:t>Azure</a:t>
            </a:r>
            <a:r>
              <a:rPr spc="-30" smtClean="0"/>
              <a:t> </a:t>
            </a:r>
            <a:r>
              <a:rPr spc="-300" dirty="0"/>
              <a:t>Technology</a:t>
            </a:r>
            <a:r>
              <a:rPr spc="-60" dirty="0"/>
              <a:t> </a:t>
            </a:r>
            <a:r>
              <a:rPr spc="-120" dirty="0"/>
              <a:t>Stack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53" y="1778126"/>
            <a:ext cx="2894938" cy="7810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5722" y="1469878"/>
            <a:ext cx="2525710" cy="15620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5790" y="1850780"/>
            <a:ext cx="3484908" cy="10477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6246" y="2832701"/>
            <a:ext cx="3199692" cy="1390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5496" y="3620707"/>
            <a:ext cx="3736280" cy="47164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722364" y="3086117"/>
            <a:ext cx="5146675" cy="2365375"/>
            <a:chOff x="6722364" y="3086117"/>
            <a:chExt cx="5146675" cy="236537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0471" y="3086117"/>
              <a:ext cx="3648440" cy="14576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2364" y="4433316"/>
              <a:ext cx="2680716" cy="1018032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82149" y="4597908"/>
            <a:ext cx="2872692" cy="78028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27774" y="5727804"/>
            <a:ext cx="4331179" cy="68014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17550" y="5792723"/>
            <a:ext cx="4318682" cy="6812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Azure</a:t>
            </a:r>
            <a:r>
              <a:rPr spc="-225" dirty="0"/>
              <a:t> </a:t>
            </a:r>
            <a:r>
              <a:rPr spc="-120" dirty="0"/>
              <a:t>Certified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6511" y="1618488"/>
            <a:ext cx="8085455" cy="4998720"/>
            <a:chOff x="1276511" y="1618488"/>
            <a:chExt cx="8085455" cy="4998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5129" y="1740956"/>
              <a:ext cx="2370048" cy="24475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3355" y="4114800"/>
              <a:ext cx="2302763" cy="24932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511" y="4209288"/>
              <a:ext cx="2326262" cy="24074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6560" y="1618488"/>
              <a:ext cx="2595372" cy="25938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Who</a:t>
            </a:r>
            <a:r>
              <a:rPr spc="-45" dirty="0"/>
              <a:t> </a:t>
            </a:r>
            <a:r>
              <a:rPr dirty="0"/>
              <a:t>Is</a:t>
            </a:r>
            <a:r>
              <a:rPr spc="-229" dirty="0"/>
              <a:t> </a:t>
            </a:r>
            <a:r>
              <a:rPr spc="-310" dirty="0"/>
              <a:t>This</a:t>
            </a:r>
            <a:r>
              <a:rPr spc="-85" dirty="0"/>
              <a:t> </a:t>
            </a:r>
            <a:r>
              <a:rPr spc="-200" dirty="0"/>
              <a:t>Course</a:t>
            </a:r>
            <a:r>
              <a:rPr spc="-125" dirty="0"/>
              <a:t> </a:t>
            </a:r>
            <a:r>
              <a:rPr spc="-355" dirty="0"/>
              <a:t>For?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/>
              <a:t>Architects</a:t>
            </a:r>
            <a:r>
              <a:rPr spc="229" dirty="0"/>
              <a:t> </a:t>
            </a:r>
            <a:r>
              <a:rPr dirty="0"/>
              <a:t>and</a:t>
            </a:r>
            <a:r>
              <a:rPr spc="229" dirty="0"/>
              <a:t> </a:t>
            </a:r>
            <a:r>
              <a:rPr dirty="0"/>
              <a:t>Architects</a:t>
            </a:r>
            <a:r>
              <a:rPr spc="229" dirty="0"/>
              <a:t> </a:t>
            </a:r>
            <a:r>
              <a:rPr dirty="0"/>
              <a:t>to</a:t>
            </a:r>
            <a:r>
              <a:rPr spc="229" dirty="0"/>
              <a:t> </a:t>
            </a:r>
            <a:r>
              <a:rPr spc="-25" dirty="0"/>
              <a:t>be</a:t>
            </a:r>
          </a:p>
          <a:p>
            <a:pPr marL="298450" indent="-285750">
              <a:lnSpc>
                <a:spcPct val="100000"/>
              </a:lnSpc>
              <a:spcBef>
                <a:spcPts val="383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/>
              <a:t>Developers</a:t>
            </a:r>
            <a:r>
              <a:rPr spc="275" dirty="0"/>
              <a:t> </a:t>
            </a:r>
            <a:r>
              <a:rPr dirty="0"/>
              <a:t>who</a:t>
            </a:r>
            <a:r>
              <a:rPr spc="300" dirty="0"/>
              <a:t> </a:t>
            </a:r>
            <a:r>
              <a:rPr dirty="0"/>
              <a:t>want</a:t>
            </a:r>
            <a:r>
              <a:rPr spc="280" dirty="0"/>
              <a:t> </a:t>
            </a:r>
            <a:r>
              <a:rPr dirty="0"/>
              <a:t>to</a:t>
            </a:r>
            <a:r>
              <a:rPr spc="310" dirty="0"/>
              <a:t> </a:t>
            </a:r>
            <a:r>
              <a:rPr dirty="0"/>
              <a:t>learn</a:t>
            </a:r>
            <a:r>
              <a:rPr spc="275" dirty="0"/>
              <a:t> </a:t>
            </a:r>
            <a:r>
              <a:rPr dirty="0"/>
              <a:t>about</a:t>
            </a:r>
            <a:r>
              <a:rPr spc="295" dirty="0"/>
              <a:t> </a:t>
            </a:r>
            <a:r>
              <a:rPr dirty="0"/>
              <a:t>the</a:t>
            </a:r>
            <a:r>
              <a:rPr spc="300" dirty="0"/>
              <a:t> </a:t>
            </a:r>
            <a:r>
              <a:rPr spc="-10" dirty="0"/>
              <a:t>cloud</a:t>
            </a:r>
          </a:p>
          <a:p>
            <a:pPr marL="297815" marR="5080" indent="-285750">
              <a:lnSpc>
                <a:spcPts val="768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Anyone</a:t>
            </a:r>
            <a:r>
              <a:rPr spc="290" dirty="0"/>
              <a:t> </a:t>
            </a:r>
            <a:r>
              <a:rPr dirty="0"/>
              <a:t>who</a:t>
            </a:r>
            <a:r>
              <a:rPr spc="305" dirty="0"/>
              <a:t> </a:t>
            </a:r>
            <a:r>
              <a:rPr dirty="0"/>
              <a:t>is</a:t>
            </a:r>
            <a:r>
              <a:rPr spc="305" dirty="0"/>
              <a:t> </a:t>
            </a:r>
            <a:r>
              <a:rPr dirty="0"/>
              <a:t>interested</a:t>
            </a:r>
            <a:r>
              <a:rPr spc="300" dirty="0"/>
              <a:t> </a:t>
            </a:r>
            <a:r>
              <a:rPr dirty="0"/>
              <a:t>in</a:t>
            </a:r>
            <a:r>
              <a:rPr spc="295" dirty="0"/>
              <a:t> </a:t>
            </a:r>
            <a:r>
              <a:rPr dirty="0"/>
              <a:t>the</a:t>
            </a:r>
            <a:r>
              <a:rPr spc="305" dirty="0"/>
              <a:t> </a:t>
            </a:r>
            <a:r>
              <a:rPr dirty="0"/>
              <a:t>most</a:t>
            </a:r>
            <a:r>
              <a:rPr spc="310" dirty="0"/>
              <a:t> </a:t>
            </a:r>
            <a:r>
              <a:rPr spc="-10" dirty="0"/>
              <a:t>important 	</a:t>
            </a:r>
            <a:r>
              <a:rPr dirty="0"/>
              <a:t>computing</a:t>
            </a:r>
            <a:r>
              <a:rPr spc="295" dirty="0"/>
              <a:t> </a:t>
            </a:r>
            <a:r>
              <a:rPr dirty="0"/>
              <a:t>platform</a:t>
            </a:r>
            <a:r>
              <a:rPr spc="290" dirty="0"/>
              <a:t> </a:t>
            </a:r>
            <a:r>
              <a:rPr dirty="0"/>
              <a:t>in</a:t>
            </a:r>
            <a:r>
              <a:rPr spc="290" dirty="0"/>
              <a:t> </a:t>
            </a:r>
            <a:r>
              <a:rPr dirty="0"/>
              <a:t>the</a:t>
            </a:r>
            <a:r>
              <a:rPr spc="300" dirty="0"/>
              <a:t> </a:t>
            </a:r>
            <a:r>
              <a:rPr spc="-10" dirty="0"/>
              <a:t>world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How </a:t>
            </a:r>
            <a:r>
              <a:rPr spc="-310" dirty="0"/>
              <a:t>This</a:t>
            </a:r>
            <a:r>
              <a:rPr spc="-80" dirty="0"/>
              <a:t> </a:t>
            </a:r>
            <a:r>
              <a:rPr spc="-200" dirty="0"/>
              <a:t>Course</a:t>
            </a:r>
            <a:r>
              <a:rPr spc="-145" dirty="0"/>
              <a:t> </a:t>
            </a:r>
            <a:r>
              <a:rPr dirty="0"/>
              <a:t>Is</a:t>
            </a:r>
            <a:r>
              <a:rPr spc="-195" dirty="0"/>
              <a:t> </a:t>
            </a:r>
            <a:r>
              <a:rPr spc="-180" dirty="0"/>
              <a:t>Organized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5939" y="1840992"/>
            <a:ext cx="7414259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sz="2600" b="1" spc="-105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r>
              <a:rPr sz="2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6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4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2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5939" y="2851404"/>
            <a:ext cx="7414259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310"/>
              </a:spcBef>
            </a:pPr>
            <a:r>
              <a:rPr sz="2600" b="1" spc="-110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r>
              <a:rPr sz="2600" b="1" spc="-75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26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80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26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70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r>
              <a:rPr sz="2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0" dirty="0">
                <a:solidFill>
                  <a:srgbClr val="FFFFFF"/>
                </a:solidFill>
                <a:latin typeface="Arial"/>
                <a:cs typeface="Arial"/>
              </a:rPr>
              <a:t>(demos</a:t>
            </a:r>
            <a:r>
              <a:rPr sz="2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25" dirty="0">
                <a:solidFill>
                  <a:srgbClr val="FFFFFF"/>
                </a:solidFill>
                <a:latin typeface="Arial"/>
                <a:cs typeface="Arial"/>
              </a:rPr>
              <a:t>hands</a:t>
            </a:r>
            <a:r>
              <a:rPr sz="2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on)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5939" y="3863340"/>
            <a:ext cx="7414259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305"/>
              </a:spcBef>
            </a:pPr>
            <a:r>
              <a:rPr sz="2600" b="1" spc="-95" dirty="0">
                <a:solidFill>
                  <a:srgbClr val="FFFFFF"/>
                </a:solidFill>
                <a:latin typeface="Arial"/>
                <a:cs typeface="Arial"/>
              </a:rPr>
              <a:t>Architecting</a:t>
            </a:r>
            <a:r>
              <a:rPr sz="2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90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2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40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r>
              <a:rPr sz="2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6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131" y="1367027"/>
            <a:ext cx="5512435" cy="451484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Welcome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131" y="2072639"/>
            <a:ext cx="5512435" cy="45275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Introduction</a:t>
            </a:r>
            <a:r>
              <a:rPr sz="2400" spc="19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to</a:t>
            </a:r>
            <a:r>
              <a:rPr sz="2400" spc="18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the</a:t>
            </a:r>
            <a:r>
              <a:rPr sz="2400" spc="17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Cloud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131" y="2779776"/>
            <a:ext cx="5512435" cy="45275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34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Introduction</a:t>
            </a:r>
            <a:r>
              <a:rPr sz="2400" spc="18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to</a:t>
            </a:r>
            <a:r>
              <a:rPr sz="2400" spc="17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Bahnschrift"/>
                <a:cs typeface="Bahnschrift"/>
              </a:rPr>
              <a:t>Azure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131" y="3486911"/>
            <a:ext cx="5512435" cy="451484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First</a:t>
            </a:r>
            <a:r>
              <a:rPr sz="2400" spc="19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Look</a:t>
            </a:r>
            <a:r>
              <a:rPr sz="2400" spc="20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at</a:t>
            </a:r>
            <a:r>
              <a:rPr sz="2400" spc="18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Azure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131" y="4192523"/>
            <a:ext cx="5512435" cy="45275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Basic</a:t>
            </a:r>
            <a:r>
              <a:rPr sz="2400" spc="19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Concepts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131" y="4899659"/>
            <a:ext cx="5512435" cy="45275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Introducing</a:t>
            </a:r>
            <a:r>
              <a:rPr sz="2400" spc="15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Our</a:t>
            </a:r>
            <a:r>
              <a:rPr sz="2400" spc="13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Bahnschrift"/>
                <a:cs typeface="Bahnschrift"/>
              </a:rPr>
              <a:t>App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131" y="5606796"/>
            <a:ext cx="5512435" cy="451484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35"/>
              </a:spcBef>
            </a:pP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Compute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99021" y="2072385"/>
            <a:ext cx="5525135" cy="464184"/>
            <a:chOff x="6399021" y="2072385"/>
            <a:chExt cx="5525135" cy="464184"/>
          </a:xfrm>
        </p:grpSpPr>
        <p:sp>
          <p:nvSpPr>
            <p:cNvPr id="11" name="object 11"/>
            <p:cNvSpPr/>
            <p:nvPr/>
          </p:nvSpPr>
          <p:spPr>
            <a:xfrm>
              <a:off x="6405371" y="2078735"/>
              <a:ext cx="5512435" cy="451484"/>
            </a:xfrm>
            <a:custGeom>
              <a:avLst/>
              <a:gdLst/>
              <a:ahLst/>
              <a:cxnLst/>
              <a:rect l="l" t="t" r="r" b="b"/>
              <a:pathLst>
                <a:path w="5512434" h="451485">
                  <a:moveTo>
                    <a:pt x="5512308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5512308" y="451103"/>
                  </a:lnTo>
                  <a:lnTo>
                    <a:pt x="55123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5371" y="2078735"/>
              <a:ext cx="5512435" cy="451484"/>
            </a:xfrm>
            <a:custGeom>
              <a:avLst/>
              <a:gdLst/>
              <a:ahLst/>
              <a:cxnLst/>
              <a:rect l="l" t="t" r="r" b="b"/>
              <a:pathLst>
                <a:path w="5512434" h="451485">
                  <a:moveTo>
                    <a:pt x="0" y="451103"/>
                  </a:moveTo>
                  <a:lnTo>
                    <a:pt x="5512308" y="451103"/>
                  </a:lnTo>
                  <a:lnTo>
                    <a:pt x="5512308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39581" y="2107438"/>
            <a:ext cx="648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Bahnschrift"/>
                <a:cs typeface="Bahnschrift"/>
              </a:rPr>
              <a:t>Data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5371" y="2779776"/>
            <a:ext cx="5512435" cy="45275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34"/>
              </a:spcBef>
            </a:pP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Messaging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05371" y="3486911"/>
            <a:ext cx="5512435" cy="451484"/>
          </a:xfrm>
          <a:custGeom>
            <a:avLst/>
            <a:gdLst/>
            <a:ahLst/>
            <a:cxnLst/>
            <a:rect l="l" t="t" r="r" b="b"/>
            <a:pathLst>
              <a:path w="5512434" h="451485">
                <a:moveTo>
                  <a:pt x="5512308" y="0"/>
                </a:moveTo>
                <a:lnTo>
                  <a:pt x="0" y="0"/>
                </a:lnTo>
                <a:lnTo>
                  <a:pt x="0" y="451104"/>
                </a:lnTo>
                <a:lnTo>
                  <a:pt x="5512308" y="451104"/>
                </a:lnTo>
                <a:lnTo>
                  <a:pt x="55123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05371" y="3486911"/>
            <a:ext cx="5512435" cy="451484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Azure</a:t>
            </a:r>
            <a:r>
              <a:rPr sz="2400" spc="18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Active</a:t>
            </a:r>
            <a:r>
              <a:rPr sz="2400" spc="19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Directory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05371" y="4192523"/>
            <a:ext cx="5512435" cy="452755"/>
          </a:xfrm>
          <a:custGeom>
            <a:avLst/>
            <a:gdLst/>
            <a:ahLst/>
            <a:cxnLst/>
            <a:rect l="l" t="t" r="r" b="b"/>
            <a:pathLst>
              <a:path w="5512434" h="452754">
                <a:moveTo>
                  <a:pt x="5512308" y="0"/>
                </a:moveTo>
                <a:lnTo>
                  <a:pt x="0" y="0"/>
                </a:lnTo>
                <a:lnTo>
                  <a:pt x="0" y="452627"/>
                </a:lnTo>
                <a:lnTo>
                  <a:pt x="5512308" y="452627"/>
                </a:lnTo>
                <a:lnTo>
                  <a:pt x="55123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05371" y="4192523"/>
            <a:ext cx="5512435" cy="452755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40"/>
              </a:spcBef>
            </a:pP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Monitoring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05371" y="4899659"/>
            <a:ext cx="5512435" cy="452755"/>
          </a:xfrm>
          <a:custGeom>
            <a:avLst/>
            <a:gdLst/>
            <a:ahLst/>
            <a:cxnLst/>
            <a:rect l="l" t="t" r="r" b="b"/>
            <a:pathLst>
              <a:path w="5512434" h="452754">
                <a:moveTo>
                  <a:pt x="5512308" y="0"/>
                </a:moveTo>
                <a:lnTo>
                  <a:pt x="0" y="0"/>
                </a:lnTo>
                <a:lnTo>
                  <a:pt x="0" y="452627"/>
                </a:lnTo>
                <a:lnTo>
                  <a:pt x="5512308" y="452627"/>
                </a:lnTo>
                <a:lnTo>
                  <a:pt x="55123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05371" y="4899659"/>
            <a:ext cx="5512435" cy="452755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35"/>
              </a:spcBef>
            </a:pP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Security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99021" y="5600446"/>
            <a:ext cx="5525135" cy="464184"/>
            <a:chOff x="6399021" y="5600446"/>
            <a:chExt cx="5525135" cy="464184"/>
          </a:xfrm>
        </p:grpSpPr>
        <p:sp>
          <p:nvSpPr>
            <p:cNvPr id="22" name="object 22"/>
            <p:cNvSpPr/>
            <p:nvPr/>
          </p:nvSpPr>
          <p:spPr>
            <a:xfrm>
              <a:off x="6405371" y="5606796"/>
              <a:ext cx="5512435" cy="451484"/>
            </a:xfrm>
            <a:custGeom>
              <a:avLst/>
              <a:gdLst/>
              <a:ahLst/>
              <a:cxnLst/>
              <a:rect l="l" t="t" r="r" b="b"/>
              <a:pathLst>
                <a:path w="5512434" h="451485">
                  <a:moveTo>
                    <a:pt x="5512308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5512308" y="451103"/>
                  </a:lnTo>
                  <a:lnTo>
                    <a:pt x="55123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5371" y="5606796"/>
              <a:ext cx="5512435" cy="451484"/>
            </a:xfrm>
            <a:custGeom>
              <a:avLst/>
              <a:gdLst/>
              <a:ahLst/>
              <a:cxnLst/>
              <a:rect l="l" t="t" r="r" b="b"/>
              <a:pathLst>
                <a:path w="5512434" h="451485">
                  <a:moveTo>
                    <a:pt x="0" y="451103"/>
                  </a:moveTo>
                  <a:lnTo>
                    <a:pt x="5512308" y="451103"/>
                  </a:lnTo>
                  <a:lnTo>
                    <a:pt x="5512308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950832" y="5636767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Bahnschrift"/>
                <a:cs typeface="Bahnschrift"/>
              </a:rPr>
              <a:t>DR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13710" y="1818894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69">
                <a:moveTo>
                  <a:pt x="28575" y="178561"/>
                </a:moveTo>
                <a:lnTo>
                  <a:pt x="0" y="178561"/>
                </a:lnTo>
                <a:lnTo>
                  <a:pt x="38100" y="254761"/>
                </a:lnTo>
                <a:lnTo>
                  <a:pt x="69850" y="191261"/>
                </a:lnTo>
                <a:lnTo>
                  <a:pt x="28575" y="191261"/>
                </a:lnTo>
                <a:lnTo>
                  <a:pt x="28575" y="178561"/>
                </a:lnTo>
                <a:close/>
              </a:path>
              <a:path w="76200" h="255269">
                <a:moveTo>
                  <a:pt x="47625" y="0"/>
                </a:moveTo>
                <a:lnTo>
                  <a:pt x="28575" y="0"/>
                </a:lnTo>
                <a:lnTo>
                  <a:pt x="28575" y="191261"/>
                </a:lnTo>
                <a:lnTo>
                  <a:pt x="47625" y="191261"/>
                </a:lnTo>
                <a:lnTo>
                  <a:pt x="47625" y="0"/>
                </a:lnTo>
                <a:close/>
              </a:path>
              <a:path w="76200" h="255269">
                <a:moveTo>
                  <a:pt x="76200" y="178561"/>
                </a:moveTo>
                <a:lnTo>
                  <a:pt x="47625" y="178561"/>
                </a:lnTo>
                <a:lnTo>
                  <a:pt x="47625" y="191261"/>
                </a:lnTo>
                <a:lnTo>
                  <a:pt x="69850" y="191261"/>
                </a:lnTo>
                <a:lnTo>
                  <a:pt x="76200" y="17856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3710" y="2519933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69">
                <a:moveTo>
                  <a:pt x="28575" y="178562"/>
                </a:moveTo>
                <a:lnTo>
                  <a:pt x="0" y="178562"/>
                </a:lnTo>
                <a:lnTo>
                  <a:pt x="38100" y="254762"/>
                </a:lnTo>
                <a:lnTo>
                  <a:pt x="69850" y="191262"/>
                </a:lnTo>
                <a:lnTo>
                  <a:pt x="28575" y="191262"/>
                </a:lnTo>
                <a:lnTo>
                  <a:pt x="28575" y="178562"/>
                </a:lnTo>
                <a:close/>
              </a:path>
              <a:path w="76200" h="255269">
                <a:moveTo>
                  <a:pt x="47625" y="0"/>
                </a:moveTo>
                <a:lnTo>
                  <a:pt x="28575" y="0"/>
                </a:lnTo>
                <a:lnTo>
                  <a:pt x="28575" y="191262"/>
                </a:lnTo>
                <a:lnTo>
                  <a:pt x="47625" y="191262"/>
                </a:lnTo>
                <a:lnTo>
                  <a:pt x="47625" y="0"/>
                </a:lnTo>
                <a:close/>
              </a:path>
              <a:path w="76200" h="255269">
                <a:moveTo>
                  <a:pt x="76200" y="178562"/>
                </a:moveTo>
                <a:lnTo>
                  <a:pt x="47625" y="178562"/>
                </a:lnTo>
                <a:lnTo>
                  <a:pt x="47625" y="191262"/>
                </a:lnTo>
                <a:lnTo>
                  <a:pt x="69850" y="191262"/>
                </a:lnTo>
                <a:lnTo>
                  <a:pt x="76200" y="1785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13710" y="3222498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70">
                <a:moveTo>
                  <a:pt x="28575" y="178562"/>
                </a:moveTo>
                <a:lnTo>
                  <a:pt x="0" y="178562"/>
                </a:lnTo>
                <a:lnTo>
                  <a:pt x="38100" y="254762"/>
                </a:lnTo>
                <a:lnTo>
                  <a:pt x="69850" y="191262"/>
                </a:lnTo>
                <a:lnTo>
                  <a:pt x="28575" y="191262"/>
                </a:lnTo>
                <a:lnTo>
                  <a:pt x="28575" y="178562"/>
                </a:lnTo>
                <a:close/>
              </a:path>
              <a:path w="76200" h="255270">
                <a:moveTo>
                  <a:pt x="47625" y="0"/>
                </a:moveTo>
                <a:lnTo>
                  <a:pt x="28575" y="0"/>
                </a:lnTo>
                <a:lnTo>
                  <a:pt x="28575" y="191262"/>
                </a:lnTo>
                <a:lnTo>
                  <a:pt x="47625" y="191262"/>
                </a:lnTo>
                <a:lnTo>
                  <a:pt x="47625" y="0"/>
                </a:lnTo>
                <a:close/>
              </a:path>
              <a:path w="76200" h="255270">
                <a:moveTo>
                  <a:pt x="76200" y="178562"/>
                </a:moveTo>
                <a:lnTo>
                  <a:pt x="47625" y="178562"/>
                </a:lnTo>
                <a:lnTo>
                  <a:pt x="47625" y="191262"/>
                </a:lnTo>
                <a:lnTo>
                  <a:pt x="69850" y="191262"/>
                </a:lnTo>
                <a:lnTo>
                  <a:pt x="76200" y="1785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13710" y="3923538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70">
                <a:moveTo>
                  <a:pt x="28575" y="178562"/>
                </a:moveTo>
                <a:lnTo>
                  <a:pt x="0" y="178562"/>
                </a:lnTo>
                <a:lnTo>
                  <a:pt x="38100" y="254762"/>
                </a:lnTo>
                <a:lnTo>
                  <a:pt x="69850" y="191262"/>
                </a:lnTo>
                <a:lnTo>
                  <a:pt x="28575" y="191262"/>
                </a:lnTo>
                <a:lnTo>
                  <a:pt x="28575" y="178562"/>
                </a:lnTo>
                <a:close/>
              </a:path>
              <a:path w="76200" h="255270">
                <a:moveTo>
                  <a:pt x="47625" y="0"/>
                </a:moveTo>
                <a:lnTo>
                  <a:pt x="28575" y="0"/>
                </a:lnTo>
                <a:lnTo>
                  <a:pt x="28575" y="191262"/>
                </a:lnTo>
                <a:lnTo>
                  <a:pt x="47625" y="191262"/>
                </a:lnTo>
                <a:lnTo>
                  <a:pt x="47625" y="0"/>
                </a:lnTo>
                <a:close/>
              </a:path>
              <a:path w="76200" h="255270">
                <a:moveTo>
                  <a:pt x="76200" y="178562"/>
                </a:moveTo>
                <a:lnTo>
                  <a:pt x="47625" y="178562"/>
                </a:lnTo>
                <a:lnTo>
                  <a:pt x="47625" y="191262"/>
                </a:lnTo>
                <a:lnTo>
                  <a:pt x="69850" y="191262"/>
                </a:lnTo>
                <a:lnTo>
                  <a:pt x="76200" y="1785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13710" y="4624578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70">
                <a:moveTo>
                  <a:pt x="28575" y="178562"/>
                </a:moveTo>
                <a:lnTo>
                  <a:pt x="0" y="178562"/>
                </a:lnTo>
                <a:lnTo>
                  <a:pt x="38100" y="254762"/>
                </a:lnTo>
                <a:lnTo>
                  <a:pt x="69850" y="191262"/>
                </a:lnTo>
                <a:lnTo>
                  <a:pt x="28575" y="191262"/>
                </a:lnTo>
                <a:lnTo>
                  <a:pt x="28575" y="178562"/>
                </a:lnTo>
                <a:close/>
              </a:path>
              <a:path w="76200" h="255270">
                <a:moveTo>
                  <a:pt x="47625" y="0"/>
                </a:moveTo>
                <a:lnTo>
                  <a:pt x="28575" y="0"/>
                </a:lnTo>
                <a:lnTo>
                  <a:pt x="28575" y="191262"/>
                </a:lnTo>
                <a:lnTo>
                  <a:pt x="47625" y="191262"/>
                </a:lnTo>
                <a:lnTo>
                  <a:pt x="47625" y="0"/>
                </a:lnTo>
                <a:close/>
              </a:path>
              <a:path w="76200" h="255270">
                <a:moveTo>
                  <a:pt x="76200" y="178562"/>
                </a:moveTo>
                <a:lnTo>
                  <a:pt x="47625" y="178562"/>
                </a:lnTo>
                <a:lnTo>
                  <a:pt x="47625" y="191262"/>
                </a:lnTo>
                <a:lnTo>
                  <a:pt x="69850" y="191262"/>
                </a:lnTo>
                <a:lnTo>
                  <a:pt x="76200" y="1785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13710" y="5336285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70">
                <a:moveTo>
                  <a:pt x="28575" y="178561"/>
                </a:moveTo>
                <a:lnTo>
                  <a:pt x="0" y="178561"/>
                </a:lnTo>
                <a:lnTo>
                  <a:pt x="38100" y="254774"/>
                </a:lnTo>
                <a:lnTo>
                  <a:pt x="69851" y="191261"/>
                </a:lnTo>
                <a:lnTo>
                  <a:pt x="28575" y="191261"/>
                </a:lnTo>
                <a:lnTo>
                  <a:pt x="28575" y="178561"/>
                </a:lnTo>
                <a:close/>
              </a:path>
              <a:path w="76200" h="255270">
                <a:moveTo>
                  <a:pt x="47625" y="0"/>
                </a:moveTo>
                <a:lnTo>
                  <a:pt x="28575" y="0"/>
                </a:lnTo>
                <a:lnTo>
                  <a:pt x="28575" y="191261"/>
                </a:lnTo>
                <a:lnTo>
                  <a:pt x="47625" y="191261"/>
                </a:lnTo>
                <a:lnTo>
                  <a:pt x="47625" y="0"/>
                </a:lnTo>
                <a:close/>
              </a:path>
              <a:path w="76200" h="255270">
                <a:moveTo>
                  <a:pt x="76200" y="178561"/>
                </a:moveTo>
                <a:lnTo>
                  <a:pt x="47625" y="178561"/>
                </a:lnTo>
                <a:lnTo>
                  <a:pt x="47625" y="191261"/>
                </a:lnTo>
                <a:lnTo>
                  <a:pt x="69851" y="191261"/>
                </a:lnTo>
                <a:lnTo>
                  <a:pt x="76200" y="17856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07202" y="1564385"/>
            <a:ext cx="3426460" cy="4279265"/>
          </a:xfrm>
          <a:custGeom>
            <a:avLst/>
            <a:gdLst/>
            <a:ahLst/>
            <a:cxnLst/>
            <a:rect l="l" t="t" r="r" b="b"/>
            <a:pathLst>
              <a:path w="3426459" h="4279265">
                <a:moveTo>
                  <a:pt x="579374" y="38100"/>
                </a:moveTo>
                <a:lnTo>
                  <a:pt x="560324" y="28575"/>
                </a:lnTo>
                <a:lnTo>
                  <a:pt x="503174" y="0"/>
                </a:lnTo>
                <a:lnTo>
                  <a:pt x="503174" y="28575"/>
                </a:lnTo>
                <a:lnTo>
                  <a:pt x="280162" y="28575"/>
                </a:lnTo>
                <a:lnTo>
                  <a:pt x="280162" y="4259910"/>
                </a:lnTo>
                <a:lnTo>
                  <a:pt x="0" y="4259910"/>
                </a:lnTo>
                <a:lnTo>
                  <a:pt x="0" y="4278960"/>
                </a:lnTo>
                <a:lnTo>
                  <a:pt x="299212" y="4278960"/>
                </a:lnTo>
                <a:lnTo>
                  <a:pt x="299212" y="4269435"/>
                </a:lnTo>
                <a:lnTo>
                  <a:pt x="299212" y="4259910"/>
                </a:lnTo>
                <a:lnTo>
                  <a:pt x="299212" y="47625"/>
                </a:lnTo>
                <a:lnTo>
                  <a:pt x="503174" y="47625"/>
                </a:lnTo>
                <a:lnTo>
                  <a:pt x="503174" y="76200"/>
                </a:lnTo>
                <a:lnTo>
                  <a:pt x="560324" y="47625"/>
                </a:lnTo>
                <a:lnTo>
                  <a:pt x="579374" y="38100"/>
                </a:lnTo>
                <a:close/>
              </a:path>
              <a:path w="3426459" h="4279265">
                <a:moveTo>
                  <a:pt x="3425952" y="4005326"/>
                </a:moveTo>
                <a:lnTo>
                  <a:pt x="3397377" y="4005326"/>
                </a:lnTo>
                <a:lnTo>
                  <a:pt x="3397377" y="3826764"/>
                </a:lnTo>
                <a:lnTo>
                  <a:pt x="3378327" y="3826764"/>
                </a:lnTo>
                <a:lnTo>
                  <a:pt x="3378327" y="4005326"/>
                </a:lnTo>
                <a:lnTo>
                  <a:pt x="3349752" y="4005326"/>
                </a:lnTo>
                <a:lnTo>
                  <a:pt x="3387852" y="4081538"/>
                </a:lnTo>
                <a:lnTo>
                  <a:pt x="3419602" y="4018026"/>
                </a:lnTo>
                <a:lnTo>
                  <a:pt x="3425952" y="4005326"/>
                </a:lnTo>
                <a:close/>
              </a:path>
              <a:path w="3426459" h="4279265">
                <a:moveTo>
                  <a:pt x="3425952" y="3304286"/>
                </a:moveTo>
                <a:lnTo>
                  <a:pt x="3397377" y="3304286"/>
                </a:lnTo>
                <a:lnTo>
                  <a:pt x="3397377" y="3125724"/>
                </a:lnTo>
                <a:lnTo>
                  <a:pt x="3378327" y="3125724"/>
                </a:lnTo>
                <a:lnTo>
                  <a:pt x="3378327" y="3304286"/>
                </a:lnTo>
                <a:lnTo>
                  <a:pt x="3349752" y="3304286"/>
                </a:lnTo>
                <a:lnTo>
                  <a:pt x="3387852" y="3380486"/>
                </a:lnTo>
                <a:lnTo>
                  <a:pt x="3419602" y="3316986"/>
                </a:lnTo>
                <a:lnTo>
                  <a:pt x="3425952" y="3304286"/>
                </a:lnTo>
                <a:close/>
              </a:path>
              <a:path w="3426459" h="4279265">
                <a:moveTo>
                  <a:pt x="3425952" y="2603246"/>
                </a:moveTo>
                <a:lnTo>
                  <a:pt x="3397377" y="2603246"/>
                </a:lnTo>
                <a:lnTo>
                  <a:pt x="3397377" y="2424684"/>
                </a:lnTo>
                <a:lnTo>
                  <a:pt x="3378327" y="2424684"/>
                </a:lnTo>
                <a:lnTo>
                  <a:pt x="3378327" y="2603246"/>
                </a:lnTo>
                <a:lnTo>
                  <a:pt x="3349752" y="2603246"/>
                </a:lnTo>
                <a:lnTo>
                  <a:pt x="3387852" y="2679446"/>
                </a:lnTo>
                <a:lnTo>
                  <a:pt x="3419602" y="2615946"/>
                </a:lnTo>
                <a:lnTo>
                  <a:pt x="3425952" y="2603246"/>
                </a:lnTo>
                <a:close/>
              </a:path>
              <a:path w="3426459" h="4279265">
                <a:moveTo>
                  <a:pt x="3425952" y="1900682"/>
                </a:moveTo>
                <a:lnTo>
                  <a:pt x="3397377" y="1900682"/>
                </a:lnTo>
                <a:lnTo>
                  <a:pt x="3397377" y="1722120"/>
                </a:lnTo>
                <a:lnTo>
                  <a:pt x="3378327" y="1722120"/>
                </a:lnTo>
                <a:lnTo>
                  <a:pt x="3378327" y="1900682"/>
                </a:lnTo>
                <a:lnTo>
                  <a:pt x="3349752" y="1900682"/>
                </a:lnTo>
                <a:lnTo>
                  <a:pt x="3387852" y="1976882"/>
                </a:lnTo>
                <a:lnTo>
                  <a:pt x="3419602" y="1913382"/>
                </a:lnTo>
                <a:lnTo>
                  <a:pt x="3425952" y="1900682"/>
                </a:lnTo>
                <a:close/>
              </a:path>
              <a:path w="3426459" h="4279265">
                <a:moveTo>
                  <a:pt x="3425952" y="1145159"/>
                </a:moveTo>
                <a:lnTo>
                  <a:pt x="3397377" y="1145159"/>
                </a:lnTo>
                <a:lnTo>
                  <a:pt x="3397377" y="928116"/>
                </a:lnTo>
                <a:lnTo>
                  <a:pt x="3378327" y="928116"/>
                </a:lnTo>
                <a:lnTo>
                  <a:pt x="3378327" y="1145159"/>
                </a:lnTo>
                <a:lnTo>
                  <a:pt x="3349752" y="1145159"/>
                </a:lnTo>
                <a:lnTo>
                  <a:pt x="3387852" y="1221359"/>
                </a:lnTo>
                <a:lnTo>
                  <a:pt x="3419602" y="1157859"/>
                </a:lnTo>
                <a:lnTo>
                  <a:pt x="3425952" y="114515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85559" y="1374647"/>
            <a:ext cx="5512435" cy="45275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Networking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24950" y="1799082"/>
            <a:ext cx="76200" cy="293370"/>
          </a:xfrm>
          <a:custGeom>
            <a:avLst/>
            <a:gdLst/>
            <a:ahLst/>
            <a:cxnLst/>
            <a:rect l="l" t="t" r="r" b="b"/>
            <a:pathLst>
              <a:path w="76200" h="293369">
                <a:moveTo>
                  <a:pt x="28575" y="217042"/>
                </a:moveTo>
                <a:lnTo>
                  <a:pt x="0" y="217042"/>
                </a:lnTo>
                <a:lnTo>
                  <a:pt x="38100" y="293242"/>
                </a:lnTo>
                <a:lnTo>
                  <a:pt x="69850" y="229742"/>
                </a:lnTo>
                <a:lnTo>
                  <a:pt x="28575" y="229742"/>
                </a:lnTo>
                <a:lnTo>
                  <a:pt x="28575" y="217042"/>
                </a:lnTo>
                <a:close/>
              </a:path>
              <a:path w="76200" h="293369">
                <a:moveTo>
                  <a:pt x="47625" y="0"/>
                </a:moveTo>
                <a:lnTo>
                  <a:pt x="28575" y="0"/>
                </a:lnTo>
                <a:lnTo>
                  <a:pt x="28575" y="229742"/>
                </a:lnTo>
                <a:lnTo>
                  <a:pt x="47625" y="229742"/>
                </a:lnTo>
                <a:lnTo>
                  <a:pt x="47625" y="0"/>
                </a:lnTo>
                <a:close/>
              </a:path>
              <a:path w="76200" h="293369">
                <a:moveTo>
                  <a:pt x="76200" y="217042"/>
                </a:moveTo>
                <a:lnTo>
                  <a:pt x="47625" y="217042"/>
                </a:lnTo>
                <a:lnTo>
                  <a:pt x="47625" y="229742"/>
                </a:lnTo>
                <a:lnTo>
                  <a:pt x="69850" y="229742"/>
                </a:lnTo>
                <a:lnTo>
                  <a:pt x="76200" y="21704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3804" y="2072639"/>
            <a:ext cx="5512435" cy="45275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Cost</a:t>
            </a:r>
            <a:r>
              <a:rPr sz="2400" spc="18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Management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3804" y="2779776"/>
            <a:ext cx="5512435" cy="45275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Azure</a:t>
            </a:r>
            <a:r>
              <a:rPr sz="2400" spc="21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Policy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3804" y="4290059"/>
            <a:ext cx="5512435" cy="451484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Migrating</a:t>
            </a:r>
            <a:r>
              <a:rPr sz="2400" spc="18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to</a:t>
            </a:r>
            <a:r>
              <a:rPr sz="2400" spc="17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the</a:t>
            </a:r>
            <a:r>
              <a:rPr sz="2400" spc="17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Cloud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3804" y="4995671"/>
            <a:ext cx="5512435" cy="45275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Advanced</a:t>
            </a:r>
            <a:r>
              <a:rPr sz="2400" spc="10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Services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3804" y="5702808"/>
            <a:ext cx="5512435" cy="45275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Conclusion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3382" y="1818894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69">
                <a:moveTo>
                  <a:pt x="28575" y="178561"/>
                </a:moveTo>
                <a:lnTo>
                  <a:pt x="0" y="178561"/>
                </a:lnTo>
                <a:lnTo>
                  <a:pt x="38100" y="254761"/>
                </a:lnTo>
                <a:lnTo>
                  <a:pt x="69850" y="191261"/>
                </a:lnTo>
                <a:lnTo>
                  <a:pt x="28575" y="191261"/>
                </a:lnTo>
                <a:lnTo>
                  <a:pt x="28575" y="178561"/>
                </a:lnTo>
                <a:close/>
              </a:path>
              <a:path w="76200" h="255269">
                <a:moveTo>
                  <a:pt x="47625" y="0"/>
                </a:moveTo>
                <a:lnTo>
                  <a:pt x="28575" y="0"/>
                </a:lnTo>
                <a:lnTo>
                  <a:pt x="28575" y="191261"/>
                </a:lnTo>
                <a:lnTo>
                  <a:pt x="47625" y="191261"/>
                </a:lnTo>
                <a:lnTo>
                  <a:pt x="47625" y="0"/>
                </a:lnTo>
                <a:close/>
              </a:path>
              <a:path w="76200" h="255269">
                <a:moveTo>
                  <a:pt x="76200" y="178561"/>
                </a:moveTo>
                <a:lnTo>
                  <a:pt x="47625" y="178561"/>
                </a:lnTo>
                <a:lnTo>
                  <a:pt x="47625" y="191261"/>
                </a:lnTo>
                <a:lnTo>
                  <a:pt x="69850" y="191261"/>
                </a:lnTo>
                <a:lnTo>
                  <a:pt x="76200" y="17856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23382" y="2519933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69">
                <a:moveTo>
                  <a:pt x="28575" y="178562"/>
                </a:moveTo>
                <a:lnTo>
                  <a:pt x="0" y="178562"/>
                </a:lnTo>
                <a:lnTo>
                  <a:pt x="38100" y="254762"/>
                </a:lnTo>
                <a:lnTo>
                  <a:pt x="69850" y="191262"/>
                </a:lnTo>
                <a:lnTo>
                  <a:pt x="28575" y="191262"/>
                </a:lnTo>
                <a:lnTo>
                  <a:pt x="28575" y="178562"/>
                </a:lnTo>
                <a:close/>
              </a:path>
              <a:path w="76200" h="255269">
                <a:moveTo>
                  <a:pt x="47625" y="0"/>
                </a:moveTo>
                <a:lnTo>
                  <a:pt x="28575" y="0"/>
                </a:lnTo>
                <a:lnTo>
                  <a:pt x="28575" y="191262"/>
                </a:lnTo>
                <a:lnTo>
                  <a:pt x="47625" y="191262"/>
                </a:lnTo>
                <a:lnTo>
                  <a:pt x="47625" y="0"/>
                </a:lnTo>
                <a:close/>
              </a:path>
              <a:path w="76200" h="255269">
                <a:moveTo>
                  <a:pt x="76200" y="178562"/>
                </a:moveTo>
                <a:lnTo>
                  <a:pt x="47625" y="178562"/>
                </a:lnTo>
                <a:lnTo>
                  <a:pt x="47625" y="191262"/>
                </a:lnTo>
                <a:lnTo>
                  <a:pt x="69850" y="191262"/>
                </a:lnTo>
                <a:lnTo>
                  <a:pt x="76200" y="1785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23382" y="4001261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70">
                <a:moveTo>
                  <a:pt x="28575" y="178562"/>
                </a:moveTo>
                <a:lnTo>
                  <a:pt x="0" y="178562"/>
                </a:lnTo>
                <a:lnTo>
                  <a:pt x="38100" y="254762"/>
                </a:lnTo>
                <a:lnTo>
                  <a:pt x="69850" y="191262"/>
                </a:lnTo>
                <a:lnTo>
                  <a:pt x="28575" y="191262"/>
                </a:lnTo>
                <a:lnTo>
                  <a:pt x="28575" y="178562"/>
                </a:lnTo>
                <a:close/>
              </a:path>
              <a:path w="76200" h="255270">
                <a:moveTo>
                  <a:pt x="47625" y="0"/>
                </a:moveTo>
                <a:lnTo>
                  <a:pt x="28575" y="0"/>
                </a:lnTo>
                <a:lnTo>
                  <a:pt x="28575" y="191262"/>
                </a:lnTo>
                <a:lnTo>
                  <a:pt x="47625" y="191262"/>
                </a:lnTo>
                <a:lnTo>
                  <a:pt x="47625" y="0"/>
                </a:lnTo>
                <a:close/>
              </a:path>
              <a:path w="76200" h="255270">
                <a:moveTo>
                  <a:pt x="76200" y="178562"/>
                </a:moveTo>
                <a:lnTo>
                  <a:pt x="47625" y="178562"/>
                </a:lnTo>
                <a:lnTo>
                  <a:pt x="47625" y="191262"/>
                </a:lnTo>
                <a:lnTo>
                  <a:pt x="69850" y="191262"/>
                </a:lnTo>
                <a:lnTo>
                  <a:pt x="76200" y="1785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3382" y="4726685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70">
                <a:moveTo>
                  <a:pt x="28575" y="178562"/>
                </a:moveTo>
                <a:lnTo>
                  <a:pt x="0" y="178562"/>
                </a:lnTo>
                <a:lnTo>
                  <a:pt x="38100" y="254762"/>
                </a:lnTo>
                <a:lnTo>
                  <a:pt x="69850" y="191262"/>
                </a:lnTo>
                <a:lnTo>
                  <a:pt x="28575" y="191262"/>
                </a:lnTo>
                <a:lnTo>
                  <a:pt x="28575" y="178562"/>
                </a:lnTo>
                <a:close/>
              </a:path>
              <a:path w="76200" h="255270">
                <a:moveTo>
                  <a:pt x="47625" y="0"/>
                </a:moveTo>
                <a:lnTo>
                  <a:pt x="28575" y="0"/>
                </a:lnTo>
                <a:lnTo>
                  <a:pt x="28575" y="191262"/>
                </a:lnTo>
                <a:lnTo>
                  <a:pt x="47625" y="191262"/>
                </a:lnTo>
                <a:lnTo>
                  <a:pt x="47625" y="0"/>
                </a:lnTo>
                <a:close/>
              </a:path>
              <a:path w="76200" h="255270">
                <a:moveTo>
                  <a:pt x="76200" y="178562"/>
                </a:moveTo>
                <a:lnTo>
                  <a:pt x="47625" y="178562"/>
                </a:lnTo>
                <a:lnTo>
                  <a:pt x="47625" y="191262"/>
                </a:lnTo>
                <a:lnTo>
                  <a:pt x="69850" y="191262"/>
                </a:lnTo>
                <a:lnTo>
                  <a:pt x="76200" y="1785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3382" y="5427726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70">
                <a:moveTo>
                  <a:pt x="28575" y="178574"/>
                </a:moveTo>
                <a:lnTo>
                  <a:pt x="0" y="178574"/>
                </a:lnTo>
                <a:lnTo>
                  <a:pt x="38100" y="254774"/>
                </a:lnTo>
                <a:lnTo>
                  <a:pt x="69850" y="191274"/>
                </a:lnTo>
                <a:lnTo>
                  <a:pt x="28575" y="191274"/>
                </a:lnTo>
                <a:lnTo>
                  <a:pt x="28575" y="178574"/>
                </a:lnTo>
                <a:close/>
              </a:path>
              <a:path w="76200" h="255270">
                <a:moveTo>
                  <a:pt x="47625" y="0"/>
                </a:moveTo>
                <a:lnTo>
                  <a:pt x="28575" y="0"/>
                </a:lnTo>
                <a:lnTo>
                  <a:pt x="28575" y="191274"/>
                </a:lnTo>
                <a:lnTo>
                  <a:pt x="47625" y="191274"/>
                </a:lnTo>
                <a:lnTo>
                  <a:pt x="47625" y="0"/>
                </a:lnTo>
                <a:close/>
              </a:path>
              <a:path w="76200" h="255270">
                <a:moveTo>
                  <a:pt x="76200" y="178574"/>
                </a:moveTo>
                <a:lnTo>
                  <a:pt x="47625" y="178574"/>
                </a:lnTo>
                <a:lnTo>
                  <a:pt x="47625" y="191274"/>
                </a:lnTo>
                <a:lnTo>
                  <a:pt x="69850" y="191274"/>
                </a:lnTo>
                <a:lnTo>
                  <a:pt x="76200" y="17857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03804" y="3521964"/>
            <a:ext cx="5512435" cy="45275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Architecting</a:t>
            </a:r>
            <a:r>
              <a:rPr sz="2400" spc="19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Apps</a:t>
            </a:r>
            <a:r>
              <a:rPr sz="2400" spc="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for</a:t>
            </a:r>
            <a:r>
              <a:rPr sz="2400" spc="17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Bahnschrift"/>
                <a:cs typeface="Bahnschrift"/>
              </a:rPr>
              <a:t>Azure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23382" y="3268217"/>
            <a:ext cx="76200" cy="255270"/>
          </a:xfrm>
          <a:custGeom>
            <a:avLst/>
            <a:gdLst/>
            <a:ahLst/>
            <a:cxnLst/>
            <a:rect l="l" t="t" r="r" b="b"/>
            <a:pathLst>
              <a:path w="76200" h="255270">
                <a:moveTo>
                  <a:pt x="28575" y="178562"/>
                </a:moveTo>
                <a:lnTo>
                  <a:pt x="0" y="178562"/>
                </a:lnTo>
                <a:lnTo>
                  <a:pt x="38100" y="254762"/>
                </a:lnTo>
                <a:lnTo>
                  <a:pt x="69850" y="191262"/>
                </a:lnTo>
                <a:lnTo>
                  <a:pt x="28575" y="191262"/>
                </a:lnTo>
                <a:lnTo>
                  <a:pt x="28575" y="178562"/>
                </a:lnTo>
                <a:close/>
              </a:path>
              <a:path w="76200" h="255270">
                <a:moveTo>
                  <a:pt x="47625" y="0"/>
                </a:moveTo>
                <a:lnTo>
                  <a:pt x="28575" y="0"/>
                </a:lnTo>
                <a:lnTo>
                  <a:pt x="28575" y="191262"/>
                </a:lnTo>
                <a:lnTo>
                  <a:pt x="47625" y="191262"/>
                </a:lnTo>
                <a:lnTo>
                  <a:pt x="47625" y="0"/>
                </a:lnTo>
                <a:close/>
              </a:path>
              <a:path w="76200" h="255270">
                <a:moveTo>
                  <a:pt x="76200" y="178562"/>
                </a:moveTo>
                <a:lnTo>
                  <a:pt x="47625" y="178562"/>
                </a:lnTo>
                <a:lnTo>
                  <a:pt x="47625" y="191262"/>
                </a:lnTo>
                <a:lnTo>
                  <a:pt x="69850" y="191262"/>
                </a:lnTo>
                <a:lnTo>
                  <a:pt x="76200" y="1785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Why</a:t>
            </a:r>
            <a:r>
              <a:rPr spc="-40" dirty="0"/>
              <a:t> </a:t>
            </a:r>
            <a:r>
              <a:rPr spc="-415" dirty="0"/>
              <a:t>Cloud?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0233" y="1834642"/>
            <a:ext cx="6846570" cy="744220"/>
            <a:chOff x="2380233" y="1834642"/>
            <a:chExt cx="6846570" cy="744220"/>
          </a:xfrm>
        </p:grpSpPr>
        <p:sp>
          <p:nvSpPr>
            <p:cNvPr id="4" name="object 4"/>
            <p:cNvSpPr/>
            <p:nvPr/>
          </p:nvSpPr>
          <p:spPr>
            <a:xfrm>
              <a:off x="2386583" y="1840992"/>
              <a:ext cx="6833870" cy="731520"/>
            </a:xfrm>
            <a:custGeom>
              <a:avLst/>
              <a:gdLst/>
              <a:ahLst/>
              <a:cxnLst/>
              <a:rect l="l" t="t" r="r" b="b"/>
              <a:pathLst>
                <a:path w="6833870" h="731519">
                  <a:moveTo>
                    <a:pt x="6833616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6833616" y="731520"/>
                  </a:lnTo>
                  <a:lnTo>
                    <a:pt x="683361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86583" y="1840992"/>
              <a:ext cx="6833870" cy="731520"/>
            </a:xfrm>
            <a:custGeom>
              <a:avLst/>
              <a:gdLst/>
              <a:ahLst/>
              <a:cxnLst/>
              <a:rect l="l" t="t" r="r" b="b"/>
              <a:pathLst>
                <a:path w="6833870" h="731519">
                  <a:moveTo>
                    <a:pt x="0" y="731520"/>
                  </a:moveTo>
                  <a:lnTo>
                    <a:pt x="6833616" y="731520"/>
                  </a:lnTo>
                  <a:lnTo>
                    <a:pt x="6833616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32658" y="1993519"/>
            <a:ext cx="61398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235" dirty="0">
                <a:solidFill>
                  <a:srgbClr val="FFFFFF"/>
                </a:solidFill>
                <a:latin typeface="Arial"/>
                <a:cs typeface="Arial"/>
              </a:rPr>
              <a:t>90%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8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40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2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20" dirty="0">
                <a:solidFill>
                  <a:srgbClr val="FFFFFF"/>
                </a:solidFill>
                <a:latin typeface="Arial"/>
                <a:cs typeface="Arial"/>
              </a:rPr>
              <a:t>companies</a:t>
            </a:r>
            <a:r>
              <a:rPr sz="2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7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8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1058" y="2943042"/>
            <a:ext cx="6346825" cy="246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85"/>
              </a:lnSpc>
            </a:pPr>
            <a:r>
              <a:rPr sz="2600" b="1" spc="-125" dirty="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sz="2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3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sz="2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10" dirty="0">
                <a:solidFill>
                  <a:srgbClr val="FFFFFF"/>
                </a:solidFill>
                <a:latin typeface="Arial"/>
                <a:cs typeface="Arial"/>
              </a:rPr>
              <a:t>expected</a:t>
            </a:r>
            <a:r>
              <a:rPr sz="2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5" dirty="0">
                <a:solidFill>
                  <a:srgbClr val="FFFFFF"/>
                </a:solidFill>
                <a:latin typeface="Arial"/>
                <a:cs typeface="Arial"/>
              </a:rPr>
              <a:t>reach </a:t>
            </a:r>
            <a:r>
              <a:rPr sz="2600" b="1" spc="-130" dirty="0">
                <a:solidFill>
                  <a:srgbClr val="FFFFFF"/>
                </a:solidFill>
                <a:latin typeface="Arial"/>
                <a:cs typeface="Arial"/>
              </a:rPr>
              <a:t>1.2$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600" b="1" spc="-35" dirty="0">
                <a:solidFill>
                  <a:srgbClr val="FFFFFF"/>
                </a:solidFill>
                <a:latin typeface="Arial"/>
                <a:cs typeface="Arial"/>
              </a:rPr>
              <a:t>trillion</a:t>
            </a:r>
            <a:r>
              <a:rPr sz="26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9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2027</a:t>
            </a:r>
            <a:endParaRPr sz="2600">
              <a:latin typeface="Arial"/>
              <a:cs typeface="Arial"/>
            </a:endParaRPr>
          </a:p>
          <a:p>
            <a:pPr marL="139700" marR="136525" algn="ctr">
              <a:lnSpc>
                <a:spcPct val="100000"/>
              </a:lnSpc>
              <a:spcBef>
                <a:spcPts val="2160"/>
              </a:spcBef>
            </a:pPr>
            <a:r>
              <a:rPr sz="2600" b="1" spc="-155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2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infrastructure</a:t>
            </a:r>
            <a:r>
              <a:rPr sz="2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40" dirty="0">
                <a:solidFill>
                  <a:srgbClr val="FFFFFF"/>
                </a:solidFill>
                <a:latin typeface="Arial"/>
                <a:cs typeface="Arial"/>
              </a:rPr>
              <a:t>spending</a:t>
            </a:r>
            <a:r>
              <a:rPr sz="2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75" dirty="0">
                <a:solidFill>
                  <a:srgbClr val="FFFFFF"/>
                </a:solidFill>
                <a:latin typeface="Arial"/>
                <a:cs typeface="Arial"/>
              </a:rPr>
              <a:t>surpassed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87$</a:t>
            </a:r>
            <a:r>
              <a:rPr sz="26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60" dirty="0">
                <a:solidFill>
                  <a:srgbClr val="FFFFFF"/>
                </a:solidFill>
                <a:latin typeface="Arial"/>
                <a:cs typeface="Arial"/>
              </a:rPr>
              <a:t>bn</a:t>
            </a:r>
            <a:r>
              <a:rPr sz="2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65"/>
              </a:spcBef>
            </a:pPr>
            <a:r>
              <a:rPr sz="2600" b="1" spc="-150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2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5" dirty="0">
                <a:solidFill>
                  <a:srgbClr val="FFFFFF"/>
                </a:solidFill>
                <a:latin typeface="Arial"/>
                <a:cs typeface="Arial"/>
              </a:rPr>
              <a:t>third</a:t>
            </a:r>
            <a:r>
              <a:rPr sz="2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8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35" dirty="0">
                <a:solidFill>
                  <a:srgbClr val="FFFFFF"/>
                </a:solidFill>
                <a:latin typeface="Arial"/>
                <a:cs typeface="Arial"/>
              </a:rPr>
              <a:t>companies’</a:t>
            </a:r>
            <a:r>
              <a:rPr sz="2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8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35" dirty="0">
                <a:solidFill>
                  <a:srgbClr val="FFFFFF"/>
                </a:solidFill>
                <a:latin typeface="Arial"/>
                <a:cs typeface="Arial"/>
              </a:rPr>
              <a:t>budget</a:t>
            </a:r>
            <a:r>
              <a:rPr sz="2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goes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80233" y="2901442"/>
            <a:ext cx="6846570" cy="2877820"/>
            <a:chOff x="2380233" y="2901442"/>
            <a:chExt cx="6846570" cy="2877820"/>
          </a:xfrm>
        </p:grpSpPr>
        <p:sp>
          <p:nvSpPr>
            <p:cNvPr id="9" name="object 9"/>
            <p:cNvSpPr/>
            <p:nvPr/>
          </p:nvSpPr>
          <p:spPr>
            <a:xfrm>
              <a:off x="2386583" y="2907792"/>
              <a:ext cx="6833870" cy="731520"/>
            </a:xfrm>
            <a:custGeom>
              <a:avLst/>
              <a:gdLst/>
              <a:ahLst/>
              <a:cxnLst/>
              <a:rect l="l" t="t" r="r" b="b"/>
              <a:pathLst>
                <a:path w="6833870" h="731520">
                  <a:moveTo>
                    <a:pt x="6833616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6833616" y="731520"/>
                  </a:lnTo>
                  <a:lnTo>
                    <a:pt x="683361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86583" y="2907792"/>
              <a:ext cx="6833870" cy="731520"/>
            </a:xfrm>
            <a:custGeom>
              <a:avLst/>
              <a:gdLst/>
              <a:ahLst/>
              <a:cxnLst/>
              <a:rect l="l" t="t" r="r" b="b"/>
              <a:pathLst>
                <a:path w="6833870" h="731520">
                  <a:moveTo>
                    <a:pt x="0" y="731520"/>
                  </a:moveTo>
                  <a:lnTo>
                    <a:pt x="6833616" y="731520"/>
                  </a:lnTo>
                  <a:lnTo>
                    <a:pt x="6833616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86583" y="3974592"/>
              <a:ext cx="6833870" cy="731520"/>
            </a:xfrm>
            <a:custGeom>
              <a:avLst/>
              <a:gdLst/>
              <a:ahLst/>
              <a:cxnLst/>
              <a:rect l="l" t="t" r="r" b="b"/>
              <a:pathLst>
                <a:path w="6833870" h="731520">
                  <a:moveTo>
                    <a:pt x="6833616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6833616" y="731519"/>
                  </a:lnTo>
                  <a:lnTo>
                    <a:pt x="683361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6583" y="3974592"/>
              <a:ext cx="6833870" cy="731520"/>
            </a:xfrm>
            <a:custGeom>
              <a:avLst/>
              <a:gdLst/>
              <a:ahLst/>
              <a:cxnLst/>
              <a:rect l="l" t="t" r="r" b="b"/>
              <a:pathLst>
                <a:path w="6833870" h="731520">
                  <a:moveTo>
                    <a:pt x="0" y="731519"/>
                  </a:moveTo>
                  <a:lnTo>
                    <a:pt x="6833616" y="731519"/>
                  </a:lnTo>
                  <a:lnTo>
                    <a:pt x="6833616" y="0"/>
                  </a:lnTo>
                  <a:lnTo>
                    <a:pt x="0" y="0"/>
                  </a:lnTo>
                  <a:lnTo>
                    <a:pt x="0" y="73151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86583" y="5041392"/>
              <a:ext cx="6833870" cy="731520"/>
            </a:xfrm>
            <a:custGeom>
              <a:avLst/>
              <a:gdLst/>
              <a:ahLst/>
              <a:cxnLst/>
              <a:rect l="l" t="t" r="r" b="b"/>
              <a:pathLst>
                <a:path w="6833870" h="731520">
                  <a:moveTo>
                    <a:pt x="6833616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6833616" y="731519"/>
                  </a:lnTo>
                  <a:lnTo>
                    <a:pt x="683361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86583" y="5041392"/>
              <a:ext cx="6833870" cy="731520"/>
            </a:xfrm>
            <a:custGeom>
              <a:avLst/>
              <a:gdLst/>
              <a:ahLst/>
              <a:cxnLst/>
              <a:rect l="l" t="t" r="r" b="b"/>
              <a:pathLst>
                <a:path w="6833870" h="731520">
                  <a:moveTo>
                    <a:pt x="0" y="731519"/>
                  </a:moveTo>
                  <a:lnTo>
                    <a:pt x="6833616" y="731519"/>
                  </a:lnTo>
                  <a:lnTo>
                    <a:pt x="6833616" y="0"/>
                  </a:lnTo>
                  <a:lnTo>
                    <a:pt x="0" y="0"/>
                  </a:lnTo>
                  <a:lnTo>
                    <a:pt x="0" y="73151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62653" y="5392623"/>
            <a:ext cx="26822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6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25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2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65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0685" y="3101086"/>
            <a:ext cx="870648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1170305" algn="l"/>
                <a:tab pos="2973705" algn="l"/>
                <a:tab pos="3631565" algn="l"/>
                <a:tab pos="5345430" algn="l"/>
                <a:tab pos="6068060" algn="l"/>
                <a:tab pos="7137400" algn="l"/>
              </a:tabLst>
            </a:pPr>
            <a:r>
              <a:rPr sz="5000" spc="-25" dirty="0">
                <a:latin typeface="Bahnschrift"/>
                <a:cs typeface="Bahnschrift"/>
              </a:rPr>
              <a:t>The</a:t>
            </a:r>
            <a:r>
              <a:rPr sz="5000" dirty="0">
                <a:latin typeface="Bahnschrift"/>
                <a:cs typeface="Bahnschrift"/>
              </a:rPr>
              <a:t>	</a:t>
            </a:r>
            <a:r>
              <a:rPr sz="5000" spc="-10" dirty="0">
                <a:latin typeface="Bahnschrift"/>
                <a:cs typeface="Bahnschrift"/>
              </a:rPr>
              <a:t>world</a:t>
            </a:r>
            <a:r>
              <a:rPr sz="5000" dirty="0">
                <a:latin typeface="Bahnschrift"/>
                <a:cs typeface="Bahnschrift"/>
              </a:rPr>
              <a:t>	</a:t>
            </a:r>
            <a:r>
              <a:rPr sz="5000" spc="-25" dirty="0">
                <a:latin typeface="Bahnschrift"/>
                <a:cs typeface="Bahnschrift"/>
              </a:rPr>
              <a:t>is</a:t>
            </a:r>
            <a:r>
              <a:rPr sz="5000" dirty="0">
                <a:latin typeface="Bahnschrift"/>
                <a:cs typeface="Bahnschrift"/>
              </a:rPr>
              <a:t>	</a:t>
            </a:r>
            <a:r>
              <a:rPr sz="5000" spc="-10" dirty="0">
                <a:latin typeface="Bahnschrift"/>
                <a:cs typeface="Bahnschrift"/>
              </a:rPr>
              <a:t>going</a:t>
            </a:r>
            <a:r>
              <a:rPr sz="5000" dirty="0">
                <a:latin typeface="Bahnschrift"/>
                <a:cs typeface="Bahnschrift"/>
              </a:rPr>
              <a:t>	</a:t>
            </a:r>
            <a:r>
              <a:rPr sz="5000" spc="-25" dirty="0">
                <a:latin typeface="Bahnschrift"/>
                <a:cs typeface="Bahnschrift"/>
              </a:rPr>
              <a:t>to</a:t>
            </a:r>
            <a:r>
              <a:rPr sz="5000" dirty="0">
                <a:latin typeface="Bahnschrift"/>
                <a:cs typeface="Bahnschrift"/>
              </a:rPr>
              <a:t>	</a:t>
            </a:r>
            <a:r>
              <a:rPr sz="5000" spc="-25" dirty="0">
                <a:latin typeface="Bahnschrift"/>
                <a:cs typeface="Bahnschrift"/>
              </a:rPr>
              <a:t>the</a:t>
            </a:r>
            <a:r>
              <a:rPr sz="5000" dirty="0">
                <a:latin typeface="Bahnschrift"/>
                <a:cs typeface="Bahnschrift"/>
              </a:rPr>
              <a:t>	</a:t>
            </a:r>
            <a:r>
              <a:rPr sz="5000" spc="-10" dirty="0">
                <a:latin typeface="Bahnschrift"/>
                <a:cs typeface="Bahnschrift"/>
              </a:rPr>
              <a:t>cloud</a:t>
            </a:r>
            <a:endParaRPr sz="5000">
              <a:latin typeface="Bahnschrift"/>
              <a:cs typeface="Bahnschrift"/>
            </a:endParaRPr>
          </a:p>
          <a:p>
            <a:pPr marL="2540" algn="ctr">
              <a:lnSpc>
                <a:spcPct val="100000"/>
              </a:lnSpc>
              <a:tabLst>
                <a:tab pos="1607820" algn="l"/>
                <a:tab pos="2667000" algn="l"/>
                <a:tab pos="3768090" algn="l"/>
              </a:tabLst>
            </a:pPr>
            <a:r>
              <a:rPr sz="5000" spc="-10" dirty="0">
                <a:solidFill>
                  <a:srgbClr val="FF0000"/>
                </a:solidFill>
                <a:latin typeface="Bahnschrift"/>
                <a:cs typeface="Bahnschrift"/>
              </a:rPr>
              <a:t>Don’t</a:t>
            </a:r>
            <a:r>
              <a:rPr sz="50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5000" spc="-25" dirty="0">
                <a:solidFill>
                  <a:srgbClr val="FF0000"/>
                </a:solidFill>
                <a:latin typeface="Bahnschrift"/>
                <a:cs typeface="Bahnschrift"/>
              </a:rPr>
              <a:t>get</a:t>
            </a:r>
            <a:r>
              <a:rPr sz="50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5000" spc="-20" dirty="0">
                <a:solidFill>
                  <a:srgbClr val="FF0000"/>
                </a:solidFill>
                <a:latin typeface="Bahnschrift"/>
                <a:cs typeface="Bahnschrift"/>
              </a:rPr>
              <a:t>left</a:t>
            </a:r>
            <a:r>
              <a:rPr sz="50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5000" spc="-10" dirty="0">
                <a:solidFill>
                  <a:srgbClr val="FF0000"/>
                </a:solidFill>
                <a:latin typeface="Bahnschrift"/>
                <a:cs typeface="Bahnschrift"/>
              </a:rPr>
              <a:t>behind!</a:t>
            </a:r>
            <a:endParaRPr sz="5000">
              <a:latin typeface="Bahnschrift"/>
              <a:cs typeface="Bahnschrif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Why</a:t>
            </a:r>
            <a:r>
              <a:rPr spc="-45" dirty="0"/>
              <a:t> </a:t>
            </a:r>
            <a:r>
              <a:rPr spc="-175" dirty="0"/>
              <a:t>Microsoft</a:t>
            </a:r>
            <a:r>
              <a:rPr spc="-105" dirty="0"/>
              <a:t> </a:t>
            </a:r>
            <a:r>
              <a:rPr spc="-285" dirty="0"/>
              <a:t>Azure?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6583" y="1840992"/>
            <a:ext cx="683387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sz="2600" b="1" spc="-1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550" b="1" spc="-44" baseline="26143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2550" b="1" spc="30" baseline="261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40" dirty="0">
                <a:solidFill>
                  <a:srgbClr val="FFFFFF"/>
                </a:solidFill>
                <a:latin typeface="Arial"/>
                <a:cs typeface="Arial"/>
              </a:rPr>
              <a:t>largest</a:t>
            </a:r>
            <a:r>
              <a:rPr sz="26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14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2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2283" y="3140920"/>
            <a:ext cx="3523615" cy="139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90"/>
              </a:lnSpc>
            </a:pPr>
            <a:r>
              <a:rPr sz="2600" b="1" spc="-1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0" dirty="0">
                <a:solidFill>
                  <a:srgbClr val="FFFFFF"/>
                </a:solidFill>
                <a:latin typeface="Arial"/>
                <a:cs typeface="Arial"/>
              </a:rPr>
              <a:t>highest</a:t>
            </a:r>
            <a:r>
              <a:rPr sz="2600" b="1" spc="-65" dirty="0">
                <a:solidFill>
                  <a:srgbClr val="FFFFFF"/>
                </a:solidFill>
                <a:latin typeface="Arial"/>
                <a:cs typeface="Arial"/>
              </a:rPr>
              <a:t> growth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0"/>
              </a:spcBef>
            </a:pP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600" b="1" spc="-1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85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regions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233" y="2901442"/>
            <a:ext cx="6846570" cy="1811020"/>
            <a:chOff x="2380233" y="2901442"/>
            <a:chExt cx="6846570" cy="1811020"/>
          </a:xfrm>
        </p:grpSpPr>
        <p:sp>
          <p:nvSpPr>
            <p:cNvPr id="6" name="object 6"/>
            <p:cNvSpPr/>
            <p:nvPr/>
          </p:nvSpPr>
          <p:spPr>
            <a:xfrm>
              <a:off x="2386583" y="2907792"/>
              <a:ext cx="6833870" cy="125095"/>
            </a:xfrm>
            <a:custGeom>
              <a:avLst/>
              <a:gdLst/>
              <a:ahLst/>
              <a:cxnLst/>
              <a:rect l="l" t="t" r="r" b="b"/>
              <a:pathLst>
                <a:path w="6833870" h="125094">
                  <a:moveTo>
                    <a:pt x="0" y="124967"/>
                  </a:moveTo>
                  <a:lnTo>
                    <a:pt x="6833616" y="124967"/>
                  </a:lnTo>
                  <a:lnTo>
                    <a:pt x="6833616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6583" y="2907792"/>
              <a:ext cx="6833870" cy="731520"/>
            </a:xfrm>
            <a:custGeom>
              <a:avLst/>
              <a:gdLst/>
              <a:ahLst/>
              <a:cxnLst/>
              <a:rect l="l" t="t" r="r" b="b"/>
              <a:pathLst>
                <a:path w="6833870" h="731520">
                  <a:moveTo>
                    <a:pt x="0" y="731520"/>
                  </a:moveTo>
                  <a:lnTo>
                    <a:pt x="6833616" y="731520"/>
                  </a:lnTo>
                  <a:lnTo>
                    <a:pt x="6833616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86583" y="4549140"/>
              <a:ext cx="6833870" cy="157480"/>
            </a:xfrm>
            <a:custGeom>
              <a:avLst/>
              <a:gdLst/>
              <a:ahLst/>
              <a:cxnLst/>
              <a:rect l="l" t="t" r="r" b="b"/>
              <a:pathLst>
                <a:path w="6833870" h="157479">
                  <a:moveTo>
                    <a:pt x="0" y="156972"/>
                  </a:moveTo>
                  <a:lnTo>
                    <a:pt x="6833616" y="156972"/>
                  </a:lnTo>
                  <a:lnTo>
                    <a:pt x="6833616" y="0"/>
                  </a:lnTo>
                  <a:lnTo>
                    <a:pt x="0" y="0"/>
                  </a:lnTo>
                  <a:lnTo>
                    <a:pt x="0" y="156972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86583" y="3974592"/>
              <a:ext cx="6833870" cy="731520"/>
            </a:xfrm>
            <a:custGeom>
              <a:avLst/>
              <a:gdLst/>
              <a:ahLst/>
              <a:cxnLst/>
              <a:rect l="l" t="t" r="r" b="b"/>
              <a:pathLst>
                <a:path w="6833870" h="731520">
                  <a:moveTo>
                    <a:pt x="0" y="731519"/>
                  </a:moveTo>
                  <a:lnTo>
                    <a:pt x="6833616" y="731519"/>
                  </a:lnTo>
                  <a:lnTo>
                    <a:pt x="6833616" y="0"/>
                  </a:lnTo>
                  <a:lnTo>
                    <a:pt x="0" y="0"/>
                  </a:lnTo>
                  <a:lnTo>
                    <a:pt x="0" y="73151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86583" y="5041391"/>
            <a:ext cx="683387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10"/>
              </a:spcBef>
            </a:pPr>
            <a:r>
              <a:rPr sz="2600" b="1" spc="-1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85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600" b="1" spc="-95" dirty="0">
                <a:solidFill>
                  <a:srgbClr val="FFFFFF"/>
                </a:solidFill>
                <a:latin typeface="Arial"/>
                <a:cs typeface="Arial"/>
              </a:rPr>
              <a:t> popular</a:t>
            </a:r>
            <a:r>
              <a:rPr sz="2600" b="1" spc="-65" dirty="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2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enterprises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7155" y="3032760"/>
            <a:ext cx="10314940" cy="1516380"/>
          </a:xfrm>
          <a:custGeom>
            <a:avLst/>
            <a:gdLst/>
            <a:ahLst/>
            <a:cxnLst/>
            <a:rect l="l" t="t" r="r" b="b"/>
            <a:pathLst>
              <a:path w="10314940" h="1516379">
                <a:moveTo>
                  <a:pt x="10314432" y="0"/>
                </a:moveTo>
                <a:lnTo>
                  <a:pt x="0" y="0"/>
                </a:lnTo>
                <a:lnTo>
                  <a:pt x="0" y="1516380"/>
                </a:lnTo>
                <a:lnTo>
                  <a:pt x="10314432" y="1516380"/>
                </a:lnTo>
                <a:lnTo>
                  <a:pt x="1031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860805" y="3026410"/>
            <a:ext cx="10327640" cy="1529080"/>
            <a:chOff x="860805" y="3026410"/>
            <a:chExt cx="10327640" cy="1529080"/>
          </a:xfrm>
        </p:grpSpPr>
        <p:sp>
          <p:nvSpPr>
            <p:cNvPr id="13" name="object 13"/>
            <p:cNvSpPr/>
            <p:nvPr/>
          </p:nvSpPr>
          <p:spPr>
            <a:xfrm>
              <a:off x="867155" y="3032760"/>
              <a:ext cx="10314940" cy="1516380"/>
            </a:xfrm>
            <a:custGeom>
              <a:avLst/>
              <a:gdLst/>
              <a:ahLst/>
              <a:cxnLst/>
              <a:rect l="l" t="t" r="r" b="b"/>
              <a:pathLst>
                <a:path w="10314940" h="1516379">
                  <a:moveTo>
                    <a:pt x="0" y="1516380"/>
                  </a:moveTo>
                  <a:lnTo>
                    <a:pt x="10314432" y="1516380"/>
                  </a:lnTo>
                  <a:lnTo>
                    <a:pt x="10314432" y="0"/>
                  </a:lnTo>
                  <a:lnTo>
                    <a:pt x="0" y="0"/>
                  </a:lnTo>
                  <a:lnTo>
                    <a:pt x="0" y="151638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5584" y="3435096"/>
              <a:ext cx="3934967" cy="8656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144" y="3441192"/>
              <a:ext cx="2875787" cy="723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3646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Note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6583" y="1840992"/>
            <a:ext cx="7225665" cy="731520"/>
          </a:xfrm>
          <a:prstGeom prst="rect">
            <a:avLst/>
          </a:prstGeom>
          <a:solidFill>
            <a:srgbClr val="532708"/>
          </a:solidFill>
          <a:ln w="12700">
            <a:solidFill>
              <a:srgbClr val="2E528F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305"/>
              </a:spcBef>
            </a:pPr>
            <a:r>
              <a:rPr sz="2600" b="1" spc="-254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70" dirty="0">
                <a:solidFill>
                  <a:srgbClr val="FFFFFF"/>
                </a:solidFill>
                <a:latin typeface="Arial"/>
                <a:cs typeface="Arial"/>
              </a:rPr>
              <a:t>don’t</a:t>
            </a:r>
            <a:r>
              <a:rPr sz="2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9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4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b="1" spc="-10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2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10" dirty="0">
                <a:solidFill>
                  <a:srgbClr val="FFFFFF"/>
                </a:solidFill>
                <a:latin typeface="Arial"/>
                <a:cs typeface="Arial"/>
              </a:rPr>
              <a:t>ANYTHING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10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2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6583" y="2907792"/>
            <a:ext cx="7225665" cy="731520"/>
          </a:xfrm>
          <a:prstGeom prst="rect">
            <a:avLst/>
          </a:prstGeom>
          <a:solidFill>
            <a:srgbClr val="532708"/>
          </a:solidFill>
          <a:ln w="12700">
            <a:solidFill>
              <a:srgbClr val="2E528F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305"/>
              </a:spcBef>
            </a:pPr>
            <a:r>
              <a:rPr sz="2600" b="1" spc="-254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70" dirty="0">
                <a:solidFill>
                  <a:srgbClr val="FFFFFF"/>
                </a:solidFill>
                <a:latin typeface="Arial"/>
                <a:cs typeface="Arial"/>
              </a:rPr>
              <a:t>don’t</a:t>
            </a:r>
            <a:r>
              <a:rPr sz="2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9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b="1" spc="-10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2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10" dirty="0">
                <a:solidFill>
                  <a:srgbClr val="FFFFFF"/>
                </a:solidFill>
                <a:latin typeface="Arial"/>
                <a:cs typeface="Arial"/>
              </a:rPr>
              <a:t>ANYTHING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10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2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6583" y="3974591"/>
            <a:ext cx="7225665" cy="731520"/>
          </a:xfrm>
          <a:prstGeom prst="rect">
            <a:avLst/>
          </a:prstGeom>
          <a:solidFill>
            <a:srgbClr val="532708"/>
          </a:solidFill>
          <a:ln w="12700">
            <a:solidFill>
              <a:srgbClr val="2E528F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305"/>
              </a:spcBef>
            </a:pPr>
            <a:r>
              <a:rPr sz="2600" b="1" spc="-105" dirty="0">
                <a:solidFill>
                  <a:srgbClr val="FFFFFF"/>
                </a:solidFill>
                <a:latin typeface="Arial"/>
                <a:cs typeface="Arial"/>
              </a:rPr>
              <a:t>We’re</a:t>
            </a:r>
            <a:r>
              <a:rPr sz="2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55" dirty="0">
                <a:solidFill>
                  <a:srgbClr val="FFFFFF"/>
                </a:solidFill>
                <a:latin typeface="Arial"/>
                <a:cs typeface="Arial"/>
              </a:rPr>
              <a:t>going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learn</a:t>
            </a:r>
            <a:r>
              <a:rPr sz="26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5" dirty="0">
                <a:solidFill>
                  <a:srgbClr val="FFFFFF"/>
                </a:solidFill>
                <a:latin typeface="Arial"/>
                <a:cs typeface="Arial"/>
              </a:rPr>
              <a:t>everything</a:t>
            </a:r>
            <a:r>
              <a:rPr sz="2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4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6583" y="5039867"/>
            <a:ext cx="7225665" cy="731520"/>
          </a:xfrm>
          <a:prstGeom prst="rect">
            <a:avLst/>
          </a:prstGeom>
          <a:solidFill>
            <a:srgbClr val="532708"/>
          </a:solidFill>
          <a:ln w="12700">
            <a:solidFill>
              <a:srgbClr val="2E528F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305"/>
              </a:spcBef>
            </a:pPr>
            <a:r>
              <a:rPr sz="2600" b="1" spc="-105" dirty="0">
                <a:solidFill>
                  <a:srgbClr val="FFFFFF"/>
                </a:solidFill>
                <a:latin typeface="Arial"/>
                <a:cs typeface="Arial"/>
              </a:rPr>
              <a:t>We’re</a:t>
            </a:r>
            <a:r>
              <a:rPr sz="2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55" dirty="0">
                <a:solidFill>
                  <a:srgbClr val="FFFFFF"/>
                </a:solidFill>
                <a:latin typeface="Arial"/>
                <a:cs typeface="Arial"/>
              </a:rPr>
              <a:t>going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9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6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lot</a:t>
            </a:r>
            <a:r>
              <a:rPr sz="2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9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Azure</a:t>
            </a:r>
            <a:r>
              <a:rPr sz="2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60" dirty="0">
                <a:solidFill>
                  <a:srgbClr val="FFFFFF"/>
                </a:solidFill>
                <a:latin typeface="Arial"/>
                <a:cs typeface="Arial"/>
              </a:rPr>
              <a:t>hands-</a:t>
            </a:r>
            <a:r>
              <a:rPr sz="2600" b="1" spc="-3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3896" y="675894"/>
            <a:ext cx="40830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250" dirty="0">
                <a:solidFill>
                  <a:srgbClr val="C55A11"/>
                </a:solidFill>
                <a:latin typeface="Arial"/>
                <a:cs typeface="Arial"/>
              </a:rPr>
              <a:t>Cloud</a:t>
            </a:r>
            <a:r>
              <a:rPr sz="3800" b="1" spc="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3800" b="1" spc="-80" dirty="0">
                <a:solidFill>
                  <a:srgbClr val="C55A11"/>
                </a:solidFill>
                <a:latin typeface="Arial"/>
                <a:cs typeface="Arial"/>
              </a:rPr>
              <a:t>Architecture</a:t>
            </a:r>
            <a:endParaRPr sz="3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8843" y="3243110"/>
            <a:ext cx="553211" cy="5163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500" y="3243110"/>
            <a:ext cx="553211" cy="5163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92920" y="3823208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25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Catalog</a:t>
            </a:r>
            <a:r>
              <a:rPr sz="1200" spc="8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2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0226" y="3823208"/>
            <a:ext cx="8737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25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Weather</a:t>
            </a:r>
            <a:r>
              <a:rPr sz="1200" spc="7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25" dirty="0">
                <a:solidFill>
                  <a:srgbClr val="385622"/>
                </a:solidFill>
                <a:latin typeface="Bahnschrift"/>
                <a:cs typeface="Bahnschrift"/>
              </a:rPr>
              <a:t>API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2243455" cy="23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We’ll</a:t>
            </a:r>
            <a:r>
              <a:rPr spc="-165" dirty="0"/>
              <a:t> </a:t>
            </a:r>
            <a:r>
              <a:rPr spc="-405" dirty="0"/>
              <a:t>go </a:t>
            </a:r>
            <a:r>
              <a:rPr spc="-20" dirty="0"/>
              <a:t>from </a:t>
            </a:r>
            <a:r>
              <a:rPr spc="-495" dirty="0"/>
              <a:t>here…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196" y="268355"/>
            <a:ext cx="1429255" cy="4311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93896" y="675894"/>
            <a:ext cx="40830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250" dirty="0">
                <a:solidFill>
                  <a:srgbClr val="C55A11"/>
                </a:solidFill>
                <a:latin typeface="Arial"/>
                <a:cs typeface="Arial"/>
              </a:rPr>
              <a:t>Cloud</a:t>
            </a:r>
            <a:r>
              <a:rPr sz="3800" b="1" spc="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3800" b="1" spc="-80" dirty="0">
                <a:solidFill>
                  <a:srgbClr val="C55A11"/>
                </a:solidFill>
                <a:latin typeface="Arial"/>
                <a:cs typeface="Arial"/>
              </a:rPr>
              <a:t>Architecture</a:t>
            </a:r>
            <a:endParaRPr sz="3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0850" y="2429001"/>
            <a:ext cx="8359775" cy="4249420"/>
            <a:chOff x="450850" y="2429001"/>
            <a:chExt cx="8359775" cy="42494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294" y="2576949"/>
              <a:ext cx="7960789" cy="39647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200" y="2435351"/>
              <a:ext cx="8347075" cy="4236720"/>
            </a:xfrm>
            <a:custGeom>
              <a:avLst/>
              <a:gdLst/>
              <a:ahLst/>
              <a:cxnLst/>
              <a:rect l="l" t="t" r="r" b="b"/>
              <a:pathLst>
                <a:path w="8347075" h="4236720">
                  <a:moveTo>
                    <a:pt x="0" y="4236720"/>
                  </a:moveTo>
                  <a:lnTo>
                    <a:pt x="8346948" y="4236720"/>
                  </a:lnTo>
                  <a:lnTo>
                    <a:pt x="8346948" y="0"/>
                  </a:lnTo>
                  <a:lnTo>
                    <a:pt x="0" y="0"/>
                  </a:lnTo>
                  <a:lnTo>
                    <a:pt x="0" y="4236720"/>
                  </a:lnTo>
                  <a:close/>
                </a:path>
              </a:pathLst>
            </a:custGeom>
            <a:ln w="12700">
              <a:solidFill>
                <a:srgbClr val="001F5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712577" y="2153157"/>
            <a:ext cx="8686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538235"/>
                </a:solidFill>
                <a:latin typeface="Bahnschrift"/>
                <a:cs typeface="Bahnschrift"/>
              </a:rPr>
              <a:t>Secondary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47292" y="1464652"/>
            <a:ext cx="4394200" cy="5208270"/>
            <a:chOff x="7347292" y="1464652"/>
            <a:chExt cx="4394200" cy="5208270"/>
          </a:xfrm>
        </p:grpSpPr>
        <p:sp>
          <p:nvSpPr>
            <p:cNvPr id="9" name="object 9"/>
            <p:cNvSpPr/>
            <p:nvPr/>
          </p:nvSpPr>
          <p:spPr>
            <a:xfrm>
              <a:off x="9435083" y="2429255"/>
              <a:ext cx="2299970" cy="4236720"/>
            </a:xfrm>
            <a:custGeom>
              <a:avLst/>
              <a:gdLst/>
              <a:ahLst/>
              <a:cxnLst/>
              <a:rect l="l" t="t" r="r" b="b"/>
              <a:pathLst>
                <a:path w="2299970" h="4236720">
                  <a:moveTo>
                    <a:pt x="0" y="4236720"/>
                  </a:moveTo>
                  <a:lnTo>
                    <a:pt x="2299716" y="4236720"/>
                  </a:lnTo>
                  <a:lnTo>
                    <a:pt x="2299716" y="0"/>
                  </a:lnTo>
                  <a:lnTo>
                    <a:pt x="0" y="0"/>
                  </a:lnTo>
                  <a:lnTo>
                    <a:pt x="0" y="4236720"/>
                  </a:lnTo>
                  <a:close/>
                </a:path>
              </a:pathLst>
            </a:custGeom>
            <a:ln w="12700">
              <a:solidFill>
                <a:srgbClr val="001F5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7292" y="1464652"/>
              <a:ext cx="450956" cy="4509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23731" y="1482939"/>
              <a:ext cx="559307" cy="4997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95920" y="4046267"/>
              <a:ext cx="452406" cy="42206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82600" y="2153157"/>
            <a:ext cx="6667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538235"/>
                </a:solidFill>
                <a:latin typeface="Bahnschrift"/>
                <a:cs typeface="Bahnschrift"/>
              </a:rPr>
              <a:t>Primary</a:t>
            </a:r>
            <a:endParaRPr sz="1400">
              <a:latin typeface="Bahnschrift"/>
              <a:cs typeface="Bahnschrif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25836" y="4491354"/>
            <a:ext cx="101473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Bahnschrift"/>
                <a:cs typeface="Bahnschrift"/>
              </a:rPr>
              <a:t>App</a:t>
            </a:r>
            <a:r>
              <a:rPr sz="1200" spc="100" dirty="0">
                <a:latin typeface="Bahnschrift"/>
                <a:cs typeface="Bahnschrift"/>
              </a:rPr>
              <a:t> </a:t>
            </a:r>
            <a:r>
              <a:rPr sz="1200" spc="-10" dirty="0">
                <a:latin typeface="Bahnschrift"/>
                <a:cs typeface="Bahnschrift"/>
              </a:rPr>
              <a:t>Service</a:t>
            </a:r>
            <a:endParaRPr sz="1200"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385622"/>
                </a:solidFill>
                <a:latin typeface="Bahnschrift"/>
                <a:cs typeface="Bahnschrift"/>
              </a:rPr>
              <a:t>Inventory</a:t>
            </a:r>
            <a:r>
              <a:rPr sz="1000" spc="8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000" dirty="0">
                <a:solidFill>
                  <a:srgbClr val="385622"/>
                </a:solidFill>
                <a:latin typeface="Bahnschrift"/>
                <a:cs typeface="Bahnschrift"/>
              </a:rPr>
              <a:t>DR</a:t>
            </a:r>
            <a:r>
              <a:rPr sz="1000" spc="5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000" spc="-2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000">
              <a:latin typeface="Bahnschrift"/>
              <a:cs typeface="Bahnschrif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99478" y="1953514"/>
            <a:ext cx="1090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Bahnschrift"/>
                <a:cs typeface="Bahnschrift"/>
              </a:rPr>
              <a:t>Traffic</a:t>
            </a:r>
            <a:r>
              <a:rPr sz="1200" spc="85" dirty="0">
                <a:latin typeface="Bahnschrift"/>
                <a:cs typeface="Bahnschrift"/>
              </a:rPr>
              <a:t> </a:t>
            </a:r>
            <a:r>
              <a:rPr sz="1200" spc="-10" dirty="0">
                <a:latin typeface="Bahnschrift"/>
                <a:cs typeface="Bahnschrift"/>
              </a:rPr>
              <a:t>Manager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0297" y="1953514"/>
            <a:ext cx="765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Bahnschrift"/>
                <a:cs typeface="Bahnschrift"/>
              </a:rPr>
              <a:t>Front</a:t>
            </a:r>
            <a:r>
              <a:rPr sz="1200" spc="75" dirty="0">
                <a:latin typeface="Bahnschrift"/>
                <a:cs typeface="Bahnschrift"/>
              </a:rPr>
              <a:t> </a:t>
            </a:r>
            <a:r>
              <a:rPr sz="1200" spc="-20" dirty="0">
                <a:latin typeface="Bahnschrift"/>
                <a:cs typeface="Bahnschrift"/>
              </a:rPr>
              <a:t>Door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5384" y="1680717"/>
            <a:ext cx="6977380" cy="3140075"/>
          </a:xfrm>
          <a:custGeom>
            <a:avLst/>
            <a:gdLst/>
            <a:ahLst/>
            <a:cxnLst/>
            <a:rect l="l" t="t" r="r" b="b"/>
            <a:pathLst>
              <a:path w="6977380" h="3140075">
                <a:moveTo>
                  <a:pt x="6265926" y="2574036"/>
                </a:moveTo>
                <a:lnTo>
                  <a:pt x="6253226" y="2567686"/>
                </a:lnTo>
                <a:lnTo>
                  <a:pt x="6189726" y="2535936"/>
                </a:lnTo>
                <a:lnTo>
                  <a:pt x="6189726" y="2567686"/>
                </a:lnTo>
                <a:lnTo>
                  <a:pt x="4075811" y="2567686"/>
                </a:lnTo>
                <a:lnTo>
                  <a:pt x="4075811" y="55384"/>
                </a:lnTo>
                <a:lnTo>
                  <a:pt x="4308602" y="55384"/>
                </a:lnTo>
                <a:lnTo>
                  <a:pt x="4308602" y="49022"/>
                </a:lnTo>
                <a:lnTo>
                  <a:pt x="4308602" y="42672"/>
                </a:lnTo>
                <a:lnTo>
                  <a:pt x="4075811" y="42672"/>
                </a:lnTo>
                <a:lnTo>
                  <a:pt x="4075811" y="12700"/>
                </a:lnTo>
                <a:lnTo>
                  <a:pt x="4075811" y="6350"/>
                </a:lnTo>
                <a:lnTo>
                  <a:pt x="4075811" y="0"/>
                </a:lnTo>
                <a:lnTo>
                  <a:pt x="3592068" y="0"/>
                </a:lnTo>
                <a:lnTo>
                  <a:pt x="3592068" y="12700"/>
                </a:lnTo>
                <a:lnTo>
                  <a:pt x="4063111" y="12700"/>
                </a:lnTo>
                <a:lnTo>
                  <a:pt x="4063111" y="42672"/>
                </a:lnTo>
                <a:lnTo>
                  <a:pt x="3335528" y="42672"/>
                </a:lnTo>
                <a:lnTo>
                  <a:pt x="3335528" y="18796"/>
                </a:lnTo>
                <a:lnTo>
                  <a:pt x="3335528" y="12446"/>
                </a:lnTo>
                <a:lnTo>
                  <a:pt x="3335528" y="6096"/>
                </a:lnTo>
                <a:lnTo>
                  <a:pt x="3322828" y="6096"/>
                </a:lnTo>
                <a:lnTo>
                  <a:pt x="3322828" y="18796"/>
                </a:lnTo>
                <a:lnTo>
                  <a:pt x="3322828" y="42672"/>
                </a:lnTo>
                <a:lnTo>
                  <a:pt x="2147951" y="42672"/>
                </a:lnTo>
                <a:lnTo>
                  <a:pt x="2147951" y="2972054"/>
                </a:lnTo>
                <a:lnTo>
                  <a:pt x="1283716" y="2972054"/>
                </a:lnTo>
                <a:lnTo>
                  <a:pt x="1283716" y="18796"/>
                </a:lnTo>
                <a:lnTo>
                  <a:pt x="3322828" y="18796"/>
                </a:lnTo>
                <a:lnTo>
                  <a:pt x="3322828" y="6096"/>
                </a:lnTo>
                <a:lnTo>
                  <a:pt x="1271016" y="6096"/>
                </a:lnTo>
                <a:lnTo>
                  <a:pt x="1271016" y="2972054"/>
                </a:lnTo>
                <a:lnTo>
                  <a:pt x="76200" y="2972054"/>
                </a:lnTo>
                <a:lnTo>
                  <a:pt x="76200" y="2940304"/>
                </a:lnTo>
                <a:lnTo>
                  <a:pt x="0" y="2978404"/>
                </a:lnTo>
                <a:lnTo>
                  <a:pt x="76200" y="3016504"/>
                </a:lnTo>
                <a:lnTo>
                  <a:pt x="76200" y="2984754"/>
                </a:lnTo>
                <a:lnTo>
                  <a:pt x="1271016" y="2984754"/>
                </a:lnTo>
                <a:lnTo>
                  <a:pt x="1271016" y="3095498"/>
                </a:lnTo>
                <a:lnTo>
                  <a:pt x="76200" y="3095498"/>
                </a:lnTo>
                <a:lnTo>
                  <a:pt x="76200" y="3063748"/>
                </a:lnTo>
                <a:lnTo>
                  <a:pt x="0" y="3101848"/>
                </a:lnTo>
                <a:lnTo>
                  <a:pt x="76200" y="3139948"/>
                </a:lnTo>
                <a:lnTo>
                  <a:pt x="76200" y="3108198"/>
                </a:lnTo>
                <a:lnTo>
                  <a:pt x="1283716" y="3108198"/>
                </a:lnTo>
                <a:lnTo>
                  <a:pt x="1283716" y="3101848"/>
                </a:lnTo>
                <a:lnTo>
                  <a:pt x="1283716" y="3095498"/>
                </a:lnTo>
                <a:lnTo>
                  <a:pt x="1283716" y="2984754"/>
                </a:lnTo>
                <a:lnTo>
                  <a:pt x="2160651" y="2984754"/>
                </a:lnTo>
                <a:lnTo>
                  <a:pt x="2160651" y="2978404"/>
                </a:lnTo>
                <a:lnTo>
                  <a:pt x="2160651" y="2972054"/>
                </a:lnTo>
                <a:lnTo>
                  <a:pt x="2160651" y="55384"/>
                </a:lnTo>
                <a:lnTo>
                  <a:pt x="3322828" y="55384"/>
                </a:lnTo>
                <a:lnTo>
                  <a:pt x="3322828" y="241046"/>
                </a:lnTo>
                <a:lnTo>
                  <a:pt x="3335528" y="241046"/>
                </a:lnTo>
                <a:lnTo>
                  <a:pt x="3335528" y="55384"/>
                </a:lnTo>
                <a:lnTo>
                  <a:pt x="4063111" y="55384"/>
                </a:lnTo>
                <a:lnTo>
                  <a:pt x="4063111" y="2580386"/>
                </a:lnTo>
                <a:lnTo>
                  <a:pt x="6189726" y="2580386"/>
                </a:lnTo>
                <a:lnTo>
                  <a:pt x="6189726" y="2612136"/>
                </a:lnTo>
                <a:lnTo>
                  <a:pt x="6253226" y="2580386"/>
                </a:lnTo>
                <a:lnTo>
                  <a:pt x="6265926" y="2574036"/>
                </a:lnTo>
                <a:close/>
              </a:path>
              <a:path w="6977380" h="3140075">
                <a:moveTo>
                  <a:pt x="6977380" y="42672"/>
                </a:moveTo>
                <a:lnTo>
                  <a:pt x="4867656" y="42672"/>
                </a:lnTo>
                <a:lnTo>
                  <a:pt x="4867656" y="55372"/>
                </a:lnTo>
                <a:lnTo>
                  <a:pt x="6964680" y="55372"/>
                </a:lnTo>
                <a:lnTo>
                  <a:pt x="6964680" y="2567559"/>
                </a:lnTo>
                <a:lnTo>
                  <a:pt x="6818630" y="2567559"/>
                </a:lnTo>
                <a:lnTo>
                  <a:pt x="6818630" y="2535809"/>
                </a:lnTo>
                <a:lnTo>
                  <a:pt x="6742430" y="2573909"/>
                </a:lnTo>
                <a:lnTo>
                  <a:pt x="6818630" y="2612009"/>
                </a:lnTo>
                <a:lnTo>
                  <a:pt x="6818630" y="2580259"/>
                </a:lnTo>
                <a:lnTo>
                  <a:pt x="6977380" y="2580259"/>
                </a:lnTo>
                <a:lnTo>
                  <a:pt x="6977380" y="2573921"/>
                </a:lnTo>
                <a:lnTo>
                  <a:pt x="6977380" y="2567571"/>
                </a:lnTo>
                <a:lnTo>
                  <a:pt x="6977380" y="55372"/>
                </a:lnTo>
                <a:lnTo>
                  <a:pt x="6977380" y="49022"/>
                </a:lnTo>
                <a:lnTo>
                  <a:pt x="6977380" y="4267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25285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0" dirty="0"/>
              <a:t>To</a:t>
            </a:r>
            <a:r>
              <a:rPr spc="-45" dirty="0"/>
              <a:t> </a:t>
            </a:r>
            <a:r>
              <a:rPr spc="-495" dirty="0"/>
              <a:t>here…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By</a:t>
            </a:r>
            <a:r>
              <a:rPr spc="-60" dirty="0"/>
              <a:t> </a:t>
            </a:r>
            <a:r>
              <a:rPr spc="-100" dirty="0"/>
              <a:t>the</a:t>
            </a:r>
            <a:r>
              <a:rPr spc="-250" dirty="0"/>
              <a:t> </a:t>
            </a:r>
            <a:r>
              <a:rPr spc="-350" dirty="0"/>
              <a:t>End</a:t>
            </a:r>
            <a:r>
              <a:rPr spc="-45" dirty="0"/>
              <a:t> </a:t>
            </a:r>
            <a:r>
              <a:rPr spc="-125" dirty="0"/>
              <a:t>of</a:t>
            </a:r>
            <a:r>
              <a:rPr spc="-185" dirty="0"/>
              <a:t> </a:t>
            </a:r>
            <a:r>
              <a:rPr spc="-310" dirty="0"/>
              <a:t>This</a:t>
            </a:r>
            <a:r>
              <a:rPr spc="-75" dirty="0"/>
              <a:t> </a:t>
            </a:r>
            <a:r>
              <a:rPr spc="-495" dirty="0"/>
              <a:t>Course…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447800"/>
            <a:ext cx="10591800" cy="4821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You’ll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know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what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cloud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You’ll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know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what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You’ll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know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what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you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can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do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with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it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You’ll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learn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how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use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its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services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You’ll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learn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how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design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modern,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secure,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reliable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apps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3200" b="1" spc="-200" dirty="0">
                <a:latin typeface="Arial"/>
                <a:cs typeface="Arial"/>
              </a:rPr>
              <a:t>You’ll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40" dirty="0">
                <a:latin typeface="Arial"/>
                <a:cs typeface="Arial"/>
              </a:rPr>
              <a:t>become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204" dirty="0">
                <a:latin typeface="Arial"/>
                <a:cs typeface="Arial"/>
              </a:rPr>
              <a:t>Cloud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Architect!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This</a:t>
            </a:r>
            <a:r>
              <a:rPr spc="-70" dirty="0"/>
              <a:t> </a:t>
            </a:r>
            <a:r>
              <a:rPr spc="-195" dirty="0"/>
              <a:t>Course</a:t>
            </a:r>
            <a:r>
              <a:rPr spc="-155" dirty="0"/>
              <a:t> </a:t>
            </a:r>
            <a:r>
              <a:rPr dirty="0"/>
              <a:t>Is</a:t>
            </a:r>
            <a:r>
              <a:rPr spc="-235" dirty="0"/>
              <a:t> </a:t>
            </a:r>
            <a:r>
              <a:rPr spc="-90" dirty="0"/>
              <a:t>Different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771804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Very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practical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Extremely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hands-</a:t>
            </a:r>
            <a:r>
              <a:rPr sz="2800" spc="-25" dirty="0">
                <a:latin typeface="Bahnschrift"/>
                <a:cs typeface="Bahnschrift"/>
              </a:rPr>
              <a:t>on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Emphasis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on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what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you’ll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actually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use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But</a:t>
            </a:r>
            <a:r>
              <a:rPr spc="-95" dirty="0"/>
              <a:t> </a:t>
            </a:r>
            <a:r>
              <a:rPr spc="-295" dirty="0"/>
              <a:t>That’s</a:t>
            </a:r>
            <a:r>
              <a:rPr spc="-75" dirty="0"/>
              <a:t> </a:t>
            </a:r>
            <a:r>
              <a:rPr spc="-120" dirty="0"/>
              <a:t>Not</a:t>
            </a:r>
            <a:r>
              <a:rPr spc="-185" dirty="0"/>
              <a:t> </a:t>
            </a:r>
            <a:r>
              <a:rPr spc="-610" dirty="0"/>
              <a:t>All…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419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Bahnschrift"/>
                <a:cs typeface="Bahnschrift"/>
              </a:rPr>
              <a:t>At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end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this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course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50" dirty="0">
                <a:latin typeface="Bahnschrift"/>
                <a:cs typeface="Bahnschrift"/>
              </a:rPr>
              <a:t>-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3896" y="2919983"/>
            <a:ext cx="8594090" cy="1105431"/>
          </a:xfrm>
          <a:prstGeom prst="rect">
            <a:avLst/>
          </a:prstGeom>
          <a:ln w="76200">
            <a:solidFill>
              <a:srgbClr val="538235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20"/>
              </a:spcBef>
            </a:pPr>
            <a:endParaRPr sz="3000">
              <a:latin typeface="Times New Roman"/>
              <a:cs typeface="Times New Roman"/>
            </a:endParaRPr>
          </a:p>
          <a:p>
            <a:pPr marL="529590">
              <a:lnSpc>
                <a:spcPct val="100000"/>
              </a:lnSpc>
            </a:pPr>
            <a:r>
              <a:rPr lang="en-US" sz="3000" spc="240" dirty="0" smtClean="0">
                <a:solidFill>
                  <a:srgbClr val="538235"/>
                </a:solidFill>
                <a:latin typeface="Bahnschrift"/>
                <a:cs typeface="Bahnschrift"/>
              </a:rPr>
              <a:t>Create</a:t>
            </a:r>
            <a:r>
              <a:rPr sz="3000" spc="240" smtClean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3000">
                <a:solidFill>
                  <a:srgbClr val="538235"/>
                </a:solidFill>
                <a:latin typeface="Bahnschrift"/>
                <a:cs typeface="Bahnschrift"/>
              </a:rPr>
              <a:t>the</a:t>
            </a:r>
            <a:r>
              <a:rPr sz="3000" spc="22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3000" smtClean="0">
                <a:solidFill>
                  <a:srgbClr val="538235"/>
                </a:solidFill>
                <a:latin typeface="Bahnschrift"/>
                <a:cs typeface="Bahnschrift"/>
              </a:rPr>
              <a:t>Azure</a:t>
            </a:r>
            <a:r>
              <a:rPr lang="en-US" sz="3000" dirty="0" smtClean="0">
                <a:solidFill>
                  <a:srgbClr val="538235"/>
                </a:solidFill>
                <a:latin typeface="Bahnschrift"/>
                <a:cs typeface="Bahnschrift"/>
              </a:rPr>
              <a:t> Account</a:t>
            </a:r>
            <a:r>
              <a:rPr sz="3000" spc="-10" smtClean="0">
                <a:solidFill>
                  <a:srgbClr val="538235"/>
                </a:solidFill>
                <a:latin typeface="Bahnschrift"/>
                <a:cs typeface="Bahnschrift"/>
              </a:rPr>
              <a:t>!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7141" y="4957317"/>
            <a:ext cx="850963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ultimate,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practical,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guide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help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you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design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great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2540" algn="ctr">
              <a:lnSpc>
                <a:spcPct val="100000"/>
              </a:lnSpc>
            </a:pP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architecture!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334</Words>
  <Application>Microsoft Office PowerPoint</Application>
  <PresentationFormat>Custom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Microsoft Azure From Zero to Hero The Complete Guide</vt:lpstr>
      <vt:lpstr>Why Cloud?</vt:lpstr>
      <vt:lpstr>Why Microsoft Azure?</vt:lpstr>
      <vt:lpstr>Note</vt:lpstr>
      <vt:lpstr>We’ll go from here…</vt:lpstr>
      <vt:lpstr>To here…</vt:lpstr>
      <vt:lpstr>By the End of This Course…</vt:lpstr>
      <vt:lpstr>This Course Is Different</vt:lpstr>
      <vt:lpstr>But That’s Not All…</vt:lpstr>
      <vt:lpstr>Azure Technology Stack</vt:lpstr>
      <vt:lpstr>Azure Certified</vt:lpstr>
      <vt:lpstr>Who Is This Course For?</vt:lpstr>
      <vt:lpstr>How This Course Is Organized</vt:lpstr>
      <vt:lpstr>Agenda</vt:lpstr>
      <vt:lpstr>Agenda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HP</cp:lastModifiedBy>
  <cp:revision>5</cp:revision>
  <dcterms:created xsi:type="dcterms:W3CDTF">2024-08-30T05:40:23Z</dcterms:created>
  <dcterms:modified xsi:type="dcterms:W3CDTF">2024-09-02T14:17:50Z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2024-08-30T00:00:00Z</vt:filetime>
  </property>
  <property fmtid="{D5CDD505-2E9C-101B-9397-08002B2CF9AE}" pid="5" name="Producer">
    <vt:lpwstr>Microsoft® PowerPoint® for Microsoft 365</vt:lpwstr>
  </property>
</Properties>
</file>