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09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4FB7A-5176-4075-BF3F-7E5095654014}" type="datetimeFigureOut">
              <a:rPr lang="en-US" smtClean="0"/>
              <a:pPr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EB8A-D1F8-4624-A217-3D1CE29AE0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EB8A-D1F8-4624-A217-3D1CE29AE01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0718" y="105282"/>
            <a:ext cx="340741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747" y="979932"/>
            <a:ext cx="10687050" cy="53347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718" y="105282"/>
            <a:ext cx="1059561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53270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6500" y="2656684"/>
            <a:ext cx="10215880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loud-adoption-framework/strategy/monitoring-strategy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633" y="479806"/>
            <a:ext cx="840232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8000" spc="-315" dirty="0">
                <a:solidFill>
                  <a:srgbClr val="001F5F"/>
                </a:solidFill>
              </a:rPr>
              <a:t>Introduction</a:t>
            </a:r>
            <a:r>
              <a:rPr sz="8000" spc="-45" dirty="0">
                <a:solidFill>
                  <a:srgbClr val="001F5F"/>
                </a:solidFill>
              </a:rPr>
              <a:t> </a:t>
            </a:r>
            <a:r>
              <a:rPr sz="8000" spc="-305" dirty="0">
                <a:solidFill>
                  <a:srgbClr val="001F5F"/>
                </a:solidFill>
              </a:rPr>
              <a:t>to</a:t>
            </a:r>
            <a:r>
              <a:rPr sz="8000" spc="-45" dirty="0">
                <a:solidFill>
                  <a:srgbClr val="001F5F"/>
                </a:solidFill>
              </a:rPr>
              <a:t> </a:t>
            </a:r>
            <a:r>
              <a:rPr sz="8000" spc="-95" dirty="0">
                <a:solidFill>
                  <a:srgbClr val="001F5F"/>
                </a:solidFill>
              </a:rPr>
              <a:t>the </a:t>
            </a:r>
            <a:r>
              <a:rPr sz="8000" spc="-470" dirty="0">
                <a:solidFill>
                  <a:srgbClr val="001F5F"/>
                </a:solidFill>
              </a:rPr>
              <a:t>Cloud</a:t>
            </a:r>
            <a:endParaRPr sz="8000"/>
          </a:p>
        </p:txBody>
      </p:sp>
      <p:grpSp>
        <p:nvGrpSpPr>
          <p:cNvPr id="5" name="object 5"/>
          <p:cNvGrpSpPr/>
          <p:nvPr/>
        </p:nvGrpSpPr>
        <p:grpSpPr>
          <a:xfrm>
            <a:off x="431037" y="597154"/>
            <a:ext cx="165100" cy="4726940"/>
            <a:chOff x="431037" y="597154"/>
            <a:chExt cx="165100" cy="4726940"/>
          </a:xfrm>
        </p:grpSpPr>
        <p:sp>
          <p:nvSpPr>
            <p:cNvPr id="6" name="object 6"/>
            <p:cNvSpPr/>
            <p:nvPr/>
          </p:nvSpPr>
          <p:spPr>
            <a:xfrm>
              <a:off x="437387" y="603504"/>
              <a:ext cx="152400" cy="4714240"/>
            </a:xfrm>
            <a:custGeom>
              <a:avLst/>
              <a:gdLst/>
              <a:ahLst/>
              <a:cxnLst/>
              <a:rect l="l" t="t" r="r" b="b"/>
              <a:pathLst>
                <a:path w="152400" h="4714240">
                  <a:moveTo>
                    <a:pt x="152400" y="0"/>
                  </a:moveTo>
                  <a:lnTo>
                    <a:pt x="0" y="0"/>
                  </a:lnTo>
                  <a:lnTo>
                    <a:pt x="0" y="4713732"/>
                  </a:lnTo>
                  <a:lnTo>
                    <a:pt x="152400" y="471373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7387" y="603504"/>
              <a:ext cx="152400" cy="4714240"/>
            </a:xfrm>
            <a:custGeom>
              <a:avLst/>
              <a:gdLst/>
              <a:ahLst/>
              <a:cxnLst/>
              <a:rect l="l" t="t" r="r" b="b"/>
              <a:pathLst>
                <a:path w="152400" h="4714240">
                  <a:moveTo>
                    <a:pt x="0" y="4713732"/>
                  </a:moveTo>
                  <a:lnTo>
                    <a:pt x="152400" y="4713732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4713732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3560" y="4541520"/>
              <a:ext cx="525779" cy="7940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92174" y="4156709"/>
              <a:ext cx="567690" cy="0"/>
            </a:xfrm>
            <a:custGeom>
              <a:avLst/>
              <a:gdLst/>
              <a:ahLst/>
              <a:cxnLst/>
              <a:rect l="l" t="t" r="r" b="b"/>
              <a:pathLst>
                <a:path w="567689">
                  <a:moveTo>
                    <a:pt x="0" y="0"/>
                  </a:moveTo>
                  <a:lnTo>
                    <a:pt x="567563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53985" y="5072633"/>
            <a:ext cx="1147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90%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CPU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4070" y="4156709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567563" y="0"/>
                </a:lnTo>
              </a:path>
              <a:path w="4027170">
                <a:moveTo>
                  <a:pt x="691896" y="0"/>
                </a:moveTo>
                <a:lnTo>
                  <a:pt x="1259458" y="0"/>
                </a:lnTo>
              </a:path>
              <a:path w="4027170">
                <a:moveTo>
                  <a:pt x="1383792" y="0"/>
                </a:moveTo>
                <a:lnTo>
                  <a:pt x="1951355" y="0"/>
                </a:lnTo>
              </a:path>
              <a:path w="4027170">
                <a:moveTo>
                  <a:pt x="2075688" y="0"/>
                </a:moveTo>
                <a:lnTo>
                  <a:pt x="2643251" y="0"/>
                </a:lnTo>
              </a:path>
              <a:path w="4027170">
                <a:moveTo>
                  <a:pt x="2767584" y="0"/>
                </a:moveTo>
                <a:lnTo>
                  <a:pt x="3335147" y="0"/>
                </a:lnTo>
              </a:path>
              <a:path w="4027170">
                <a:moveTo>
                  <a:pt x="3459479" y="0"/>
                </a:moveTo>
                <a:lnTo>
                  <a:pt x="4027043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03425" y="4170045"/>
            <a:ext cx="4423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1396365" algn="l"/>
                <a:tab pos="2088514" algn="l"/>
                <a:tab pos="2780030" algn="l"/>
                <a:tab pos="3472179" algn="l"/>
                <a:tab pos="4164329" algn="l"/>
              </a:tabLst>
            </a:pPr>
            <a:r>
              <a:rPr sz="1800" spc="-25" dirty="0">
                <a:latin typeface="Calibri"/>
                <a:cs typeface="Calibri"/>
              </a:rPr>
              <a:t>Jan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Feb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Mar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Apr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Jun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Jul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5446" y="4156709"/>
            <a:ext cx="1951355" cy="0"/>
          </a:xfrm>
          <a:custGeom>
            <a:avLst/>
            <a:gdLst/>
            <a:ahLst/>
            <a:cxnLst/>
            <a:rect l="l" t="t" r="r" b="b"/>
            <a:pathLst>
              <a:path w="1951354">
                <a:moveTo>
                  <a:pt x="0" y="0"/>
                </a:moveTo>
                <a:lnTo>
                  <a:pt x="567562" y="0"/>
                </a:lnTo>
              </a:path>
              <a:path w="1951354">
                <a:moveTo>
                  <a:pt x="691896" y="0"/>
                </a:moveTo>
                <a:lnTo>
                  <a:pt x="1259458" y="0"/>
                </a:lnTo>
              </a:path>
              <a:path w="1951354">
                <a:moveTo>
                  <a:pt x="1383792" y="0"/>
                </a:moveTo>
                <a:lnTo>
                  <a:pt x="1951354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47205" y="4170045"/>
            <a:ext cx="17329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1396365" algn="l"/>
              </a:tabLst>
            </a:pPr>
            <a:r>
              <a:rPr sz="1800" spc="-25" dirty="0">
                <a:latin typeface="Calibri"/>
                <a:cs typeface="Calibri"/>
              </a:rPr>
              <a:t>Aug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Sep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Oct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11133" y="4080509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4" y="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07043" y="4089272"/>
            <a:ext cx="5181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Nov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78067" y="1318260"/>
            <a:ext cx="4672965" cy="4465320"/>
            <a:chOff x="5878067" y="1318260"/>
            <a:chExt cx="4672965" cy="446532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2651" y="1318260"/>
              <a:ext cx="3048000" cy="17145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8067" y="4693919"/>
              <a:ext cx="525779" cy="7940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4391" y="4840224"/>
              <a:ext cx="525780" cy="7940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2051" y="4989575"/>
              <a:ext cx="525779" cy="7940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762" y="1524761"/>
            <a:ext cx="9321800" cy="4102100"/>
          </a:xfrm>
          <a:custGeom>
            <a:avLst/>
            <a:gdLst/>
            <a:ahLst/>
            <a:cxnLst/>
            <a:rect l="l" t="t" r="r" b="b"/>
            <a:pathLst>
              <a:path w="9321800" h="4102100">
                <a:moveTo>
                  <a:pt x="9321800" y="3886200"/>
                </a:moveTo>
                <a:lnTo>
                  <a:pt x="9296400" y="3873500"/>
                </a:lnTo>
                <a:lnTo>
                  <a:pt x="9245600" y="3848100"/>
                </a:lnTo>
                <a:lnTo>
                  <a:pt x="9245600" y="3873500"/>
                </a:lnTo>
                <a:lnTo>
                  <a:pt x="393700" y="3873500"/>
                </a:lnTo>
                <a:lnTo>
                  <a:pt x="393700" y="76200"/>
                </a:lnTo>
                <a:lnTo>
                  <a:pt x="419100" y="76200"/>
                </a:lnTo>
                <a:lnTo>
                  <a:pt x="412750" y="63500"/>
                </a:lnTo>
                <a:lnTo>
                  <a:pt x="381000" y="0"/>
                </a:lnTo>
                <a:lnTo>
                  <a:pt x="342900" y="76200"/>
                </a:lnTo>
                <a:lnTo>
                  <a:pt x="368300" y="76200"/>
                </a:lnTo>
                <a:lnTo>
                  <a:pt x="368300" y="3873500"/>
                </a:lnTo>
                <a:lnTo>
                  <a:pt x="0" y="3873500"/>
                </a:lnTo>
                <a:lnTo>
                  <a:pt x="0" y="3898900"/>
                </a:lnTo>
                <a:lnTo>
                  <a:pt x="368300" y="3898900"/>
                </a:lnTo>
                <a:lnTo>
                  <a:pt x="368300" y="4102100"/>
                </a:lnTo>
                <a:lnTo>
                  <a:pt x="393700" y="4102100"/>
                </a:lnTo>
                <a:lnTo>
                  <a:pt x="393700" y="3898900"/>
                </a:lnTo>
                <a:lnTo>
                  <a:pt x="9245600" y="3898900"/>
                </a:lnTo>
                <a:lnTo>
                  <a:pt x="9245600" y="3924300"/>
                </a:lnTo>
                <a:lnTo>
                  <a:pt x="9296400" y="3898900"/>
                </a:lnTo>
                <a:lnTo>
                  <a:pt x="9321800" y="3886200"/>
                </a:lnTo>
                <a:close/>
              </a:path>
            </a:pathLst>
          </a:custGeom>
          <a:solidFill>
            <a:srgbClr val="5327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6019" y="2798826"/>
            <a:ext cx="678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32708"/>
                </a:solidFill>
                <a:latin typeface="Bahnschrift"/>
                <a:cs typeface="Bahnschrift"/>
              </a:rPr>
              <a:t>%</a:t>
            </a:r>
            <a:r>
              <a:rPr sz="1800" spc="165" dirty="0">
                <a:solidFill>
                  <a:srgbClr val="532708"/>
                </a:solidFill>
                <a:latin typeface="Bahnschrift"/>
                <a:cs typeface="Bahnschrift"/>
              </a:rPr>
              <a:t> </a:t>
            </a:r>
            <a:r>
              <a:rPr sz="1800" spc="-25" dirty="0">
                <a:solidFill>
                  <a:srgbClr val="532708"/>
                </a:solidFill>
                <a:latin typeface="Bahnschrift"/>
                <a:cs typeface="Bahnschrift"/>
              </a:rPr>
              <a:t>CPU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761" y="2198370"/>
            <a:ext cx="8928100" cy="2958465"/>
          </a:xfrm>
          <a:custGeom>
            <a:avLst/>
            <a:gdLst/>
            <a:ahLst/>
            <a:cxnLst/>
            <a:rect l="l" t="t" r="r" b="b"/>
            <a:pathLst>
              <a:path w="8928100" h="2958465">
                <a:moveTo>
                  <a:pt x="0" y="2919984"/>
                </a:moveTo>
                <a:lnTo>
                  <a:pt x="6260719" y="2958084"/>
                </a:lnTo>
                <a:lnTo>
                  <a:pt x="6286119" y="0"/>
                </a:lnTo>
                <a:lnTo>
                  <a:pt x="8267192" y="12700"/>
                </a:lnTo>
                <a:lnTo>
                  <a:pt x="8266975" y="63484"/>
                </a:lnTo>
                <a:lnTo>
                  <a:pt x="8266758" y="114268"/>
                </a:lnTo>
                <a:lnTo>
                  <a:pt x="8266541" y="165053"/>
                </a:lnTo>
                <a:lnTo>
                  <a:pt x="8266324" y="215836"/>
                </a:lnTo>
                <a:lnTo>
                  <a:pt x="8266108" y="266620"/>
                </a:lnTo>
                <a:lnTo>
                  <a:pt x="8265891" y="317404"/>
                </a:lnTo>
                <a:lnTo>
                  <a:pt x="8265674" y="368187"/>
                </a:lnTo>
                <a:lnTo>
                  <a:pt x="8265457" y="418970"/>
                </a:lnTo>
                <a:lnTo>
                  <a:pt x="8265240" y="469753"/>
                </a:lnTo>
                <a:lnTo>
                  <a:pt x="8265023" y="520536"/>
                </a:lnTo>
                <a:lnTo>
                  <a:pt x="8264806" y="571319"/>
                </a:lnTo>
                <a:lnTo>
                  <a:pt x="8264589" y="622102"/>
                </a:lnTo>
                <a:lnTo>
                  <a:pt x="8264372" y="672884"/>
                </a:lnTo>
                <a:lnTo>
                  <a:pt x="8264155" y="723666"/>
                </a:lnTo>
                <a:lnTo>
                  <a:pt x="8263938" y="774448"/>
                </a:lnTo>
                <a:lnTo>
                  <a:pt x="8263720" y="825231"/>
                </a:lnTo>
                <a:lnTo>
                  <a:pt x="8263503" y="876013"/>
                </a:lnTo>
                <a:lnTo>
                  <a:pt x="8263286" y="926795"/>
                </a:lnTo>
                <a:lnTo>
                  <a:pt x="8263068" y="977576"/>
                </a:lnTo>
                <a:lnTo>
                  <a:pt x="8262851" y="1028358"/>
                </a:lnTo>
                <a:lnTo>
                  <a:pt x="8262633" y="1079140"/>
                </a:lnTo>
                <a:lnTo>
                  <a:pt x="8262416" y="1129921"/>
                </a:lnTo>
                <a:lnTo>
                  <a:pt x="8262198" y="1180703"/>
                </a:lnTo>
                <a:lnTo>
                  <a:pt x="8261980" y="1231484"/>
                </a:lnTo>
                <a:lnTo>
                  <a:pt x="8261762" y="1282266"/>
                </a:lnTo>
                <a:lnTo>
                  <a:pt x="8261544" y="1333047"/>
                </a:lnTo>
                <a:lnTo>
                  <a:pt x="8261326" y="1383829"/>
                </a:lnTo>
                <a:lnTo>
                  <a:pt x="8261107" y="1434610"/>
                </a:lnTo>
                <a:lnTo>
                  <a:pt x="8260889" y="1485391"/>
                </a:lnTo>
                <a:lnTo>
                  <a:pt x="8260671" y="1536173"/>
                </a:lnTo>
                <a:lnTo>
                  <a:pt x="8260452" y="1586954"/>
                </a:lnTo>
                <a:lnTo>
                  <a:pt x="8260233" y="1637736"/>
                </a:lnTo>
                <a:lnTo>
                  <a:pt x="8260015" y="1688517"/>
                </a:lnTo>
                <a:lnTo>
                  <a:pt x="8259796" y="1739299"/>
                </a:lnTo>
                <a:lnTo>
                  <a:pt x="8259576" y="1790080"/>
                </a:lnTo>
                <a:lnTo>
                  <a:pt x="8259357" y="1840862"/>
                </a:lnTo>
                <a:lnTo>
                  <a:pt x="8259138" y="1891643"/>
                </a:lnTo>
                <a:lnTo>
                  <a:pt x="8258918" y="1942425"/>
                </a:lnTo>
                <a:lnTo>
                  <a:pt x="8258699" y="1993207"/>
                </a:lnTo>
                <a:lnTo>
                  <a:pt x="8258479" y="2043988"/>
                </a:lnTo>
                <a:lnTo>
                  <a:pt x="8258259" y="2094770"/>
                </a:lnTo>
                <a:lnTo>
                  <a:pt x="8258039" y="2145552"/>
                </a:lnTo>
                <a:lnTo>
                  <a:pt x="8257818" y="2196335"/>
                </a:lnTo>
                <a:lnTo>
                  <a:pt x="8257598" y="2247117"/>
                </a:lnTo>
                <a:lnTo>
                  <a:pt x="8257377" y="2297899"/>
                </a:lnTo>
                <a:lnTo>
                  <a:pt x="8257156" y="2348681"/>
                </a:lnTo>
                <a:lnTo>
                  <a:pt x="8256935" y="2399464"/>
                </a:lnTo>
                <a:lnTo>
                  <a:pt x="8256714" y="2450247"/>
                </a:lnTo>
                <a:lnTo>
                  <a:pt x="8256493" y="2501030"/>
                </a:lnTo>
                <a:lnTo>
                  <a:pt x="8256271" y="2551813"/>
                </a:lnTo>
                <a:lnTo>
                  <a:pt x="8256050" y="2602596"/>
                </a:lnTo>
                <a:lnTo>
                  <a:pt x="8255828" y="2653379"/>
                </a:lnTo>
                <a:lnTo>
                  <a:pt x="8255605" y="2704163"/>
                </a:lnTo>
                <a:lnTo>
                  <a:pt x="8255383" y="2754947"/>
                </a:lnTo>
                <a:lnTo>
                  <a:pt x="8255161" y="2805730"/>
                </a:lnTo>
                <a:lnTo>
                  <a:pt x="8254938" y="2856515"/>
                </a:lnTo>
                <a:lnTo>
                  <a:pt x="8254715" y="2907299"/>
                </a:lnTo>
                <a:lnTo>
                  <a:pt x="8254492" y="2958084"/>
                </a:lnTo>
                <a:lnTo>
                  <a:pt x="8927592" y="2958084"/>
                </a:lnTo>
              </a:path>
            </a:pathLst>
          </a:custGeom>
          <a:ln w="47625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8302" y="4767148"/>
            <a:ext cx="778510" cy="975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38235"/>
                </a:solidFill>
                <a:latin typeface="Bahnschrift"/>
                <a:cs typeface="Bahnschrift"/>
              </a:rPr>
              <a:t>Used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800">
              <a:latin typeface="Bahnschrift"/>
              <a:cs typeface="Bahnschrift"/>
            </a:endParaRPr>
          </a:p>
          <a:p>
            <a:pPr marL="280035">
              <a:lnSpc>
                <a:spcPct val="100000"/>
              </a:lnSpc>
            </a:pPr>
            <a:r>
              <a:rPr sz="1800" spc="-20" dirty="0">
                <a:solidFill>
                  <a:srgbClr val="532708"/>
                </a:solidFill>
                <a:latin typeface="Bahnschrift"/>
                <a:cs typeface="Bahnschrift"/>
              </a:rPr>
              <a:t>Time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98650" y="2182495"/>
            <a:ext cx="8940800" cy="2927985"/>
            <a:chOff x="1898650" y="2182495"/>
            <a:chExt cx="8940800" cy="2927985"/>
          </a:xfrm>
        </p:grpSpPr>
        <p:sp>
          <p:nvSpPr>
            <p:cNvPr id="7" name="object 7"/>
            <p:cNvSpPr/>
            <p:nvPr/>
          </p:nvSpPr>
          <p:spPr>
            <a:xfrm>
              <a:off x="1905762" y="2198370"/>
              <a:ext cx="8928100" cy="0"/>
            </a:xfrm>
            <a:custGeom>
              <a:avLst/>
              <a:gdLst/>
              <a:ahLst/>
              <a:cxnLst/>
              <a:rect l="l" t="t" r="r" b="b"/>
              <a:pathLst>
                <a:path w="8928100">
                  <a:moveTo>
                    <a:pt x="0" y="0"/>
                  </a:moveTo>
                  <a:lnTo>
                    <a:pt x="8928100" y="0"/>
                  </a:lnTo>
                </a:path>
              </a:pathLst>
            </a:custGeom>
            <a:ln w="3175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2197608"/>
              <a:ext cx="6274308" cy="29062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05000" y="2197608"/>
              <a:ext cx="6274435" cy="2906395"/>
            </a:xfrm>
            <a:custGeom>
              <a:avLst/>
              <a:gdLst/>
              <a:ahLst/>
              <a:cxnLst/>
              <a:rect l="l" t="t" r="r" b="b"/>
              <a:pathLst>
                <a:path w="6274434" h="2906395">
                  <a:moveTo>
                    <a:pt x="0" y="2906268"/>
                  </a:moveTo>
                  <a:lnTo>
                    <a:pt x="6274308" y="2906268"/>
                  </a:lnTo>
                  <a:lnTo>
                    <a:pt x="6274308" y="0"/>
                  </a:lnTo>
                  <a:lnTo>
                    <a:pt x="0" y="0"/>
                  </a:lnTo>
                  <a:lnTo>
                    <a:pt x="0" y="290626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4035" y="2197608"/>
              <a:ext cx="638555" cy="29062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194035" y="2197608"/>
              <a:ext cx="638810" cy="2906395"/>
            </a:xfrm>
            <a:custGeom>
              <a:avLst/>
              <a:gdLst/>
              <a:ahLst/>
              <a:cxnLst/>
              <a:rect l="l" t="t" r="r" b="b"/>
              <a:pathLst>
                <a:path w="638809" h="2906395">
                  <a:moveTo>
                    <a:pt x="0" y="2906268"/>
                  </a:moveTo>
                  <a:lnTo>
                    <a:pt x="638555" y="2906268"/>
                  </a:lnTo>
                  <a:lnTo>
                    <a:pt x="638555" y="0"/>
                  </a:lnTo>
                  <a:lnTo>
                    <a:pt x="0" y="0"/>
                  </a:lnTo>
                  <a:lnTo>
                    <a:pt x="0" y="290626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8436" y="3267456"/>
              <a:ext cx="3798569" cy="70789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870575" y="1833117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F2F9F"/>
                </a:solidFill>
                <a:latin typeface="Bahnschrift"/>
                <a:cs typeface="Bahnschrift"/>
              </a:rPr>
              <a:t>Bought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1400" y="3299586"/>
            <a:ext cx="3298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11655" algn="l"/>
              </a:tabLst>
            </a:pPr>
            <a:r>
              <a:rPr sz="4000" spc="-10" dirty="0">
                <a:solidFill>
                  <a:srgbClr val="FF0000"/>
                </a:solidFill>
                <a:latin typeface="Bahnschrift"/>
                <a:cs typeface="Bahnschrift"/>
              </a:rPr>
              <a:t>Wasted</a:t>
            </a:r>
            <a:r>
              <a:rPr sz="40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4000" spc="-10" dirty="0">
                <a:solidFill>
                  <a:srgbClr val="FF0000"/>
                </a:solidFill>
                <a:latin typeface="Bahnschrift"/>
                <a:cs typeface="Bahnschrift"/>
              </a:rPr>
              <a:t>Money</a:t>
            </a:r>
            <a:endParaRPr sz="4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Before</a:t>
            </a:r>
            <a:r>
              <a:rPr spc="-220" dirty="0"/>
              <a:t> </a:t>
            </a:r>
            <a:r>
              <a:rPr spc="-100" dirty="0"/>
              <a:t>the</a:t>
            </a:r>
            <a:r>
              <a:rPr spc="-229" dirty="0"/>
              <a:t> </a:t>
            </a:r>
            <a:r>
              <a:rPr spc="-565" dirty="0"/>
              <a:t>cloud…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447800"/>
            <a:ext cx="754380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If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you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needed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server,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you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had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to: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Buy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it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Install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it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Maintain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it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Replace</a:t>
            </a:r>
            <a:r>
              <a:rPr sz="2800" spc="145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it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Have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team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762" y="1524761"/>
            <a:ext cx="9321800" cy="4102100"/>
          </a:xfrm>
          <a:custGeom>
            <a:avLst/>
            <a:gdLst/>
            <a:ahLst/>
            <a:cxnLst/>
            <a:rect l="l" t="t" r="r" b="b"/>
            <a:pathLst>
              <a:path w="9321800" h="4102100">
                <a:moveTo>
                  <a:pt x="9321800" y="3886200"/>
                </a:moveTo>
                <a:lnTo>
                  <a:pt x="9296400" y="3873500"/>
                </a:lnTo>
                <a:lnTo>
                  <a:pt x="9245600" y="3848100"/>
                </a:lnTo>
                <a:lnTo>
                  <a:pt x="9245600" y="3873500"/>
                </a:lnTo>
                <a:lnTo>
                  <a:pt x="393700" y="3873500"/>
                </a:lnTo>
                <a:lnTo>
                  <a:pt x="393700" y="76200"/>
                </a:lnTo>
                <a:lnTo>
                  <a:pt x="419100" y="76200"/>
                </a:lnTo>
                <a:lnTo>
                  <a:pt x="412750" y="63500"/>
                </a:lnTo>
                <a:lnTo>
                  <a:pt x="381000" y="0"/>
                </a:lnTo>
                <a:lnTo>
                  <a:pt x="342900" y="76200"/>
                </a:lnTo>
                <a:lnTo>
                  <a:pt x="368300" y="76200"/>
                </a:lnTo>
                <a:lnTo>
                  <a:pt x="368300" y="3873500"/>
                </a:lnTo>
                <a:lnTo>
                  <a:pt x="0" y="3873500"/>
                </a:lnTo>
                <a:lnTo>
                  <a:pt x="0" y="3898900"/>
                </a:lnTo>
                <a:lnTo>
                  <a:pt x="368300" y="3898900"/>
                </a:lnTo>
                <a:lnTo>
                  <a:pt x="368300" y="4102100"/>
                </a:lnTo>
                <a:lnTo>
                  <a:pt x="393700" y="4102100"/>
                </a:lnTo>
                <a:lnTo>
                  <a:pt x="393700" y="3898900"/>
                </a:lnTo>
                <a:lnTo>
                  <a:pt x="9245600" y="3898900"/>
                </a:lnTo>
                <a:lnTo>
                  <a:pt x="9245600" y="3924300"/>
                </a:lnTo>
                <a:lnTo>
                  <a:pt x="9296400" y="3898900"/>
                </a:lnTo>
                <a:lnTo>
                  <a:pt x="9321800" y="3886200"/>
                </a:lnTo>
                <a:close/>
              </a:path>
            </a:pathLst>
          </a:custGeom>
          <a:solidFill>
            <a:srgbClr val="5327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76019" y="2798826"/>
            <a:ext cx="678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32708"/>
                </a:solidFill>
                <a:latin typeface="Bahnschrift"/>
                <a:cs typeface="Bahnschrift"/>
              </a:rPr>
              <a:t>%</a:t>
            </a:r>
            <a:r>
              <a:rPr sz="1800" spc="165" dirty="0">
                <a:solidFill>
                  <a:srgbClr val="532708"/>
                </a:solidFill>
                <a:latin typeface="Bahnschrift"/>
                <a:cs typeface="Bahnschrift"/>
              </a:rPr>
              <a:t> </a:t>
            </a:r>
            <a:r>
              <a:rPr sz="1800" spc="-25" dirty="0">
                <a:solidFill>
                  <a:srgbClr val="532708"/>
                </a:solidFill>
                <a:latin typeface="Bahnschrift"/>
                <a:cs typeface="Bahnschrift"/>
              </a:rPr>
              <a:t>CPU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761" y="2198370"/>
            <a:ext cx="8928100" cy="2958465"/>
          </a:xfrm>
          <a:custGeom>
            <a:avLst/>
            <a:gdLst/>
            <a:ahLst/>
            <a:cxnLst/>
            <a:rect l="l" t="t" r="r" b="b"/>
            <a:pathLst>
              <a:path w="8928100" h="2958465">
                <a:moveTo>
                  <a:pt x="0" y="2919984"/>
                </a:moveTo>
                <a:lnTo>
                  <a:pt x="6260719" y="2958084"/>
                </a:lnTo>
                <a:lnTo>
                  <a:pt x="6286119" y="0"/>
                </a:lnTo>
                <a:lnTo>
                  <a:pt x="8267192" y="12700"/>
                </a:lnTo>
                <a:lnTo>
                  <a:pt x="8266975" y="63484"/>
                </a:lnTo>
                <a:lnTo>
                  <a:pt x="8266758" y="114268"/>
                </a:lnTo>
                <a:lnTo>
                  <a:pt x="8266541" y="165053"/>
                </a:lnTo>
                <a:lnTo>
                  <a:pt x="8266324" y="215836"/>
                </a:lnTo>
                <a:lnTo>
                  <a:pt x="8266108" y="266620"/>
                </a:lnTo>
                <a:lnTo>
                  <a:pt x="8265891" y="317404"/>
                </a:lnTo>
                <a:lnTo>
                  <a:pt x="8265674" y="368187"/>
                </a:lnTo>
                <a:lnTo>
                  <a:pt x="8265457" y="418970"/>
                </a:lnTo>
                <a:lnTo>
                  <a:pt x="8265240" y="469753"/>
                </a:lnTo>
                <a:lnTo>
                  <a:pt x="8265023" y="520536"/>
                </a:lnTo>
                <a:lnTo>
                  <a:pt x="8264806" y="571319"/>
                </a:lnTo>
                <a:lnTo>
                  <a:pt x="8264589" y="622102"/>
                </a:lnTo>
                <a:lnTo>
                  <a:pt x="8264372" y="672884"/>
                </a:lnTo>
                <a:lnTo>
                  <a:pt x="8264155" y="723666"/>
                </a:lnTo>
                <a:lnTo>
                  <a:pt x="8263938" y="774448"/>
                </a:lnTo>
                <a:lnTo>
                  <a:pt x="8263720" y="825231"/>
                </a:lnTo>
                <a:lnTo>
                  <a:pt x="8263503" y="876013"/>
                </a:lnTo>
                <a:lnTo>
                  <a:pt x="8263286" y="926795"/>
                </a:lnTo>
                <a:lnTo>
                  <a:pt x="8263068" y="977576"/>
                </a:lnTo>
                <a:lnTo>
                  <a:pt x="8262851" y="1028358"/>
                </a:lnTo>
                <a:lnTo>
                  <a:pt x="8262633" y="1079140"/>
                </a:lnTo>
                <a:lnTo>
                  <a:pt x="8262416" y="1129921"/>
                </a:lnTo>
                <a:lnTo>
                  <a:pt x="8262198" y="1180703"/>
                </a:lnTo>
                <a:lnTo>
                  <a:pt x="8261980" y="1231484"/>
                </a:lnTo>
                <a:lnTo>
                  <a:pt x="8261762" y="1282266"/>
                </a:lnTo>
                <a:lnTo>
                  <a:pt x="8261544" y="1333047"/>
                </a:lnTo>
                <a:lnTo>
                  <a:pt x="8261326" y="1383829"/>
                </a:lnTo>
                <a:lnTo>
                  <a:pt x="8261107" y="1434610"/>
                </a:lnTo>
                <a:lnTo>
                  <a:pt x="8260889" y="1485391"/>
                </a:lnTo>
                <a:lnTo>
                  <a:pt x="8260671" y="1536173"/>
                </a:lnTo>
                <a:lnTo>
                  <a:pt x="8260452" y="1586954"/>
                </a:lnTo>
                <a:lnTo>
                  <a:pt x="8260233" y="1637736"/>
                </a:lnTo>
                <a:lnTo>
                  <a:pt x="8260015" y="1688517"/>
                </a:lnTo>
                <a:lnTo>
                  <a:pt x="8259796" y="1739299"/>
                </a:lnTo>
                <a:lnTo>
                  <a:pt x="8259576" y="1790080"/>
                </a:lnTo>
                <a:lnTo>
                  <a:pt x="8259357" y="1840862"/>
                </a:lnTo>
                <a:lnTo>
                  <a:pt x="8259138" y="1891643"/>
                </a:lnTo>
                <a:lnTo>
                  <a:pt x="8258918" y="1942425"/>
                </a:lnTo>
                <a:lnTo>
                  <a:pt x="8258699" y="1993207"/>
                </a:lnTo>
                <a:lnTo>
                  <a:pt x="8258479" y="2043988"/>
                </a:lnTo>
                <a:lnTo>
                  <a:pt x="8258259" y="2094770"/>
                </a:lnTo>
                <a:lnTo>
                  <a:pt x="8258039" y="2145552"/>
                </a:lnTo>
                <a:lnTo>
                  <a:pt x="8257818" y="2196335"/>
                </a:lnTo>
                <a:lnTo>
                  <a:pt x="8257598" y="2247117"/>
                </a:lnTo>
                <a:lnTo>
                  <a:pt x="8257377" y="2297899"/>
                </a:lnTo>
                <a:lnTo>
                  <a:pt x="8257156" y="2348681"/>
                </a:lnTo>
                <a:lnTo>
                  <a:pt x="8256935" y="2399464"/>
                </a:lnTo>
                <a:lnTo>
                  <a:pt x="8256714" y="2450247"/>
                </a:lnTo>
                <a:lnTo>
                  <a:pt x="8256493" y="2501030"/>
                </a:lnTo>
                <a:lnTo>
                  <a:pt x="8256271" y="2551813"/>
                </a:lnTo>
                <a:lnTo>
                  <a:pt x="8256050" y="2602596"/>
                </a:lnTo>
                <a:lnTo>
                  <a:pt x="8255828" y="2653379"/>
                </a:lnTo>
                <a:lnTo>
                  <a:pt x="8255605" y="2704163"/>
                </a:lnTo>
                <a:lnTo>
                  <a:pt x="8255383" y="2754947"/>
                </a:lnTo>
                <a:lnTo>
                  <a:pt x="8255161" y="2805730"/>
                </a:lnTo>
                <a:lnTo>
                  <a:pt x="8254938" y="2856515"/>
                </a:lnTo>
                <a:lnTo>
                  <a:pt x="8254715" y="2907299"/>
                </a:lnTo>
                <a:lnTo>
                  <a:pt x="8254492" y="2958084"/>
                </a:lnTo>
                <a:lnTo>
                  <a:pt x="8927592" y="2958084"/>
                </a:lnTo>
              </a:path>
            </a:pathLst>
          </a:custGeom>
          <a:ln w="47625">
            <a:solidFill>
              <a:srgbClr val="6FAC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18302" y="4767148"/>
            <a:ext cx="778510" cy="975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38235"/>
                </a:solidFill>
                <a:latin typeface="Bahnschrift"/>
                <a:cs typeface="Bahnschrift"/>
              </a:rPr>
              <a:t>Used</a:t>
            </a:r>
            <a:endParaRPr sz="1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800">
              <a:latin typeface="Bahnschrift"/>
              <a:cs typeface="Bahnschrift"/>
            </a:endParaRPr>
          </a:p>
          <a:p>
            <a:pPr marL="280035">
              <a:lnSpc>
                <a:spcPct val="100000"/>
              </a:lnSpc>
            </a:pPr>
            <a:r>
              <a:rPr sz="1800" spc="-20" dirty="0">
                <a:solidFill>
                  <a:srgbClr val="532708"/>
                </a:solidFill>
                <a:latin typeface="Bahnschrift"/>
                <a:cs typeface="Bahnschrift"/>
              </a:rPr>
              <a:t>Time</a:t>
            </a:r>
            <a:endParaRPr sz="1800">
              <a:latin typeface="Bahnschrift"/>
              <a:cs typeface="Bahnschrif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98650" y="2182495"/>
            <a:ext cx="8940800" cy="2927985"/>
            <a:chOff x="1898650" y="2182495"/>
            <a:chExt cx="8940800" cy="2927985"/>
          </a:xfrm>
        </p:grpSpPr>
        <p:sp>
          <p:nvSpPr>
            <p:cNvPr id="7" name="object 7"/>
            <p:cNvSpPr/>
            <p:nvPr/>
          </p:nvSpPr>
          <p:spPr>
            <a:xfrm>
              <a:off x="1905762" y="2198370"/>
              <a:ext cx="8928100" cy="0"/>
            </a:xfrm>
            <a:custGeom>
              <a:avLst/>
              <a:gdLst/>
              <a:ahLst/>
              <a:cxnLst/>
              <a:rect l="l" t="t" r="r" b="b"/>
              <a:pathLst>
                <a:path w="8928100">
                  <a:moveTo>
                    <a:pt x="0" y="0"/>
                  </a:moveTo>
                  <a:lnTo>
                    <a:pt x="8928100" y="0"/>
                  </a:lnTo>
                </a:path>
              </a:pathLst>
            </a:custGeom>
            <a:ln w="31750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2197608"/>
              <a:ext cx="6274308" cy="29062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05000" y="2197608"/>
              <a:ext cx="6274435" cy="2906395"/>
            </a:xfrm>
            <a:custGeom>
              <a:avLst/>
              <a:gdLst/>
              <a:ahLst/>
              <a:cxnLst/>
              <a:rect l="l" t="t" r="r" b="b"/>
              <a:pathLst>
                <a:path w="6274434" h="2906395">
                  <a:moveTo>
                    <a:pt x="0" y="2906268"/>
                  </a:moveTo>
                  <a:lnTo>
                    <a:pt x="6274308" y="2906268"/>
                  </a:lnTo>
                  <a:lnTo>
                    <a:pt x="6274308" y="0"/>
                  </a:lnTo>
                  <a:lnTo>
                    <a:pt x="0" y="0"/>
                  </a:lnTo>
                  <a:lnTo>
                    <a:pt x="0" y="290626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4035" y="2197608"/>
              <a:ext cx="638555" cy="29062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194035" y="2197608"/>
              <a:ext cx="638810" cy="2906395"/>
            </a:xfrm>
            <a:custGeom>
              <a:avLst/>
              <a:gdLst/>
              <a:ahLst/>
              <a:cxnLst/>
              <a:rect l="l" t="t" r="r" b="b"/>
              <a:pathLst>
                <a:path w="638809" h="2906395">
                  <a:moveTo>
                    <a:pt x="0" y="2906268"/>
                  </a:moveTo>
                  <a:lnTo>
                    <a:pt x="638555" y="2906268"/>
                  </a:lnTo>
                  <a:lnTo>
                    <a:pt x="638555" y="0"/>
                  </a:lnTo>
                  <a:lnTo>
                    <a:pt x="0" y="0"/>
                  </a:lnTo>
                  <a:lnTo>
                    <a:pt x="0" y="290626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8436" y="3267456"/>
              <a:ext cx="3798569" cy="70789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870575" y="1833117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F2F9F"/>
                </a:solidFill>
                <a:latin typeface="Bahnschrift"/>
                <a:cs typeface="Bahnschrift"/>
              </a:rPr>
              <a:t>Bought</a:t>
            </a:r>
            <a:endParaRPr sz="1800">
              <a:latin typeface="Bahnschrift"/>
              <a:cs typeface="Bahnschrif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81400" y="3299586"/>
            <a:ext cx="3298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11655" algn="l"/>
              </a:tabLst>
            </a:pPr>
            <a:r>
              <a:rPr sz="4000" spc="-10" dirty="0">
                <a:solidFill>
                  <a:srgbClr val="FF0000"/>
                </a:solidFill>
                <a:latin typeface="Bahnschrift"/>
                <a:cs typeface="Bahnschrift"/>
              </a:rPr>
              <a:t>Wasted</a:t>
            </a:r>
            <a:r>
              <a:rPr sz="40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4000" spc="-10" dirty="0">
                <a:solidFill>
                  <a:srgbClr val="FF0000"/>
                </a:solidFill>
                <a:latin typeface="Bahnschrift"/>
                <a:cs typeface="Bahnschrift"/>
              </a:rPr>
              <a:t>Money</a:t>
            </a:r>
            <a:endParaRPr sz="4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667" y="1229867"/>
              <a:ext cx="11316462" cy="419785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3955" y="1747519"/>
            <a:ext cx="2765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000000"/>
                </a:solidFill>
                <a:latin typeface="Bahnschrift"/>
                <a:cs typeface="Bahnschrift"/>
              </a:rPr>
              <a:t>The</a:t>
            </a:r>
            <a:r>
              <a:rPr sz="2800" b="0" spc="210" dirty="0">
                <a:solidFill>
                  <a:srgbClr val="000000"/>
                </a:solidFill>
                <a:latin typeface="Bahnschrift"/>
                <a:cs typeface="Bahnschrift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Bahnschrift"/>
                <a:cs typeface="Bahnschrift"/>
              </a:rPr>
              <a:t>Cloud: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685800" y="2656684"/>
            <a:ext cx="1135380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Compute,</a:t>
            </a:r>
            <a:r>
              <a:rPr spc="10" dirty="0"/>
              <a:t> </a:t>
            </a:r>
            <a:r>
              <a:rPr spc="-90" dirty="0"/>
              <a:t>Networking,</a:t>
            </a:r>
            <a:r>
              <a:rPr spc="15" dirty="0"/>
              <a:t> </a:t>
            </a:r>
            <a:r>
              <a:rPr spc="-80" dirty="0"/>
              <a:t>Storage</a:t>
            </a:r>
            <a:r>
              <a:rPr spc="5" dirty="0"/>
              <a:t> </a:t>
            </a:r>
            <a:r>
              <a:rPr spc="-25" dirty="0"/>
              <a:t>and</a:t>
            </a:r>
            <a:r>
              <a:rPr spc="20" dirty="0"/>
              <a:t> </a:t>
            </a:r>
            <a:r>
              <a:rPr spc="-50" dirty="0"/>
              <a:t>other</a:t>
            </a:r>
            <a:r>
              <a:rPr spc="25" dirty="0"/>
              <a:t> </a:t>
            </a:r>
            <a:r>
              <a:rPr spc="-10" dirty="0"/>
              <a:t>services</a:t>
            </a:r>
          </a:p>
          <a:p>
            <a:pPr algn="ctr">
              <a:lnSpc>
                <a:spcPct val="100000"/>
              </a:lnSpc>
              <a:spcBef>
                <a:spcPts val="4084"/>
              </a:spcBef>
            </a:pPr>
            <a:r>
              <a:rPr spc="-95" dirty="0"/>
              <a:t>Managed</a:t>
            </a:r>
            <a:r>
              <a:rPr spc="10" dirty="0"/>
              <a:t> </a:t>
            </a:r>
            <a:r>
              <a:rPr dirty="0"/>
              <a:t>by</a:t>
            </a:r>
            <a:r>
              <a:rPr spc="50" dirty="0"/>
              <a:t> </a:t>
            </a:r>
            <a:r>
              <a:rPr spc="-110" dirty="0"/>
              <a:t>SOMEONE</a:t>
            </a:r>
            <a:r>
              <a:rPr spc="25" dirty="0"/>
              <a:t> </a:t>
            </a:r>
            <a:r>
              <a:rPr spc="-20" dirty="0"/>
              <a:t>ELSE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Cloud</a:t>
            </a:r>
            <a:r>
              <a:rPr spc="-30" dirty="0"/>
              <a:t> </a:t>
            </a:r>
            <a:r>
              <a:rPr spc="-130" dirty="0"/>
              <a:t>Providers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4" y="1747519"/>
            <a:ext cx="10766045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Companies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who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build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huge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data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centers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Fill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with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servers,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networking,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cooling,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electricity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etc.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Design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install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various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services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Make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publicly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accessible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34074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Data</a:t>
            </a:r>
            <a:r>
              <a:rPr spc="-235" dirty="0"/>
              <a:t> </a:t>
            </a:r>
            <a:r>
              <a:rPr spc="-120" dirty="0"/>
              <a:t>Center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6191" y="1367027"/>
            <a:ext cx="9026652" cy="50764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78021" y="6461556"/>
            <a:ext cx="397382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Microsoft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Azure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Datacenter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Washington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Data</a:t>
            </a:r>
            <a:r>
              <a:rPr spc="-235" dirty="0"/>
              <a:t> </a:t>
            </a:r>
            <a:r>
              <a:rPr spc="-120" dirty="0"/>
              <a:t>Center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8021" y="6461556"/>
            <a:ext cx="4406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Microsoft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Azure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Datacenter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Netherlands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1668" y="1690116"/>
            <a:ext cx="11316970" cy="4753610"/>
            <a:chOff x="391668" y="1690116"/>
            <a:chExt cx="11316970" cy="4753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9092" y="1690116"/>
              <a:ext cx="8648700" cy="47533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668" y="2932176"/>
              <a:ext cx="11316462" cy="2495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65426" y="3705517"/>
            <a:ext cx="8478774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800" spc="-70" dirty="0">
                <a:latin typeface="Bahnschrift"/>
                <a:cs typeface="Bahnschrift"/>
              </a:rPr>
              <a:t>~100Ks</a:t>
            </a:r>
            <a:r>
              <a:rPr sz="3800" spc="85" dirty="0">
                <a:latin typeface="Bahnschrift"/>
                <a:cs typeface="Bahnschrift"/>
              </a:rPr>
              <a:t> </a:t>
            </a:r>
            <a:r>
              <a:rPr sz="3800" spc="-70" dirty="0">
                <a:latin typeface="Bahnschrift"/>
                <a:cs typeface="Bahnschrift"/>
              </a:rPr>
              <a:t>physical</a:t>
            </a:r>
            <a:r>
              <a:rPr sz="3800" spc="55" dirty="0">
                <a:latin typeface="Bahnschrift"/>
                <a:cs typeface="Bahnschrift"/>
              </a:rPr>
              <a:t> </a:t>
            </a:r>
            <a:r>
              <a:rPr sz="3800" spc="-75" dirty="0">
                <a:latin typeface="Bahnschrift"/>
                <a:cs typeface="Bahnschrift"/>
              </a:rPr>
              <a:t>servers</a:t>
            </a:r>
            <a:r>
              <a:rPr sz="3800" spc="70" dirty="0">
                <a:latin typeface="Bahnschrift"/>
                <a:cs typeface="Bahnschrift"/>
              </a:rPr>
              <a:t> </a:t>
            </a:r>
            <a:r>
              <a:rPr sz="3800" dirty="0">
                <a:latin typeface="Bahnschrift"/>
                <a:cs typeface="Bahnschrift"/>
              </a:rPr>
              <a:t>/</a:t>
            </a:r>
            <a:r>
              <a:rPr sz="3800" spc="70" dirty="0">
                <a:latin typeface="Bahnschrift"/>
                <a:cs typeface="Bahnschrift"/>
              </a:rPr>
              <a:t> </a:t>
            </a:r>
            <a:r>
              <a:rPr sz="3800" spc="-65" dirty="0">
                <a:latin typeface="Bahnschrift"/>
                <a:cs typeface="Bahnschrift"/>
              </a:rPr>
              <a:t>datacenter</a:t>
            </a:r>
            <a:endParaRPr sz="3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Cloud</a:t>
            </a:r>
            <a:r>
              <a:rPr spc="-30" dirty="0"/>
              <a:t> </a:t>
            </a:r>
            <a:r>
              <a:rPr spc="-135" dirty="0"/>
              <a:t>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600200"/>
            <a:ext cx="906780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Clouds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are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huge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competition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is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fierce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Offer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lot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additional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services: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spc="-25" dirty="0">
                <a:latin typeface="Bahnschrift"/>
                <a:cs typeface="Bahnschrift"/>
              </a:rPr>
              <a:t>AI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spc="-25" dirty="0">
                <a:latin typeface="Bahnschrift"/>
                <a:cs typeface="Bahnschrift"/>
              </a:rPr>
              <a:t>IOT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spc="-10" dirty="0">
                <a:latin typeface="Bahnschrift"/>
                <a:cs typeface="Bahnschrift"/>
              </a:rPr>
              <a:t>Kubernetes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lots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more…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  <a:r>
              <a:rPr spc="-305" dirty="0"/>
              <a:t> </a:t>
            </a:r>
            <a:r>
              <a:rPr spc="-100" dirty="0"/>
              <a:t>the</a:t>
            </a:r>
            <a:r>
              <a:rPr spc="-220" dirty="0"/>
              <a:t> </a:t>
            </a:r>
            <a:r>
              <a:rPr spc="-240" dirty="0"/>
              <a:t>cloud</a:t>
            </a:r>
            <a:r>
              <a:rPr spc="-105" dirty="0"/>
              <a:t> </a:t>
            </a:r>
            <a:r>
              <a:rPr spc="-555" dirty="0"/>
              <a:t>era…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524000"/>
            <a:ext cx="1074420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If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you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need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server,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you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can: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Create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within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minutes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Use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as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you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wish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Pay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what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you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use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Shut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down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when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not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needed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Automatically</a:t>
            </a:r>
            <a:r>
              <a:rPr sz="2800" spc="16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maintained,</a:t>
            </a:r>
            <a:r>
              <a:rPr sz="2800" spc="14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patched,</a:t>
            </a:r>
            <a:r>
              <a:rPr sz="2800" spc="15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secured,</a:t>
            </a:r>
            <a:r>
              <a:rPr sz="2800" spc="15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monitored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Before</a:t>
            </a:r>
            <a:r>
              <a:rPr spc="-220" dirty="0"/>
              <a:t> </a:t>
            </a:r>
            <a:r>
              <a:rPr spc="-100" dirty="0"/>
              <a:t>the</a:t>
            </a:r>
            <a:r>
              <a:rPr spc="-229" dirty="0"/>
              <a:t> </a:t>
            </a:r>
            <a:r>
              <a:rPr spc="-565" dirty="0"/>
              <a:t>cloud…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800" y="1447800"/>
            <a:ext cx="708660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If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you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needed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server,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you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had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to: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Buy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it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Install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it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Maintain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it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Replace</a:t>
            </a:r>
            <a:r>
              <a:rPr sz="2800" spc="145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it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Have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team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667" y="1229867"/>
              <a:ext cx="11316462" cy="419785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3955" y="1747519"/>
            <a:ext cx="25364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solidFill>
                  <a:srgbClr val="000000"/>
                </a:solidFill>
                <a:latin typeface="Bahnschrift"/>
                <a:cs typeface="Bahnschrift"/>
              </a:rPr>
              <a:t>The</a:t>
            </a:r>
            <a:r>
              <a:rPr sz="2800" b="0" spc="210" dirty="0">
                <a:solidFill>
                  <a:srgbClr val="000000"/>
                </a:solidFill>
                <a:latin typeface="Bahnschrift"/>
                <a:cs typeface="Bahnschrift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Bahnschrift"/>
                <a:cs typeface="Bahnschrift"/>
              </a:rPr>
              <a:t>Cloud: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81000" y="2656684"/>
            <a:ext cx="1127760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Compute,</a:t>
            </a:r>
            <a:r>
              <a:rPr spc="10" dirty="0"/>
              <a:t> </a:t>
            </a:r>
            <a:r>
              <a:rPr spc="-90" dirty="0"/>
              <a:t>Networking,</a:t>
            </a:r>
            <a:r>
              <a:rPr spc="15" dirty="0"/>
              <a:t> </a:t>
            </a:r>
            <a:r>
              <a:rPr spc="-80" dirty="0"/>
              <a:t>Storage</a:t>
            </a:r>
            <a:r>
              <a:rPr spc="5" dirty="0"/>
              <a:t> </a:t>
            </a:r>
            <a:r>
              <a:rPr spc="-25" dirty="0"/>
              <a:t>and</a:t>
            </a:r>
            <a:r>
              <a:rPr spc="20" dirty="0"/>
              <a:t> </a:t>
            </a:r>
            <a:r>
              <a:rPr spc="-50" dirty="0"/>
              <a:t>other</a:t>
            </a:r>
            <a:r>
              <a:rPr spc="25" dirty="0"/>
              <a:t> </a:t>
            </a:r>
            <a:r>
              <a:rPr spc="-10" dirty="0"/>
              <a:t>services</a:t>
            </a:r>
          </a:p>
          <a:p>
            <a:pPr algn="ctr">
              <a:lnSpc>
                <a:spcPct val="100000"/>
              </a:lnSpc>
              <a:spcBef>
                <a:spcPts val="4084"/>
              </a:spcBef>
            </a:pPr>
            <a:r>
              <a:rPr spc="-95" dirty="0"/>
              <a:t>Managed</a:t>
            </a:r>
            <a:r>
              <a:rPr spc="10" dirty="0"/>
              <a:t> </a:t>
            </a:r>
            <a:r>
              <a:rPr dirty="0"/>
              <a:t>by</a:t>
            </a:r>
            <a:r>
              <a:rPr spc="50" dirty="0"/>
              <a:t> </a:t>
            </a:r>
            <a:r>
              <a:rPr spc="-110" dirty="0"/>
              <a:t>SOMEONE</a:t>
            </a:r>
            <a:r>
              <a:rPr spc="25" dirty="0"/>
              <a:t> </a:t>
            </a:r>
            <a:r>
              <a:rPr spc="-20" dirty="0"/>
              <a:t>ELSE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</a:t>
            </a:r>
            <a:r>
              <a:rPr spc="-170" dirty="0"/>
              <a:t> </a:t>
            </a:r>
            <a:r>
              <a:rPr spc="-145" dirty="0"/>
              <a:t>Characteristics</a:t>
            </a:r>
            <a:r>
              <a:rPr spc="-150" dirty="0"/>
              <a:t> </a:t>
            </a:r>
            <a:r>
              <a:rPr spc="-125" dirty="0"/>
              <a:t>of</a:t>
            </a:r>
            <a:r>
              <a:rPr spc="-105" dirty="0"/>
              <a:t> </a:t>
            </a:r>
            <a:r>
              <a:rPr spc="-290" dirty="0"/>
              <a:t>Cloud</a:t>
            </a:r>
            <a:r>
              <a:rPr spc="-70" dirty="0"/>
              <a:t> </a:t>
            </a:r>
            <a:r>
              <a:rPr spc="-280" dirty="0"/>
              <a:t>Computing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86583" y="1586483"/>
            <a:ext cx="683387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7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05"/>
              </a:spcBef>
            </a:pPr>
            <a:r>
              <a:rPr sz="2600" b="1" spc="-55" dirty="0">
                <a:solidFill>
                  <a:srgbClr val="FFFFFF"/>
                </a:solidFill>
                <a:latin typeface="Arial"/>
                <a:cs typeface="Arial"/>
              </a:rPr>
              <a:t>On-</a:t>
            </a:r>
            <a:r>
              <a:rPr sz="2600" b="1" spc="-120" dirty="0">
                <a:solidFill>
                  <a:srgbClr val="FFFFFF"/>
                </a:solidFill>
                <a:latin typeface="Arial"/>
                <a:cs typeface="Arial"/>
              </a:rPr>
              <a:t>Demand</a:t>
            </a:r>
            <a:r>
              <a:rPr sz="2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40" dirty="0">
                <a:solidFill>
                  <a:srgbClr val="FFFFFF"/>
                </a:solidFill>
                <a:latin typeface="Arial"/>
                <a:cs typeface="Arial"/>
              </a:rPr>
              <a:t>Self</a:t>
            </a:r>
            <a:r>
              <a:rPr sz="2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6583" y="2653283"/>
            <a:ext cx="683387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2600" b="1" spc="-100" dirty="0">
                <a:solidFill>
                  <a:srgbClr val="FFFFFF"/>
                </a:solidFill>
                <a:latin typeface="Arial"/>
                <a:cs typeface="Arial"/>
              </a:rPr>
              <a:t>Broad</a:t>
            </a:r>
            <a:r>
              <a:rPr sz="2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6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6583" y="3720084"/>
            <a:ext cx="683387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10"/>
              </a:spcBef>
            </a:pPr>
            <a:r>
              <a:rPr sz="2600" b="1" spc="-100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Pooling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6583" y="4786884"/>
            <a:ext cx="683387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637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310"/>
              </a:spcBef>
            </a:pPr>
            <a:r>
              <a:rPr sz="2600" b="1" spc="-155" dirty="0">
                <a:solidFill>
                  <a:srgbClr val="FFFFFF"/>
                </a:solidFill>
                <a:latin typeface="Arial"/>
                <a:cs typeface="Arial"/>
              </a:rPr>
              <a:t>Rapid</a:t>
            </a:r>
            <a:r>
              <a:rPr sz="2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Elasticity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6583" y="5853684"/>
            <a:ext cx="683387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15"/>
              </a:spcBef>
            </a:pPr>
            <a:r>
              <a:rPr sz="2600" b="1" spc="-85" dirty="0">
                <a:solidFill>
                  <a:srgbClr val="FFFFFF"/>
                </a:solidFill>
                <a:latin typeface="Arial"/>
                <a:cs typeface="Arial"/>
              </a:rPr>
              <a:t>Measured</a:t>
            </a:r>
            <a:r>
              <a:rPr sz="2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583" y="316991"/>
            <a:ext cx="683387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300"/>
              </a:spcBef>
            </a:pPr>
            <a:r>
              <a:rPr sz="2600" spc="-55" dirty="0">
                <a:solidFill>
                  <a:srgbClr val="FFFFFF"/>
                </a:solidFill>
              </a:rPr>
              <a:t>On-</a:t>
            </a:r>
            <a:r>
              <a:rPr sz="2600" spc="-120" dirty="0">
                <a:solidFill>
                  <a:srgbClr val="FFFFFF"/>
                </a:solidFill>
              </a:rPr>
              <a:t>Demand</a:t>
            </a:r>
            <a:r>
              <a:rPr sz="2600" spc="-65" dirty="0">
                <a:solidFill>
                  <a:srgbClr val="FFFFFF"/>
                </a:solidFill>
              </a:rPr>
              <a:t> </a:t>
            </a:r>
            <a:r>
              <a:rPr sz="2600" spc="-40" dirty="0">
                <a:solidFill>
                  <a:srgbClr val="FFFFFF"/>
                </a:solidFill>
              </a:rPr>
              <a:t>Self</a:t>
            </a:r>
            <a:r>
              <a:rPr sz="2600" spc="-75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Service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22324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No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human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interaction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is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needed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resource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provisioning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Resource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can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provisioned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(created)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with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click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button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Provisioning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is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available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24/7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583" y="316991"/>
            <a:ext cx="683387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600" spc="-100" dirty="0">
                <a:solidFill>
                  <a:srgbClr val="FFFFFF"/>
                </a:solidFill>
              </a:rPr>
              <a:t>Broad</a:t>
            </a:r>
            <a:r>
              <a:rPr sz="2600" spc="-85" dirty="0">
                <a:solidFill>
                  <a:srgbClr val="FFFFFF"/>
                </a:solidFill>
              </a:rPr>
              <a:t> </a:t>
            </a:r>
            <a:r>
              <a:rPr sz="2600" spc="-30" dirty="0">
                <a:solidFill>
                  <a:srgbClr val="FFFFFF"/>
                </a:solidFill>
              </a:rPr>
              <a:t>Network</a:t>
            </a:r>
            <a:r>
              <a:rPr sz="2600" spc="-125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Access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99464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Resources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can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accessed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from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anywhere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using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network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Ideally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high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broadband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No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physical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access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is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required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at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any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time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6583" y="316991"/>
            <a:ext cx="683387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600" b="1" spc="-100" dirty="0">
                <a:solidFill>
                  <a:srgbClr val="FFFFFF"/>
                </a:solidFill>
                <a:latin typeface="Arial"/>
                <a:cs typeface="Arial"/>
              </a:rPr>
              <a:t>Resource</a:t>
            </a:r>
            <a:r>
              <a:rPr sz="2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Pooling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91438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Physical</a:t>
            </a:r>
            <a:r>
              <a:rPr sz="2800" spc="16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resources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are</a:t>
            </a:r>
            <a:r>
              <a:rPr sz="2800" spc="16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shared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between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customers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ts val="6720"/>
              </a:lnSpc>
              <a:spcBef>
                <a:spcPts val="785"/>
              </a:spcBef>
              <a:buFont typeface="Arial MT"/>
              <a:buChar char="•"/>
              <a:tabLst>
                <a:tab pos="469900" algn="l"/>
              </a:tabLst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cloud’s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backbone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decides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which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physical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resource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allocate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customer’s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virtual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services</a:t>
            </a:r>
            <a:endParaRPr sz="2800">
              <a:latin typeface="Bahnschrift"/>
              <a:cs typeface="Bahnschrift"/>
            </a:endParaRPr>
          </a:p>
          <a:p>
            <a:pPr marL="469900" marR="1079500" indent="-457200">
              <a:lnSpc>
                <a:spcPts val="6720"/>
              </a:lnSpc>
              <a:buFont typeface="Arial MT"/>
              <a:buChar char="•"/>
              <a:tabLst>
                <a:tab pos="469900" algn="l"/>
              </a:tabLst>
            </a:pPr>
            <a:r>
              <a:rPr sz="2800" dirty="0">
                <a:latin typeface="Bahnschrift"/>
                <a:cs typeface="Bahnschrift"/>
              </a:rPr>
              <a:t>Some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advanced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services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allow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physical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resource separation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583" y="316991"/>
            <a:ext cx="683387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300"/>
              </a:spcBef>
            </a:pPr>
            <a:r>
              <a:rPr sz="2600" spc="-145" dirty="0">
                <a:solidFill>
                  <a:srgbClr val="FFFFFF"/>
                </a:solidFill>
              </a:rPr>
              <a:t>Rapid</a:t>
            </a:r>
            <a:r>
              <a:rPr sz="2600" spc="-25" dirty="0">
                <a:solidFill>
                  <a:srgbClr val="FFFFFF"/>
                </a:solidFill>
              </a:rPr>
              <a:t> </a:t>
            </a:r>
            <a:r>
              <a:rPr sz="2600" spc="-10" dirty="0">
                <a:solidFill>
                  <a:srgbClr val="FFFFFF"/>
                </a:solidFill>
              </a:rPr>
              <a:t>Elasticity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2232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Resources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can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scaled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up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down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as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needed,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automatically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No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need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purchase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resources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one-</a:t>
            </a:r>
            <a:r>
              <a:rPr sz="2800" dirty="0">
                <a:latin typeface="Bahnschrift"/>
                <a:cs typeface="Bahnschrift"/>
              </a:rPr>
              <a:t>time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peak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scenario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6583" y="316991"/>
            <a:ext cx="683387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600" b="1" spc="-85" dirty="0">
                <a:solidFill>
                  <a:srgbClr val="FFFFFF"/>
                </a:solidFill>
                <a:latin typeface="Arial"/>
                <a:cs typeface="Arial"/>
              </a:rPr>
              <a:t>Measured</a:t>
            </a:r>
            <a:r>
              <a:rPr sz="2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2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93182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Payment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is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done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only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resources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actually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used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Server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time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/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DB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storage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/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Function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calls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etc.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Measurement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usually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done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high-resolution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Server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time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by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second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No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need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invest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money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non-</a:t>
            </a:r>
            <a:r>
              <a:rPr sz="2800" dirty="0">
                <a:latin typeface="Bahnschrift"/>
                <a:cs typeface="Bahnschrift"/>
              </a:rPr>
              <a:t>used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resources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0783" y="1357883"/>
            <a:ext cx="273113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759460">
              <a:lnSpc>
                <a:spcPct val="100000"/>
              </a:lnSpc>
              <a:spcBef>
                <a:spcPts val="830"/>
              </a:spcBef>
            </a:pPr>
            <a:r>
              <a:rPr sz="3400" spc="-25" dirty="0">
                <a:solidFill>
                  <a:srgbClr val="FFFFFF"/>
                </a:solidFill>
              </a:rPr>
              <a:t>CapEx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7760207" y="1357883"/>
            <a:ext cx="273113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869315">
              <a:lnSpc>
                <a:spcPct val="100000"/>
              </a:lnSpc>
              <a:spcBef>
                <a:spcPts val="830"/>
              </a:spcBef>
            </a:pPr>
            <a:r>
              <a:rPr sz="3400" b="1" spc="-295" dirty="0">
                <a:solidFill>
                  <a:srgbClr val="FFFFFF"/>
                </a:solidFill>
                <a:latin typeface="Arial"/>
                <a:cs typeface="Arial"/>
              </a:rPr>
              <a:t>OpEx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514600"/>
            <a:ext cx="6290692" cy="1152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538235"/>
                </a:solidFill>
                <a:latin typeface="Bahnschrift"/>
                <a:cs typeface="Bahnschrift"/>
              </a:rPr>
              <a:t>Capital</a:t>
            </a:r>
            <a:r>
              <a:rPr sz="2600" spc="18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600" spc="-10" dirty="0">
                <a:solidFill>
                  <a:srgbClr val="538235"/>
                </a:solidFill>
                <a:latin typeface="Bahnschrift"/>
                <a:cs typeface="Bahnschrift"/>
              </a:rPr>
              <a:t>Expense</a:t>
            </a:r>
            <a:endParaRPr sz="2600">
              <a:latin typeface="Bahnschrift"/>
              <a:cs typeface="Bahnschrift"/>
            </a:endParaRPr>
          </a:p>
          <a:p>
            <a:pPr marL="12700" marR="5080">
              <a:lnSpc>
                <a:spcPct val="150000"/>
              </a:lnSpc>
              <a:spcBef>
                <a:spcPts val="1755"/>
              </a:spcBef>
            </a:pPr>
            <a:r>
              <a:rPr sz="2200" dirty="0">
                <a:latin typeface="Bahnschrift"/>
                <a:cs typeface="Bahnschrift"/>
              </a:rPr>
              <a:t>Making</a:t>
            </a:r>
            <a:r>
              <a:rPr sz="2200" spc="110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upfront </a:t>
            </a:r>
            <a:r>
              <a:rPr sz="2200" dirty="0">
                <a:latin typeface="Bahnschrift"/>
                <a:cs typeface="Bahnschrift"/>
              </a:rPr>
              <a:t>investment</a:t>
            </a:r>
            <a:r>
              <a:rPr sz="2200" spc="150" dirty="0">
                <a:latin typeface="Bahnschrift"/>
                <a:cs typeface="Bahnschrift"/>
              </a:rPr>
              <a:t> </a:t>
            </a:r>
            <a:r>
              <a:rPr sz="2200" dirty="0">
                <a:latin typeface="Bahnschrift"/>
                <a:cs typeface="Bahnschrift"/>
              </a:rPr>
              <a:t>for</a:t>
            </a:r>
            <a:r>
              <a:rPr sz="2200" spc="190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future </a:t>
            </a:r>
            <a:r>
              <a:rPr sz="2200" dirty="0">
                <a:latin typeface="Bahnschrift"/>
                <a:cs typeface="Bahnschrift"/>
              </a:rPr>
              <a:t>use</a:t>
            </a:r>
            <a:r>
              <a:rPr sz="2200" spc="170" dirty="0">
                <a:latin typeface="Bahnschrift"/>
                <a:cs typeface="Bahnschrift"/>
              </a:rPr>
              <a:t> </a:t>
            </a:r>
            <a:r>
              <a:rPr sz="2200" dirty="0">
                <a:latin typeface="Bahnschrift"/>
                <a:cs typeface="Bahnschrift"/>
              </a:rPr>
              <a:t>/</a:t>
            </a:r>
            <a:r>
              <a:rPr sz="2200" spc="185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profit</a:t>
            </a:r>
            <a:endParaRPr sz="22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6200" y="2514600"/>
            <a:ext cx="4352798" cy="11496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538235"/>
                </a:solidFill>
                <a:latin typeface="Bahnschrift"/>
                <a:cs typeface="Bahnschrift"/>
              </a:rPr>
              <a:t>Operating</a:t>
            </a:r>
            <a:r>
              <a:rPr sz="2600" spc="24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600" spc="-10" dirty="0">
                <a:solidFill>
                  <a:srgbClr val="538235"/>
                </a:solidFill>
                <a:latin typeface="Bahnschrift"/>
                <a:cs typeface="Bahnschrift"/>
              </a:rPr>
              <a:t>Expense</a:t>
            </a:r>
            <a:endParaRPr sz="26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3075"/>
              </a:spcBef>
            </a:pPr>
            <a:r>
              <a:rPr sz="2200" dirty="0">
                <a:latin typeface="Bahnschrift"/>
                <a:cs typeface="Bahnschrift"/>
              </a:rPr>
              <a:t>Pay</a:t>
            </a:r>
            <a:r>
              <a:rPr sz="2200" spc="175" dirty="0">
                <a:latin typeface="Bahnschrift"/>
                <a:cs typeface="Bahnschrift"/>
              </a:rPr>
              <a:t> </a:t>
            </a:r>
            <a:r>
              <a:rPr sz="2200" dirty="0">
                <a:latin typeface="Bahnschrift"/>
                <a:cs typeface="Bahnschrift"/>
              </a:rPr>
              <a:t>for</a:t>
            </a:r>
            <a:r>
              <a:rPr sz="2200" spc="160" dirty="0">
                <a:latin typeface="Bahnschrift"/>
                <a:cs typeface="Bahnschrift"/>
              </a:rPr>
              <a:t> </a:t>
            </a:r>
            <a:r>
              <a:rPr sz="2200">
                <a:latin typeface="Bahnschrift"/>
                <a:cs typeface="Bahnschrift"/>
              </a:rPr>
              <a:t>what</a:t>
            </a:r>
            <a:r>
              <a:rPr sz="2200" spc="160">
                <a:latin typeface="Bahnschrift"/>
                <a:cs typeface="Bahnschrift"/>
              </a:rPr>
              <a:t> </a:t>
            </a:r>
            <a:r>
              <a:rPr sz="2200" spc="-25" smtClean="0">
                <a:latin typeface="Bahnschrift"/>
                <a:cs typeface="Bahnschrift"/>
              </a:rPr>
              <a:t>you</a:t>
            </a:r>
            <a:r>
              <a:rPr lang="en-US" sz="2200" spc="-25" dirty="0" smtClean="0">
                <a:latin typeface="Bahnschrift"/>
                <a:cs typeface="Bahnschrift"/>
              </a:rPr>
              <a:t> </a:t>
            </a:r>
            <a:r>
              <a:rPr sz="2200" smtClean="0">
                <a:latin typeface="Bahnschrift"/>
                <a:cs typeface="Bahnschrift"/>
              </a:rPr>
              <a:t>actually</a:t>
            </a:r>
            <a:r>
              <a:rPr sz="2200" spc="155" smtClean="0">
                <a:latin typeface="Bahnschrift"/>
                <a:cs typeface="Bahnschrift"/>
              </a:rPr>
              <a:t> </a:t>
            </a:r>
            <a:r>
              <a:rPr sz="2200" spc="-25" dirty="0">
                <a:latin typeface="Bahnschrift"/>
                <a:cs typeface="Bahnschrift"/>
              </a:rPr>
              <a:t>use</a:t>
            </a:r>
            <a:endParaRPr sz="22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Traditional</a:t>
            </a:r>
            <a:r>
              <a:rPr spc="-95" dirty="0"/>
              <a:t> </a:t>
            </a:r>
            <a:r>
              <a:rPr spc="-340" dirty="0"/>
              <a:t>IT</a:t>
            </a:r>
            <a:r>
              <a:rPr spc="-75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spc="-315" dirty="0"/>
              <a:t>CapEx</a:t>
            </a:r>
            <a:r>
              <a:rPr spc="-65" dirty="0"/>
              <a:t> </a:t>
            </a:r>
            <a:r>
              <a:rPr spc="-140" dirty="0"/>
              <a:t>Oriented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" y="1747519"/>
            <a:ext cx="1219200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Major</a:t>
            </a:r>
            <a:r>
              <a:rPr sz="2800" spc="16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investment</a:t>
            </a:r>
            <a:r>
              <a:rPr sz="2800" spc="165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for: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Building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data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center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Purchasing</a:t>
            </a:r>
            <a:r>
              <a:rPr sz="2800" spc="13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servers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Purchasing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air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conditioning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Purchasing</a:t>
            </a:r>
            <a:r>
              <a:rPr sz="2800" spc="16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network</a:t>
            </a:r>
            <a:r>
              <a:rPr sz="2800" spc="13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devices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6015634"/>
            <a:ext cx="7325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</a:tabLst>
            </a:pPr>
            <a:r>
              <a:rPr sz="2800" dirty="0">
                <a:latin typeface="Bahnschrift"/>
                <a:cs typeface="Bahnschrift"/>
              </a:rPr>
              <a:t>Purchasing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software</a:t>
            </a:r>
            <a:r>
              <a:rPr sz="2800" spc="15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licenses</a:t>
            </a:r>
            <a:r>
              <a:rPr sz="2800" spc="16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(DB</a:t>
            </a:r>
            <a:r>
              <a:rPr sz="2800" spc="1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etc.)</a:t>
            </a:r>
            <a:endParaRPr sz="28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05802" y="2634233"/>
            <a:ext cx="386334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41959" algn="l"/>
                <a:tab pos="1333500" algn="l"/>
                <a:tab pos="1383665" algn="l"/>
                <a:tab pos="2068830" algn="l"/>
                <a:tab pos="2422525" algn="l"/>
                <a:tab pos="3566795" algn="l"/>
              </a:tabLst>
            </a:pPr>
            <a:r>
              <a:rPr sz="4000" spc="-20" dirty="0">
                <a:solidFill>
                  <a:srgbClr val="FF0000"/>
                </a:solidFill>
                <a:latin typeface="Bahnschrift"/>
                <a:cs typeface="Bahnschrift"/>
              </a:rPr>
              <a:t>…And</a:t>
            </a:r>
            <a:r>
              <a:rPr sz="40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4000" spc="-20" dirty="0">
                <a:solidFill>
                  <a:srgbClr val="FF0000"/>
                </a:solidFill>
                <a:latin typeface="Bahnschrift"/>
                <a:cs typeface="Bahnschrift"/>
              </a:rPr>
              <a:t>only</a:t>
            </a:r>
            <a:r>
              <a:rPr sz="40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4000" spc="-20" dirty="0">
                <a:solidFill>
                  <a:srgbClr val="FF0000"/>
                </a:solidFill>
                <a:latin typeface="Bahnschrift"/>
                <a:cs typeface="Bahnschrift"/>
              </a:rPr>
              <a:t>then</a:t>
            </a:r>
            <a:r>
              <a:rPr sz="40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4000" spc="-50" dirty="0">
                <a:solidFill>
                  <a:srgbClr val="FF0000"/>
                </a:solidFill>
                <a:latin typeface="Bahnschrift"/>
                <a:cs typeface="Bahnschrift"/>
              </a:rPr>
              <a:t>– </a:t>
            </a:r>
            <a:r>
              <a:rPr sz="4000" spc="-25" dirty="0">
                <a:solidFill>
                  <a:srgbClr val="FF0000"/>
                </a:solidFill>
                <a:latin typeface="Bahnschrift"/>
                <a:cs typeface="Bahnschrift"/>
              </a:rPr>
              <a:t>it</a:t>
            </a:r>
            <a:r>
              <a:rPr sz="40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4000" spc="-25" dirty="0">
                <a:solidFill>
                  <a:srgbClr val="FF0000"/>
                </a:solidFill>
                <a:latin typeface="Bahnschrift"/>
                <a:cs typeface="Bahnschrift"/>
              </a:rPr>
              <a:t>can</a:t>
            </a:r>
            <a:r>
              <a:rPr sz="4000" dirty="0">
                <a:solidFill>
                  <a:srgbClr val="FF0000"/>
                </a:solidFill>
                <a:latin typeface="Bahnschrift"/>
                <a:cs typeface="Bahnschrift"/>
              </a:rPr>
              <a:t>		</a:t>
            </a:r>
            <a:r>
              <a:rPr sz="4000" spc="-25" dirty="0">
                <a:solidFill>
                  <a:srgbClr val="FF0000"/>
                </a:solidFill>
                <a:latin typeface="Bahnschrift"/>
                <a:cs typeface="Bahnschrift"/>
              </a:rPr>
              <a:t>be</a:t>
            </a:r>
            <a:r>
              <a:rPr sz="4000" dirty="0">
                <a:solidFill>
                  <a:srgbClr val="FF0000"/>
                </a:solidFill>
                <a:latin typeface="Bahnschrift"/>
                <a:cs typeface="Bahnschrift"/>
              </a:rPr>
              <a:t>	</a:t>
            </a:r>
            <a:r>
              <a:rPr sz="4000" spc="-10" dirty="0">
                <a:solidFill>
                  <a:srgbClr val="FF0000"/>
                </a:solidFill>
                <a:latin typeface="Bahnschrift"/>
                <a:cs typeface="Bahnschrift"/>
              </a:rPr>
              <a:t>used…</a:t>
            </a:r>
            <a:endParaRPr sz="4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Traditional</a:t>
            </a:r>
            <a:r>
              <a:rPr spc="-95" dirty="0"/>
              <a:t> </a:t>
            </a:r>
            <a:r>
              <a:rPr spc="-340" dirty="0"/>
              <a:t>IT</a:t>
            </a:r>
            <a:r>
              <a:rPr spc="-75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spc="-315" dirty="0"/>
              <a:t>CapEx</a:t>
            </a:r>
            <a:r>
              <a:rPr spc="-65" dirty="0"/>
              <a:t> </a:t>
            </a:r>
            <a:r>
              <a:rPr spc="-140" dirty="0"/>
              <a:t>Oriented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74132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There’s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also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OpEx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involved: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spc="-10" dirty="0">
                <a:latin typeface="Bahnschrift"/>
                <a:cs typeface="Bahnschrift"/>
              </a:rPr>
              <a:t>Electricity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spc="-10" dirty="0">
                <a:latin typeface="Bahnschrift"/>
                <a:cs typeface="Bahnschrift"/>
              </a:rPr>
              <a:t>Salaries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spc="-10" dirty="0">
                <a:latin typeface="Bahnschrift"/>
                <a:cs typeface="Bahnschrift"/>
              </a:rPr>
              <a:t>Maintenance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more…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Before</a:t>
            </a:r>
            <a:r>
              <a:rPr spc="-220" dirty="0"/>
              <a:t> </a:t>
            </a:r>
            <a:r>
              <a:rPr spc="-100" dirty="0"/>
              <a:t>the</a:t>
            </a:r>
            <a:r>
              <a:rPr spc="-229" dirty="0"/>
              <a:t> </a:t>
            </a:r>
            <a:r>
              <a:rPr spc="-565" dirty="0"/>
              <a:t>cloud…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4" y="1747519"/>
            <a:ext cx="6041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You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often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ended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up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with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this:</a:t>
            </a:r>
            <a:endParaRPr sz="2800">
              <a:latin typeface="Bahnschrift"/>
              <a:cs typeface="Bahnschrif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2344" y="2391155"/>
            <a:ext cx="62865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3560" y="4541520"/>
              <a:ext cx="525779" cy="7940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92174" y="4156709"/>
              <a:ext cx="4719320" cy="0"/>
            </a:xfrm>
            <a:custGeom>
              <a:avLst/>
              <a:gdLst/>
              <a:ahLst/>
              <a:cxnLst/>
              <a:rect l="l" t="t" r="r" b="b"/>
              <a:pathLst>
                <a:path w="4719320">
                  <a:moveTo>
                    <a:pt x="0" y="0"/>
                  </a:moveTo>
                  <a:lnTo>
                    <a:pt x="567563" y="0"/>
                  </a:lnTo>
                </a:path>
                <a:path w="4719320">
                  <a:moveTo>
                    <a:pt x="691895" y="0"/>
                  </a:moveTo>
                  <a:lnTo>
                    <a:pt x="1259458" y="0"/>
                  </a:lnTo>
                </a:path>
                <a:path w="4719320">
                  <a:moveTo>
                    <a:pt x="1383792" y="0"/>
                  </a:moveTo>
                  <a:lnTo>
                    <a:pt x="1951354" y="0"/>
                  </a:lnTo>
                </a:path>
                <a:path w="4719320">
                  <a:moveTo>
                    <a:pt x="2075688" y="0"/>
                  </a:moveTo>
                  <a:lnTo>
                    <a:pt x="2643251" y="0"/>
                  </a:lnTo>
                </a:path>
                <a:path w="4719320">
                  <a:moveTo>
                    <a:pt x="2767584" y="0"/>
                  </a:moveTo>
                  <a:lnTo>
                    <a:pt x="3335147" y="0"/>
                  </a:lnTo>
                </a:path>
                <a:path w="4719320">
                  <a:moveTo>
                    <a:pt x="3459479" y="0"/>
                  </a:moveTo>
                  <a:lnTo>
                    <a:pt x="4027042" y="0"/>
                  </a:lnTo>
                </a:path>
                <a:path w="4719320">
                  <a:moveTo>
                    <a:pt x="4151376" y="0"/>
                  </a:moveTo>
                  <a:lnTo>
                    <a:pt x="4718939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03425" y="4170045"/>
            <a:ext cx="4423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1396365" algn="l"/>
                <a:tab pos="2088514" algn="l"/>
                <a:tab pos="2780030" algn="l"/>
                <a:tab pos="3472179" algn="l"/>
                <a:tab pos="4164329" algn="l"/>
              </a:tabLst>
            </a:pPr>
            <a:r>
              <a:rPr sz="1800" spc="-25" dirty="0">
                <a:latin typeface="Calibri"/>
                <a:cs typeface="Calibri"/>
              </a:rPr>
              <a:t>Jan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Feb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Mar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Apr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Jun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Jul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35446" y="4156709"/>
            <a:ext cx="1951355" cy="0"/>
          </a:xfrm>
          <a:custGeom>
            <a:avLst/>
            <a:gdLst/>
            <a:ahLst/>
            <a:cxnLst/>
            <a:rect l="l" t="t" r="r" b="b"/>
            <a:pathLst>
              <a:path w="1951354">
                <a:moveTo>
                  <a:pt x="0" y="0"/>
                </a:moveTo>
                <a:lnTo>
                  <a:pt x="567562" y="0"/>
                </a:lnTo>
              </a:path>
              <a:path w="1951354">
                <a:moveTo>
                  <a:pt x="691896" y="0"/>
                </a:moveTo>
                <a:lnTo>
                  <a:pt x="1259458" y="0"/>
                </a:lnTo>
              </a:path>
              <a:path w="1951354">
                <a:moveTo>
                  <a:pt x="1383792" y="0"/>
                </a:moveTo>
                <a:lnTo>
                  <a:pt x="1951354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47205" y="4170045"/>
            <a:ext cx="17329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1396365" algn="l"/>
              </a:tabLst>
            </a:pPr>
            <a:r>
              <a:rPr sz="1800" spc="-25" dirty="0">
                <a:latin typeface="Calibri"/>
                <a:cs typeface="Calibri"/>
              </a:rPr>
              <a:t>Aug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Sep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Oct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11133" y="4080509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4" y="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7043" y="4089272"/>
            <a:ext cx="5181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Nov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80761" y="1318260"/>
            <a:ext cx="5469890" cy="4465320"/>
            <a:chOff x="5080761" y="1318260"/>
            <a:chExt cx="5469890" cy="446532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2651" y="1318260"/>
              <a:ext cx="3048000" cy="17145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8067" y="4693919"/>
              <a:ext cx="525779" cy="7940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4391" y="4840224"/>
              <a:ext cx="525780" cy="7940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2051" y="4989575"/>
              <a:ext cx="525779" cy="7940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087111" y="4515611"/>
              <a:ext cx="425450" cy="1242060"/>
            </a:xfrm>
            <a:custGeom>
              <a:avLst/>
              <a:gdLst/>
              <a:ahLst/>
              <a:cxnLst/>
              <a:rect l="l" t="t" r="r" b="b"/>
              <a:pathLst>
                <a:path w="425450" h="1242060">
                  <a:moveTo>
                    <a:pt x="425196" y="1242060"/>
                  </a:moveTo>
                  <a:lnTo>
                    <a:pt x="368658" y="1236251"/>
                  </a:lnTo>
                  <a:lnTo>
                    <a:pt x="317866" y="1219860"/>
                  </a:lnTo>
                  <a:lnTo>
                    <a:pt x="274843" y="1194436"/>
                  </a:lnTo>
                  <a:lnTo>
                    <a:pt x="241610" y="1161528"/>
                  </a:lnTo>
                  <a:lnTo>
                    <a:pt x="220188" y="1122687"/>
                  </a:lnTo>
                  <a:lnTo>
                    <a:pt x="212598" y="1079461"/>
                  </a:lnTo>
                  <a:lnTo>
                    <a:pt x="212598" y="783590"/>
                  </a:lnTo>
                  <a:lnTo>
                    <a:pt x="205007" y="740371"/>
                  </a:lnTo>
                  <a:lnTo>
                    <a:pt x="183585" y="701538"/>
                  </a:lnTo>
                  <a:lnTo>
                    <a:pt x="150352" y="668639"/>
                  </a:lnTo>
                  <a:lnTo>
                    <a:pt x="107329" y="643222"/>
                  </a:lnTo>
                  <a:lnTo>
                    <a:pt x="56537" y="626836"/>
                  </a:lnTo>
                  <a:lnTo>
                    <a:pt x="0" y="621030"/>
                  </a:lnTo>
                  <a:lnTo>
                    <a:pt x="56537" y="615223"/>
                  </a:lnTo>
                  <a:lnTo>
                    <a:pt x="107329" y="598837"/>
                  </a:lnTo>
                  <a:lnTo>
                    <a:pt x="150352" y="573420"/>
                  </a:lnTo>
                  <a:lnTo>
                    <a:pt x="183585" y="540521"/>
                  </a:lnTo>
                  <a:lnTo>
                    <a:pt x="205007" y="501688"/>
                  </a:lnTo>
                  <a:lnTo>
                    <a:pt x="212598" y="458469"/>
                  </a:lnTo>
                  <a:lnTo>
                    <a:pt x="212598" y="162560"/>
                  </a:lnTo>
                  <a:lnTo>
                    <a:pt x="220188" y="119341"/>
                  </a:lnTo>
                  <a:lnTo>
                    <a:pt x="241610" y="80508"/>
                  </a:lnTo>
                  <a:lnTo>
                    <a:pt x="274843" y="47609"/>
                  </a:lnTo>
                  <a:lnTo>
                    <a:pt x="317866" y="22192"/>
                  </a:lnTo>
                  <a:lnTo>
                    <a:pt x="368658" y="5806"/>
                  </a:lnTo>
                  <a:lnTo>
                    <a:pt x="425196" y="0"/>
                  </a:lnTo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962780" y="4870780"/>
            <a:ext cx="95376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006FC0"/>
                </a:solidFill>
                <a:latin typeface="Bahnschrift"/>
                <a:cs typeface="Bahnschrift"/>
              </a:rPr>
              <a:t>CapEx</a:t>
            </a:r>
            <a:endParaRPr sz="2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3560" y="4541520"/>
              <a:ext cx="525779" cy="7940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92174" y="4156709"/>
              <a:ext cx="4719320" cy="0"/>
            </a:xfrm>
            <a:custGeom>
              <a:avLst/>
              <a:gdLst/>
              <a:ahLst/>
              <a:cxnLst/>
              <a:rect l="l" t="t" r="r" b="b"/>
              <a:pathLst>
                <a:path w="4719320">
                  <a:moveTo>
                    <a:pt x="0" y="0"/>
                  </a:moveTo>
                  <a:lnTo>
                    <a:pt x="567563" y="0"/>
                  </a:lnTo>
                </a:path>
                <a:path w="4719320">
                  <a:moveTo>
                    <a:pt x="691895" y="0"/>
                  </a:moveTo>
                  <a:lnTo>
                    <a:pt x="1259458" y="0"/>
                  </a:lnTo>
                </a:path>
                <a:path w="4719320">
                  <a:moveTo>
                    <a:pt x="1383792" y="0"/>
                  </a:moveTo>
                  <a:lnTo>
                    <a:pt x="1951354" y="0"/>
                  </a:lnTo>
                </a:path>
                <a:path w="4719320">
                  <a:moveTo>
                    <a:pt x="2075688" y="0"/>
                  </a:moveTo>
                  <a:lnTo>
                    <a:pt x="2643251" y="0"/>
                  </a:lnTo>
                </a:path>
                <a:path w="4719320">
                  <a:moveTo>
                    <a:pt x="2767584" y="0"/>
                  </a:moveTo>
                  <a:lnTo>
                    <a:pt x="3335147" y="0"/>
                  </a:lnTo>
                </a:path>
                <a:path w="4719320">
                  <a:moveTo>
                    <a:pt x="3459479" y="0"/>
                  </a:moveTo>
                  <a:lnTo>
                    <a:pt x="4027042" y="0"/>
                  </a:lnTo>
                </a:path>
                <a:path w="4719320">
                  <a:moveTo>
                    <a:pt x="4151376" y="0"/>
                  </a:moveTo>
                  <a:lnTo>
                    <a:pt x="4718939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03425" y="4170045"/>
            <a:ext cx="4423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1396365" algn="l"/>
                <a:tab pos="2088514" algn="l"/>
                <a:tab pos="2780030" algn="l"/>
                <a:tab pos="3472179" algn="l"/>
                <a:tab pos="4164329" algn="l"/>
              </a:tabLst>
            </a:pPr>
            <a:r>
              <a:rPr sz="1800" spc="-25" dirty="0">
                <a:latin typeface="Calibri"/>
                <a:cs typeface="Calibri"/>
              </a:rPr>
              <a:t>Jan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Feb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Mar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Apr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Jun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Jul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35446" y="4156709"/>
            <a:ext cx="1951355" cy="0"/>
          </a:xfrm>
          <a:custGeom>
            <a:avLst/>
            <a:gdLst/>
            <a:ahLst/>
            <a:cxnLst/>
            <a:rect l="l" t="t" r="r" b="b"/>
            <a:pathLst>
              <a:path w="1951354">
                <a:moveTo>
                  <a:pt x="0" y="0"/>
                </a:moveTo>
                <a:lnTo>
                  <a:pt x="567562" y="0"/>
                </a:lnTo>
              </a:path>
              <a:path w="1951354">
                <a:moveTo>
                  <a:pt x="691896" y="0"/>
                </a:moveTo>
                <a:lnTo>
                  <a:pt x="1259458" y="0"/>
                </a:lnTo>
              </a:path>
              <a:path w="1951354">
                <a:moveTo>
                  <a:pt x="1383792" y="0"/>
                </a:moveTo>
                <a:lnTo>
                  <a:pt x="1951354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47205" y="4170045"/>
            <a:ext cx="17329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1396365" algn="l"/>
              </a:tabLst>
            </a:pPr>
            <a:r>
              <a:rPr sz="1800" spc="-25" dirty="0">
                <a:latin typeface="Calibri"/>
                <a:cs typeface="Calibri"/>
              </a:rPr>
              <a:t>Aug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Sep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Oct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11133" y="4080509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4" y="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07043" y="4089272"/>
            <a:ext cx="5181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Nov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78067" y="1318260"/>
            <a:ext cx="4672965" cy="4465320"/>
            <a:chOff x="5878067" y="1318260"/>
            <a:chExt cx="4672965" cy="446532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2651" y="1318260"/>
              <a:ext cx="3048000" cy="17145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8067" y="4693919"/>
              <a:ext cx="525779" cy="7940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4391" y="4840224"/>
              <a:ext cx="525780" cy="79400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2051" y="4989575"/>
              <a:ext cx="525779" cy="79400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314450" y="3459860"/>
            <a:ext cx="8623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006FC0"/>
                </a:solidFill>
                <a:latin typeface="Bahnschrift"/>
                <a:cs typeface="Bahnschrift"/>
              </a:rPr>
              <a:t>OpEx:</a:t>
            </a:r>
            <a:endParaRPr sz="26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0783" y="1357883"/>
            <a:ext cx="273113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759460">
              <a:lnSpc>
                <a:spcPct val="100000"/>
              </a:lnSpc>
              <a:spcBef>
                <a:spcPts val="830"/>
              </a:spcBef>
            </a:pPr>
            <a:r>
              <a:rPr sz="3400" spc="-25" dirty="0">
                <a:solidFill>
                  <a:srgbClr val="FFFFFF"/>
                </a:solidFill>
              </a:rPr>
              <a:t>CapEx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7760207" y="1357883"/>
            <a:ext cx="273113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869315">
              <a:lnSpc>
                <a:spcPct val="100000"/>
              </a:lnSpc>
              <a:spcBef>
                <a:spcPts val="830"/>
              </a:spcBef>
            </a:pPr>
            <a:r>
              <a:rPr sz="3400" b="1" spc="-295" dirty="0">
                <a:solidFill>
                  <a:srgbClr val="FFFFFF"/>
                </a:solidFill>
                <a:latin typeface="Arial"/>
                <a:cs typeface="Arial"/>
              </a:rPr>
              <a:t>OpEx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9522" y="2278507"/>
            <a:ext cx="3249677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538235"/>
                </a:solidFill>
                <a:latin typeface="Bahnschrift"/>
                <a:cs typeface="Bahnschrift"/>
              </a:rPr>
              <a:t>Capital</a:t>
            </a:r>
            <a:r>
              <a:rPr sz="2600" spc="18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600" spc="-10" dirty="0">
                <a:solidFill>
                  <a:srgbClr val="538235"/>
                </a:solidFill>
                <a:latin typeface="Bahnschrift"/>
                <a:cs typeface="Bahnschrift"/>
              </a:rPr>
              <a:t>Expense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0884" y="2278507"/>
            <a:ext cx="357911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538235"/>
                </a:solidFill>
                <a:latin typeface="Bahnschrift"/>
                <a:cs typeface="Bahnschrift"/>
              </a:rPr>
              <a:t>Operating</a:t>
            </a:r>
            <a:r>
              <a:rPr sz="2600" spc="24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2600" spc="-10" dirty="0">
                <a:solidFill>
                  <a:srgbClr val="538235"/>
                </a:solidFill>
                <a:latin typeface="Bahnschrift"/>
                <a:cs typeface="Bahnschrift"/>
              </a:rPr>
              <a:t>Expense</a:t>
            </a:r>
            <a:endParaRPr sz="2600">
              <a:latin typeface="Bahnschrift"/>
              <a:cs typeface="Bahnschrif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0308" y="2897483"/>
            <a:ext cx="2677160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5"/>
              </a:spcBef>
            </a:pPr>
            <a:r>
              <a:rPr sz="2200" dirty="0">
                <a:latin typeface="Bahnschrift"/>
                <a:cs typeface="Bahnschrift"/>
              </a:rPr>
              <a:t>Making</a:t>
            </a:r>
            <a:r>
              <a:rPr sz="2200" spc="110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upfront </a:t>
            </a:r>
            <a:r>
              <a:rPr sz="2200" dirty="0">
                <a:latin typeface="Bahnschrift"/>
                <a:cs typeface="Bahnschrift"/>
              </a:rPr>
              <a:t>investment</a:t>
            </a:r>
            <a:r>
              <a:rPr sz="2200" spc="150" dirty="0">
                <a:latin typeface="Bahnschrift"/>
                <a:cs typeface="Bahnschrift"/>
              </a:rPr>
              <a:t> </a:t>
            </a:r>
            <a:r>
              <a:rPr sz="2200" dirty="0">
                <a:latin typeface="Bahnschrift"/>
                <a:cs typeface="Bahnschrift"/>
              </a:rPr>
              <a:t>for</a:t>
            </a:r>
            <a:r>
              <a:rPr sz="2200" spc="190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future </a:t>
            </a:r>
            <a:r>
              <a:rPr sz="2200" dirty="0">
                <a:latin typeface="Bahnschrift"/>
                <a:cs typeface="Bahnschrift"/>
              </a:rPr>
              <a:t>use</a:t>
            </a:r>
            <a:r>
              <a:rPr sz="2200" spc="170" dirty="0">
                <a:latin typeface="Bahnschrift"/>
                <a:cs typeface="Bahnschrift"/>
              </a:rPr>
              <a:t> </a:t>
            </a:r>
            <a:r>
              <a:rPr sz="2200" dirty="0">
                <a:latin typeface="Bahnschrift"/>
                <a:cs typeface="Bahnschrift"/>
              </a:rPr>
              <a:t>/</a:t>
            </a:r>
            <a:r>
              <a:rPr sz="2200" spc="185" dirty="0">
                <a:latin typeface="Bahnschrift"/>
                <a:cs typeface="Bahnschrift"/>
              </a:rPr>
              <a:t> </a:t>
            </a:r>
            <a:r>
              <a:rPr sz="2200" spc="-10" dirty="0">
                <a:latin typeface="Bahnschrift"/>
                <a:cs typeface="Bahnschrift"/>
              </a:rPr>
              <a:t>profit</a:t>
            </a:r>
            <a:endParaRPr sz="2200">
              <a:latin typeface="Bahnschrift"/>
              <a:cs typeface="Bahnschrif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39202" y="2897483"/>
            <a:ext cx="2120900" cy="10325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dirty="0">
                <a:latin typeface="Bahnschrift"/>
                <a:cs typeface="Bahnschrift"/>
              </a:rPr>
              <a:t>Pay</a:t>
            </a:r>
            <a:r>
              <a:rPr sz="2200" spc="175" dirty="0">
                <a:latin typeface="Bahnschrift"/>
                <a:cs typeface="Bahnschrift"/>
              </a:rPr>
              <a:t> </a:t>
            </a:r>
            <a:r>
              <a:rPr sz="2200" dirty="0">
                <a:latin typeface="Bahnschrift"/>
                <a:cs typeface="Bahnschrift"/>
              </a:rPr>
              <a:t>for</a:t>
            </a:r>
            <a:r>
              <a:rPr sz="2200" spc="160" dirty="0">
                <a:latin typeface="Bahnschrift"/>
                <a:cs typeface="Bahnschrift"/>
              </a:rPr>
              <a:t> </a:t>
            </a:r>
            <a:r>
              <a:rPr sz="2200" dirty="0">
                <a:latin typeface="Bahnschrift"/>
                <a:cs typeface="Bahnschrift"/>
              </a:rPr>
              <a:t>what</a:t>
            </a:r>
            <a:r>
              <a:rPr sz="2200" spc="160" dirty="0">
                <a:latin typeface="Bahnschrift"/>
                <a:cs typeface="Bahnschrift"/>
              </a:rPr>
              <a:t> </a:t>
            </a:r>
            <a:r>
              <a:rPr sz="2200" spc="-25" dirty="0">
                <a:latin typeface="Bahnschrift"/>
                <a:cs typeface="Bahnschrift"/>
              </a:rPr>
              <a:t>you</a:t>
            </a:r>
            <a:endParaRPr sz="22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Bahnschrift"/>
                <a:cs typeface="Bahnschrift"/>
              </a:rPr>
              <a:t>actually</a:t>
            </a:r>
            <a:r>
              <a:rPr sz="2200" spc="155" dirty="0">
                <a:latin typeface="Bahnschrift"/>
                <a:cs typeface="Bahnschrift"/>
              </a:rPr>
              <a:t> </a:t>
            </a:r>
            <a:r>
              <a:rPr sz="2200" spc="-25" dirty="0">
                <a:latin typeface="Bahnschrift"/>
                <a:cs typeface="Bahnschrift"/>
              </a:rPr>
              <a:t>use</a:t>
            </a:r>
            <a:endParaRPr sz="2200">
              <a:latin typeface="Bahnschrift"/>
              <a:cs typeface="Bahnschrif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9522" y="4516018"/>
            <a:ext cx="2563877" cy="10312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20"/>
              </a:spcBef>
              <a:buChar char="-"/>
              <a:tabLst>
                <a:tab pos="354965" algn="l"/>
              </a:tabLst>
            </a:pP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Non</a:t>
            </a:r>
            <a:r>
              <a:rPr sz="2200" spc="17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optimal</a:t>
            </a:r>
            <a:endParaRPr sz="2200">
              <a:latin typeface="Bahnschrift"/>
              <a:cs typeface="Bahnschrift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Char char="-"/>
              <a:tabLst>
                <a:tab pos="354965" algn="l"/>
              </a:tabLst>
            </a:pP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Not</a:t>
            </a:r>
            <a:r>
              <a:rPr sz="2200" spc="19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flexible</a:t>
            </a:r>
            <a:endParaRPr sz="2200">
              <a:latin typeface="Bahnschrift"/>
              <a:cs typeface="Bahnschrif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39202" y="4516018"/>
            <a:ext cx="2632710" cy="10312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20"/>
              </a:spcBef>
              <a:buChar char="-"/>
              <a:tabLst>
                <a:tab pos="355600" algn="l"/>
              </a:tabLst>
            </a:pP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Extremely</a:t>
            </a:r>
            <a:r>
              <a:rPr sz="2200" spc="105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flexible</a:t>
            </a:r>
            <a:endParaRPr sz="2200">
              <a:latin typeface="Bahnschrift"/>
              <a:cs typeface="Bahnschrift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Char char="-"/>
              <a:tabLst>
                <a:tab pos="355600" algn="l"/>
              </a:tabLst>
            </a:pPr>
            <a:r>
              <a:rPr sz="2200" dirty="0">
                <a:solidFill>
                  <a:srgbClr val="FF0000"/>
                </a:solidFill>
                <a:latin typeface="Bahnschrift"/>
                <a:cs typeface="Bahnschrift"/>
              </a:rPr>
              <a:t>Most</a:t>
            </a:r>
            <a:r>
              <a:rPr sz="2200" spc="170" dirty="0">
                <a:solidFill>
                  <a:srgbClr val="FF0000"/>
                </a:solidFill>
                <a:latin typeface="Bahnschrift"/>
                <a:cs typeface="Bahnschrift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Bahnschrift"/>
                <a:cs typeface="Bahnschrift"/>
              </a:rPr>
              <a:t>optimal</a:t>
            </a:r>
            <a:endParaRPr sz="2200">
              <a:latin typeface="Bahnschrift"/>
              <a:cs typeface="Bahnschrif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9600" y="4643663"/>
            <a:ext cx="2932430" cy="84836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900" spc="-20" dirty="0">
                <a:solidFill>
                  <a:srgbClr val="532708"/>
                </a:solidFill>
                <a:latin typeface="Bahnschrift"/>
                <a:cs typeface="Bahnschrift"/>
              </a:rPr>
              <a:t>This</a:t>
            </a:r>
            <a:r>
              <a:rPr sz="1900" spc="15" dirty="0">
                <a:solidFill>
                  <a:srgbClr val="532708"/>
                </a:solidFill>
                <a:latin typeface="Bahnschrift"/>
                <a:cs typeface="Bahnschrift"/>
              </a:rPr>
              <a:t> </a:t>
            </a:r>
            <a:r>
              <a:rPr sz="1900" dirty="0">
                <a:solidFill>
                  <a:srgbClr val="532708"/>
                </a:solidFill>
                <a:latin typeface="Bahnschrift"/>
                <a:cs typeface="Bahnschrift"/>
              </a:rPr>
              <a:t>is</a:t>
            </a:r>
            <a:r>
              <a:rPr sz="1900" spc="30" dirty="0">
                <a:solidFill>
                  <a:srgbClr val="532708"/>
                </a:solidFill>
                <a:latin typeface="Bahnschrift"/>
                <a:cs typeface="Bahnschrift"/>
              </a:rPr>
              <a:t> </a:t>
            </a:r>
            <a:r>
              <a:rPr sz="1900" spc="-35" dirty="0">
                <a:solidFill>
                  <a:srgbClr val="532708"/>
                </a:solidFill>
                <a:latin typeface="Bahnschrift"/>
                <a:cs typeface="Bahnschrift"/>
              </a:rPr>
              <a:t>what</a:t>
            </a:r>
            <a:r>
              <a:rPr sz="1900" spc="15" dirty="0">
                <a:solidFill>
                  <a:srgbClr val="532708"/>
                </a:solidFill>
                <a:latin typeface="Bahnschrift"/>
                <a:cs typeface="Bahnschrift"/>
              </a:rPr>
              <a:t> </a:t>
            </a:r>
            <a:r>
              <a:rPr sz="1900" spc="-10" dirty="0">
                <a:solidFill>
                  <a:srgbClr val="532708"/>
                </a:solidFill>
                <a:latin typeface="Bahnschrift"/>
                <a:cs typeface="Bahnschrift"/>
              </a:rPr>
              <a:t>you</a:t>
            </a:r>
            <a:r>
              <a:rPr sz="1900" spc="35" dirty="0">
                <a:solidFill>
                  <a:srgbClr val="532708"/>
                </a:solidFill>
                <a:latin typeface="Bahnschrift"/>
                <a:cs typeface="Bahnschrift"/>
              </a:rPr>
              <a:t> </a:t>
            </a:r>
            <a:r>
              <a:rPr sz="1900" dirty="0">
                <a:solidFill>
                  <a:srgbClr val="532708"/>
                </a:solidFill>
                <a:latin typeface="Bahnschrift"/>
                <a:cs typeface="Bahnschrift"/>
              </a:rPr>
              <a:t>get</a:t>
            </a:r>
            <a:r>
              <a:rPr sz="1900" spc="25" dirty="0">
                <a:solidFill>
                  <a:srgbClr val="532708"/>
                </a:solidFill>
                <a:latin typeface="Bahnschrift"/>
                <a:cs typeface="Bahnschrift"/>
              </a:rPr>
              <a:t> </a:t>
            </a:r>
            <a:r>
              <a:rPr sz="1900" spc="-20" dirty="0">
                <a:solidFill>
                  <a:srgbClr val="532708"/>
                </a:solidFill>
                <a:latin typeface="Bahnschrift"/>
                <a:cs typeface="Bahnschrift"/>
              </a:rPr>
              <a:t>with</a:t>
            </a:r>
            <a:endParaRPr sz="190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900" spc="-10" dirty="0">
                <a:solidFill>
                  <a:srgbClr val="532708"/>
                </a:solidFill>
                <a:latin typeface="Bahnschrift"/>
                <a:cs typeface="Bahnschrift"/>
              </a:rPr>
              <a:t>the</a:t>
            </a:r>
            <a:r>
              <a:rPr sz="1900" dirty="0">
                <a:solidFill>
                  <a:srgbClr val="532708"/>
                </a:solidFill>
                <a:latin typeface="Bahnschrift"/>
                <a:cs typeface="Bahnschrift"/>
              </a:rPr>
              <a:t> </a:t>
            </a:r>
            <a:r>
              <a:rPr sz="1900" spc="-10" dirty="0">
                <a:solidFill>
                  <a:srgbClr val="532708"/>
                </a:solidFill>
                <a:latin typeface="Bahnschrift"/>
                <a:cs typeface="Bahnschrift"/>
              </a:rPr>
              <a:t>cloud</a:t>
            </a:r>
            <a:endParaRPr sz="1900">
              <a:latin typeface="Bahnschrift"/>
              <a:cs typeface="Bahnschrif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17842" y="5144008"/>
            <a:ext cx="621030" cy="85725"/>
          </a:xfrm>
          <a:custGeom>
            <a:avLst/>
            <a:gdLst/>
            <a:ahLst/>
            <a:cxnLst/>
            <a:rect l="l" t="t" r="r" b="b"/>
            <a:pathLst>
              <a:path w="621029" h="85725">
                <a:moveTo>
                  <a:pt x="535051" y="0"/>
                </a:moveTo>
                <a:lnTo>
                  <a:pt x="535051" y="85725"/>
                </a:lnTo>
                <a:lnTo>
                  <a:pt x="592285" y="57150"/>
                </a:lnTo>
                <a:lnTo>
                  <a:pt x="549401" y="57150"/>
                </a:lnTo>
                <a:lnTo>
                  <a:pt x="549401" y="28575"/>
                </a:lnTo>
                <a:lnTo>
                  <a:pt x="592116" y="28575"/>
                </a:lnTo>
                <a:lnTo>
                  <a:pt x="535051" y="0"/>
                </a:lnTo>
                <a:close/>
              </a:path>
              <a:path w="621029" h="85725">
                <a:moveTo>
                  <a:pt x="535051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535051" y="57150"/>
                </a:lnTo>
                <a:lnTo>
                  <a:pt x="535051" y="28575"/>
                </a:lnTo>
                <a:close/>
              </a:path>
              <a:path w="621029" h="85725">
                <a:moveTo>
                  <a:pt x="592116" y="28575"/>
                </a:moveTo>
                <a:lnTo>
                  <a:pt x="549401" y="28575"/>
                </a:lnTo>
                <a:lnTo>
                  <a:pt x="549401" y="57150"/>
                </a:lnTo>
                <a:lnTo>
                  <a:pt x="592285" y="57150"/>
                </a:lnTo>
                <a:lnTo>
                  <a:pt x="620776" y="42926"/>
                </a:lnTo>
                <a:lnTo>
                  <a:pt x="592116" y="28575"/>
                </a:lnTo>
                <a:close/>
              </a:path>
            </a:pathLst>
          </a:custGeom>
          <a:solidFill>
            <a:srgbClr val="53270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Types</a:t>
            </a:r>
            <a:r>
              <a:rPr spc="-70" dirty="0"/>
              <a:t> </a:t>
            </a:r>
            <a:r>
              <a:rPr spc="-125" dirty="0"/>
              <a:t>of</a:t>
            </a:r>
            <a:r>
              <a:rPr spc="-190" dirty="0"/>
              <a:t> </a:t>
            </a:r>
            <a:r>
              <a:rPr spc="-290" dirty="0"/>
              <a:t>Cloud</a:t>
            </a:r>
            <a:r>
              <a:rPr spc="-55" dirty="0"/>
              <a:t> </a:t>
            </a:r>
            <a:r>
              <a:rPr spc="-114" dirty="0"/>
              <a:t>Services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0559" y="3063239"/>
            <a:ext cx="273304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0"/>
              </a:spcBef>
            </a:pPr>
            <a:r>
              <a:rPr sz="3400" b="1" spc="-20" dirty="0">
                <a:solidFill>
                  <a:srgbClr val="FFFFFF"/>
                </a:solidFill>
                <a:latin typeface="Arial"/>
                <a:cs typeface="Arial"/>
              </a:rPr>
              <a:t>IaaS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5552" y="3063239"/>
            <a:ext cx="273304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869950">
              <a:lnSpc>
                <a:spcPct val="100000"/>
              </a:lnSpc>
              <a:spcBef>
                <a:spcPts val="830"/>
              </a:spcBef>
            </a:pPr>
            <a:r>
              <a:rPr sz="3400" b="1" spc="-20" dirty="0">
                <a:solidFill>
                  <a:srgbClr val="FFFFFF"/>
                </a:solidFill>
                <a:latin typeface="Arial"/>
                <a:cs typeface="Arial"/>
              </a:rPr>
              <a:t>PaaS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2068" y="3063239"/>
            <a:ext cx="273113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870585">
              <a:lnSpc>
                <a:spcPct val="100000"/>
              </a:lnSpc>
              <a:spcBef>
                <a:spcPts val="830"/>
              </a:spcBef>
            </a:pPr>
            <a:r>
              <a:rPr sz="3400" b="1" spc="-20" dirty="0">
                <a:solidFill>
                  <a:srgbClr val="FFFFFF"/>
                </a:solidFill>
                <a:latin typeface="Arial"/>
                <a:cs typeface="Arial"/>
              </a:rPr>
              <a:t>SaaS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1280427"/>
            <a:ext cx="7796697" cy="28270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4000"/>
                </a:schemeClr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9440" tIns="34720" rIns="69440" bIns="34720" rtlCol="0" anchor="ctr"/>
          <a:lstStyle/>
          <a:p>
            <a:pPr algn="ctr"/>
            <a:endParaRPr lang="en-US"/>
          </a:p>
        </p:txBody>
      </p:sp>
      <p:sp>
        <p:nvSpPr>
          <p:cNvPr id="4098" name="AutoShape 2" descr="Diagram showing the responsibilities of the shared responsibility model."/>
          <p:cNvSpPr>
            <a:spLocks noChangeAspect="1" noChangeArrowheads="1"/>
          </p:cNvSpPr>
          <p:nvPr/>
        </p:nvSpPr>
        <p:spPr bwMode="auto">
          <a:xfrm>
            <a:off x="119733" y="-107193"/>
            <a:ext cx="234579" cy="226166"/>
          </a:xfrm>
          <a:prstGeom prst="rect">
            <a:avLst/>
          </a:prstGeom>
          <a:noFill/>
        </p:spPr>
        <p:txBody>
          <a:bodyPr vert="horz" wrap="square" lIns="69440" tIns="34720" rIns="69440" bIns="34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iagram showing the responsibilities of the shared responsibility model."/>
          <p:cNvSpPr>
            <a:spLocks noChangeAspect="1" noChangeArrowheads="1"/>
          </p:cNvSpPr>
          <p:nvPr/>
        </p:nvSpPr>
        <p:spPr bwMode="auto">
          <a:xfrm>
            <a:off x="119733" y="-107193"/>
            <a:ext cx="234579" cy="226166"/>
          </a:xfrm>
          <a:prstGeom prst="rect">
            <a:avLst/>
          </a:prstGeom>
          <a:noFill/>
        </p:spPr>
        <p:txBody>
          <a:bodyPr vert="horz" wrap="square" lIns="69440" tIns="34720" rIns="69440" bIns="34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1525" y="1619675"/>
            <a:ext cx="4632935" cy="4225102"/>
          </a:xfrm>
          <a:prstGeom prst="rect">
            <a:avLst/>
          </a:prstGeom>
        </p:spPr>
        <p:txBody>
          <a:bodyPr wrap="square" lIns="69440" tIns="34720" rIns="69440" bIns="34720">
            <a:spAutoFit/>
          </a:bodyPr>
          <a:lstStyle/>
          <a:p>
            <a:r>
              <a:rPr lang="en-US" dirty="0" err="1" smtClean="0"/>
              <a:t>IaaS</a:t>
            </a:r>
            <a:r>
              <a:rPr lang="en-US" dirty="0" smtClean="0"/>
              <a:t> is like going to the market, buying all the ingredients, and then using your gas to cook a meal. You have all the control, but you also do all the work.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PaaS</a:t>
            </a:r>
            <a:r>
              <a:rPr lang="en-US" dirty="0" smtClean="0"/>
              <a:t> is like going to a restaurant, buying a pot of soup, and then coming home to make your swallow. You are still involved, but the core elements are taken care of.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SaaS</a:t>
            </a:r>
            <a:r>
              <a:rPr lang="en-US" dirty="0" smtClean="0"/>
              <a:t> is like going to a restaurant, ordering a complete meal, eating it there, and then simply returning home. Everything is being taken care of —no prep, no cooking, and no cleanup.</a:t>
            </a:r>
            <a:endParaRPr lang="en-US" dirty="0"/>
          </a:p>
        </p:txBody>
      </p:sp>
      <p:pic>
        <p:nvPicPr>
          <p:cNvPr id="18434" name="Picture 2" descr="https://media.licdn.com/dms/image/v2/D4E22AQElYL71IGVr1A/feedshare-shrink_1280/feedshare-shrink_1280/0/1724164107106?e=1727308800&amp;v=beta&amp;t=Rwz4O95EmvfkrgIxSgOsLTdALDibwC5rlg4G5kF-d4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0394" y="-37106"/>
            <a:ext cx="7151606" cy="6895106"/>
          </a:xfrm>
          <a:prstGeom prst="rect">
            <a:avLst/>
          </a:prstGeom>
          <a:noFill/>
        </p:spPr>
      </p:pic>
      <p:sp>
        <p:nvSpPr>
          <p:cNvPr id="9" name="object 3"/>
          <p:cNvSpPr txBox="1">
            <a:spLocks/>
          </p:cNvSpPr>
          <p:nvPr/>
        </p:nvSpPr>
        <p:spPr>
          <a:xfrm>
            <a:off x="210718" y="105282"/>
            <a:ext cx="1059561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0" cap="none" spc="-345" normalizeH="0" baseline="0" noProof="0" dirty="0" err="1" smtClean="0">
                <a:ln>
                  <a:noFill/>
                </a:ln>
                <a:solidFill>
                  <a:srgbClr val="53270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Iaas</a:t>
            </a:r>
            <a:r>
              <a:rPr kumimoji="0" lang="en-US" sz="5000" b="1" i="0" u="none" strike="noStrike" kern="0" cap="none" spc="-345" normalizeH="0" baseline="0" noProof="0" dirty="0" smtClean="0">
                <a:ln>
                  <a:noFill/>
                </a:ln>
                <a:solidFill>
                  <a:srgbClr val="53270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, </a:t>
            </a:r>
            <a:r>
              <a:rPr kumimoji="0" lang="en-US" sz="5000" b="1" i="0" u="none" strike="noStrike" kern="0" cap="none" spc="-345" normalizeH="0" baseline="0" noProof="0" dirty="0" err="1" smtClean="0">
                <a:ln>
                  <a:noFill/>
                </a:ln>
                <a:solidFill>
                  <a:srgbClr val="53270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PaaS</a:t>
            </a:r>
            <a:r>
              <a:rPr kumimoji="0" lang="en-US" sz="5000" b="1" i="0" u="none" strike="noStrike" kern="0" cap="none" spc="-345" normalizeH="0" baseline="0" noProof="0" dirty="0" smtClean="0">
                <a:ln>
                  <a:noFill/>
                </a:ln>
                <a:solidFill>
                  <a:srgbClr val="53270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, </a:t>
            </a:r>
            <a:r>
              <a:rPr kumimoji="0" lang="en-US" sz="5000" b="1" i="0" u="none" strike="noStrike" kern="0" cap="none" spc="-345" normalizeH="0" baseline="0" noProof="0" smtClean="0">
                <a:ln>
                  <a:noFill/>
                </a:ln>
                <a:solidFill>
                  <a:srgbClr val="532708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SaaS</a:t>
            </a:r>
            <a:endParaRPr kumimoji="0" lang="en-US" sz="5000" b="1" i="0" u="none" strike="noStrike" kern="0" cap="none" spc="-114" normalizeH="0" baseline="0" noProof="0" dirty="0">
              <a:ln>
                <a:noFill/>
              </a:ln>
              <a:solidFill>
                <a:srgbClr val="532708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140" y="495300"/>
            <a:ext cx="385572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3400" spc="-20" dirty="0">
                <a:solidFill>
                  <a:srgbClr val="FFFFFF"/>
                </a:solidFill>
              </a:rPr>
              <a:t>IaaS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96992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dirty="0">
                <a:latin typeface="Arial"/>
                <a:cs typeface="Arial"/>
              </a:rPr>
              <a:t>I</a:t>
            </a:r>
            <a:r>
              <a:rPr sz="2800" dirty="0">
                <a:latin typeface="Bahnschrift"/>
                <a:cs typeface="Bahnschrift"/>
              </a:rPr>
              <a:t>nfrastructure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dirty="0">
                <a:latin typeface="Bahnschrift"/>
                <a:cs typeface="Bahnschrift"/>
              </a:rPr>
              <a:t>s</a:t>
            </a:r>
            <a:r>
              <a:rPr sz="2800" spc="140" dirty="0">
                <a:latin typeface="Bahnschrift"/>
                <a:cs typeface="Bahnschrift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16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</a:t>
            </a:r>
            <a:r>
              <a:rPr sz="2800" spc="-10" dirty="0">
                <a:latin typeface="Bahnschrift"/>
                <a:cs typeface="Bahnschrift"/>
              </a:rPr>
              <a:t>ervice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provides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underlying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platform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spc="-10" dirty="0">
                <a:latin typeface="Bahnschrift"/>
                <a:cs typeface="Bahnschrift"/>
              </a:rPr>
              <a:t>Compute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spc="-10" dirty="0">
                <a:latin typeface="Bahnschrift"/>
                <a:cs typeface="Bahnschrift"/>
              </a:rPr>
              <a:t>Networking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spc="-10" dirty="0">
                <a:latin typeface="Bahnschrift"/>
                <a:cs typeface="Bahnschrift"/>
              </a:rPr>
              <a:t>Storage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client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handles,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is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responsible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all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rest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140" y="495300"/>
            <a:ext cx="385572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3400" spc="-20" dirty="0">
                <a:solidFill>
                  <a:srgbClr val="FFFFFF"/>
                </a:solidFill>
              </a:rPr>
              <a:t>IaaS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02995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Most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common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example: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Virtual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Machines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provides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host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machine,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networking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disks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ts val="6720"/>
              </a:lnSpc>
              <a:spcBef>
                <a:spcPts val="585"/>
              </a:spcBef>
              <a:buFont typeface="Arial MT"/>
              <a:buChar char="•"/>
              <a:tabLst>
                <a:tab pos="469900" algn="l"/>
              </a:tabLst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client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creates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virtual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(guest)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machine,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installs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software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on </a:t>
            </a:r>
            <a:r>
              <a:rPr sz="2800" dirty="0">
                <a:latin typeface="Bahnschrift"/>
                <a:cs typeface="Bahnschrift"/>
              </a:rPr>
              <a:t>it,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patches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it,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maintains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etc.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140" y="495300"/>
            <a:ext cx="385572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3400" spc="-20" dirty="0">
                <a:solidFill>
                  <a:srgbClr val="FFFFFF"/>
                </a:solidFill>
              </a:rPr>
              <a:t>PaaS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2994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dirty="0">
                <a:latin typeface="Arial"/>
                <a:cs typeface="Arial"/>
              </a:rPr>
              <a:t>P</a:t>
            </a:r>
            <a:r>
              <a:rPr sz="2800" dirty="0">
                <a:latin typeface="Bahnschrift"/>
                <a:cs typeface="Bahnschrift"/>
              </a:rPr>
              <a:t>latform</a:t>
            </a:r>
            <a:r>
              <a:rPr sz="2800" spc="145" dirty="0">
                <a:latin typeface="Bahnschrift"/>
                <a:cs typeface="Bahnschrift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dirty="0">
                <a:latin typeface="Bahnschrift"/>
                <a:cs typeface="Bahnschrift"/>
              </a:rPr>
              <a:t>s</a:t>
            </a:r>
            <a:r>
              <a:rPr sz="2800" spc="114" dirty="0">
                <a:latin typeface="Bahnschrift"/>
                <a:cs typeface="Bahnschrift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16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</a:t>
            </a:r>
            <a:r>
              <a:rPr sz="2800" spc="-10" dirty="0">
                <a:latin typeface="Bahnschrift"/>
                <a:cs typeface="Bahnschrift"/>
              </a:rPr>
              <a:t>ervice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provides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platform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running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apps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ct val="200000"/>
              </a:lnSpc>
              <a:buFont typeface="Arial MT"/>
              <a:buChar char="•"/>
              <a:tabLst>
                <a:tab pos="469900" algn="l"/>
              </a:tabLst>
            </a:pPr>
            <a:r>
              <a:rPr sz="2800" dirty="0">
                <a:latin typeface="Bahnschrift"/>
                <a:cs typeface="Bahnschrift"/>
              </a:rPr>
              <a:t>Including: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Compute,</a:t>
            </a:r>
            <a:r>
              <a:rPr sz="2800" spc="14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networking,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storage,</a:t>
            </a:r>
            <a:r>
              <a:rPr sz="2800" spc="16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runtime</a:t>
            </a:r>
            <a:r>
              <a:rPr sz="2800" spc="16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environment, </a:t>
            </a:r>
            <a:r>
              <a:rPr sz="2800" dirty="0">
                <a:latin typeface="Bahnschrift"/>
                <a:cs typeface="Bahnschrift"/>
              </a:rPr>
              <a:t>scaling,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redundancy,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security,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updates,</a:t>
            </a:r>
            <a:r>
              <a:rPr sz="2800" spc="16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patching,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maintenance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etc.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client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just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needs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bring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code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run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140" y="495300"/>
            <a:ext cx="385572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3400" spc="-20" dirty="0">
                <a:solidFill>
                  <a:srgbClr val="FFFFFF"/>
                </a:solidFill>
              </a:rPr>
              <a:t>PaaS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15280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Most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common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example: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Web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Apps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provides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runtime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running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web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apps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client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uploads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code,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just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runs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client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has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no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access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underlying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virtual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machines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140" y="495300"/>
            <a:ext cx="385572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3400" spc="-20" dirty="0">
                <a:solidFill>
                  <a:srgbClr val="FFFFFF"/>
                </a:solidFill>
              </a:rPr>
              <a:t>SaaS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115280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b="1" spc="-10" dirty="0">
                <a:latin typeface="Arial"/>
                <a:cs typeface="Arial"/>
              </a:rPr>
              <a:t>S</a:t>
            </a:r>
            <a:r>
              <a:rPr sz="2800" spc="-10" dirty="0">
                <a:latin typeface="Bahnschrift"/>
                <a:cs typeface="Bahnschrift"/>
              </a:rPr>
              <a:t>oftware</a:t>
            </a:r>
            <a:r>
              <a:rPr sz="2800" spc="155" dirty="0">
                <a:latin typeface="Bahnschrift"/>
                <a:cs typeface="Bahnschrift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dirty="0">
                <a:latin typeface="Bahnschrift"/>
                <a:cs typeface="Bahnschrift"/>
              </a:rPr>
              <a:t>s</a:t>
            </a:r>
            <a:r>
              <a:rPr sz="2800" spc="135" dirty="0">
                <a:latin typeface="Bahnschrift"/>
                <a:cs typeface="Bahnschrift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16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S</a:t>
            </a:r>
            <a:r>
              <a:rPr sz="2800" spc="-10" dirty="0">
                <a:latin typeface="Bahnschrift"/>
                <a:cs typeface="Bahnschrift"/>
              </a:rPr>
              <a:t>ervice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software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running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completely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cloud</a:t>
            </a:r>
            <a:endParaRPr sz="2800">
              <a:latin typeface="Bahnschrift"/>
              <a:cs typeface="Bahnschrift"/>
            </a:endParaRPr>
          </a:p>
          <a:p>
            <a:pPr marL="469900" marR="5080" indent="-457200">
              <a:lnSpc>
                <a:spcPct val="200000"/>
              </a:lnSpc>
              <a:buFont typeface="Arial MT"/>
              <a:buChar char="•"/>
              <a:tabLst>
                <a:tab pos="469900" algn="l"/>
              </a:tabLst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user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doesn’t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need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install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anything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on-</a:t>
            </a:r>
            <a:r>
              <a:rPr sz="2800" dirty="0">
                <a:latin typeface="Bahnschrift"/>
                <a:cs typeface="Bahnschrift"/>
              </a:rPr>
              <a:t>premises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or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on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his </a:t>
            </a:r>
            <a:r>
              <a:rPr sz="2800" spc="-10" dirty="0">
                <a:latin typeface="Bahnschrift"/>
                <a:cs typeface="Bahnschrift"/>
              </a:rPr>
              <a:t>machine</a:t>
            </a:r>
            <a:endParaRPr sz="2800">
              <a:latin typeface="Bahnschrift"/>
              <a:cs typeface="Bahnschrift"/>
            </a:endParaRPr>
          </a:p>
          <a:p>
            <a:pPr marL="469900" marR="521334" indent="-457200">
              <a:lnSpc>
                <a:spcPct val="200100"/>
              </a:lnSpc>
              <a:buFont typeface="Arial MT"/>
              <a:buChar char="•"/>
              <a:tabLst>
                <a:tab pos="469900" algn="l"/>
              </a:tabLst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provider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software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takes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care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updates,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patches, </a:t>
            </a:r>
            <a:r>
              <a:rPr sz="2800" dirty="0">
                <a:latin typeface="Bahnschrift"/>
                <a:cs typeface="Bahnschrift"/>
              </a:rPr>
              <a:t>redundancy,</a:t>
            </a:r>
            <a:r>
              <a:rPr sz="2800" spc="15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scalability</a:t>
            </a:r>
            <a:r>
              <a:rPr sz="2800" spc="165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etc.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Before</a:t>
            </a:r>
            <a:r>
              <a:rPr spc="-220" dirty="0"/>
              <a:t> </a:t>
            </a:r>
            <a:r>
              <a:rPr spc="-100" dirty="0"/>
              <a:t>the</a:t>
            </a:r>
            <a:r>
              <a:rPr spc="-229" dirty="0"/>
              <a:t> </a:t>
            </a:r>
            <a:r>
              <a:rPr spc="-565" dirty="0"/>
              <a:t>cloud…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55082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same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goes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with: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spc="-10" dirty="0">
                <a:latin typeface="Bahnschrift"/>
                <a:cs typeface="Bahnschrift"/>
              </a:rPr>
              <a:t>Networking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spc="-10" dirty="0">
                <a:latin typeface="Bahnschrift"/>
                <a:cs typeface="Bahnschrift"/>
              </a:rPr>
              <a:t>Databases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User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Management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more…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140" y="495300"/>
            <a:ext cx="385572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3400" spc="-20" dirty="0">
                <a:solidFill>
                  <a:srgbClr val="FFFFFF"/>
                </a:solidFill>
              </a:rPr>
              <a:t>SaaS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3613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Common</a:t>
            </a:r>
            <a:r>
              <a:rPr sz="2800" spc="15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examples:</a:t>
            </a:r>
            <a:endParaRPr sz="2800">
              <a:latin typeface="Bahnschrift"/>
              <a:cs typeface="Bahnschrif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283" y="2673095"/>
            <a:ext cx="4791456" cy="29428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7164" y="2897123"/>
            <a:ext cx="3514344" cy="230428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426" y="264978"/>
            <a:ext cx="11200644" cy="60276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08682" y="6452717"/>
            <a:ext cx="7679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Source: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https://docs.microsoft.com/en-us/azure/cloud-adoption-</a:t>
            </a: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framework/strategy/monitoring-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strategy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Additional</a:t>
            </a:r>
            <a:r>
              <a:rPr spc="-120" dirty="0"/>
              <a:t> </a:t>
            </a:r>
            <a:r>
              <a:rPr spc="-145" dirty="0"/>
              <a:t>Service</a:t>
            </a:r>
            <a:r>
              <a:rPr spc="-120" dirty="0"/>
              <a:t> </a:t>
            </a:r>
            <a:r>
              <a:rPr spc="-355" dirty="0"/>
              <a:t>Types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69560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FaaS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–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Functions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as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Service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DBaaS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–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Database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as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Service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DaaS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–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Desktop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as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Service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IOTaaS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–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IOT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as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Service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AIaaS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–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AI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as</a:t>
            </a:r>
            <a:r>
              <a:rPr sz="2800" spc="24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Service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Types</a:t>
            </a:r>
            <a:r>
              <a:rPr spc="-70" dirty="0"/>
              <a:t> </a:t>
            </a:r>
            <a:r>
              <a:rPr spc="-125" dirty="0"/>
              <a:t>of</a:t>
            </a:r>
            <a:r>
              <a:rPr spc="-215" dirty="0"/>
              <a:t> </a:t>
            </a:r>
            <a:r>
              <a:rPr spc="-295" dirty="0"/>
              <a:t>Clouds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0559" y="3063239"/>
            <a:ext cx="273304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770255">
              <a:lnSpc>
                <a:spcPct val="100000"/>
              </a:lnSpc>
              <a:spcBef>
                <a:spcPts val="830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5552" y="3063239"/>
            <a:ext cx="273304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676275">
              <a:lnSpc>
                <a:spcPct val="100000"/>
              </a:lnSpc>
              <a:spcBef>
                <a:spcPts val="830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2068" y="3063239"/>
            <a:ext cx="273113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735330">
              <a:lnSpc>
                <a:spcPct val="100000"/>
              </a:lnSpc>
              <a:spcBef>
                <a:spcPts val="830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Hybrid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140" y="495300"/>
            <a:ext cx="385572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725170">
              <a:lnSpc>
                <a:spcPct val="100000"/>
              </a:lnSpc>
              <a:spcBef>
                <a:spcPts val="820"/>
              </a:spcBef>
            </a:pPr>
            <a:r>
              <a:rPr sz="3400" spc="-145" dirty="0">
                <a:solidFill>
                  <a:srgbClr val="FFFFFF"/>
                </a:solidFill>
              </a:rPr>
              <a:t>Public</a:t>
            </a:r>
            <a:r>
              <a:rPr sz="3400" spc="-75" dirty="0">
                <a:solidFill>
                  <a:srgbClr val="FFFFFF"/>
                </a:solidFill>
              </a:rPr>
              <a:t> </a:t>
            </a:r>
            <a:r>
              <a:rPr sz="3400" spc="-10" dirty="0">
                <a:solidFill>
                  <a:srgbClr val="FFFFFF"/>
                </a:solidFill>
              </a:rPr>
              <a:t>Cloud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1084224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is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set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up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public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network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Managed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by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large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companies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Accessible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through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internet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Available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all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clients</a:t>
            </a:r>
            <a:r>
              <a:rPr sz="2800" spc="25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users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Clients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have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no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access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underlying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infrastructure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140" y="495300"/>
            <a:ext cx="385572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725170">
              <a:lnSpc>
                <a:spcPct val="100000"/>
              </a:lnSpc>
              <a:spcBef>
                <a:spcPts val="820"/>
              </a:spcBef>
            </a:pPr>
            <a:r>
              <a:rPr sz="3400" spc="-145" dirty="0">
                <a:solidFill>
                  <a:srgbClr val="FFFFFF"/>
                </a:solidFill>
              </a:rPr>
              <a:t>Public</a:t>
            </a:r>
            <a:r>
              <a:rPr sz="3400" spc="-75" dirty="0">
                <a:solidFill>
                  <a:srgbClr val="FFFFFF"/>
                </a:solidFill>
              </a:rPr>
              <a:t> </a:t>
            </a:r>
            <a:r>
              <a:rPr sz="3400" spc="-10" dirty="0">
                <a:solidFill>
                  <a:srgbClr val="FFFFFF"/>
                </a:solidFill>
              </a:rPr>
              <a:t>Cloud</a:t>
            </a:r>
            <a:endParaRPr sz="3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195" y="2113788"/>
            <a:ext cx="2916766" cy="17553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1195" y="1924811"/>
            <a:ext cx="4891453" cy="14101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8218" y="4881250"/>
            <a:ext cx="5268029" cy="828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27379" y="3585659"/>
            <a:ext cx="3724565" cy="2406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140" y="495300"/>
            <a:ext cx="385572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3400" spc="-75" dirty="0">
                <a:solidFill>
                  <a:srgbClr val="FFFFFF"/>
                </a:solidFill>
              </a:rPr>
              <a:t>Private</a:t>
            </a:r>
            <a:r>
              <a:rPr sz="3400" spc="-110" dirty="0">
                <a:solidFill>
                  <a:srgbClr val="FFFFFF"/>
                </a:solidFill>
              </a:rPr>
              <a:t> </a:t>
            </a:r>
            <a:r>
              <a:rPr sz="3400" spc="-10" dirty="0">
                <a:solidFill>
                  <a:srgbClr val="FFFFFF"/>
                </a:solidFill>
              </a:rPr>
              <a:t>Cloud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663955" y="1747519"/>
            <a:ext cx="103850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set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up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organization’s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premises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Managed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by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organization’s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IT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team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Accessible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only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16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organization’s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network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Available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users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from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organizations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Uses</a:t>
            </a:r>
            <a:r>
              <a:rPr sz="2800" spc="16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private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infrastructure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16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engines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Contains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subset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of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public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cloud’s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capabilities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140" y="495300"/>
            <a:ext cx="385572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20"/>
              </a:spcBef>
            </a:pPr>
            <a:r>
              <a:rPr sz="3400" spc="-75" dirty="0">
                <a:solidFill>
                  <a:srgbClr val="FFFFFF"/>
                </a:solidFill>
              </a:rPr>
              <a:t>Private</a:t>
            </a:r>
            <a:r>
              <a:rPr sz="3400" spc="-110" dirty="0">
                <a:solidFill>
                  <a:srgbClr val="FFFFFF"/>
                </a:solidFill>
              </a:rPr>
              <a:t> </a:t>
            </a:r>
            <a:r>
              <a:rPr sz="3400" spc="-10" dirty="0">
                <a:solidFill>
                  <a:srgbClr val="FFFFFF"/>
                </a:solidFill>
              </a:rPr>
              <a:t>Cloud</a:t>
            </a:r>
            <a:endParaRPr sz="3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2177795"/>
            <a:ext cx="5071872" cy="10439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2262716"/>
            <a:ext cx="5254529" cy="14040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62567" y="4789170"/>
            <a:ext cx="4600204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140" y="495300"/>
            <a:ext cx="385572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820"/>
              </a:spcBef>
            </a:pPr>
            <a:r>
              <a:rPr sz="3400" spc="-135" dirty="0">
                <a:solidFill>
                  <a:srgbClr val="FFFFFF"/>
                </a:solidFill>
              </a:rPr>
              <a:t>Hybrid</a:t>
            </a:r>
            <a:r>
              <a:rPr sz="3400" spc="-80" dirty="0">
                <a:solidFill>
                  <a:srgbClr val="FFFFFF"/>
                </a:solidFill>
              </a:rPr>
              <a:t> </a:t>
            </a:r>
            <a:r>
              <a:rPr sz="3400" spc="-10" dirty="0">
                <a:solidFill>
                  <a:srgbClr val="FFFFFF"/>
                </a:solidFill>
              </a:rPr>
              <a:t>Cloud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663954" y="1747519"/>
            <a:ext cx="115280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A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</a:t>
            </a:r>
            <a:r>
              <a:rPr sz="2800" spc="229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set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up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organization’s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premises…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…but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also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connected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to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public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cloud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Workload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can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separated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between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8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two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clouds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ie.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Sensitive</a:t>
            </a:r>
            <a:r>
              <a:rPr sz="2800" spc="24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data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organization’s</a:t>
            </a:r>
            <a:r>
              <a:rPr sz="2800" spc="25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premises,</a:t>
            </a:r>
            <a:r>
              <a:rPr sz="2800" spc="23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public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data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</a:t>
            </a:r>
            <a:r>
              <a:rPr sz="2800" spc="220" dirty="0">
                <a:latin typeface="Bahnschrift"/>
                <a:cs typeface="Bahnschrift"/>
              </a:rPr>
              <a:t> </a:t>
            </a:r>
            <a:r>
              <a:rPr sz="2800" spc="-25" dirty="0">
                <a:latin typeface="Bahnschrift"/>
                <a:cs typeface="Bahnschrift"/>
              </a:rPr>
              <a:t>the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latin typeface="Bahnschrift"/>
                <a:cs typeface="Bahnschrift"/>
              </a:rPr>
              <a:t>public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cloud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Bahnschrift"/>
              <a:cs typeface="Bahnschrift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Usually</a:t>
            </a:r>
            <a:r>
              <a:rPr sz="2800" spc="21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managed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by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public</a:t>
            </a:r>
            <a:r>
              <a:rPr sz="2800" spc="22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cloud,</a:t>
            </a:r>
            <a:r>
              <a:rPr sz="2800" spc="21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but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not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always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8140" y="495300"/>
            <a:ext cx="385572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820"/>
              </a:spcBef>
            </a:pPr>
            <a:r>
              <a:rPr sz="3400" spc="-135" dirty="0">
                <a:solidFill>
                  <a:srgbClr val="FFFFFF"/>
                </a:solidFill>
              </a:rPr>
              <a:t>Hybrid</a:t>
            </a:r>
            <a:r>
              <a:rPr sz="3400" spc="-80" dirty="0">
                <a:solidFill>
                  <a:srgbClr val="FFFFFF"/>
                </a:solidFill>
              </a:rPr>
              <a:t> </a:t>
            </a:r>
            <a:r>
              <a:rPr sz="3400" spc="-10" dirty="0">
                <a:solidFill>
                  <a:srgbClr val="FFFFFF"/>
                </a:solidFill>
              </a:rPr>
              <a:t>Cloud</a:t>
            </a:r>
            <a:endParaRPr sz="3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" y="1817685"/>
            <a:ext cx="4124325" cy="29140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985772"/>
            <a:ext cx="5161788" cy="26700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Before</a:t>
            </a:r>
            <a:r>
              <a:rPr spc="-220" dirty="0"/>
              <a:t> </a:t>
            </a:r>
            <a:r>
              <a:rPr spc="-100" dirty="0"/>
              <a:t>the</a:t>
            </a:r>
            <a:r>
              <a:rPr spc="-229" dirty="0"/>
              <a:t> </a:t>
            </a:r>
            <a:r>
              <a:rPr spc="-565" dirty="0"/>
              <a:t>cloud…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3954" y="1747519"/>
            <a:ext cx="5127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But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there’s</a:t>
            </a:r>
            <a:r>
              <a:rPr sz="2800" spc="195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more…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We’re</a:t>
            </a:r>
            <a:r>
              <a:rPr spc="-145" dirty="0"/>
              <a:t> </a:t>
            </a:r>
            <a:r>
              <a:rPr spc="-305" dirty="0"/>
              <a:t>going</a:t>
            </a:r>
            <a:r>
              <a:rPr spc="-65" dirty="0"/>
              <a:t> </a:t>
            </a:r>
            <a:r>
              <a:rPr spc="-110" dirty="0"/>
              <a:t>to</a:t>
            </a:r>
            <a:r>
              <a:rPr spc="-235" dirty="0"/>
              <a:t> </a:t>
            </a:r>
            <a:r>
              <a:rPr dirty="0"/>
              <a:t>talk</a:t>
            </a:r>
            <a:r>
              <a:rPr spc="-250" dirty="0"/>
              <a:t> </a:t>
            </a:r>
            <a:r>
              <a:rPr spc="-545" dirty="0"/>
              <a:t>about…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0559" y="3063239"/>
            <a:ext cx="273304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770255">
              <a:lnSpc>
                <a:spcPct val="100000"/>
              </a:lnSpc>
              <a:spcBef>
                <a:spcPts val="830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Public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35552" y="3063239"/>
            <a:ext cx="2733040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676275">
              <a:lnSpc>
                <a:spcPct val="100000"/>
              </a:lnSpc>
              <a:spcBef>
                <a:spcPts val="830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Private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2068" y="3063239"/>
            <a:ext cx="2731135" cy="731520"/>
          </a:xfrm>
          <a:prstGeom prst="rect">
            <a:avLst/>
          </a:prstGeom>
          <a:solidFill>
            <a:srgbClr val="6F2F9F"/>
          </a:solidFill>
          <a:ln w="12700">
            <a:solidFill>
              <a:srgbClr val="2E528F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735330">
              <a:lnSpc>
                <a:spcPct val="100000"/>
              </a:lnSpc>
              <a:spcBef>
                <a:spcPts val="830"/>
              </a:spcBef>
            </a:pPr>
            <a:r>
              <a:rPr sz="3400" b="1" spc="-10" dirty="0">
                <a:solidFill>
                  <a:srgbClr val="FFFFFF"/>
                </a:solidFill>
                <a:latin typeface="Arial"/>
                <a:cs typeface="Arial"/>
              </a:rPr>
              <a:t>Hybrid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" y="1086611"/>
            <a:ext cx="12028932" cy="1935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Cloud</a:t>
            </a:r>
            <a:r>
              <a:rPr spc="-30" dirty="0"/>
              <a:t> </a:t>
            </a:r>
            <a:r>
              <a:rPr spc="-130" dirty="0"/>
              <a:t>Providers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5799" y="1747519"/>
            <a:ext cx="11506201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Companies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which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build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datacenters</a:t>
            </a:r>
            <a:r>
              <a:rPr sz="2800" spc="19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and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provide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public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cloud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469900">
              <a:lnSpc>
                <a:spcPct val="100000"/>
              </a:lnSpc>
            </a:pPr>
            <a:r>
              <a:rPr sz="2800" spc="-10" dirty="0">
                <a:latin typeface="Bahnschrift"/>
                <a:cs typeface="Bahnschrift"/>
              </a:rPr>
              <a:t>services</a:t>
            </a:r>
            <a:endParaRPr sz="280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IaaS,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PaaS,</a:t>
            </a:r>
            <a:r>
              <a:rPr sz="2800" spc="204" dirty="0">
                <a:latin typeface="Bahnschrift"/>
                <a:cs typeface="Bahnschrift"/>
              </a:rPr>
              <a:t> </a:t>
            </a:r>
            <a:r>
              <a:rPr sz="2800" spc="-20" dirty="0">
                <a:latin typeface="Bahnschrift"/>
                <a:cs typeface="Bahnschrift"/>
              </a:rPr>
              <a:t>SaaS</a:t>
            </a:r>
            <a:endParaRPr sz="2800">
              <a:latin typeface="Bahnschrift"/>
              <a:cs typeface="Bahnschrif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800">
              <a:latin typeface="Bahnschrift"/>
              <a:cs typeface="Bahnschrift"/>
            </a:endParaRPr>
          </a:p>
          <a:p>
            <a:pPr marL="927100" lvl="1" indent="-457200">
              <a:lnSpc>
                <a:spcPct val="1000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Bahnschrift"/>
                <a:cs typeface="Bahnschrift"/>
              </a:rPr>
              <a:t>Other</a:t>
            </a:r>
            <a:r>
              <a:rPr sz="2800" spc="20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services</a:t>
            </a:r>
            <a:endParaRPr sz="2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05282"/>
            <a:ext cx="459232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Main</a:t>
            </a:r>
          </a:p>
          <a:p>
            <a:pPr marL="12700">
              <a:lnSpc>
                <a:spcPct val="100000"/>
              </a:lnSpc>
            </a:pPr>
            <a:r>
              <a:rPr spc="-290" dirty="0"/>
              <a:t>Cloud</a:t>
            </a:r>
            <a:r>
              <a:rPr spc="-50" dirty="0"/>
              <a:t> </a:t>
            </a:r>
            <a:r>
              <a:rPr spc="-125" dirty="0"/>
              <a:t>Providers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4455" y="387095"/>
            <a:ext cx="5493518" cy="608380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Cloud</a:t>
            </a:r>
            <a:r>
              <a:rPr spc="-60" dirty="0"/>
              <a:t> </a:t>
            </a:r>
            <a:r>
              <a:rPr spc="-135" dirty="0"/>
              <a:t>Providers</a:t>
            </a:r>
            <a:r>
              <a:rPr spc="-150" dirty="0"/>
              <a:t> </a:t>
            </a:r>
            <a:r>
              <a:rPr spc="-155" dirty="0"/>
              <a:t>Growth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2900045"/>
          <a:ext cx="4838700" cy="2559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0"/>
                <a:gridCol w="2419350"/>
              </a:tblGrid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%</a:t>
                      </a:r>
                      <a:r>
                        <a:rPr sz="36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Growth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latin typeface="Calibri"/>
                          <a:cs typeface="Calibri"/>
                        </a:rPr>
                        <a:t>AWS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latin typeface="Calibri"/>
                          <a:cs typeface="Calibri"/>
                        </a:rPr>
                        <a:t>12%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600" spc="-10" dirty="0">
                          <a:latin typeface="Calibri"/>
                          <a:cs typeface="Calibri"/>
                        </a:rPr>
                        <a:t>Azure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600" spc="-25" dirty="0">
                          <a:latin typeface="Calibri"/>
                          <a:cs typeface="Calibri"/>
                        </a:rPr>
                        <a:t>29%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600" spc="-10" dirty="0">
                          <a:latin typeface="Calibri"/>
                          <a:cs typeface="Calibri"/>
                        </a:rPr>
                        <a:t>Google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600" spc="-25" dirty="0">
                          <a:latin typeface="Calibri"/>
                          <a:cs typeface="Calibri"/>
                        </a:rPr>
                        <a:t>24%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9740" y="2266950"/>
            <a:ext cx="2435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Bahnschrift"/>
                <a:cs typeface="Bahnschrift"/>
              </a:rPr>
              <a:t>Q3</a:t>
            </a:r>
            <a:r>
              <a:rPr sz="3600" spc="325" dirty="0">
                <a:latin typeface="Bahnschrift"/>
                <a:cs typeface="Bahnschrift"/>
              </a:rPr>
              <a:t> </a:t>
            </a:r>
            <a:r>
              <a:rPr sz="3600" spc="-10" dirty="0">
                <a:latin typeface="Bahnschrift"/>
                <a:cs typeface="Bahnschrift"/>
              </a:rPr>
              <a:t>2023:</a:t>
            </a:r>
            <a:endParaRPr sz="3600">
              <a:latin typeface="Bahnschrift"/>
              <a:cs typeface="Bahnschrif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3505200"/>
            <a:ext cx="6248400" cy="11586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434"/>
              </a:spcBef>
            </a:pPr>
            <a:r>
              <a:rPr sz="3800" spc="-65" dirty="0">
                <a:solidFill>
                  <a:srgbClr val="538235"/>
                </a:solidFill>
                <a:latin typeface="Bahnschrift"/>
                <a:cs typeface="Bahnschrift"/>
              </a:rPr>
              <a:t>Azure</a:t>
            </a:r>
            <a:r>
              <a:rPr sz="3800" spc="3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3800" dirty="0">
                <a:solidFill>
                  <a:srgbClr val="538235"/>
                </a:solidFill>
                <a:latin typeface="Bahnschrift"/>
                <a:cs typeface="Bahnschrift"/>
              </a:rPr>
              <a:t>is</a:t>
            </a:r>
            <a:r>
              <a:rPr sz="3800" spc="5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3800" spc="-10" dirty="0">
                <a:solidFill>
                  <a:srgbClr val="538235"/>
                </a:solidFill>
                <a:latin typeface="Bahnschrift"/>
                <a:cs typeface="Bahnschrift"/>
              </a:rPr>
              <a:t>the</a:t>
            </a:r>
            <a:r>
              <a:rPr sz="3800" spc="3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3800" spc="-10" dirty="0">
                <a:solidFill>
                  <a:srgbClr val="538235"/>
                </a:solidFill>
                <a:latin typeface="Bahnschrift"/>
                <a:cs typeface="Bahnschrift"/>
              </a:rPr>
              <a:t>fastest </a:t>
            </a:r>
            <a:r>
              <a:rPr sz="3800" spc="-80" dirty="0">
                <a:solidFill>
                  <a:srgbClr val="538235"/>
                </a:solidFill>
                <a:latin typeface="Bahnschrift"/>
                <a:cs typeface="Bahnschrift"/>
              </a:rPr>
              <a:t>growing</a:t>
            </a:r>
            <a:r>
              <a:rPr sz="3800" spc="1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3800" spc="-55" dirty="0">
                <a:solidFill>
                  <a:srgbClr val="538235"/>
                </a:solidFill>
                <a:latin typeface="Bahnschrift"/>
                <a:cs typeface="Bahnschrift"/>
              </a:rPr>
              <a:t>public</a:t>
            </a:r>
            <a:r>
              <a:rPr sz="3800" spc="5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3800" spc="-65" dirty="0">
                <a:solidFill>
                  <a:srgbClr val="538235"/>
                </a:solidFill>
                <a:latin typeface="Bahnschrift"/>
                <a:cs typeface="Bahnschrift"/>
              </a:rPr>
              <a:t>cloud, </a:t>
            </a:r>
            <a:r>
              <a:rPr sz="3800" dirty="0">
                <a:solidFill>
                  <a:srgbClr val="538235"/>
                </a:solidFill>
                <a:latin typeface="Bahnschrift"/>
                <a:cs typeface="Bahnschrift"/>
              </a:rPr>
              <a:t>for</a:t>
            </a:r>
            <a:r>
              <a:rPr sz="3800" spc="10" dirty="0">
                <a:solidFill>
                  <a:srgbClr val="538235"/>
                </a:solidFill>
                <a:latin typeface="Bahnschrift"/>
                <a:cs typeface="Bahnschrift"/>
              </a:rPr>
              <a:t> </a:t>
            </a:r>
            <a:r>
              <a:rPr sz="3800" spc="-10" dirty="0">
                <a:solidFill>
                  <a:srgbClr val="538235"/>
                </a:solidFill>
                <a:latin typeface="Bahnschrift"/>
                <a:cs typeface="Bahnschrift"/>
              </a:rPr>
              <a:t>years</a:t>
            </a:r>
            <a:endParaRPr sz="38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3560" y="4541520"/>
              <a:ext cx="807720" cy="12176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6960" y="4773167"/>
              <a:ext cx="807719" cy="12176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92174" y="4156709"/>
              <a:ext cx="567690" cy="0"/>
            </a:xfrm>
            <a:custGeom>
              <a:avLst/>
              <a:gdLst/>
              <a:ahLst/>
              <a:cxnLst/>
              <a:rect l="l" t="t" r="r" b="b"/>
              <a:pathLst>
                <a:path w="567689">
                  <a:moveTo>
                    <a:pt x="0" y="0"/>
                  </a:moveTo>
                  <a:lnTo>
                    <a:pt x="567563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126605" y="5216093"/>
            <a:ext cx="8597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60% </a:t>
            </a:r>
            <a:r>
              <a:rPr sz="1800" spc="-2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84070" y="4156709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567563" y="0"/>
                </a:lnTo>
              </a:path>
              <a:path w="4027170">
                <a:moveTo>
                  <a:pt x="691896" y="0"/>
                </a:moveTo>
                <a:lnTo>
                  <a:pt x="1259458" y="0"/>
                </a:lnTo>
              </a:path>
              <a:path w="4027170">
                <a:moveTo>
                  <a:pt x="1383792" y="0"/>
                </a:moveTo>
                <a:lnTo>
                  <a:pt x="1951355" y="0"/>
                </a:lnTo>
              </a:path>
              <a:path w="4027170">
                <a:moveTo>
                  <a:pt x="2075688" y="0"/>
                </a:moveTo>
                <a:lnTo>
                  <a:pt x="2643251" y="0"/>
                </a:lnTo>
              </a:path>
              <a:path w="4027170">
                <a:moveTo>
                  <a:pt x="2767584" y="0"/>
                </a:moveTo>
                <a:lnTo>
                  <a:pt x="3335147" y="0"/>
                </a:lnTo>
              </a:path>
              <a:path w="4027170">
                <a:moveTo>
                  <a:pt x="3459479" y="0"/>
                </a:moveTo>
                <a:lnTo>
                  <a:pt x="4027043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03425" y="4170045"/>
            <a:ext cx="4423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1396365" algn="l"/>
                <a:tab pos="2088514" algn="l"/>
                <a:tab pos="2780030" algn="l"/>
                <a:tab pos="3472179" algn="l"/>
                <a:tab pos="4164329" algn="l"/>
              </a:tabLst>
            </a:pPr>
            <a:r>
              <a:rPr sz="1800" spc="-25" dirty="0">
                <a:latin typeface="Calibri"/>
                <a:cs typeface="Calibri"/>
              </a:rPr>
              <a:t>Jan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Feb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Mar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Apr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Jun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Jul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35446" y="4156709"/>
            <a:ext cx="1951355" cy="0"/>
          </a:xfrm>
          <a:custGeom>
            <a:avLst/>
            <a:gdLst/>
            <a:ahLst/>
            <a:cxnLst/>
            <a:rect l="l" t="t" r="r" b="b"/>
            <a:pathLst>
              <a:path w="1951354">
                <a:moveTo>
                  <a:pt x="0" y="0"/>
                </a:moveTo>
                <a:lnTo>
                  <a:pt x="567562" y="0"/>
                </a:lnTo>
              </a:path>
              <a:path w="1951354">
                <a:moveTo>
                  <a:pt x="691896" y="0"/>
                </a:moveTo>
                <a:lnTo>
                  <a:pt x="1259458" y="0"/>
                </a:lnTo>
              </a:path>
              <a:path w="1951354">
                <a:moveTo>
                  <a:pt x="1383792" y="0"/>
                </a:moveTo>
                <a:lnTo>
                  <a:pt x="1951354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47205" y="4170045"/>
            <a:ext cx="17329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1396365" algn="l"/>
              </a:tabLst>
            </a:pPr>
            <a:r>
              <a:rPr sz="1800" spc="-25" dirty="0">
                <a:latin typeface="Calibri"/>
                <a:cs typeface="Calibri"/>
              </a:rPr>
              <a:t>Aug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Sep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Oct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11133" y="4080509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4" y="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07043" y="4089272"/>
            <a:ext cx="5181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Nov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4488" y="0"/>
            <a:ext cx="10456545" cy="4053840"/>
            <a:chOff x="94488" y="0"/>
            <a:chExt cx="10456545" cy="405384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2652" y="1318260"/>
              <a:ext cx="3048000" cy="1714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88" y="0"/>
              <a:ext cx="6742176" cy="40538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559" y="97535"/>
              <a:ext cx="6172200" cy="3581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3560" y="4541520"/>
              <a:ext cx="807720" cy="12176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6960" y="4773167"/>
              <a:ext cx="807719" cy="12176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92174" y="4156709"/>
              <a:ext cx="567690" cy="0"/>
            </a:xfrm>
            <a:custGeom>
              <a:avLst/>
              <a:gdLst/>
              <a:ahLst/>
              <a:cxnLst/>
              <a:rect l="l" t="t" r="r" b="b"/>
              <a:pathLst>
                <a:path w="567689">
                  <a:moveTo>
                    <a:pt x="0" y="0"/>
                  </a:moveTo>
                  <a:lnTo>
                    <a:pt x="567563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30236" y="5210047"/>
            <a:ext cx="1730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Arial MT"/>
                <a:cs typeface="Arial MT"/>
              </a:rPr>
              <a:t>120%</a:t>
            </a:r>
            <a:r>
              <a:rPr sz="3000" spc="-17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FF0000"/>
                </a:solidFill>
                <a:latin typeface="Calibri"/>
                <a:cs typeface="Calibri"/>
              </a:rPr>
              <a:t>CPU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84070" y="4156709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567563" y="0"/>
                </a:lnTo>
              </a:path>
              <a:path w="4027170">
                <a:moveTo>
                  <a:pt x="691896" y="0"/>
                </a:moveTo>
                <a:lnTo>
                  <a:pt x="1259458" y="0"/>
                </a:lnTo>
              </a:path>
              <a:path w="4027170">
                <a:moveTo>
                  <a:pt x="1383792" y="0"/>
                </a:moveTo>
                <a:lnTo>
                  <a:pt x="1951355" y="0"/>
                </a:lnTo>
              </a:path>
              <a:path w="4027170">
                <a:moveTo>
                  <a:pt x="2075688" y="0"/>
                </a:moveTo>
                <a:lnTo>
                  <a:pt x="2643251" y="0"/>
                </a:lnTo>
              </a:path>
              <a:path w="4027170">
                <a:moveTo>
                  <a:pt x="2767584" y="0"/>
                </a:moveTo>
                <a:lnTo>
                  <a:pt x="3335147" y="0"/>
                </a:lnTo>
              </a:path>
              <a:path w="4027170">
                <a:moveTo>
                  <a:pt x="3459479" y="0"/>
                </a:moveTo>
                <a:lnTo>
                  <a:pt x="4027043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03425" y="4170045"/>
            <a:ext cx="4423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1396365" algn="l"/>
                <a:tab pos="2088514" algn="l"/>
                <a:tab pos="2780030" algn="l"/>
                <a:tab pos="3472179" algn="l"/>
                <a:tab pos="4164329" algn="l"/>
              </a:tabLst>
            </a:pPr>
            <a:r>
              <a:rPr sz="1800" spc="-25" dirty="0">
                <a:latin typeface="Calibri"/>
                <a:cs typeface="Calibri"/>
              </a:rPr>
              <a:t>Jan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Feb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Mar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Apr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Jun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Jul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35446" y="4156709"/>
            <a:ext cx="1951355" cy="0"/>
          </a:xfrm>
          <a:custGeom>
            <a:avLst/>
            <a:gdLst/>
            <a:ahLst/>
            <a:cxnLst/>
            <a:rect l="l" t="t" r="r" b="b"/>
            <a:pathLst>
              <a:path w="1951354">
                <a:moveTo>
                  <a:pt x="0" y="0"/>
                </a:moveTo>
                <a:lnTo>
                  <a:pt x="567562" y="0"/>
                </a:lnTo>
              </a:path>
              <a:path w="1951354">
                <a:moveTo>
                  <a:pt x="691896" y="0"/>
                </a:moveTo>
                <a:lnTo>
                  <a:pt x="1259458" y="0"/>
                </a:lnTo>
              </a:path>
              <a:path w="1951354">
                <a:moveTo>
                  <a:pt x="1383792" y="0"/>
                </a:moveTo>
                <a:lnTo>
                  <a:pt x="1951354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47205" y="4170045"/>
            <a:ext cx="17329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1396365" algn="l"/>
              </a:tabLst>
            </a:pPr>
            <a:r>
              <a:rPr sz="1800" spc="-25" dirty="0">
                <a:latin typeface="Calibri"/>
                <a:cs typeface="Calibri"/>
              </a:rPr>
              <a:t>Aug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Sep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Oct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11133" y="4080509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4" y="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07043" y="4089272"/>
            <a:ext cx="5181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Nov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4488" y="0"/>
            <a:ext cx="10456545" cy="5920740"/>
            <a:chOff x="94488" y="0"/>
            <a:chExt cx="10456545" cy="592074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2652" y="1318260"/>
              <a:ext cx="3048000" cy="1714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88" y="0"/>
              <a:ext cx="6742176" cy="40538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559" y="97535"/>
              <a:ext cx="6172200" cy="35813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69458" y="4775453"/>
              <a:ext cx="1410335" cy="1122045"/>
            </a:xfrm>
            <a:custGeom>
              <a:avLst/>
              <a:gdLst/>
              <a:ahLst/>
              <a:cxnLst/>
              <a:rect l="l" t="t" r="r" b="b"/>
              <a:pathLst>
                <a:path w="1410334" h="1122045">
                  <a:moveTo>
                    <a:pt x="82295" y="0"/>
                  </a:moveTo>
                  <a:lnTo>
                    <a:pt x="1326895" y="1101471"/>
                  </a:lnTo>
                </a:path>
                <a:path w="1410334" h="1122045">
                  <a:moveTo>
                    <a:pt x="1410335" y="48768"/>
                  </a:moveTo>
                  <a:lnTo>
                    <a:pt x="0" y="1121422"/>
                  </a:lnTo>
                </a:path>
              </a:pathLst>
            </a:custGeom>
            <a:ln w="476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1"/>
            <a:ext cx="12191999" cy="6856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3560" y="4541520"/>
              <a:ext cx="525779" cy="79400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92174" y="4156709"/>
              <a:ext cx="567690" cy="0"/>
            </a:xfrm>
            <a:custGeom>
              <a:avLst/>
              <a:gdLst/>
              <a:ahLst/>
              <a:cxnLst/>
              <a:rect l="l" t="t" r="r" b="b"/>
              <a:pathLst>
                <a:path w="567689">
                  <a:moveTo>
                    <a:pt x="0" y="0"/>
                  </a:moveTo>
                  <a:lnTo>
                    <a:pt x="567563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53985" y="5077205"/>
            <a:ext cx="85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20%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4070" y="4156709"/>
            <a:ext cx="4027170" cy="0"/>
          </a:xfrm>
          <a:custGeom>
            <a:avLst/>
            <a:gdLst/>
            <a:ahLst/>
            <a:cxnLst/>
            <a:rect l="l" t="t" r="r" b="b"/>
            <a:pathLst>
              <a:path w="4027170">
                <a:moveTo>
                  <a:pt x="0" y="0"/>
                </a:moveTo>
                <a:lnTo>
                  <a:pt x="567563" y="0"/>
                </a:lnTo>
              </a:path>
              <a:path w="4027170">
                <a:moveTo>
                  <a:pt x="691896" y="0"/>
                </a:moveTo>
                <a:lnTo>
                  <a:pt x="1259458" y="0"/>
                </a:lnTo>
              </a:path>
              <a:path w="4027170">
                <a:moveTo>
                  <a:pt x="1383792" y="0"/>
                </a:moveTo>
                <a:lnTo>
                  <a:pt x="1951355" y="0"/>
                </a:lnTo>
              </a:path>
              <a:path w="4027170">
                <a:moveTo>
                  <a:pt x="2075688" y="0"/>
                </a:moveTo>
                <a:lnTo>
                  <a:pt x="2643251" y="0"/>
                </a:lnTo>
              </a:path>
              <a:path w="4027170">
                <a:moveTo>
                  <a:pt x="2767584" y="0"/>
                </a:moveTo>
                <a:lnTo>
                  <a:pt x="3335147" y="0"/>
                </a:lnTo>
              </a:path>
              <a:path w="4027170">
                <a:moveTo>
                  <a:pt x="3459479" y="0"/>
                </a:moveTo>
                <a:lnTo>
                  <a:pt x="4027043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03425" y="4170045"/>
            <a:ext cx="4423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1396365" algn="l"/>
                <a:tab pos="2088514" algn="l"/>
                <a:tab pos="2780030" algn="l"/>
                <a:tab pos="3472179" algn="l"/>
                <a:tab pos="4164329" algn="l"/>
              </a:tabLst>
            </a:pPr>
            <a:r>
              <a:rPr sz="1800" spc="-25" dirty="0">
                <a:latin typeface="Calibri"/>
                <a:cs typeface="Calibri"/>
              </a:rPr>
              <a:t>Jan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Feb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Mar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Apr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Jun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Jul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5446" y="4156709"/>
            <a:ext cx="1951355" cy="0"/>
          </a:xfrm>
          <a:custGeom>
            <a:avLst/>
            <a:gdLst/>
            <a:ahLst/>
            <a:cxnLst/>
            <a:rect l="l" t="t" r="r" b="b"/>
            <a:pathLst>
              <a:path w="1951354">
                <a:moveTo>
                  <a:pt x="0" y="0"/>
                </a:moveTo>
                <a:lnTo>
                  <a:pt x="567562" y="0"/>
                </a:lnTo>
              </a:path>
              <a:path w="1951354">
                <a:moveTo>
                  <a:pt x="691896" y="0"/>
                </a:moveTo>
                <a:lnTo>
                  <a:pt x="1259458" y="0"/>
                </a:lnTo>
              </a:path>
              <a:path w="1951354">
                <a:moveTo>
                  <a:pt x="1383792" y="0"/>
                </a:moveTo>
                <a:lnTo>
                  <a:pt x="1951354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47205" y="4170045"/>
            <a:ext cx="17329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4215" algn="l"/>
                <a:tab pos="1396365" algn="l"/>
              </a:tabLst>
            </a:pPr>
            <a:r>
              <a:rPr sz="1800" spc="-25" dirty="0">
                <a:latin typeface="Calibri"/>
                <a:cs typeface="Calibri"/>
              </a:rPr>
              <a:t>Aug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Sep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Oct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311133" y="4080509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>
                <a:moveTo>
                  <a:pt x="0" y="0"/>
                </a:moveTo>
                <a:lnTo>
                  <a:pt x="1045464" y="0"/>
                </a:lnTo>
              </a:path>
            </a:pathLst>
          </a:custGeom>
          <a:ln w="317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607043" y="4089272"/>
            <a:ext cx="5181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Nov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78067" y="1318260"/>
            <a:ext cx="4672965" cy="4465320"/>
            <a:chOff x="5878067" y="1318260"/>
            <a:chExt cx="4672965" cy="446532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2651" y="1318260"/>
              <a:ext cx="3048000" cy="17145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8067" y="4693919"/>
              <a:ext cx="525779" cy="7940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4391" y="4840224"/>
              <a:ext cx="525780" cy="7940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12051" y="4989575"/>
              <a:ext cx="525779" cy="7940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1021</Words>
  <Application>Microsoft Office PowerPoint</Application>
  <PresentationFormat>Custom</PresentationFormat>
  <Paragraphs>324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Introduction to the Cloud</vt:lpstr>
      <vt:lpstr>Before the cloud…</vt:lpstr>
      <vt:lpstr>Before the cloud…</vt:lpstr>
      <vt:lpstr>Before the cloud…</vt:lpstr>
      <vt:lpstr>Before the cloud…</vt:lpstr>
      <vt:lpstr>Slide 6</vt:lpstr>
      <vt:lpstr>Slide 7</vt:lpstr>
      <vt:lpstr>Slide 8</vt:lpstr>
      <vt:lpstr>Slide 9</vt:lpstr>
      <vt:lpstr>Slide 10</vt:lpstr>
      <vt:lpstr>Slide 11</vt:lpstr>
      <vt:lpstr>Before the cloud…</vt:lpstr>
      <vt:lpstr>Slide 13</vt:lpstr>
      <vt:lpstr>The Cloud:</vt:lpstr>
      <vt:lpstr>Cloud Providers</vt:lpstr>
      <vt:lpstr>Data Center</vt:lpstr>
      <vt:lpstr>Data Center</vt:lpstr>
      <vt:lpstr>Cloud Services</vt:lpstr>
      <vt:lpstr>In the cloud era…</vt:lpstr>
      <vt:lpstr>The Cloud:</vt:lpstr>
      <vt:lpstr>5 Characteristics of Cloud Computing</vt:lpstr>
      <vt:lpstr>On-Demand Self Service</vt:lpstr>
      <vt:lpstr>Broad Network Access</vt:lpstr>
      <vt:lpstr>Slide 24</vt:lpstr>
      <vt:lpstr>Rapid Elasticity</vt:lpstr>
      <vt:lpstr>Slide 26</vt:lpstr>
      <vt:lpstr>CapEx</vt:lpstr>
      <vt:lpstr>Traditional IT – CapEx Oriented</vt:lpstr>
      <vt:lpstr>Traditional IT – CapEx Oriented</vt:lpstr>
      <vt:lpstr>Slide 30</vt:lpstr>
      <vt:lpstr>Slide 31</vt:lpstr>
      <vt:lpstr>CapEx</vt:lpstr>
      <vt:lpstr>Types of Cloud Services</vt:lpstr>
      <vt:lpstr>Slide 34</vt:lpstr>
      <vt:lpstr>IaaS</vt:lpstr>
      <vt:lpstr>IaaS</vt:lpstr>
      <vt:lpstr>PaaS</vt:lpstr>
      <vt:lpstr>PaaS</vt:lpstr>
      <vt:lpstr>SaaS</vt:lpstr>
      <vt:lpstr>SaaS</vt:lpstr>
      <vt:lpstr>Slide 41</vt:lpstr>
      <vt:lpstr>Additional Service Types</vt:lpstr>
      <vt:lpstr>Types of Clouds</vt:lpstr>
      <vt:lpstr>Public Cloud</vt:lpstr>
      <vt:lpstr>Public Cloud</vt:lpstr>
      <vt:lpstr>Private Cloud</vt:lpstr>
      <vt:lpstr>Private Cloud</vt:lpstr>
      <vt:lpstr>Hybrid Cloud</vt:lpstr>
      <vt:lpstr>Hybrid Cloud</vt:lpstr>
      <vt:lpstr>We’re going to talk about…</vt:lpstr>
      <vt:lpstr>Cloud Providers</vt:lpstr>
      <vt:lpstr>Main Cloud Providers</vt:lpstr>
      <vt:lpstr>Cloud Providers Growth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Memi Lavi</dc:creator>
  <cp:lastModifiedBy>HP</cp:lastModifiedBy>
  <cp:revision>22</cp:revision>
  <dcterms:created xsi:type="dcterms:W3CDTF">2024-08-30T05:40:47Z</dcterms:created>
  <dcterms:modified xsi:type="dcterms:W3CDTF">2024-09-12T09:34:29Z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2023-12-31T00:00:00Z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2024-08-30T00:00:00Z</vt:filetime>
  </property>
  <property fmtid="{D5CDD505-2E9C-101B-9397-08002B2CF9AE}" pid="5" name="Producer">
    <vt:lpwstr>Microsoft® PowerPoint® for Microsoft 365</vt:lpwstr>
  </property>
</Properties>
</file>