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4" r:id="rId8"/>
    <p:sldId id="279" r:id="rId9"/>
    <p:sldId id="263"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57" r:id="rId25"/>
  </p:sldIdLst>
  <p:sldSz cx="15841663" cy="9242425"/>
  <p:notesSz cx="6858000" cy="9144000"/>
  <p:defaultTextStyle>
    <a:defPPr>
      <a:defRPr lang="en-US"/>
    </a:defPPr>
    <a:lvl1pPr marL="0" algn="l" defTabSz="1433322" rtl="0" eaLnBrk="1" latinLnBrk="0" hangingPunct="1">
      <a:defRPr sz="2800" kern="1200">
        <a:solidFill>
          <a:schemeClr val="tx1"/>
        </a:solidFill>
        <a:latin typeface="+mn-lt"/>
        <a:ea typeface="+mn-ea"/>
        <a:cs typeface="+mn-cs"/>
      </a:defRPr>
    </a:lvl1pPr>
    <a:lvl2pPr marL="716661" algn="l" defTabSz="1433322" rtl="0" eaLnBrk="1" latinLnBrk="0" hangingPunct="1">
      <a:defRPr sz="2800" kern="1200">
        <a:solidFill>
          <a:schemeClr val="tx1"/>
        </a:solidFill>
        <a:latin typeface="+mn-lt"/>
        <a:ea typeface="+mn-ea"/>
        <a:cs typeface="+mn-cs"/>
      </a:defRPr>
    </a:lvl2pPr>
    <a:lvl3pPr marL="1433322" algn="l" defTabSz="1433322" rtl="0" eaLnBrk="1" latinLnBrk="0" hangingPunct="1">
      <a:defRPr sz="2800" kern="1200">
        <a:solidFill>
          <a:schemeClr val="tx1"/>
        </a:solidFill>
        <a:latin typeface="+mn-lt"/>
        <a:ea typeface="+mn-ea"/>
        <a:cs typeface="+mn-cs"/>
      </a:defRPr>
    </a:lvl3pPr>
    <a:lvl4pPr marL="2149983" algn="l" defTabSz="1433322" rtl="0" eaLnBrk="1" latinLnBrk="0" hangingPunct="1">
      <a:defRPr sz="2800" kern="1200">
        <a:solidFill>
          <a:schemeClr val="tx1"/>
        </a:solidFill>
        <a:latin typeface="+mn-lt"/>
        <a:ea typeface="+mn-ea"/>
        <a:cs typeface="+mn-cs"/>
      </a:defRPr>
    </a:lvl4pPr>
    <a:lvl5pPr marL="2866644" algn="l" defTabSz="1433322" rtl="0" eaLnBrk="1" latinLnBrk="0" hangingPunct="1">
      <a:defRPr sz="2800" kern="1200">
        <a:solidFill>
          <a:schemeClr val="tx1"/>
        </a:solidFill>
        <a:latin typeface="+mn-lt"/>
        <a:ea typeface="+mn-ea"/>
        <a:cs typeface="+mn-cs"/>
      </a:defRPr>
    </a:lvl5pPr>
    <a:lvl6pPr marL="3583305" algn="l" defTabSz="1433322" rtl="0" eaLnBrk="1" latinLnBrk="0" hangingPunct="1">
      <a:defRPr sz="2800" kern="1200">
        <a:solidFill>
          <a:schemeClr val="tx1"/>
        </a:solidFill>
        <a:latin typeface="+mn-lt"/>
        <a:ea typeface="+mn-ea"/>
        <a:cs typeface="+mn-cs"/>
      </a:defRPr>
    </a:lvl6pPr>
    <a:lvl7pPr marL="4299966" algn="l" defTabSz="1433322" rtl="0" eaLnBrk="1" latinLnBrk="0" hangingPunct="1">
      <a:defRPr sz="2800" kern="1200">
        <a:solidFill>
          <a:schemeClr val="tx1"/>
        </a:solidFill>
        <a:latin typeface="+mn-lt"/>
        <a:ea typeface="+mn-ea"/>
        <a:cs typeface="+mn-cs"/>
      </a:defRPr>
    </a:lvl7pPr>
    <a:lvl8pPr marL="5016627" algn="l" defTabSz="1433322" rtl="0" eaLnBrk="1" latinLnBrk="0" hangingPunct="1">
      <a:defRPr sz="2800" kern="1200">
        <a:solidFill>
          <a:schemeClr val="tx1"/>
        </a:solidFill>
        <a:latin typeface="+mn-lt"/>
        <a:ea typeface="+mn-ea"/>
        <a:cs typeface="+mn-cs"/>
      </a:defRPr>
    </a:lvl8pPr>
    <a:lvl9pPr marL="5733288" algn="l" defTabSz="1433322"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792" y="-120"/>
      </p:cViewPr>
      <p:guideLst>
        <p:guide orient="horz" pos="2911"/>
        <p:guide pos="499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88125" y="2871143"/>
            <a:ext cx="13465414" cy="1981131"/>
          </a:xfrm>
        </p:spPr>
        <p:txBody>
          <a:bodyPr/>
          <a:lstStyle/>
          <a:p>
            <a:r>
              <a:rPr lang="en-US" smtClean="0"/>
              <a:t>Click to edit Master title style</a:t>
            </a:r>
            <a:endParaRPr lang="en-US"/>
          </a:p>
        </p:txBody>
      </p:sp>
      <p:sp>
        <p:nvSpPr>
          <p:cNvPr id="3" name="Subtitle 2"/>
          <p:cNvSpPr>
            <a:spLocks noGrp="1"/>
          </p:cNvSpPr>
          <p:nvPr>
            <p:ph type="subTitle" idx="1"/>
          </p:nvPr>
        </p:nvSpPr>
        <p:spPr>
          <a:xfrm>
            <a:off x="2376250" y="5237374"/>
            <a:ext cx="11089164" cy="2361953"/>
          </a:xfrm>
        </p:spPr>
        <p:txBody>
          <a:bodyPr/>
          <a:lstStyle>
            <a:lvl1pPr marL="0" indent="0" algn="ctr">
              <a:buNone/>
              <a:defRPr>
                <a:solidFill>
                  <a:schemeClr val="tx1">
                    <a:tint val="75000"/>
                  </a:schemeClr>
                </a:solidFill>
              </a:defRPr>
            </a:lvl1pPr>
            <a:lvl2pPr marL="716661" indent="0" algn="ctr">
              <a:buNone/>
              <a:defRPr>
                <a:solidFill>
                  <a:schemeClr val="tx1">
                    <a:tint val="75000"/>
                  </a:schemeClr>
                </a:solidFill>
              </a:defRPr>
            </a:lvl2pPr>
            <a:lvl3pPr marL="1433322" indent="0" algn="ctr">
              <a:buNone/>
              <a:defRPr>
                <a:solidFill>
                  <a:schemeClr val="tx1">
                    <a:tint val="75000"/>
                  </a:schemeClr>
                </a:solidFill>
              </a:defRPr>
            </a:lvl3pPr>
            <a:lvl4pPr marL="2149983" indent="0" algn="ctr">
              <a:buNone/>
              <a:defRPr>
                <a:solidFill>
                  <a:schemeClr val="tx1">
                    <a:tint val="75000"/>
                  </a:schemeClr>
                </a:solidFill>
              </a:defRPr>
            </a:lvl4pPr>
            <a:lvl5pPr marL="2866644" indent="0" algn="ctr">
              <a:buNone/>
              <a:defRPr>
                <a:solidFill>
                  <a:schemeClr val="tx1">
                    <a:tint val="75000"/>
                  </a:schemeClr>
                </a:solidFill>
              </a:defRPr>
            </a:lvl5pPr>
            <a:lvl6pPr marL="3583305" indent="0" algn="ctr">
              <a:buNone/>
              <a:defRPr>
                <a:solidFill>
                  <a:schemeClr val="tx1">
                    <a:tint val="75000"/>
                  </a:schemeClr>
                </a:solidFill>
              </a:defRPr>
            </a:lvl6pPr>
            <a:lvl7pPr marL="4299966" indent="0" algn="ctr">
              <a:buNone/>
              <a:defRPr>
                <a:solidFill>
                  <a:schemeClr val="tx1">
                    <a:tint val="75000"/>
                  </a:schemeClr>
                </a:solidFill>
              </a:defRPr>
            </a:lvl7pPr>
            <a:lvl8pPr marL="5016627" indent="0" algn="ctr">
              <a:buNone/>
              <a:defRPr>
                <a:solidFill>
                  <a:schemeClr val="tx1">
                    <a:tint val="75000"/>
                  </a:schemeClr>
                </a:solidFill>
              </a:defRPr>
            </a:lvl8pPr>
            <a:lvl9pPr marL="57332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85206" y="370126"/>
            <a:ext cx="3564374" cy="788601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2083" y="370126"/>
            <a:ext cx="10429095" cy="78860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1382" y="5939115"/>
            <a:ext cx="13465414" cy="1835648"/>
          </a:xfrm>
        </p:spPr>
        <p:txBody>
          <a:bodyPr anchor="t"/>
          <a:lstStyle>
            <a:lvl1pPr algn="l">
              <a:defRPr sz="6300" b="1" cap="all"/>
            </a:lvl1pPr>
          </a:lstStyle>
          <a:p>
            <a:r>
              <a:rPr lang="en-US" smtClean="0"/>
              <a:t>Click to edit Master title style</a:t>
            </a:r>
            <a:endParaRPr lang="en-US"/>
          </a:p>
        </p:txBody>
      </p:sp>
      <p:sp>
        <p:nvSpPr>
          <p:cNvPr id="3" name="Text Placeholder 2"/>
          <p:cNvSpPr>
            <a:spLocks noGrp="1"/>
          </p:cNvSpPr>
          <p:nvPr>
            <p:ph type="body" idx="1"/>
          </p:nvPr>
        </p:nvSpPr>
        <p:spPr>
          <a:xfrm>
            <a:off x="1251382" y="3917335"/>
            <a:ext cx="13465414" cy="2021780"/>
          </a:xfrm>
        </p:spPr>
        <p:txBody>
          <a:bodyPr anchor="b"/>
          <a:lstStyle>
            <a:lvl1pPr marL="0" indent="0">
              <a:buNone/>
              <a:defRPr sz="3100">
                <a:solidFill>
                  <a:schemeClr val="tx1">
                    <a:tint val="75000"/>
                  </a:schemeClr>
                </a:solidFill>
              </a:defRPr>
            </a:lvl1pPr>
            <a:lvl2pPr marL="716661" indent="0">
              <a:buNone/>
              <a:defRPr sz="2800">
                <a:solidFill>
                  <a:schemeClr val="tx1">
                    <a:tint val="75000"/>
                  </a:schemeClr>
                </a:solidFill>
              </a:defRPr>
            </a:lvl2pPr>
            <a:lvl3pPr marL="1433322" indent="0">
              <a:buNone/>
              <a:defRPr sz="2500">
                <a:solidFill>
                  <a:schemeClr val="tx1">
                    <a:tint val="75000"/>
                  </a:schemeClr>
                </a:solidFill>
              </a:defRPr>
            </a:lvl3pPr>
            <a:lvl4pPr marL="2149983" indent="0">
              <a:buNone/>
              <a:defRPr sz="2200">
                <a:solidFill>
                  <a:schemeClr val="tx1">
                    <a:tint val="75000"/>
                  </a:schemeClr>
                </a:solidFill>
              </a:defRPr>
            </a:lvl4pPr>
            <a:lvl5pPr marL="2866644" indent="0">
              <a:buNone/>
              <a:defRPr sz="2200">
                <a:solidFill>
                  <a:schemeClr val="tx1">
                    <a:tint val="75000"/>
                  </a:schemeClr>
                </a:solidFill>
              </a:defRPr>
            </a:lvl5pPr>
            <a:lvl6pPr marL="3583305" indent="0">
              <a:buNone/>
              <a:defRPr sz="2200">
                <a:solidFill>
                  <a:schemeClr val="tx1">
                    <a:tint val="75000"/>
                  </a:schemeClr>
                </a:solidFill>
              </a:defRPr>
            </a:lvl6pPr>
            <a:lvl7pPr marL="4299966" indent="0">
              <a:buNone/>
              <a:defRPr sz="2200">
                <a:solidFill>
                  <a:schemeClr val="tx1">
                    <a:tint val="75000"/>
                  </a:schemeClr>
                </a:solidFill>
              </a:defRPr>
            </a:lvl7pPr>
            <a:lvl8pPr marL="5016627" indent="0">
              <a:buNone/>
              <a:defRPr sz="2200">
                <a:solidFill>
                  <a:schemeClr val="tx1">
                    <a:tint val="75000"/>
                  </a:schemeClr>
                </a:solidFill>
              </a:defRPr>
            </a:lvl8pPr>
            <a:lvl9pPr marL="5733288"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2083" y="2156567"/>
            <a:ext cx="6996734" cy="6099573"/>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52846" y="2156567"/>
            <a:ext cx="6996734" cy="6099573"/>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92083" y="2068849"/>
            <a:ext cx="6999486" cy="862198"/>
          </a:xfrm>
        </p:spPr>
        <p:txBody>
          <a:bodyPr anchor="b"/>
          <a:lstStyle>
            <a:lvl1pPr marL="0" indent="0">
              <a:buNone/>
              <a:defRPr sz="3800" b="1"/>
            </a:lvl1pPr>
            <a:lvl2pPr marL="716661" indent="0">
              <a:buNone/>
              <a:defRPr sz="3100" b="1"/>
            </a:lvl2pPr>
            <a:lvl3pPr marL="1433322" indent="0">
              <a:buNone/>
              <a:defRPr sz="2800" b="1"/>
            </a:lvl3pPr>
            <a:lvl4pPr marL="2149983" indent="0">
              <a:buNone/>
              <a:defRPr sz="2500" b="1"/>
            </a:lvl4pPr>
            <a:lvl5pPr marL="2866644" indent="0">
              <a:buNone/>
              <a:defRPr sz="2500" b="1"/>
            </a:lvl5pPr>
            <a:lvl6pPr marL="3583305" indent="0">
              <a:buNone/>
              <a:defRPr sz="2500" b="1"/>
            </a:lvl6pPr>
            <a:lvl7pPr marL="4299966" indent="0">
              <a:buNone/>
              <a:defRPr sz="2500" b="1"/>
            </a:lvl7pPr>
            <a:lvl8pPr marL="5016627" indent="0">
              <a:buNone/>
              <a:defRPr sz="2500" b="1"/>
            </a:lvl8pPr>
            <a:lvl9pPr marL="5733288"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792083" y="2931047"/>
            <a:ext cx="6999486" cy="5325092"/>
          </a:xfrm>
        </p:spPr>
        <p:txBody>
          <a:bodyPr/>
          <a:lstStyle>
            <a:lvl1pPr>
              <a:defRPr sz="38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047346" y="2068849"/>
            <a:ext cx="7002235" cy="862198"/>
          </a:xfrm>
        </p:spPr>
        <p:txBody>
          <a:bodyPr anchor="b"/>
          <a:lstStyle>
            <a:lvl1pPr marL="0" indent="0">
              <a:buNone/>
              <a:defRPr sz="3800" b="1"/>
            </a:lvl1pPr>
            <a:lvl2pPr marL="716661" indent="0">
              <a:buNone/>
              <a:defRPr sz="3100" b="1"/>
            </a:lvl2pPr>
            <a:lvl3pPr marL="1433322" indent="0">
              <a:buNone/>
              <a:defRPr sz="2800" b="1"/>
            </a:lvl3pPr>
            <a:lvl4pPr marL="2149983" indent="0">
              <a:buNone/>
              <a:defRPr sz="2500" b="1"/>
            </a:lvl4pPr>
            <a:lvl5pPr marL="2866644" indent="0">
              <a:buNone/>
              <a:defRPr sz="2500" b="1"/>
            </a:lvl5pPr>
            <a:lvl6pPr marL="3583305" indent="0">
              <a:buNone/>
              <a:defRPr sz="2500" b="1"/>
            </a:lvl6pPr>
            <a:lvl7pPr marL="4299966" indent="0">
              <a:buNone/>
              <a:defRPr sz="2500" b="1"/>
            </a:lvl7pPr>
            <a:lvl8pPr marL="5016627" indent="0">
              <a:buNone/>
              <a:defRPr sz="2500" b="1"/>
            </a:lvl8pPr>
            <a:lvl9pPr marL="5733288"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8047346" y="2931047"/>
            <a:ext cx="7002235" cy="5325092"/>
          </a:xfrm>
        </p:spPr>
        <p:txBody>
          <a:bodyPr/>
          <a:lstStyle>
            <a:lvl1pPr>
              <a:defRPr sz="38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084" y="367985"/>
            <a:ext cx="5211798" cy="1566078"/>
          </a:xfrm>
        </p:spPr>
        <p:txBody>
          <a:bodyPr anchor="b"/>
          <a:lstStyle>
            <a:lvl1pPr algn="l">
              <a:defRPr sz="3100" b="1"/>
            </a:lvl1pPr>
          </a:lstStyle>
          <a:p>
            <a:r>
              <a:rPr lang="en-US" smtClean="0"/>
              <a:t>Click to edit Master title style</a:t>
            </a:r>
            <a:endParaRPr lang="en-US"/>
          </a:p>
        </p:txBody>
      </p:sp>
      <p:sp>
        <p:nvSpPr>
          <p:cNvPr id="3" name="Content Placeholder 2"/>
          <p:cNvSpPr>
            <a:spLocks noGrp="1"/>
          </p:cNvSpPr>
          <p:nvPr>
            <p:ph idx="1"/>
          </p:nvPr>
        </p:nvSpPr>
        <p:spPr>
          <a:xfrm>
            <a:off x="6193650" y="367986"/>
            <a:ext cx="8855930" cy="7888154"/>
          </a:xfrm>
        </p:spPr>
        <p:txBody>
          <a:bodyPr/>
          <a:lstStyle>
            <a:lvl1pPr>
              <a:defRPr sz="5000"/>
            </a:lvl1pPr>
            <a:lvl2pPr>
              <a:defRPr sz="4400"/>
            </a:lvl2pPr>
            <a:lvl3pPr>
              <a:defRPr sz="38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92084" y="1934064"/>
            <a:ext cx="5211798" cy="6322076"/>
          </a:xfrm>
        </p:spPr>
        <p:txBody>
          <a:bodyPr/>
          <a:lstStyle>
            <a:lvl1pPr marL="0" indent="0">
              <a:buNone/>
              <a:defRPr sz="2200"/>
            </a:lvl1pPr>
            <a:lvl2pPr marL="716661" indent="0">
              <a:buNone/>
              <a:defRPr sz="1900"/>
            </a:lvl2pPr>
            <a:lvl3pPr marL="1433322" indent="0">
              <a:buNone/>
              <a:defRPr sz="1600"/>
            </a:lvl3pPr>
            <a:lvl4pPr marL="2149983" indent="0">
              <a:buNone/>
              <a:defRPr sz="1400"/>
            </a:lvl4pPr>
            <a:lvl5pPr marL="2866644" indent="0">
              <a:buNone/>
              <a:defRPr sz="1400"/>
            </a:lvl5pPr>
            <a:lvl6pPr marL="3583305" indent="0">
              <a:buNone/>
              <a:defRPr sz="1400"/>
            </a:lvl6pPr>
            <a:lvl7pPr marL="4299966" indent="0">
              <a:buNone/>
              <a:defRPr sz="1400"/>
            </a:lvl7pPr>
            <a:lvl8pPr marL="5016627" indent="0">
              <a:buNone/>
              <a:defRPr sz="1400"/>
            </a:lvl8pPr>
            <a:lvl9pPr marL="573328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5077" y="6469698"/>
            <a:ext cx="9504998" cy="763784"/>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3105077" y="825828"/>
            <a:ext cx="9504998" cy="5545455"/>
          </a:xfrm>
        </p:spPr>
        <p:txBody>
          <a:bodyPr/>
          <a:lstStyle>
            <a:lvl1pPr marL="0" indent="0">
              <a:buNone/>
              <a:defRPr sz="5000"/>
            </a:lvl1pPr>
            <a:lvl2pPr marL="716661" indent="0">
              <a:buNone/>
              <a:defRPr sz="4400"/>
            </a:lvl2pPr>
            <a:lvl3pPr marL="1433322" indent="0">
              <a:buNone/>
              <a:defRPr sz="3800"/>
            </a:lvl3pPr>
            <a:lvl4pPr marL="2149983" indent="0">
              <a:buNone/>
              <a:defRPr sz="3100"/>
            </a:lvl4pPr>
            <a:lvl5pPr marL="2866644" indent="0">
              <a:buNone/>
              <a:defRPr sz="3100"/>
            </a:lvl5pPr>
            <a:lvl6pPr marL="3583305" indent="0">
              <a:buNone/>
              <a:defRPr sz="3100"/>
            </a:lvl6pPr>
            <a:lvl7pPr marL="4299966" indent="0">
              <a:buNone/>
              <a:defRPr sz="3100"/>
            </a:lvl7pPr>
            <a:lvl8pPr marL="5016627" indent="0">
              <a:buNone/>
              <a:defRPr sz="3100"/>
            </a:lvl8pPr>
            <a:lvl9pPr marL="5733288" indent="0">
              <a:buNone/>
              <a:defRPr sz="3100"/>
            </a:lvl9pPr>
          </a:lstStyle>
          <a:p>
            <a:endParaRPr lang="en-US"/>
          </a:p>
        </p:txBody>
      </p:sp>
      <p:sp>
        <p:nvSpPr>
          <p:cNvPr id="4" name="Text Placeholder 3"/>
          <p:cNvSpPr>
            <a:spLocks noGrp="1"/>
          </p:cNvSpPr>
          <p:nvPr>
            <p:ph type="body" sz="half" idx="2"/>
          </p:nvPr>
        </p:nvSpPr>
        <p:spPr>
          <a:xfrm>
            <a:off x="3105077" y="7233482"/>
            <a:ext cx="9504998" cy="1084701"/>
          </a:xfrm>
        </p:spPr>
        <p:txBody>
          <a:bodyPr/>
          <a:lstStyle>
            <a:lvl1pPr marL="0" indent="0">
              <a:buNone/>
              <a:defRPr sz="2200"/>
            </a:lvl1pPr>
            <a:lvl2pPr marL="716661" indent="0">
              <a:buNone/>
              <a:defRPr sz="1900"/>
            </a:lvl2pPr>
            <a:lvl3pPr marL="1433322" indent="0">
              <a:buNone/>
              <a:defRPr sz="1600"/>
            </a:lvl3pPr>
            <a:lvl4pPr marL="2149983" indent="0">
              <a:buNone/>
              <a:defRPr sz="1400"/>
            </a:lvl4pPr>
            <a:lvl5pPr marL="2866644" indent="0">
              <a:buNone/>
              <a:defRPr sz="1400"/>
            </a:lvl5pPr>
            <a:lvl6pPr marL="3583305" indent="0">
              <a:buNone/>
              <a:defRPr sz="1400"/>
            </a:lvl6pPr>
            <a:lvl7pPr marL="4299966" indent="0">
              <a:buNone/>
              <a:defRPr sz="1400"/>
            </a:lvl7pPr>
            <a:lvl8pPr marL="5016627" indent="0">
              <a:buNone/>
              <a:defRPr sz="1400"/>
            </a:lvl8pPr>
            <a:lvl9pPr marL="573328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83" y="370126"/>
            <a:ext cx="14257497" cy="1540404"/>
          </a:xfrm>
          <a:prstGeom prst="rect">
            <a:avLst/>
          </a:prstGeom>
        </p:spPr>
        <p:txBody>
          <a:bodyPr vert="horz" lIns="143332" tIns="71666" rIns="143332" bIns="7166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92083" y="2156567"/>
            <a:ext cx="14257497" cy="6099573"/>
          </a:xfrm>
          <a:prstGeom prst="rect">
            <a:avLst/>
          </a:prstGeom>
        </p:spPr>
        <p:txBody>
          <a:bodyPr vert="horz" lIns="143332" tIns="71666" rIns="143332" bIns="7166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92083" y="8566359"/>
            <a:ext cx="3696388" cy="492074"/>
          </a:xfrm>
          <a:prstGeom prst="rect">
            <a:avLst/>
          </a:prstGeom>
        </p:spPr>
        <p:txBody>
          <a:bodyPr vert="horz" lIns="143332" tIns="71666" rIns="143332" bIns="71666" rtlCol="0" anchor="ctr"/>
          <a:lstStyle>
            <a:lvl1pPr algn="l">
              <a:defRPr sz="1900">
                <a:solidFill>
                  <a:schemeClr val="tx1">
                    <a:tint val="75000"/>
                  </a:schemeClr>
                </a:solidFill>
              </a:defRPr>
            </a:lvl1pPr>
          </a:lstStyle>
          <a:p>
            <a:fld id="{1D8BD707-D9CF-40AE-B4C6-C98DA3205C09}" type="datetimeFigureOut">
              <a:rPr lang="en-US" smtClean="0"/>
              <a:pPr/>
              <a:t>8/26/2024</a:t>
            </a:fld>
            <a:endParaRPr lang="en-US"/>
          </a:p>
        </p:txBody>
      </p:sp>
      <p:sp>
        <p:nvSpPr>
          <p:cNvPr id="5" name="Footer Placeholder 4"/>
          <p:cNvSpPr>
            <a:spLocks noGrp="1"/>
          </p:cNvSpPr>
          <p:nvPr>
            <p:ph type="ftr" sz="quarter" idx="3"/>
          </p:nvPr>
        </p:nvSpPr>
        <p:spPr>
          <a:xfrm>
            <a:off x="5412568" y="8566359"/>
            <a:ext cx="5016527" cy="492074"/>
          </a:xfrm>
          <a:prstGeom prst="rect">
            <a:avLst/>
          </a:prstGeom>
        </p:spPr>
        <p:txBody>
          <a:bodyPr vert="horz" lIns="143332" tIns="71666" rIns="143332" bIns="71666"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53192" y="8566359"/>
            <a:ext cx="3696388" cy="492074"/>
          </a:xfrm>
          <a:prstGeom prst="rect">
            <a:avLst/>
          </a:prstGeom>
        </p:spPr>
        <p:txBody>
          <a:bodyPr vert="horz" lIns="143332" tIns="71666" rIns="143332" bIns="71666" rtlCol="0" anchor="ctr"/>
          <a:lstStyle>
            <a:lvl1pPr algn="r">
              <a:defRPr sz="1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33322" rtl="0" eaLnBrk="1" latinLnBrk="0" hangingPunct="1">
        <a:spcBef>
          <a:spcPct val="0"/>
        </a:spcBef>
        <a:buNone/>
        <a:defRPr sz="6900" kern="1200">
          <a:solidFill>
            <a:schemeClr val="tx1"/>
          </a:solidFill>
          <a:latin typeface="+mj-lt"/>
          <a:ea typeface="+mj-ea"/>
          <a:cs typeface="+mj-cs"/>
        </a:defRPr>
      </a:lvl1pPr>
    </p:titleStyle>
    <p:bodyStyle>
      <a:lvl1pPr marL="537496" indent="-537496" algn="l" defTabSz="1433322" rtl="0" eaLnBrk="1" latinLnBrk="0" hangingPunct="1">
        <a:spcBef>
          <a:spcPct val="20000"/>
        </a:spcBef>
        <a:buFont typeface="Arial" pitchFamily="34" charset="0"/>
        <a:buChar char="•"/>
        <a:defRPr sz="5000" kern="1200">
          <a:solidFill>
            <a:schemeClr val="tx1"/>
          </a:solidFill>
          <a:latin typeface="+mn-lt"/>
          <a:ea typeface="+mn-ea"/>
          <a:cs typeface="+mn-cs"/>
        </a:defRPr>
      </a:lvl1pPr>
      <a:lvl2pPr marL="1164574" indent="-447913" algn="l" defTabSz="1433322" rtl="0" eaLnBrk="1" latinLnBrk="0" hangingPunct="1">
        <a:spcBef>
          <a:spcPct val="20000"/>
        </a:spcBef>
        <a:buFont typeface="Arial" pitchFamily="34" charset="0"/>
        <a:buChar char="–"/>
        <a:defRPr sz="4400" kern="1200">
          <a:solidFill>
            <a:schemeClr val="tx1"/>
          </a:solidFill>
          <a:latin typeface="+mn-lt"/>
          <a:ea typeface="+mn-ea"/>
          <a:cs typeface="+mn-cs"/>
        </a:defRPr>
      </a:lvl2pPr>
      <a:lvl3pPr marL="1791653" indent="-358331" algn="l" defTabSz="1433322"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08314"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224975"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941636"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658297"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374958"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6091619"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33322" rtl="0" eaLnBrk="1" latinLnBrk="0" hangingPunct="1">
        <a:defRPr sz="2800" kern="1200">
          <a:solidFill>
            <a:schemeClr val="tx1"/>
          </a:solidFill>
          <a:latin typeface="+mn-lt"/>
          <a:ea typeface="+mn-ea"/>
          <a:cs typeface="+mn-cs"/>
        </a:defRPr>
      </a:lvl1pPr>
      <a:lvl2pPr marL="716661" algn="l" defTabSz="1433322" rtl="0" eaLnBrk="1" latinLnBrk="0" hangingPunct="1">
        <a:defRPr sz="2800" kern="1200">
          <a:solidFill>
            <a:schemeClr val="tx1"/>
          </a:solidFill>
          <a:latin typeface="+mn-lt"/>
          <a:ea typeface="+mn-ea"/>
          <a:cs typeface="+mn-cs"/>
        </a:defRPr>
      </a:lvl2pPr>
      <a:lvl3pPr marL="1433322" algn="l" defTabSz="1433322" rtl="0" eaLnBrk="1" latinLnBrk="0" hangingPunct="1">
        <a:defRPr sz="2800" kern="1200">
          <a:solidFill>
            <a:schemeClr val="tx1"/>
          </a:solidFill>
          <a:latin typeface="+mn-lt"/>
          <a:ea typeface="+mn-ea"/>
          <a:cs typeface="+mn-cs"/>
        </a:defRPr>
      </a:lvl3pPr>
      <a:lvl4pPr marL="2149983" algn="l" defTabSz="1433322" rtl="0" eaLnBrk="1" latinLnBrk="0" hangingPunct="1">
        <a:defRPr sz="2800" kern="1200">
          <a:solidFill>
            <a:schemeClr val="tx1"/>
          </a:solidFill>
          <a:latin typeface="+mn-lt"/>
          <a:ea typeface="+mn-ea"/>
          <a:cs typeface="+mn-cs"/>
        </a:defRPr>
      </a:lvl4pPr>
      <a:lvl5pPr marL="2866644" algn="l" defTabSz="1433322" rtl="0" eaLnBrk="1" latinLnBrk="0" hangingPunct="1">
        <a:defRPr sz="2800" kern="1200">
          <a:solidFill>
            <a:schemeClr val="tx1"/>
          </a:solidFill>
          <a:latin typeface="+mn-lt"/>
          <a:ea typeface="+mn-ea"/>
          <a:cs typeface="+mn-cs"/>
        </a:defRPr>
      </a:lvl5pPr>
      <a:lvl6pPr marL="3583305" algn="l" defTabSz="1433322" rtl="0" eaLnBrk="1" latinLnBrk="0" hangingPunct="1">
        <a:defRPr sz="2800" kern="1200">
          <a:solidFill>
            <a:schemeClr val="tx1"/>
          </a:solidFill>
          <a:latin typeface="+mn-lt"/>
          <a:ea typeface="+mn-ea"/>
          <a:cs typeface="+mn-cs"/>
        </a:defRPr>
      </a:lvl6pPr>
      <a:lvl7pPr marL="4299966" algn="l" defTabSz="1433322" rtl="0" eaLnBrk="1" latinLnBrk="0" hangingPunct="1">
        <a:defRPr sz="2800" kern="1200">
          <a:solidFill>
            <a:schemeClr val="tx1"/>
          </a:solidFill>
          <a:latin typeface="+mn-lt"/>
          <a:ea typeface="+mn-ea"/>
          <a:cs typeface="+mn-cs"/>
        </a:defRPr>
      </a:lvl7pPr>
      <a:lvl8pPr marL="5016627" algn="l" defTabSz="1433322" rtl="0" eaLnBrk="1" latinLnBrk="0" hangingPunct="1">
        <a:defRPr sz="2800" kern="1200">
          <a:solidFill>
            <a:schemeClr val="tx1"/>
          </a:solidFill>
          <a:latin typeface="+mn-lt"/>
          <a:ea typeface="+mn-ea"/>
          <a:cs typeface="+mn-cs"/>
        </a:defRPr>
      </a:lvl8pPr>
      <a:lvl9pPr marL="5733288" algn="l" defTabSz="1433322"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smtClean="0"/>
              <a:t>Level 1: Azure Data Fundamentals</a:t>
            </a:r>
            <a:br>
              <a:rPr lang="en-US" dirty="0" smtClean="0"/>
            </a:br>
            <a:r>
              <a:rPr lang="en-US" dirty="0" smtClean="0"/>
              <a:t>Expected Salary:</a:t>
            </a:r>
            <a:br>
              <a:rPr lang="en-US" dirty="0" smtClean="0"/>
            </a:br>
            <a:r>
              <a:rPr lang="en-US" dirty="0" smtClean="0"/>
              <a:t>Entry-level: ₹4,00,000 - ₹6,00,000 per annum</a:t>
            </a:r>
            <a:br>
              <a:rPr lang="en-US" dirty="0" smtClean="0"/>
            </a:br>
            <a:r>
              <a:rPr lang="en-US" dirty="0" smtClean="0"/>
              <a:t>With extensive project work: ₹6,00,000 - ₹8,00,000 per annum</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Describe the shared responsibility model</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3630612"/>
            <a:ext cx="13465414" cy="1981131"/>
          </a:xfrm>
          <a:prstGeom prst="rect">
            <a:avLst/>
          </a:prstGeom>
        </p:spPr>
        <p:txBody>
          <a:bodyPr vert="horz" lIns="143332" tIns="71666" rIns="143332" bIns="71666" rtlCol="0" anchor="ctr">
            <a:noAutofit/>
          </a:bodyPr>
          <a:lstStyle/>
          <a:p>
            <a:pPr lvl="0">
              <a:lnSpc>
                <a:spcPct val="150000"/>
              </a:lnSpc>
            </a:pPr>
            <a:r>
              <a:rPr lang="en-US" sz="3200" dirty="0" smtClean="0"/>
              <a:t>The cloud provider is always responsible for:</a:t>
            </a:r>
          </a:p>
          <a:p>
            <a:pPr lvl="0">
              <a:lnSpc>
                <a:spcPct val="150000"/>
              </a:lnSpc>
            </a:pPr>
            <a:endParaRPr lang="en-US" sz="3200" dirty="0" smtClean="0"/>
          </a:p>
          <a:p>
            <a:pPr lvl="0">
              <a:lnSpc>
                <a:spcPct val="150000"/>
              </a:lnSpc>
              <a:buFont typeface="Wingdings" pitchFamily="2" charset="2"/>
              <a:buChar char="Ø"/>
            </a:pPr>
            <a:r>
              <a:rPr lang="en-US" sz="3200" dirty="0" smtClean="0"/>
              <a:t>The physical datacenter</a:t>
            </a:r>
          </a:p>
          <a:p>
            <a:pPr lvl="0">
              <a:lnSpc>
                <a:spcPct val="150000"/>
              </a:lnSpc>
              <a:buFont typeface="Wingdings" pitchFamily="2" charset="2"/>
              <a:buChar char="Ø"/>
            </a:pPr>
            <a:r>
              <a:rPr lang="en-US" sz="3200" dirty="0" smtClean="0"/>
              <a:t>The physical network</a:t>
            </a:r>
          </a:p>
          <a:p>
            <a:pPr lvl="0">
              <a:lnSpc>
                <a:spcPct val="150000"/>
              </a:lnSpc>
              <a:buFont typeface="Wingdings" pitchFamily="2" charset="2"/>
              <a:buChar char="Ø"/>
            </a:pPr>
            <a:r>
              <a:rPr lang="en-US" sz="3200" dirty="0" smtClean="0"/>
              <a:t>The physical hosts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Describe the shared responsibility model</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3783012"/>
            <a:ext cx="13465414" cy="1981131"/>
          </a:xfrm>
          <a:prstGeom prst="rect">
            <a:avLst/>
          </a:prstGeom>
        </p:spPr>
        <p:txBody>
          <a:bodyPr vert="horz" lIns="143332" tIns="71666" rIns="143332" bIns="71666" rtlCol="0" anchor="ctr">
            <a:noAutofit/>
          </a:bodyPr>
          <a:lstStyle/>
          <a:p>
            <a:pPr lvl="0">
              <a:lnSpc>
                <a:spcPct val="150000"/>
              </a:lnSpc>
            </a:pPr>
            <a:r>
              <a:rPr lang="en-US" sz="3200" dirty="0" smtClean="0"/>
              <a:t>Your service model will determine responsibility for things like:</a:t>
            </a:r>
          </a:p>
          <a:p>
            <a:pPr lvl="0">
              <a:lnSpc>
                <a:spcPct val="150000"/>
              </a:lnSpc>
            </a:pPr>
            <a:endParaRPr lang="en-US" sz="3200" dirty="0" smtClean="0"/>
          </a:p>
          <a:p>
            <a:pPr lvl="0">
              <a:lnSpc>
                <a:spcPct val="150000"/>
              </a:lnSpc>
              <a:buFont typeface="Wingdings" pitchFamily="2" charset="2"/>
              <a:buChar char="Ø"/>
            </a:pPr>
            <a:r>
              <a:rPr lang="en-US" sz="3200" dirty="0" smtClean="0"/>
              <a:t>Operating systems</a:t>
            </a:r>
          </a:p>
          <a:p>
            <a:pPr lvl="0">
              <a:lnSpc>
                <a:spcPct val="150000"/>
              </a:lnSpc>
              <a:buFont typeface="Wingdings" pitchFamily="2" charset="2"/>
              <a:buChar char="Ø"/>
            </a:pPr>
            <a:r>
              <a:rPr lang="en-US" sz="3200" dirty="0" smtClean="0"/>
              <a:t>Network controls</a:t>
            </a:r>
          </a:p>
          <a:p>
            <a:pPr lvl="0">
              <a:lnSpc>
                <a:spcPct val="150000"/>
              </a:lnSpc>
              <a:buFont typeface="Wingdings" pitchFamily="2" charset="2"/>
              <a:buChar char="Ø"/>
            </a:pPr>
            <a:r>
              <a:rPr lang="en-US" sz="3200" dirty="0" smtClean="0"/>
              <a:t>Applications</a:t>
            </a:r>
          </a:p>
          <a:p>
            <a:pPr lvl="0">
              <a:lnSpc>
                <a:spcPct val="150000"/>
              </a:lnSpc>
              <a:buFont typeface="Wingdings" pitchFamily="2" charset="2"/>
              <a:buChar char="Ø"/>
            </a:pPr>
            <a:r>
              <a:rPr lang="en-US" sz="3200" dirty="0" smtClean="0"/>
              <a:t>Identity and infrastructure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Define cloud models</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06" name="Picture 2"/>
          <p:cNvPicPr>
            <a:picLocks noChangeAspect="1" noChangeArrowheads="1"/>
          </p:cNvPicPr>
          <p:nvPr/>
        </p:nvPicPr>
        <p:blipFill>
          <a:blip r:embed="rId2"/>
          <a:srcRect/>
          <a:stretch>
            <a:fillRect/>
          </a:stretch>
        </p:blipFill>
        <p:spPr bwMode="auto">
          <a:xfrm>
            <a:off x="986630" y="2563812"/>
            <a:ext cx="13588455" cy="5715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Describe the benefits of high availability and scalability in the cloud</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3200" b="1" dirty="0" smtClean="0"/>
              <a:t>High availability</a:t>
            </a:r>
          </a:p>
          <a:p>
            <a:pPr lvl="0">
              <a:lnSpc>
                <a:spcPct val="150000"/>
              </a:lnSpc>
              <a:buFont typeface="Wingdings" pitchFamily="2" charset="2"/>
              <a:buChar char="Ø"/>
            </a:pPr>
            <a:r>
              <a:rPr lang="en-US" sz="3200" dirty="0" smtClean="0"/>
              <a:t>When you’re deploying an application, a service, or any IT resources, it’s important the resources are available when needed. High availability focuses on ensuring maximum availability, regardless of disruptions or events that may occur.</a:t>
            </a:r>
          </a:p>
          <a:p>
            <a:pPr lvl="0">
              <a:lnSpc>
                <a:spcPct val="150000"/>
              </a:lnSpc>
              <a:buFont typeface="Wingdings" pitchFamily="2" charset="2"/>
              <a:buChar char="Ø"/>
            </a:pPr>
            <a:r>
              <a:rPr lang="en-US" sz="3200" dirty="0" smtClean="0"/>
              <a:t>When you’re architecting your solution, you’ll need to account for service availability guarantees. Azure is a highly available cloud environment with uptime guarantees depending on the service. These guarantees are part of the service-level agreements (SLAs).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Describe the benefits of high availability and scalability in the cloud</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Scalability</a:t>
            </a:r>
          </a:p>
          <a:p>
            <a:pPr lvl="0">
              <a:lnSpc>
                <a:spcPct val="150000"/>
              </a:lnSpc>
            </a:pPr>
            <a:endParaRPr lang="en-US" sz="2400" b="1" dirty="0" smtClean="0"/>
          </a:p>
          <a:p>
            <a:pPr lvl="0">
              <a:lnSpc>
                <a:spcPct val="150000"/>
              </a:lnSpc>
            </a:pPr>
            <a:r>
              <a:rPr lang="en-US" sz="2400" dirty="0" smtClean="0"/>
              <a:t>Another major benefit of cloud computing is the scalability of cloud resources. Scalability refers to the ability to adjust resources to meet demand. If you suddenly experience peak traffic and your systems are overwhelmed, the ability to scale means you can add more resources to better handle the increased demand.</a:t>
            </a:r>
          </a:p>
          <a:p>
            <a:pPr lvl="0">
              <a:lnSpc>
                <a:spcPct val="150000"/>
              </a:lnSpc>
            </a:pPr>
            <a:r>
              <a:rPr lang="en-US" sz="2400" dirty="0" smtClean="0"/>
              <a:t>The other benefit of scalability is that you aren't overpaying for services. Because the cloud is a consumption-based model, you only pay for what you use. If demand drops off, you can reduce your resources and thereby reduce your costs.</a:t>
            </a:r>
          </a:p>
          <a:p>
            <a:pPr lvl="0">
              <a:lnSpc>
                <a:spcPct val="150000"/>
              </a:lnSpc>
            </a:pPr>
            <a:r>
              <a:rPr lang="en-US" sz="2400" dirty="0" smtClean="0"/>
              <a:t>Scaling generally comes in two varieties: vertical and horizontal. Vertical scaling is focused on increasing or decreasing the capabilities of resources. Horizontal scaling is adding or subtracting the number of resources.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Describe the benefits of high availability and scalability in the cloud</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Vertical scaling</a:t>
            </a:r>
          </a:p>
          <a:p>
            <a:pPr lvl="0">
              <a:lnSpc>
                <a:spcPct val="150000"/>
              </a:lnSpc>
            </a:pPr>
            <a:endParaRPr lang="en-US" sz="2400" b="1" dirty="0" smtClean="0"/>
          </a:p>
          <a:p>
            <a:pPr lvl="0">
              <a:lnSpc>
                <a:spcPct val="150000"/>
              </a:lnSpc>
            </a:pPr>
            <a:r>
              <a:rPr lang="en-US" sz="2400" dirty="0" smtClean="0"/>
              <a:t>With vertical scaling, if you were developing an app and you needed more processing power, you could vertically scale up to add more CPUs or RAM to the virtual machine. Conversely, if you realized you had over-specified the needs, you could vertically scale down by lowering the CPU or RAM specifications.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Describe the benefits of high availability and scalability in the cloud</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Horizontal scaling</a:t>
            </a:r>
          </a:p>
          <a:p>
            <a:pPr lvl="0">
              <a:lnSpc>
                <a:spcPct val="150000"/>
              </a:lnSpc>
            </a:pPr>
            <a:endParaRPr lang="en-US" sz="2400" b="1" dirty="0" smtClean="0"/>
          </a:p>
          <a:p>
            <a:pPr lvl="0">
              <a:lnSpc>
                <a:spcPct val="150000"/>
              </a:lnSpc>
            </a:pPr>
            <a:r>
              <a:rPr lang="en-US" sz="2400" dirty="0" smtClean="0"/>
              <a:t>With horizontal scaling, if you suddenly experienced a steep jump in demand, your deployed resources could be scaled out (either automatically or manually). For example, you could add additional virtual machines or containers, scaling out. In the same manner, if there was a significant drop in demand, deployed resources could be scaled in (either automatically or manually), scaling in.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
            </a:r>
            <a:br>
              <a:rPr lang="en-US" sz="5300" b="1" dirty="0" smtClean="0"/>
            </a:br>
            <a:r>
              <a:rPr lang="en-US" sz="5300" b="1" dirty="0" smtClean="0"/>
              <a:t>Describe the benefits of reliability and predictability in the cloud</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Reliability</a:t>
            </a:r>
          </a:p>
          <a:p>
            <a:pPr lvl="0">
              <a:lnSpc>
                <a:spcPct val="150000"/>
              </a:lnSpc>
            </a:pPr>
            <a:endParaRPr lang="en-US" sz="2400" b="1" dirty="0" smtClean="0"/>
          </a:p>
          <a:p>
            <a:pPr lvl="0">
              <a:lnSpc>
                <a:spcPct val="150000"/>
              </a:lnSpc>
            </a:pPr>
            <a:r>
              <a:rPr lang="en-US" sz="2400" dirty="0" smtClean="0"/>
              <a:t>Reliability is the ability of a system to recover from failures and continue to function. It's also one of the pillars of the Microsoft Azure Well-Architected Framework.</a:t>
            </a:r>
          </a:p>
          <a:p>
            <a:pPr lvl="0">
              <a:lnSpc>
                <a:spcPct val="150000"/>
              </a:lnSpc>
            </a:pPr>
            <a:r>
              <a:rPr lang="en-US" sz="2400" dirty="0" smtClean="0"/>
              <a:t>The cloud, by virtue of its decentralized design, naturally supports a reliable and resilient infrastructure. With a decentralized design, the cloud enables you to have resources deployed in regions around the world. With this global scale, even if one region has a catastrophic event other regions are still up and running.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
            </a:r>
            <a:br>
              <a:rPr lang="en-US" sz="5300" b="1" dirty="0" smtClean="0"/>
            </a:br>
            <a:r>
              <a:rPr lang="en-US" sz="5300" b="1" dirty="0" smtClean="0"/>
              <a:t>Describe the benefits of reliability and predictability in the cloud</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Predictability</a:t>
            </a:r>
          </a:p>
          <a:p>
            <a:pPr lvl="0">
              <a:lnSpc>
                <a:spcPct val="150000"/>
              </a:lnSpc>
            </a:pPr>
            <a:endParaRPr lang="en-US" sz="2400" b="1" dirty="0" smtClean="0"/>
          </a:p>
          <a:p>
            <a:pPr lvl="0">
              <a:lnSpc>
                <a:spcPct val="150000"/>
              </a:lnSpc>
            </a:pPr>
            <a:r>
              <a:rPr lang="en-US" sz="2400" dirty="0" smtClean="0"/>
              <a:t>Predictability in the cloud lets you move forward with confidence. Predictability can be focused on performance predictability or cost predictability. Both performance and cost predictability are heavily influenced by the Microsoft Azure Well-Architected Framework. Deploy a solution built around this framework and you have a solution whose cost and performance are predictable.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
            </a:r>
            <a:br>
              <a:rPr lang="en-US" sz="5300" b="1" dirty="0" smtClean="0"/>
            </a:br>
            <a:r>
              <a:rPr lang="en-US" sz="5300" b="1" dirty="0" smtClean="0"/>
              <a:t>Describe the benefits of reliability and predictability in the cloud</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Performance</a:t>
            </a:r>
          </a:p>
          <a:p>
            <a:pPr lvl="0">
              <a:lnSpc>
                <a:spcPct val="150000"/>
              </a:lnSpc>
            </a:pPr>
            <a:endParaRPr lang="en-US" sz="2400" b="1" dirty="0" smtClean="0"/>
          </a:p>
          <a:p>
            <a:pPr lvl="0">
              <a:lnSpc>
                <a:spcPct val="150000"/>
              </a:lnSpc>
            </a:pPr>
            <a:r>
              <a:rPr lang="en-US" sz="2400" dirty="0" smtClean="0"/>
              <a:t>Performance predictability focuses on predicting the resources needed to deliver a positive experience for your customers. </a:t>
            </a:r>
            <a:r>
              <a:rPr lang="en-US" sz="2400" dirty="0" err="1" smtClean="0"/>
              <a:t>Autoscaling</a:t>
            </a:r>
            <a:r>
              <a:rPr lang="en-US" sz="2400" dirty="0" smtClean="0"/>
              <a:t>, load balancing, and high availability are just some of the cloud concepts that support performance predictability. If you suddenly need more resources, </a:t>
            </a:r>
            <a:r>
              <a:rPr lang="en-US" sz="2400" dirty="0" err="1" smtClean="0"/>
              <a:t>autoscaling</a:t>
            </a:r>
            <a:r>
              <a:rPr lang="en-US" sz="2400" dirty="0" smtClean="0"/>
              <a:t> can deploy additional resources to meet the demand, and then scale back when the demand drops. Or if the traffic is heavily focused on one area, load balancing will help redirect some of the overload to less stressed areas.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Introduction to Microsoft Azure Fundamentals</a:t>
            </a:r>
            <a:r>
              <a:rPr lang="en-US" dirty="0" smtClean="0"/>
              <a:t/>
            </a:r>
            <a:br>
              <a:rPr lang="en-US" dirty="0" smtClean="0"/>
            </a:br>
            <a:r>
              <a:rPr lang="en-US" dirty="0" smtClean="0"/>
              <a:t/>
            </a:r>
            <a:br>
              <a:rPr lang="en-US" dirty="0" smtClean="0"/>
            </a:br>
            <a:endParaRPr lang="en-US" dirty="0"/>
          </a:p>
        </p:txBody>
      </p:sp>
      <p:sp>
        <p:nvSpPr>
          <p:cNvPr id="3" name="Title 1"/>
          <p:cNvSpPr txBox="1">
            <a:spLocks/>
          </p:cNvSpPr>
          <p:nvPr/>
        </p:nvSpPr>
        <p:spPr>
          <a:xfrm>
            <a:off x="1062831" y="4545012"/>
            <a:ext cx="13465414"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3200" dirty="0" smtClean="0">
                <a:ea typeface="+mj-ea"/>
                <a:cs typeface="+mj-cs"/>
              </a:rPr>
              <a:t>Microsoft Azure is a cloud computing platform with an ever-expanding set of services. Azure services support everything from simple to complex. </a:t>
            </a:r>
          </a:p>
          <a:p>
            <a:pPr lvl="0">
              <a:lnSpc>
                <a:spcPct val="150000"/>
              </a:lnSpc>
              <a:buFont typeface="Wingdings" pitchFamily="2" charset="2"/>
              <a:buChar char="Ø"/>
            </a:pPr>
            <a:r>
              <a:rPr lang="en-US" sz="3200" dirty="0" smtClean="0">
                <a:ea typeface="+mj-ea"/>
                <a:cs typeface="+mj-cs"/>
              </a:rPr>
              <a:t>Azure has simple web services for hosting your business presence in the cloud.  Azure also supports running fully virtualized computers managing your custom software solutions. </a:t>
            </a:r>
          </a:p>
          <a:p>
            <a:pPr lvl="0">
              <a:lnSpc>
                <a:spcPct val="150000"/>
              </a:lnSpc>
              <a:buFont typeface="Wingdings" pitchFamily="2" charset="2"/>
              <a:buChar char="Ø"/>
            </a:pPr>
            <a:r>
              <a:rPr lang="en-US" sz="3200" dirty="0" smtClean="0">
                <a:ea typeface="+mj-ea"/>
                <a:cs typeface="+mj-cs"/>
              </a:rPr>
              <a:t>Azure provides a wealth of cloud-based services like remote storage, database hosting, and centralized account management. Azure also offers new capabilities like artificial intelligence (AI) and Internet of Things (</a:t>
            </a:r>
            <a:r>
              <a:rPr lang="en-US" sz="3200" dirty="0" err="1" smtClean="0">
                <a:ea typeface="+mj-ea"/>
                <a:cs typeface="+mj-cs"/>
              </a:rPr>
              <a:t>IoT</a:t>
            </a:r>
            <a:r>
              <a:rPr lang="en-US" sz="3200" dirty="0" smtClean="0">
                <a:ea typeface="+mj-ea"/>
                <a:cs typeface="+mj-cs"/>
              </a:rPr>
              <a:t>) focused services.</a:t>
            </a:r>
            <a:endParaRPr kumimoji="0" lang="en-US" sz="3200" b="0" i="0" u="none" strike="noStrike" kern="1200" cap="none" spc="0" normalizeH="0" baseline="0" noProof="0" dirty="0">
              <a:ln>
                <a:noFill/>
              </a:ln>
              <a:solidFill>
                <a:schemeClr val="tx1"/>
              </a:solidFill>
              <a:effectLst/>
              <a:uLnTx/>
              <a:uFillTx/>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
            </a:r>
            <a:br>
              <a:rPr lang="en-US" sz="5300" b="1" dirty="0" smtClean="0"/>
            </a:br>
            <a:r>
              <a:rPr lang="en-US" sz="5300" b="1" dirty="0" smtClean="0"/>
              <a:t>Describe the benefits of reliability and predictability in the cloud</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Cost</a:t>
            </a:r>
          </a:p>
          <a:p>
            <a:pPr lvl="0">
              <a:lnSpc>
                <a:spcPct val="150000"/>
              </a:lnSpc>
            </a:pPr>
            <a:endParaRPr lang="en-US" sz="2400" b="1" dirty="0" smtClean="0"/>
          </a:p>
          <a:p>
            <a:pPr lvl="0">
              <a:lnSpc>
                <a:spcPct val="150000"/>
              </a:lnSpc>
            </a:pPr>
            <a:r>
              <a:rPr lang="en-US" sz="2400" dirty="0" smtClean="0"/>
              <a:t>Cost predictability is focused on predicting or forecasting the cost of the cloud spend. With the cloud, you can track your resource use in real time, monitor resources to ensure that you’re using them in the most efficient way, and apply data analytics to find patterns and trends that help better plan resource deployments. By operating in the cloud and using cloud analytics and information, you can predict future costs and adjust your resources as needed. You can even use tools like the Total Cost of Ownership (TCO) or Pricing Calculator to get an estimate of potential cloud spend.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
            </a:r>
            <a:br>
              <a:rPr lang="en-US" sz="5300" b="1" dirty="0" smtClean="0"/>
            </a:br>
            <a:r>
              <a:rPr lang="en-US" sz="5300" b="1" dirty="0" smtClean="0"/>
              <a:t> Describe the benefits of manageability in the cloud</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Management of the cloud</a:t>
            </a:r>
          </a:p>
          <a:p>
            <a:pPr lvl="0">
              <a:lnSpc>
                <a:spcPct val="150000"/>
              </a:lnSpc>
              <a:buFont typeface="Wingdings" pitchFamily="2" charset="2"/>
              <a:buChar char="Ø"/>
            </a:pPr>
            <a:endParaRPr lang="en-US" sz="2400" dirty="0" smtClean="0"/>
          </a:p>
          <a:p>
            <a:pPr lvl="0">
              <a:lnSpc>
                <a:spcPct val="150000"/>
              </a:lnSpc>
              <a:buFont typeface="Wingdings" pitchFamily="2" charset="2"/>
              <a:buChar char="Ø"/>
            </a:pPr>
            <a:r>
              <a:rPr lang="en-US" sz="2400" dirty="0" smtClean="0"/>
              <a:t>Management of the cloud speaks to managing your cloud resources. In the cloud, you can:</a:t>
            </a:r>
          </a:p>
          <a:p>
            <a:pPr lvl="0">
              <a:lnSpc>
                <a:spcPct val="150000"/>
              </a:lnSpc>
              <a:buFont typeface="Wingdings" pitchFamily="2" charset="2"/>
              <a:buChar char="Ø"/>
            </a:pPr>
            <a:r>
              <a:rPr lang="en-US" sz="2400" dirty="0" smtClean="0"/>
              <a:t>Automatically scale resource deployment based on need.</a:t>
            </a:r>
          </a:p>
          <a:p>
            <a:pPr lvl="0">
              <a:lnSpc>
                <a:spcPct val="150000"/>
              </a:lnSpc>
              <a:buFont typeface="Wingdings" pitchFamily="2" charset="2"/>
              <a:buChar char="Ø"/>
            </a:pPr>
            <a:r>
              <a:rPr lang="en-US" sz="2400" dirty="0" smtClean="0"/>
              <a:t>Deploy resources based on a preconfigured template, removing the need for manual configuration.</a:t>
            </a:r>
          </a:p>
          <a:p>
            <a:pPr lvl="0">
              <a:lnSpc>
                <a:spcPct val="150000"/>
              </a:lnSpc>
              <a:buFont typeface="Wingdings" pitchFamily="2" charset="2"/>
              <a:buChar char="Ø"/>
            </a:pPr>
            <a:r>
              <a:rPr lang="en-US" sz="2400" dirty="0" smtClean="0"/>
              <a:t>Monitor the health of resources and automatically replace failing resources.</a:t>
            </a:r>
          </a:p>
          <a:p>
            <a:pPr lvl="0">
              <a:lnSpc>
                <a:spcPct val="150000"/>
              </a:lnSpc>
              <a:buFont typeface="Wingdings" pitchFamily="2" charset="2"/>
              <a:buChar char="Ø"/>
            </a:pPr>
            <a:r>
              <a:rPr lang="en-US" sz="2400" dirty="0" smtClean="0"/>
              <a:t>Receive automatic alerts based on configured metrics, so you’re aware of performance in real time.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
            </a:r>
            <a:br>
              <a:rPr lang="en-US" sz="5300" b="1" dirty="0" smtClean="0"/>
            </a:br>
            <a:r>
              <a:rPr lang="en-US" sz="5300" b="1" dirty="0" smtClean="0"/>
              <a:t> Describe the benefits of manageability in the cloud</a:t>
            </a:r>
            <a:br>
              <a:rPr lang="en-US" sz="5300" b="1" dirty="0" smtClean="0"/>
            </a:br>
            <a:r>
              <a:rPr lang="en-US" sz="5300" b="1" dirty="0" smtClean="0"/>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Management in the cloud</a:t>
            </a:r>
          </a:p>
          <a:p>
            <a:pPr lvl="0">
              <a:lnSpc>
                <a:spcPct val="150000"/>
              </a:lnSpc>
            </a:pPr>
            <a:endParaRPr lang="en-US" sz="2400" b="1" dirty="0" smtClean="0"/>
          </a:p>
          <a:p>
            <a:pPr lvl="0">
              <a:lnSpc>
                <a:spcPct val="150000"/>
              </a:lnSpc>
            </a:pPr>
            <a:r>
              <a:rPr lang="en-US" sz="2400" dirty="0" smtClean="0"/>
              <a:t>Management in the cloud speaks to how you’re able to manage your cloud environment and resources.</a:t>
            </a:r>
          </a:p>
          <a:p>
            <a:pPr lvl="0">
              <a:lnSpc>
                <a:spcPct val="150000"/>
              </a:lnSpc>
            </a:pPr>
            <a:endParaRPr lang="en-US" sz="2400" dirty="0" smtClean="0"/>
          </a:p>
          <a:p>
            <a:pPr lvl="0">
              <a:lnSpc>
                <a:spcPct val="150000"/>
              </a:lnSpc>
            </a:pPr>
            <a:r>
              <a:rPr lang="en-US" sz="2400" dirty="0" smtClean="0"/>
              <a:t>You can manage these:</a:t>
            </a:r>
          </a:p>
          <a:p>
            <a:pPr lvl="0">
              <a:lnSpc>
                <a:spcPct val="150000"/>
              </a:lnSpc>
            </a:pPr>
            <a:endParaRPr lang="en-US" sz="2400" dirty="0" smtClean="0"/>
          </a:p>
          <a:p>
            <a:pPr lvl="0">
              <a:lnSpc>
                <a:spcPct val="150000"/>
              </a:lnSpc>
              <a:buFont typeface="Wingdings" pitchFamily="2" charset="2"/>
              <a:buChar char="Ø"/>
            </a:pPr>
            <a:r>
              <a:rPr lang="en-US" sz="2400" dirty="0" smtClean="0"/>
              <a:t>Through a web portal.</a:t>
            </a:r>
          </a:p>
          <a:p>
            <a:pPr lvl="0">
              <a:lnSpc>
                <a:spcPct val="150000"/>
              </a:lnSpc>
              <a:buFont typeface="Wingdings" pitchFamily="2" charset="2"/>
              <a:buChar char="Ø"/>
            </a:pPr>
            <a:r>
              <a:rPr lang="en-US" sz="2400" dirty="0" smtClean="0"/>
              <a:t>Using a command line interface.</a:t>
            </a:r>
          </a:p>
          <a:p>
            <a:pPr lvl="0">
              <a:lnSpc>
                <a:spcPct val="150000"/>
              </a:lnSpc>
              <a:buFont typeface="Wingdings" pitchFamily="2" charset="2"/>
              <a:buChar char="Ø"/>
            </a:pPr>
            <a:r>
              <a:rPr lang="en-US" sz="2400" dirty="0" smtClean="0"/>
              <a:t>Using APIs.</a:t>
            </a:r>
          </a:p>
          <a:p>
            <a:pPr lvl="0">
              <a:lnSpc>
                <a:spcPct val="150000"/>
              </a:lnSpc>
              <a:buFont typeface="Wingdings" pitchFamily="2" charset="2"/>
              <a:buChar char="Ø"/>
            </a:pPr>
            <a:r>
              <a:rPr lang="en-US" sz="2400" dirty="0" smtClean="0"/>
              <a:t>Using </a:t>
            </a:r>
            <a:r>
              <a:rPr lang="en-US" sz="2400" dirty="0" err="1" smtClean="0"/>
              <a:t>PowerShell</a:t>
            </a:r>
            <a:r>
              <a:rPr lang="en-US" sz="2400"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
            </a:r>
            <a:br>
              <a:rPr lang="en-US" sz="5300" b="1" dirty="0" smtClean="0"/>
            </a:br>
            <a:r>
              <a:rPr lang="en-US" sz="5300" b="1" dirty="0" smtClean="0"/>
              <a:t> Thanking you !!!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Any Question !!!!</a:t>
            </a:r>
            <a:endParaRPr 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649412"/>
            <a:ext cx="13465414" cy="609600"/>
          </a:xfrm>
        </p:spPr>
        <p:txBody>
          <a:bodyPr>
            <a:normAutofit fontScale="90000"/>
          </a:bodyPr>
          <a:lstStyle/>
          <a:p>
            <a:pPr algn="l"/>
            <a:r>
              <a:rPr lang="en-US" sz="5300" b="1" dirty="0" smtClean="0"/>
              <a:t>What is Azure Fundamentals? </a:t>
            </a:r>
            <a:r>
              <a:rPr lang="en-US" dirty="0" smtClean="0"/>
              <a:t/>
            </a:r>
            <a:br>
              <a:rPr lang="en-US" dirty="0" smtClean="0"/>
            </a:br>
            <a:r>
              <a:rPr lang="en-US" dirty="0" smtClean="0"/>
              <a:t/>
            </a:r>
            <a:br>
              <a:rPr lang="en-US" dirty="0" smtClean="0"/>
            </a:br>
            <a:endParaRPr lang="en-US" dirty="0"/>
          </a:p>
        </p:txBody>
      </p:sp>
      <p:sp>
        <p:nvSpPr>
          <p:cNvPr id="3" name="Title 1"/>
          <p:cNvSpPr txBox="1">
            <a:spLocks/>
          </p:cNvSpPr>
          <p:nvPr/>
        </p:nvSpPr>
        <p:spPr>
          <a:xfrm>
            <a:off x="1062831" y="4545012"/>
            <a:ext cx="13465414"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dirty="0" smtClean="0">
                <a:ea typeface="+mj-ea"/>
                <a:cs typeface="+mj-cs"/>
              </a:rPr>
              <a:t>Azure Fundamentals is a series of three learning paths that familiarize you with Azure and its many services and features. Whether you're interested in compute, networking, or storage services; learning about cloud security best practices; or exploring governance and management options, think of Azure Fundamentals as your </a:t>
            </a:r>
            <a:r>
              <a:rPr lang="en-US" dirty="0" err="1" smtClean="0">
                <a:ea typeface="+mj-ea"/>
                <a:cs typeface="+mj-cs"/>
              </a:rPr>
              <a:t>curated</a:t>
            </a:r>
            <a:r>
              <a:rPr lang="en-US" dirty="0" smtClean="0">
                <a:ea typeface="+mj-ea"/>
                <a:cs typeface="+mj-cs"/>
              </a:rPr>
              <a:t> guide to Azure.</a:t>
            </a:r>
          </a:p>
          <a:p>
            <a:pPr lvl="0">
              <a:lnSpc>
                <a:spcPct val="150000"/>
              </a:lnSpc>
              <a:buFont typeface="Wingdings" pitchFamily="2" charset="2"/>
              <a:buChar char="Ø"/>
            </a:pPr>
            <a:r>
              <a:rPr lang="en-US" dirty="0" smtClean="0">
                <a:ea typeface="+mj-ea"/>
                <a:cs typeface="+mj-cs"/>
              </a:rPr>
              <a:t>Azure Fundamentals includes interactive exercises that give you hands-on experience with Azure. Many exercises provide a temporary Azure portal environment called the sandbox, which allows you to practice creating cloud resources for free at your own pace. Technical IT experience isn't required; however, having general IT knowledge will help you get the most from your learning experience.</a:t>
            </a: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Why should I take Azure Fundamentals?</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062831" y="3021012"/>
            <a:ext cx="13465414" cy="1981131"/>
          </a:xfrm>
          <a:prstGeom prst="rect">
            <a:avLst/>
          </a:prstGeom>
        </p:spPr>
        <p:txBody>
          <a:bodyPr vert="horz" lIns="143332" tIns="71666" rIns="143332" bIns="71666" rtlCol="0" anchor="ctr">
            <a:noAutofit/>
          </a:bodyPr>
          <a:lstStyle/>
          <a:p>
            <a:pPr lvl="0">
              <a:lnSpc>
                <a:spcPct val="150000"/>
              </a:lnSpc>
            </a:pPr>
            <a:r>
              <a:rPr lang="en-US" sz="3200" dirty="0" smtClean="0">
                <a:ea typeface="+mj-ea"/>
                <a:cs typeface="+mj-cs"/>
              </a:rPr>
              <a:t>No matter your goals, Azure Fundamentals has something for you. You should take this course if you:</a:t>
            </a:r>
          </a:p>
          <a:p>
            <a:pPr lvl="0">
              <a:lnSpc>
                <a:spcPct val="150000"/>
              </a:lnSpc>
              <a:buFont typeface="Wingdings" pitchFamily="2" charset="2"/>
              <a:buChar char="Ø"/>
            </a:pPr>
            <a:r>
              <a:rPr lang="en-US" sz="3200" dirty="0" smtClean="0">
                <a:ea typeface="+mj-ea"/>
                <a:cs typeface="+mj-cs"/>
              </a:rPr>
              <a:t>Have general interest in Azure or in cloud computing</a:t>
            </a:r>
          </a:p>
          <a:p>
            <a:pPr lvl="0">
              <a:lnSpc>
                <a:spcPct val="150000"/>
              </a:lnSpc>
              <a:buFont typeface="Wingdings" pitchFamily="2" charset="2"/>
              <a:buChar char="Ø"/>
            </a:pPr>
            <a:r>
              <a:rPr lang="en-US" sz="3200" dirty="0" smtClean="0">
                <a:ea typeface="+mj-ea"/>
                <a:cs typeface="+mj-cs"/>
              </a:rPr>
              <a:t>Want to earn official certification from Microsoft (AZ-900)</a:t>
            </a:r>
          </a:p>
        </p:txBody>
      </p:sp>
      <p:pic>
        <p:nvPicPr>
          <p:cNvPr id="3074" name="Picture 2"/>
          <p:cNvPicPr>
            <a:picLocks noChangeAspect="1" noChangeArrowheads="1"/>
          </p:cNvPicPr>
          <p:nvPr/>
        </p:nvPicPr>
        <p:blipFill>
          <a:blip r:embed="rId2"/>
          <a:srcRect/>
          <a:stretch>
            <a:fillRect/>
          </a:stretch>
        </p:blipFill>
        <p:spPr bwMode="auto">
          <a:xfrm>
            <a:off x="11273631" y="5535612"/>
            <a:ext cx="39624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Introduction to cloud computing</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062831" y="4316412"/>
            <a:ext cx="13465414" cy="1981131"/>
          </a:xfrm>
          <a:prstGeom prst="rect">
            <a:avLst/>
          </a:prstGeom>
        </p:spPr>
        <p:txBody>
          <a:bodyPr vert="horz" lIns="143332" tIns="71666" rIns="143332" bIns="71666" rtlCol="0" anchor="ctr">
            <a:noAutofit/>
          </a:bodyPr>
          <a:lstStyle/>
          <a:p>
            <a:pPr lvl="0">
              <a:lnSpc>
                <a:spcPct val="150000"/>
              </a:lnSpc>
            </a:pPr>
            <a:r>
              <a:rPr lang="en-US" sz="3200" dirty="0" smtClean="0">
                <a:ea typeface="+mj-ea"/>
                <a:cs typeface="+mj-cs"/>
              </a:rPr>
              <a:t>After completing this module, you’ll be able to:</a:t>
            </a:r>
          </a:p>
          <a:p>
            <a:pPr lvl="0">
              <a:lnSpc>
                <a:spcPct val="150000"/>
              </a:lnSpc>
            </a:pPr>
            <a:endParaRPr lang="en-US" sz="3200" dirty="0" smtClean="0">
              <a:ea typeface="+mj-ea"/>
              <a:cs typeface="+mj-cs"/>
            </a:endParaRPr>
          </a:p>
          <a:p>
            <a:pPr lvl="0">
              <a:lnSpc>
                <a:spcPct val="150000"/>
              </a:lnSpc>
              <a:buFont typeface="Wingdings" pitchFamily="2" charset="2"/>
              <a:buChar char="Ø"/>
            </a:pPr>
            <a:r>
              <a:rPr lang="en-US" sz="3200" dirty="0" smtClean="0">
                <a:ea typeface="+mj-ea"/>
                <a:cs typeface="+mj-cs"/>
              </a:rPr>
              <a:t>Define cloud computing.</a:t>
            </a:r>
          </a:p>
          <a:p>
            <a:pPr lvl="0">
              <a:lnSpc>
                <a:spcPct val="150000"/>
              </a:lnSpc>
              <a:buFont typeface="Wingdings" pitchFamily="2" charset="2"/>
              <a:buChar char="Ø"/>
            </a:pPr>
            <a:r>
              <a:rPr lang="en-US" sz="3200" dirty="0" smtClean="0">
                <a:ea typeface="+mj-ea"/>
                <a:cs typeface="+mj-cs"/>
              </a:rPr>
              <a:t>Describe the shared responsibility model.</a:t>
            </a:r>
          </a:p>
          <a:p>
            <a:pPr lvl="0">
              <a:lnSpc>
                <a:spcPct val="150000"/>
              </a:lnSpc>
              <a:buFont typeface="Wingdings" pitchFamily="2" charset="2"/>
              <a:buChar char="Ø"/>
            </a:pPr>
            <a:r>
              <a:rPr lang="en-US" sz="3200" dirty="0" smtClean="0">
                <a:ea typeface="+mj-ea"/>
                <a:cs typeface="+mj-cs"/>
              </a:rPr>
              <a:t>Define cloud models, including public, private, and hybrid.</a:t>
            </a:r>
          </a:p>
          <a:p>
            <a:pPr lvl="0">
              <a:lnSpc>
                <a:spcPct val="150000"/>
              </a:lnSpc>
              <a:buFont typeface="Wingdings" pitchFamily="2" charset="2"/>
              <a:buChar char="Ø"/>
            </a:pPr>
            <a:r>
              <a:rPr lang="en-US" sz="3200" dirty="0" smtClean="0">
                <a:ea typeface="+mj-ea"/>
                <a:cs typeface="+mj-cs"/>
              </a:rPr>
              <a:t>Identify appropriate use cases for each cloud model.</a:t>
            </a:r>
          </a:p>
          <a:p>
            <a:pPr lvl="0">
              <a:lnSpc>
                <a:spcPct val="150000"/>
              </a:lnSpc>
              <a:buFont typeface="Wingdings" pitchFamily="2" charset="2"/>
              <a:buChar char="Ø"/>
            </a:pPr>
            <a:r>
              <a:rPr lang="en-US" sz="3200" dirty="0" smtClean="0">
                <a:ea typeface="+mj-ea"/>
                <a:cs typeface="+mj-cs"/>
              </a:rPr>
              <a:t>Describe the consumption-based model.</a:t>
            </a:r>
          </a:p>
          <a:p>
            <a:pPr lvl="0">
              <a:lnSpc>
                <a:spcPct val="150000"/>
              </a:lnSpc>
              <a:buFont typeface="Wingdings" pitchFamily="2" charset="2"/>
              <a:buChar char="Ø"/>
            </a:pPr>
            <a:r>
              <a:rPr lang="en-US" sz="3200" dirty="0" smtClean="0">
                <a:ea typeface="+mj-ea"/>
                <a:cs typeface="+mj-cs"/>
              </a:rPr>
              <a:t>Compare cloud pricing models.</a:t>
            </a:r>
          </a:p>
        </p:txBody>
      </p:sp>
      <p:pic>
        <p:nvPicPr>
          <p:cNvPr id="2050" name="Picture 2"/>
          <p:cNvPicPr>
            <a:picLocks noChangeAspect="1" noChangeArrowheads="1"/>
          </p:cNvPicPr>
          <p:nvPr/>
        </p:nvPicPr>
        <p:blipFill>
          <a:blip r:embed="rId2"/>
          <a:srcRect/>
          <a:stretch>
            <a:fillRect/>
          </a:stretch>
        </p:blipFill>
        <p:spPr bwMode="auto">
          <a:xfrm>
            <a:off x="10892631" y="1954212"/>
            <a:ext cx="4543425" cy="2886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What is cloud computing</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062831" y="3097212"/>
            <a:ext cx="13465414"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3200" dirty="0" smtClean="0"/>
              <a:t>Cloud computing is the delivery of computing services over the internet. </a:t>
            </a:r>
          </a:p>
          <a:p>
            <a:pPr lvl="0">
              <a:lnSpc>
                <a:spcPct val="150000"/>
              </a:lnSpc>
              <a:buFont typeface="Wingdings" pitchFamily="2" charset="2"/>
              <a:buChar char="Ø"/>
            </a:pPr>
            <a:r>
              <a:rPr lang="en-US" sz="3200" dirty="0" smtClean="0"/>
              <a:t>Computing services include common IT infrastructure such as virtual machines, storage, databases, and networking. </a:t>
            </a:r>
          </a:p>
          <a:p>
            <a:pPr lvl="0">
              <a:lnSpc>
                <a:spcPct val="150000"/>
              </a:lnSpc>
              <a:buFont typeface="Wingdings" pitchFamily="2" charset="2"/>
              <a:buChar char="Ø"/>
            </a:pPr>
            <a:r>
              <a:rPr lang="en-US" sz="3200" dirty="0" smtClean="0"/>
              <a:t>Cloud services also expand the traditional IT offerings to include things like Internet of Things (</a:t>
            </a:r>
            <a:r>
              <a:rPr lang="en-US" sz="3200" dirty="0" err="1" smtClean="0"/>
              <a:t>IoT</a:t>
            </a:r>
            <a:r>
              <a:rPr lang="en-US" sz="3200" dirty="0" smtClean="0"/>
              <a:t>), machine learning (ML), and artificial intelligence (AI).</a:t>
            </a:r>
            <a:endParaRPr lang="en-US" sz="3200" dirty="0" smtClean="0">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10816431" y="6282420"/>
            <a:ext cx="4714875" cy="24535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Describe the shared </a:t>
            </a:r>
            <a:r>
              <a:rPr lang="en-US" sz="5300" b="1" dirty="0" smtClean="0"/>
              <a:t/>
            </a:r>
            <a:br>
              <a:rPr lang="en-US" sz="5300" b="1" dirty="0" smtClean="0"/>
            </a:br>
            <a:r>
              <a:rPr lang="en-US" sz="5300" b="1" dirty="0" smtClean="0"/>
              <a:t>responsibility </a:t>
            </a:r>
            <a:r>
              <a:rPr lang="en-US" sz="5300" b="1" dirty="0" smtClean="0"/>
              <a:t>model</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300831" y="2182812"/>
            <a:ext cx="6019800" cy="6986528"/>
          </a:xfrm>
          <a:prstGeom prst="rect">
            <a:avLst/>
          </a:prstGeom>
        </p:spPr>
        <p:txBody>
          <a:bodyPr wrap="square">
            <a:spAutoFit/>
          </a:bodyPr>
          <a:lstStyle/>
          <a:p>
            <a:r>
              <a:rPr lang="en-US" dirty="0" err="1" smtClean="0"/>
              <a:t>IaaS</a:t>
            </a:r>
            <a:r>
              <a:rPr lang="en-US" dirty="0" smtClean="0"/>
              <a:t> is like going to the market, buying all the ingredients, and then using your gas to cook a meal. You have all the control, but you also do all the work</a:t>
            </a:r>
            <a:r>
              <a:rPr lang="en-US" dirty="0" smtClean="0"/>
              <a:t>.</a:t>
            </a:r>
          </a:p>
          <a:p>
            <a:r>
              <a:rPr lang="en-US" dirty="0" smtClean="0"/>
              <a:t/>
            </a:r>
            <a:br>
              <a:rPr lang="en-US" dirty="0" smtClean="0"/>
            </a:br>
            <a:r>
              <a:rPr lang="en-US" dirty="0" err="1" smtClean="0"/>
              <a:t>PaaS</a:t>
            </a:r>
            <a:r>
              <a:rPr lang="en-US" dirty="0" smtClean="0"/>
              <a:t> is like going to a restaurant, buying a pot of soup, and then coming home to make your swallow. You are still involved, but the core elements are taken care of.</a:t>
            </a:r>
            <a:br>
              <a:rPr lang="en-US" dirty="0" smtClean="0"/>
            </a:br>
            <a:r>
              <a:rPr lang="en-US" dirty="0" smtClean="0"/>
              <a:t/>
            </a:r>
            <a:br>
              <a:rPr lang="en-US" dirty="0" smtClean="0"/>
            </a:br>
            <a:r>
              <a:rPr lang="en-US" dirty="0" err="1" smtClean="0"/>
              <a:t>SaaS</a:t>
            </a:r>
            <a:r>
              <a:rPr lang="en-US" dirty="0" smtClean="0"/>
              <a:t> is like going to a restaurant, ordering a complete meal, eating it there, and then simply returning home. Everything is being taken care of —no prep, no cooking, and no cleanup.</a:t>
            </a:r>
            <a:endParaRPr lang="en-US" dirty="0"/>
          </a:p>
        </p:txBody>
      </p:sp>
      <p:pic>
        <p:nvPicPr>
          <p:cNvPr id="18434" name="Picture 2" descr="https://media.licdn.com/dms/image/v2/D4E22AQElYL71IGVr1A/feedshare-shrink_1280/feedshare-shrink_1280/0/1724164107106?e=1727308800&amp;v=beta&amp;t=Rwz4O95EmvfkrgIxSgOsLTdALDibwC5rlg4G5kF-d4I"/>
          <p:cNvPicPr>
            <a:picLocks noChangeAspect="1" noChangeArrowheads="1"/>
          </p:cNvPicPr>
          <p:nvPr/>
        </p:nvPicPr>
        <p:blipFill>
          <a:blip r:embed="rId2"/>
          <a:srcRect/>
          <a:stretch>
            <a:fillRect/>
          </a:stretch>
        </p:blipFill>
        <p:spPr bwMode="auto">
          <a:xfrm>
            <a:off x="6549231" y="-50007"/>
            <a:ext cx="9292432" cy="929243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Describe the shared responsibility model</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2" name="Picture 6"/>
          <p:cNvPicPr>
            <a:picLocks noChangeAspect="1" noChangeArrowheads="1"/>
          </p:cNvPicPr>
          <p:nvPr/>
        </p:nvPicPr>
        <p:blipFill>
          <a:blip r:embed="rId2"/>
          <a:srcRect/>
          <a:stretch>
            <a:fillRect/>
          </a:stretch>
        </p:blipFill>
        <p:spPr bwMode="auto">
          <a:xfrm>
            <a:off x="1139031" y="2335212"/>
            <a:ext cx="11747854" cy="66221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Describe the shared responsibility model</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itle 1"/>
          <p:cNvSpPr txBox="1">
            <a:spLocks/>
          </p:cNvSpPr>
          <p:nvPr/>
        </p:nvSpPr>
        <p:spPr>
          <a:xfrm>
            <a:off x="1062831" y="3783012"/>
            <a:ext cx="13465414" cy="1981131"/>
          </a:xfrm>
          <a:prstGeom prst="rect">
            <a:avLst/>
          </a:prstGeom>
        </p:spPr>
        <p:txBody>
          <a:bodyPr vert="horz" lIns="143332" tIns="71666" rIns="143332" bIns="71666" rtlCol="0" anchor="ctr">
            <a:noAutofit/>
          </a:bodyPr>
          <a:lstStyle/>
          <a:p>
            <a:r>
              <a:rPr lang="en-US" sz="3200" dirty="0" smtClean="0"/>
              <a:t>When using a cloud provider, you’ll always be responsible for:</a:t>
            </a:r>
          </a:p>
          <a:p>
            <a:endParaRPr lang="en-US" sz="3200" dirty="0" smtClean="0"/>
          </a:p>
          <a:p>
            <a:pPr>
              <a:buFont typeface="Wingdings" pitchFamily="2" charset="2"/>
              <a:buChar char="Ø"/>
            </a:pPr>
            <a:r>
              <a:rPr lang="en-US" sz="3200" dirty="0" smtClean="0"/>
              <a:t>The information and data stored in the cloud</a:t>
            </a:r>
          </a:p>
          <a:p>
            <a:pPr>
              <a:buFont typeface="Wingdings" pitchFamily="2" charset="2"/>
              <a:buChar char="Ø"/>
            </a:pPr>
            <a:r>
              <a:rPr lang="en-US" sz="3200" dirty="0" smtClean="0"/>
              <a:t>Devices that are allowed to connect to your cloud (cell phones, computers, and so on)</a:t>
            </a:r>
          </a:p>
          <a:p>
            <a:pPr>
              <a:buFont typeface="Wingdings" pitchFamily="2" charset="2"/>
              <a:buChar char="Ø"/>
            </a:pPr>
            <a:r>
              <a:rPr lang="en-US" sz="3200" dirty="0" smtClean="0"/>
              <a:t>The accounts and identities of the people, services, and devices within your organization</a:t>
            </a:r>
          </a:p>
          <a:p>
            <a:pPr lvl="0">
              <a:lnSpc>
                <a:spcPct val="150000"/>
              </a:lnSpc>
              <a:buFont typeface="Wingdings" pitchFamily="2" charset="2"/>
              <a:buChar char="Ø"/>
            </a:pPr>
            <a:endParaRPr lang="en-US" sz="3200" dirty="0" smtClean="0">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1400</Words>
  <Application>Microsoft Office PowerPoint</Application>
  <PresentationFormat>Custom</PresentationFormat>
  <Paragraphs>105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Level 1: Azure Data Fundamentals Expected Salary: Entry-level: ₹4,00,000 - ₹6,00,000 per annum With extensive project work: ₹6,00,000 - ₹8,00,000 per annum </vt:lpstr>
      <vt:lpstr>Introduction to Microsoft Azure Fundamentals  </vt:lpstr>
      <vt:lpstr>What is Azure Fundamentals?   </vt:lpstr>
      <vt:lpstr>Why should I take Azure Fundamentals?   </vt:lpstr>
      <vt:lpstr>Introduction to cloud computing   </vt:lpstr>
      <vt:lpstr>What is cloud computing   </vt:lpstr>
      <vt:lpstr>Describe the shared  responsibility model   </vt:lpstr>
      <vt:lpstr>Describe the shared responsibility model   </vt:lpstr>
      <vt:lpstr>Describe the shared responsibility model   </vt:lpstr>
      <vt:lpstr>Describe the shared responsibility model   </vt:lpstr>
      <vt:lpstr>Describe the shared responsibility model   </vt:lpstr>
      <vt:lpstr>Define cloud models   </vt:lpstr>
      <vt:lpstr>Describe the benefits of high availability and scalability in the cloud   </vt:lpstr>
      <vt:lpstr>Describe the benefits of high availability and scalability in the cloud   </vt:lpstr>
      <vt:lpstr>Describe the benefits of high availability and scalability in the cloud   </vt:lpstr>
      <vt:lpstr>Describe the benefits of high availability and scalability in the cloud   </vt:lpstr>
      <vt:lpstr> Describe the benefits of reliability and predictability in the cloud    </vt:lpstr>
      <vt:lpstr> Describe the benefits of reliability and predictability in the cloud    </vt:lpstr>
      <vt:lpstr> Describe the benefits of reliability and predictability in the cloud    </vt:lpstr>
      <vt:lpstr> Describe the benefits of reliability and predictability in the cloud    </vt:lpstr>
      <vt:lpstr>  Describe the benefits of manageability in the cloud    </vt:lpstr>
      <vt:lpstr>  Describe the benefits of manageability in the cloud    </vt:lpstr>
      <vt:lpstr>  Thanking you !!!    </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1: Azure Data Fundamentals Expected Salary: Entry-level: ₹4,00,000 - ₹6,00,000 per annum With extensive project work: ₹6,00,000 - ₹8,00,000 per annum </dc:title>
  <dc:creator>HP</dc:creator>
  <cp:lastModifiedBy>HP</cp:lastModifiedBy>
  <cp:revision>16</cp:revision>
  <dcterms:created xsi:type="dcterms:W3CDTF">2006-08-16T00:00:00Z</dcterms:created>
  <dcterms:modified xsi:type="dcterms:W3CDTF">2024-08-26T12:02:03Z</dcterms:modified>
</cp:coreProperties>
</file>