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9" r:id="rId4"/>
    <p:sldId id="280" r:id="rId5"/>
    <p:sldId id="260" r:id="rId6"/>
    <p:sldId id="281" r:id="rId7"/>
    <p:sldId id="259" r:id="rId8"/>
    <p:sldId id="282" r:id="rId9"/>
    <p:sldId id="261" r:id="rId10"/>
    <p:sldId id="283" r:id="rId11"/>
    <p:sldId id="262" r:id="rId12"/>
    <p:sldId id="264" r:id="rId13"/>
    <p:sldId id="284" r:id="rId14"/>
    <p:sldId id="285" r:id="rId15"/>
    <p:sldId id="286" r:id="rId16"/>
    <p:sldId id="263" r:id="rId17"/>
    <p:sldId id="287" r:id="rId18"/>
    <p:sldId id="288" r:id="rId19"/>
    <p:sldId id="289" r:id="rId20"/>
    <p:sldId id="265" r:id="rId21"/>
    <p:sldId id="290" r:id="rId22"/>
    <p:sldId id="266" r:id="rId23"/>
    <p:sldId id="291" r:id="rId24"/>
    <p:sldId id="267" r:id="rId25"/>
    <p:sldId id="292" r:id="rId26"/>
    <p:sldId id="293" r:id="rId27"/>
    <p:sldId id="268" r:id="rId28"/>
    <p:sldId id="294" r:id="rId29"/>
    <p:sldId id="295" r:id="rId30"/>
    <p:sldId id="296" r:id="rId31"/>
    <p:sldId id="278" r:id="rId32"/>
    <p:sldId id="257" r:id="rId33"/>
  </p:sldIdLst>
  <p:sldSz cx="15841663" cy="9242425"/>
  <p:notesSz cx="6858000" cy="9144000"/>
  <p:defaultTextStyle>
    <a:defPPr>
      <a:defRPr lang="en-US"/>
    </a:defPPr>
    <a:lvl1pPr marL="0" algn="l" defTabSz="1433322" rtl="0" eaLnBrk="1" latinLnBrk="0" hangingPunct="1">
      <a:defRPr sz="2800" kern="1200">
        <a:solidFill>
          <a:schemeClr val="tx1"/>
        </a:solidFill>
        <a:latin typeface="+mn-lt"/>
        <a:ea typeface="+mn-ea"/>
        <a:cs typeface="+mn-cs"/>
      </a:defRPr>
    </a:lvl1pPr>
    <a:lvl2pPr marL="716661" algn="l" defTabSz="1433322" rtl="0" eaLnBrk="1" latinLnBrk="0" hangingPunct="1">
      <a:defRPr sz="2800" kern="1200">
        <a:solidFill>
          <a:schemeClr val="tx1"/>
        </a:solidFill>
        <a:latin typeface="+mn-lt"/>
        <a:ea typeface="+mn-ea"/>
        <a:cs typeface="+mn-cs"/>
      </a:defRPr>
    </a:lvl2pPr>
    <a:lvl3pPr marL="1433322" algn="l" defTabSz="1433322" rtl="0" eaLnBrk="1" latinLnBrk="0" hangingPunct="1">
      <a:defRPr sz="2800" kern="1200">
        <a:solidFill>
          <a:schemeClr val="tx1"/>
        </a:solidFill>
        <a:latin typeface="+mn-lt"/>
        <a:ea typeface="+mn-ea"/>
        <a:cs typeface="+mn-cs"/>
      </a:defRPr>
    </a:lvl3pPr>
    <a:lvl4pPr marL="2149983" algn="l" defTabSz="1433322" rtl="0" eaLnBrk="1" latinLnBrk="0" hangingPunct="1">
      <a:defRPr sz="2800" kern="1200">
        <a:solidFill>
          <a:schemeClr val="tx1"/>
        </a:solidFill>
        <a:latin typeface="+mn-lt"/>
        <a:ea typeface="+mn-ea"/>
        <a:cs typeface="+mn-cs"/>
      </a:defRPr>
    </a:lvl4pPr>
    <a:lvl5pPr marL="2866644" algn="l" defTabSz="1433322" rtl="0" eaLnBrk="1" latinLnBrk="0" hangingPunct="1">
      <a:defRPr sz="2800" kern="1200">
        <a:solidFill>
          <a:schemeClr val="tx1"/>
        </a:solidFill>
        <a:latin typeface="+mn-lt"/>
        <a:ea typeface="+mn-ea"/>
        <a:cs typeface="+mn-cs"/>
      </a:defRPr>
    </a:lvl5pPr>
    <a:lvl6pPr marL="3583305" algn="l" defTabSz="1433322" rtl="0" eaLnBrk="1" latinLnBrk="0" hangingPunct="1">
      <a:defRPr sz="2800" kern="1200">
        <a:solidFill>
          <a:schemeClr val="tx1"/>
        </a:solidFill>
        <a:latin typeface="+mn-lt"/>
        <a:ea typeface="+mn-ea"/>
        <a:cs typeface="+mn-cs"/>
      </a:defRPr>
    </a:lvl6pPr>
    <a:lvl7pPr marL="4299966" algn="l" defTabSz="1433322" rtl="0" eaLnBrk="1" latinLnBrk="0" hangingPunct="1">
      <a:defRPr sz="2800" kern="1200">
        <a:solidFill>
          <a:schemeClr val="tx1"/>
        </a:solidFill>
        <a:latin typeface="+mn-lt"/>
        <a:ea typeface="+mn-ea"/>
        <a:cs typeface="+mn-cs"/>
      </a:defRPr>
    </a:lvl7pPr>
    <a:lvl8pPr marL="5016627" algn="l" defTabSz="1433322" rtl="0" eaLnBrk="1" latinLnBrk="0" hangingPunct="1">
      <a:defRPr sz="2800" kern="1200">
        <a:solidFill>
          <a:schemeClr val="tx1"/>
        </a:solidFill>
        <a:latin typeface="+mn-lt"/>
        <a:ea typeface="+mn-ea"/>
        <a:cs typeface="+mn-cs"/>
      </a:defRPr>
    </a:lvl8pPr>
    <a:lvl9pPr marL="5733288" algn="l" defTabSz="1433322"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1" d="100"/>
          <a:sy n="61" d="100"/>
        </p:scale>
        <p:origin x="-792" y="-82"/>
      </p:cViewPr>
      <p:guideLst>
        <p:guide orient="horz" pos="2911"/>
        <p:guide pos="499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88125" y="2871143"/>
            <a:ext cx="13465414" cy="1981131"/>
          </a:xfrm>
        </p:spPr>
        <p:txBody>
          <a:bodyPr/>
          <a:lstStyle/>
          <a:p>
            <a:r>
              <a:rPr lang="en-US" smtClean="0"/>
              <a:t>Click to edit Master title style</a:t>
            </a:r>
            <a:endParaRPr lang="en-US"/>
          </a:p>
        </p:txBody>
      </p:sp>
      <p:sp>
        <p:nvSpPr>
          <p:cNvPr id="3" name="Subtitle 2"/>
          <p:cNvSpPr>
            <a:spLocks noGrp="1"/>
          </p:cNvSpPr>
          <p:nvPr>
            <p:ph type="subTitle" idx="1"/>
          </p:nvPr>
        </p:nvSpPr>
        <p:spPr>
          <a:xfrm>
            <a:off x="2376250" y="5237374"/>
            <a:ext cx="11089164" cy="2361953"/>
          </a:xfrm>
        </p:spPr>
        <p:txBody>
          <a:bodyPr/>
          <a:lstStyle>
            <a:lvl1pPr marL="0" indent="0" algn="ctr">
              <a:buNone/>
              <a:defRPr>
                <a:solidFill>
                  <a:schemeClr val="tx1">
                    <a:tint val="75000"/>
                  </a:schemeClr>
                </a:solidFill>
              </a:defRPr>
            </a:lvl1pPr>
            <a:lvl2pPr marL="716661" indent="0" algn="ctr">
              <a:buNone/>
              <a:defRPr>
                <a:solidFill>
                  <a:schemeClr val="tx1">
                    <a:tint val="75000"/>
                  </a:schemeClr>
                </a:solidFill>
              </a:defRPr>
            </a:lvl2pPr>
            <a:lvl3pPr marL="1433322" indent="0" algn="ctr">
              <a:buNone/>
              <a:defRPr>
                <a:solidFill>
                  <a:schemeClr val="tx1">
                    <a:tint val="75000"/>
                  </a:schemeClr>
                </a:solidFill>
              </a:defRPr>
            </a:lvl3pPr>
            <a:lvl4pPr marL="2149983" indent="0" algn="ctr">
              <a:buNone/>
              <a:defRPr>
                <a:solidFill>
                  <a:schemeClr val="tx1">
                    <a:tint val="75000"/>
                  </a:schemeClr>
                </a:solidFill>
              </a:defRPr>
            </a:lvl4pPr>
            <a:lvl5pPr marL="2866644" indent="0" algn="ctr">
              <a:buNone/>
              <a:defRPr>
                <a:solidFill>
                  <a:schemeClr val="tx1">
                    <a:tint val="75000"/>
                  </a:schemeClr>
                </a:solidFill>
              </a:defRPr>
            </a:lvl5pPr>
            <a:lvl6pPr marL="3583305" indent="0" algn="ctr">
              <a:buNone/>
              <a:defRPr>
                <a:solidFill>
                  <a:schemeClr val="tx1">
                    <a:tint val="75000"/>
                  </a:schemeClr>
                </a:solidFill>
              </a:defRPr>
            </a:lvl6pPr>
            <a:lvl7pPr marL="4299966" indent="0" algn="ctr">
              <a:buNone/>
              <a:defRPr>
                <a:solidFill>
                  <a:schemeClr val="tx1">
                    <a:tint val="75000"/>
                  </a:schemeClr>
                </a:solidFill>
              </a:defRPr>
            </a:lvl7pPr>
            <a:lvl8pPr marL="5016627" indent="0" algn="ctr">
              <a:buNone/>
              <a:defRPr>
                <a:solidFill>
                  <a:schemeClr val="tx1">
                    <a:tint val="75000"/>
                  </a:schemeClr>
                </a:solidFill>
              </a:defRPr>
            </a:lvl8pPr>
            <a:lvl9pPr marL="573328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85206" y="370126"/>
            <a:ext cx="3564374" cy="788601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92083" y="370126"/>
            <a:ext cx="10429095" cy="788601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1382" y="5939115"/>
            <a:ext cx="13465414" cy="1835648"/>
          </a:xfrm>
        </p:spPr>
        <p:txBody>
          <a:bodyPr anchor="t"/>
          <a:lstStyle>
            <a:lvl1pPr algn="l">
              <a:defRPr sz="6300" b="1" cap="all"/>
            </a:lvl1pPr>
          </a:lstStyle>
          <a:p>
            <a:r>
              <a:rPr lang="en-US" smtClean="0"/>
              <a:t>Click to edit Master title style</a:t>
            </a:r>
            <a:endParaRPr lang="en-US"/>
          </a:p>
        </p:txBody>
      </p:sp>
      <p:sp>
        <p:nvSpPr>
          <p:cNvPr id="3" name="Text Placeholder 2"/>
          <p:cNvSpPr>
            <a:spLocks noGrp="1"/>
          </p:cNvSpPr>
          <p:nvPr>
            <p:ph type="body" idx="1"/>
          </p:nvPr>
        </p:nvSpPr>
        <p:spPr>
          <a:xfrm>
            <a:off x="1251382" y="3917335"/>
            <a:ext cx="13465414" cy="2021780"/>
          </a:xfrm>
        </p:spPr>
        <p:txBody>
          <a:bodyPr anchor="b"/>
          <a:lstStyle>
            <a:lvl1pPr marL="0" indent="0">
              <a:buNone/>
              <a:defRPr sz="3100">
                <a:solidFill>
                  <a:schemeClr val="tx1">
                    <a:tint val="75000"/>
                  </a:schemeClr>
                </a:solidFill>
              </a:defRPr>
            </a:lvl1pPr>
            <a:lvl2pPr marL="716661" indent="0">
              <a:buNone/>
              <a:defRPr sz="2800">
                <a:solidFill>
                  <a:schemeClr val="tx1">
                    <a:tint val="75000"/>
                  </a:schemeClr>
                </a:solidFill>
              </a:defRPr>
            </a:lvl2pPr>
            <a:lvl3pPr marL="1433322" indent="0">
              <a:buNone/>
              <a:defRPr sz="2500">
                <a:solidFill>
                  <a:schemeClr val="tx1">
                    <a:tint val="75000"/>
                  </a:schemeClr>
                </a:solidFill>
              </a:defRPr>
            </a:lvl3pPr>
            <a:lvl4pPr marL="2149983" indent="0">
              <a:buNone/>
              <a:defRPr sz="2200">
                <a:solidFill>
                  <a:schemeClr val="tx1">
                    <a:tint val="75000"/>
                  </a:schemeClr>
                </a:solidFill>
              </a:defRPr>
            </a:lvl4pPr>
            <a:lvl5pPr marL="2866644" indent="0">
              <a:buNone/>
              <a:defRPr sz="2200">
                <a:solidFill>
                  <a:schemeClr val="tx1">
                    <a:tint val="75000"/>
                  </a:schemeClr>
                </a:solidFill>
              </a:defRPr>
            </a:lvl5pPr>
            <a:lvl6pPr marL="3583305" indent="0">
              <a:buNone/>
              <a:defRPr sz="2200">
                <a:solidFill>
                  <a:schemeClr val="tx1">
                    <a:tint val="75000"/>
                  </a:schemeClr>
                </a:solidFill>
              </a:defRPr>
            </a:lvl6pPr>
            <a:lvl7pPr marL="4299966" indent="0">
              <a:buNone/>
              <a:defRPr sz="2200">
                <a:solidFill>
                  <a:schemeClr val="tx1">
                    <a:tint val="75000"/>
                  </a:schemeClr>
                </a:solidFill>
              </a:defRPr>
            </a:lvl7pPr>
            <a:lvl8pPr marL="5016627" indent="0">
              <a:buNone/>
              <a:defRPr sz="2200">
                <a:solidFill>
                  <a:schemeClr val="tx1">
                    <a:tint val="75000"/>
                  </a:schemeClr>
                </a:solidFill>
              </a:defRPr>
            </a:lvl8pPr>
            <a:lvl9pPr marL="5733288" indent="0">
              <a:buNone/>
              <a:defRPr sz="2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92083" y="2156567"/>
            <a:ext cx="6996734" cy="6099573"/>
          </a:xfrm>
        </p:spPr>
        <p:txBody>
          <a:bodyPr/>
          <a:lstStyle>
            <a:lvl1pPr>
              <a:defRPr sz="4400"/>
            </a:lvl1pPr>
            <a:lvl2pPr>
              <a:defRPr sz="38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052846" y="2156567"/>
            <a:ext cx="6996734" cy="6099573"/>
          </a:xfrm>
        </p:spPr>
        <p:txBody>
          <a:bodyPr/>
          <a:lstStyle>
            <a:lvl1pPr>
              <a:defRPr sz="4400"/>
            </a:lvl1pPr>
            <a:lvl2pPr>
              <a:defRPr sz="38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92083" y="2068849"/>
            <a:ext cx="6999486" cy="862198"/>
          </a:xfrm>
        </p:spPr>
        <p:txBody>
          <a:bodyPr anchor="b"/>
          <a:lstStyle>
            <a:lvl1pPr marL="0" indent="0">
              <a:buNone/>
              <a:defRPr sz="3800" b="1"/>
            </a:lvl1pPr>
            <a:lvl2pPr marL="716661" indent="0">
              <a:buNone/>
              <a:defRPr sz="3100" b="1"/>
            </a:lvl2pPr>
            <a:lvl3pPr marL="1433322" indent="0">
              <a:buNone/>
              <a:defRPr sz="2800" b="1"/>
            </a:lvl3pPr>
            <a:lvl4pPr marL="2149983" indent="0">
              <a:buNone/>
              <a:defRPr sz="2500" b="1"/>
            </a:lvl4pPr>
            <a:lvl5pPr marL="2866644" indent="0">
              <a:buNone/>
              <a:defRPr sz="2500" b="1"/>
            </a:lvl5pPr>
            <a:lvl6pPr marL="3583305" indent="0">
              <a:buNone/>
              <a:defRPr sz="2500" b="1"/>
            </a:lvl6pPr>
            <a:lvl7pPr marL="4299966" indent="0">
              <a:buNone/>
              <a:defRPr sz="2500" b="1"/>
            </a:lvl7pPr>
            <a:lvl8pPr marL="5016627" indent="0">
              <a:buNone/>
              <a:defRPr sz="2500" b="1"/>
            </a:lvl8pPr>
            <a:lvl9pPr marL="5733288" indent="0">
              <a:buNone/>
              <a:defRPr sz="2500" b="1"/>
            </a:lvl9pPr>
          </a:lstStyle>
          <a:p>
            <a:pPr lvl="0"/>
            <a:r>
              <a:rPr lang="en-US" smtClean="0"/>
              <a:t>Click to edit Master text styles</a:t>
            </a:r>
          </a:p>
        </p:txBody>
      </p:sp>
      <p:sp>
        <p:nvSpPr>
          <p:cNvPr id="4" name="Content Placeholder 3"/>
          <p:cNvSpPr>
            <a:spLocks noGrp="1"/>
          </p:cNvSpPr>
          <p:nvPr>
            <p:ph sz="half" idx="2"/>
          </p:nvPr>
        </p:nvSpPr>
        <p:spPr>
          <a:xfrm>
            <a:off x="792083" y="2931047"/>
            <a:ext cx="6999486" cy="5325092"/>
          </a:xfrm>
        </p:spPr>
        <p:txBody>
          <a:bodyPr/>
          <a:lstStyle>
            <a:lvl1pPr>
              <a:defRPr sz="38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047346" y="2068849"/>
            <a:ext cx="7002235" cy="862198"/>
          </a:xfrm>
        </p:spPr>
        <p:txBody>
          <a:bodyPr anchor="b"/>
          <a:lstStyle>
            <a:lvl1pPr marL="0" indent="0">
              <a:buNone/>
              <a:defRPr sz="3800" b="1"/>
            </a:lvl1pPr>
            <a:lvl2pPr marL="716661" indent="0">
              <a:buNone/>
              <a:defRPr sz="3100" b="1"/>
            </a:lvl2pPr>
            <a:lvl3pPr marL="1433322" indent="0">
              <a:buNone/>
              <a:defRPr sz="2800" b="1"/>
            </a:lvl3pPr>
            <a:lvl4pPr marL="2149983" indent="0">
              <a:buNone/>
              <a:defRPr sz="2500" b="1"/>
            </a:lvl4pPr>
            <a:lvl5pPr marL="2866644" indent="0">
              <a:buNone/>
              <a:defRPr sz="2500" b="1"/>
            </a:lvl5pPr>
            <a:lvl6pPr marL="3583305" indent="0">
              <a:buNone/>
              <a:defRPr sz="2500" b="1"/>
            </a:lvl6pPr>
            <a:lvl7pPr marL="4299966" indent="0">
              <a:buNone/>
              <a:defRPr sz="2500" b="1"/>
            </a:lvl7pPr>
            <a:lvl8pPr marL="5016627" indent="0">
              <a:buNone/>
              <a:defRPr sz="2500" b="1"/>
            </a:lvl8pPr>
            <a:lvl9pPr marL="5733288" indent="0">
              <a:buNone/>
              <a:defRPr sz="2500" b="1"/>
            </a:lvl9pPr>
          </a:lstStyle>
          <a:p>
            <a:pPr lvl="0"/>
            <a:r>
              <a:rPr lang="en-US" smtClean="0"/>
              <a:t>Click to edit Master text styles</a:t>
            </a:r>
          </a:p>
        </p:txBody>
      </p:sp>
      <p:sp>
        <p:nvSpPr>
          <p:cNvPr id="6" name="Content Placeholder 5"/>
          <p:cNvSpPr>
            <a:spLocks noGrp="1"/>
          </p:cNvSpPr>
          <p:nvPr>
            <p:ph sz="quarter" idx="4"/>
          </p:nvPr>
        </p:nvSpPr>
        <p:spPr>
          <a:xfrm>
            <a:off x="8047346" y="2931047"/>
            <a:ext cx="7002235" cy="5325092"/>
          </a:xfrm>
        </p:spPr>
        <p:txBody>
          <a:bodyPr/>
          <a:lstStyle>
            <a:lvl1pPr>
              <a:defRPr sz="38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084" y="367985"/>
            <a:ext cx="5211798" cy="1566078"/>
          </a:xfrm>
        </p:spPr>
        <p:txBody>
          <a:bodyPr anchor="b"/>
          <a:lstStyle>
            <a:lvl1pPr algn="l">
              <a:defRPr sz="3100" b="1"/>
            </a:lvl1pPr>
          </a:lstStyle>
          <a:p>
            <a:r>
              <a:rPr lang="en-US" smtClean="0"/>
              <a:t>Click to edit Master title style</a:t>
            </a:r>
            <a:endParaRPr lang="en-US"/>
          </a:p>
        </p:txBody>
      </p:sp>
      <p:sp>
        <p:nvSpPr>
          <p:cNvPr id="3" name="Content Placeholder 2"/>
          <p:cNvSpPr>
            <a:spLocks noGrp="1"/>
          </p:cNvSpPr>
          <p:nvPr>
            <p:ph idx="1"/>
          </p:nvPr>
        </p:nvSpPr>
        <p:spPr>
          <a:xfrm>
            <a:off x="6193650" y="367986"/>
            <a:ext cx="8855930" cy="7888154"/>
          </a:xfrm>
        </p:spPr>
        <p:txBody>
          <a:bodyPr/>
          <a:lstStyle>
            <a:lvl1pPr>
              <a:defRPr sz="5000"/>
            </a:lvl1pPr>
            <a:lvl2pPr>
              <a:defRPr sz="4400"/>
            </a:lvl2pPr>
            <a:lvl3pPr>
              <a:defRPr sz="38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92084" y="1934064"/>
            <a:ext cx="5211798" cy="6322076"/>
          </a:xfrm>
        </p:spPr>
        <p:txBody>
          <a:bodyPr/>
          <a:lstStyle>
            <a:lvl1pPr marL="0" indent="0">
              <a:buNone/>
              <a:defRPr sz="2200"/>
            </a:lvl1pPr>
            <a:lvl2pPr marL="716661" indent="0">
              <a:buNone/>
              <a:defRPr sz="1900"/>
            </a:lvl2pPr>
            <a:lvl3pPr marL="1433322" indent="0">
              <a:buNone/>
              <a:defRPr sz="1600"/>
            </a:lvl3pPr>
            <a:lvl4pPr marL="2149983" indent="0">
              <a:buNone/>
              <a:defRPr sz="1400"/>
            </a:lvl4pPr>
            <a:lvl5pPr marL="2866644" indent="0">
              <a:buNone/>
              <a:defRPr sz="1400"/>
            </a:lvl5pPr>
            <a:lvl6pPr marL="3583305" indent="0">
              <a:buNone/>
              <a:defRPr sz="1400"/>
            </a:lvl6pPr>
            <a:lvl7pPr marL="4299966" indent="0">
              <a:buNone/>
              <a:defRPr sz="1400"/>
            </a:lvl7pPr>
            <a:lvl8pPr marL="5016627" indent="0">
              <a:buNone/>
              <a:defRPr sz="1400"/>
            </a:lvl8pPr>
            <a:lvl9pPr marL="5733288"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05077" y="6469698"/>
            <a:ext cx="9504998" cy="763784"/>
          </a:xfrm>
        </p:spPr>
        <p:txBody>
          <a:bodyPr anchor="b"/>
          <a:lstStyle>
            <a:lvl1pPr algn="l">
              <a:defRPr sz="3100" b="1"/>
            </a:lvl1pPr>
          </a:lstStyle>
          <a:p>
            <a:r>
              <a:rPr lang="en-US" smtClean="0"/>
              <a:t>Click to edit Master title style</a:t>
            </a:r>
            <a:endParaRPr lang="en-US"/>
          </a:p>
        </p:txBody>
      </p:sp>
      <p:sp>
        <p:nvSpPr>
          <p:cNvPr id="3" name="Picture Placeholder 2"/>
          <p:cNvSpPr>
            <a:spLocks noGrp="1"/>
          </p:cNvSpPr>
          <p:nvPr>
            <p:ph type="pic" idx="1"/>
          </p:nvPr>
        </p:nvSpPr>
        <p:spPr>
          <a:xfrm>
            <a:off x="3105077" y="825828"/>
            <a:ext cx="9504998" cy="5545455"/>
          </a:xfrm>
        </p:spPr>
        <p:txBody>
          <a:bodyPr/>
          <a:lstStyle>
            <a:lvl1pPr marL="0" indent="0">
              <a:buNone/>
              <a:defRPr sz="5000"/>
            </a:lvl1pPr>
            <a:lvl2pPr marL="716661" indent="0">
              <a:buNone/>
              <a:defRPr sz="4400"/>
            </a:lvl2pPr>
            <a:lvl3pPr marL="1433322" indent="0">
              <a:buNone/>
              <a:defRPr sz="3800"/>
            </a:lvl3pPr>
            <a:lvl4pPr marL="2149983" indent="0">
              <a:buNone/>
              <a:defRPr sz="3100"/>
            </a:lvl4pPr>
            <a:lvl5pPr marL="2866644" indent="0">
              <a:buNone/>
              <a:defRPr sz="3100"/>
            </a:lvl5pPr>
            <a:lvl6pPr marL="3583305" indent="0">
              <a:buNone/>
              <a:defRPr sz="3100"/>
            </a:lvl6pPr>
            <a:lvl7pPr marL="4299966" indent="0">
              <a:buNone/>
              <a:defRPr sz="3100"/>
            </a:lvl7pPr>
            <a:lvl8pPr marL="5016627" indent="0">
              <a:buNone/>
              <a:defRPr sz="3100"/>
            </a:lvl8pPr>
            <a:lvl9pPr marL="5733288" indent="0">
              <a:buNone/>
              <a:defRPr sz="3100"/>
            </a:lvl9pPr>
          </a:lstStyle>
          <a:p>
            <a:endParaRPr lang="en-US"/>
          </a:p>
        </p:txBody>
      </p:sp>
      <p:sp>
        <p:nvSpPr>
          <p:cNvPr id="4" name="Text Placeholder 3"/>
          <p:cNvSpPr>
            <a:spLocks noGrp="1"/>
          </p:cNvSpPr>
          <p:nvPr>
            <p:ph type="body" sz="half" idx="2"/>
          </p:nvPr>
        </p:nvSpPr>
        <p:spPr>
          <a:xfrm>
            <a:off x="3105077" y="7233482"/>
            <a:ext cx="9504998" cy="1084701"/>
          </a:xfrm>
        </p:spPr>
        <p:txBody>
          <a:bodyPr/>
          <a:lstStyle>
            <a:lvl1pPr marL="0" indent="0">
              <a:buNone/>
              <a:defRPr sz="2200"/>
            </a:lvl1pPr>
            <a:lvl2pPr marL="716661" indent="0">
              <a:buNone/>
              <a:defRPr sz="1900"/>
            </a:lvl2pPr>
            <a:lvl3pPr marL="1433322" indent="0">
              <a:buNone/>
              <a:defRPr sz="1600"/>
            </a:lvl3pPr>
            <a:lvl4pPr marL="2149983" indent="0">
              <a:buNone/>
              <a:defRPr sz="1400"/>
            </a:lvl4pPr>
            <a:lvl5pPr marL="2866644" indent="0">
              <a:buNone/>
              <a:defRPr sz="1400"/>
            </a:lvl5pPr>
            <a:lvl6pPr marL="3583305" indent="0">
              <a:buNone/>
              <a:defRPr sz="1400"/>
            </a:lvl6pPr>
            <a:lvl7pPr marL="4299966" indent="0">
              <a:buNone/>
              <a:defRPr sz="1400"/>
            </a:lvl7pPr>
            <a:lvl8pPr marL="5016627" indent="0">
              <a:buNone/>
              <a:defRPr sz="1400"/>
            </a:lvl8pPr>
            <a:lvl9pPr marL="5733288"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083" y="370126"/>
            <a:ext cx="14257497" cy="1540404"/>
          </a:xfrm>
          <a:prstGeom prst="rect">
            <a:avLst/>
          </a:prstGeom>
        </p:spPr>
        <p:txBody>
          <a:bodyPr vert="horz" lIns="143332" tIns="71666" rIns="143332" bIns="7166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92083" y="2156567"/>
            <a:ext cx="14257497" cy="6099573"/>
          </a:xfrm>
          <a:prstGeom prst="rect">
            <a:avLst/>
          </a:prstGeom>
        </p:spPr>
        <p:txBody>
          <a:bodyPr vert="horz" lIns="143332" tIns="71666" rIns="143332" bIns="7166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92083" y="8566359"/>
            <a:ext cx="3696388" cy="492074"/>
          </a:xfrm>
          <a:prstGeom prst="rect">
            <a:avLst/>
          </a:prstGeom>
        </p:spPr>
        <p:txBody>
          <a:bodyPr vert="horz" lIns="143332" tIns="71666" rIns="143332" bIns="71666" rtlCol="0" anchor="ctr"/>
          <a:lstStyle>
            <a:lvl1pPr algn="l">
              <a:defRPr sz="1900">
                <a:solidFill>
                  <a:schemeClr val="tx1">
                    <a:tint val="75000"/>
                  </a:schemeClr>
                </a:solidFill>
              </a:defRPr>
            </a:lvl1pPr>
          </a:lstStyle>
          <a:p>
            <a:fld id="{1D8BD707-D9CF-40AE-B4C6-C98DA3205C09}" type="datetimeFigureOut">
              <a:rPr lang="en-US" smtClean="0"/>
              <a:pPr/>
              <a:t>7/31/2024</a:t>
            </a:fld>
            <a:endParaRPr lang="en-US"/>
          </a:p>
        </p:txBody>
      </p:sp>
      <p:sp>
        <p:nvSpPr>
          <p:cNvPr id="5" name="Footer Placeholder 4"/>
          <p:cNvSpPr>
            <a:spLocks noGrp="1"/>
          </p:cNvSpPr>
          <p:nvPr>
            <p:ph type="ftr" sz="quarter" idx="3"/>
          </p:nvPr>
        </p:nvSpPr>
        <p:spPr>
          <a:xfrm>
            <a:off x="5412568" y="8566359"/>
            <a:ext cx="5016527" cy="492074"/>
          </a:xfrm>
          <a:prstGeom prst="rect">
            <a:avLst/>
          </a:prstGeom>
        </p:spPr>
        <p:txBody>
          <a:bodyPr vert="horz" lIns="143332" tIns="71666" rIns="143332" bIns="71666" rtlCol="0" anchor="ctr"/>
          <a:lstStyle>
            <a:lvl1pPr algn="ctr">
              <a:defRPr sz="1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353192" y="8566359"/>
            <a:ext cx="3696388" cy="492074"/>
          </a:xfrm>
          <a:prstGeom prst="rect">
            <a:avLst/>
          </a:prstGeom>
        </p:spPr>
        <p:txBody>
          <a:bodyPr vert="horz" lIns="143332" tIns="71666" rIns="143332" bIns="71666" rtlCol="0" anchor="ctr"/>
          <a:lstStyle>
            <a:lvl1pPr algn="r">
              <a:defRPr sz="19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33322" rtl="0" eaLnBrk="1" latinLnBrk="0" hangingPunct="1">
        <a:spcBef>
          <a:spcPct val="0"/>
        </a:spcBef>
        <a:buNone/>
        <a:defRPr sz="6900" kern="1200">
          <a:solidFill>
            <a:schemeClr val="tx1"/>
          </a:solidFill>
          <a:latin typeface="+mj-lt"/>
          <a:ea typeface="+mj-ea"/>
          <a:cs typeface="+mj-cs"/>
        </a:defRPr>
      </a:lvl1pPr>
    </p:titleStyle>
    <p:bodyStyle>
      <a:lvl1pPr marL="537496" indent="-537496" algn="l" defTabSz="1433322" rtl="0" eaLnBrk="1" latinLnBrk="0" hangingPunct="1">
        <a:spcBef>
          <a:spcPct val="20000"/>
        </a:spcBef>
        <a:buFont typeface="Arial" pitchFamily="34" charset="0"/>
        <a:buChar char="•"/>
        <a:defRPr sz="5000" kern="1200">
          <a:solidFill>
            <a:schemeClr val="tx1"/>
          </a:solidFill>
          <a:latin typeface="+mn-lt"/>
          <a:ea typeface="+mn-ea"/>
          <a:cs typeface="+mn-cs"/>
        </a:defRPr>
      </a:lvl1pPr>
      <a:lvl2pPr marL="1164574" indent="-447913" algn="l" defTabSz="1433322" rtl="0" eaLnBrk="1" latinLnBrk="0" hangingPunct="1">
        <a:spcBef>
          <a:spcPct val="20000"/>
        </a:spcBef>
        <a:buFont typeface="Arial" pitchFamily="34" charset="0"/>
        <a:buChar char="–"/>
        <a:defRPr sz="4400" kern="1200">
          <a:solidFill>
            <a:schemeClr val="tx1"/>
          </a:solidFill>
          <a:latin typeface="+mn-lt"/>
          <a:ea typeface="+mn-ea"/>
          <a:cs typeface="+mn-cs"/>
        </a:defRPr>
      </a:lvl2pPr>
      <a:lvl3pPr marL="1791653" indent="-358331" algn="l" defTabSz="1433322" rtl="0" eaLnBrk="1" latinLnBrk="0" hangingPunct="1">
        <a:spcBef>
          <a:spcPct val="20000"/>
        </a:spcBef>
        <a:buFont typeface="Arial" pitchFamily="34" charset="0"/>
        <a:buChar char="•"/>
        <a:defRPr sz="3800" kern="1200">
          <a:solidFill>
            <a:schemeClr val="tx1"/>
          </a:solidFill>
          <a:latin typeface="+mn-lt"/>
          <a:ea typeface="+mn-ea"/>
          <a:cs typeface="+mn-cs"/>
        </a:defRPr>
      </a:lvl3pPr>
      <a:lvl4pPr marL="2508314" indent="-358331" algn="l" defTabSz="1433322" rtl="0" eaLnBrk="1" latinLnBrk="0" hangingPunct="1">
        <a:spcBef>
          <a:spcPct val="20000"/>
        </a:spcBef>
        <a:buFont typeface="Arial" pitchFamily="34" charset="0"/>
        <a:buChar char="–"/>
        <a:defRPr sz="3100" kern="1200">
          <a:solidFill>
            <a:schemeClr val="tx1"/>
          </a:solidFill>
          <a:latin typeface="+mn-lt"/>
          <a:ea typeface="+mn-ea"/>
          <a:cs typeface="+mn-cs"/>
        </a:defRPr>
      </a:lvl4pPr>
      <a:lvl5pPr marL="3224975" indent="-358331" algn="l" defTabSz="1433322" rtl="0" eaLnBrk="1" latinLnBrk="0" hangingPunct="1">
        <a:spcBef>
          <a:spcPct val="20000"/>
        </a:spcBef>
        <a:buFont typeface="Arial" pitchFamily="34" charset="0"/>
        <a:buChar char="»"/>
        <a:defRPr sz="3100" kern="1200">
          <a:solidFill>
            <a:schemeClr val="tx1"/>
          </a:solidFill>
          <a:latin typeface="+mn-lt"/>
          <a:ea typeface="+mn-ea"/>
          <a:cs typeface="+mn-cs"/>
        </a:defRPr>
      </a:lvl5pPr>
      <a:lvl6pPr marL="3941636" indent="-358331" algn="l" defTabSz="1433322" rtl="0" eaLnBrk="1" latinLnBrk="0" hangingPunct="1">
        <a:spcBef>
          <a:spcPct val="20000"/>
        </a:spcBef>
        <a:buFont typeface="Arial" pitchFamily="34" charset="0"/>
        <a:buChar char="•"/>
        <a:defRPr sz="3100" kern="1200">
          <a:solidFill>
            <a:schemeClr val="tx1"/>
          </a:solidFill>
          <a:latin typeface="+mn-lt"/>
          <a:ea typeface="+mn-ea"/>
          <a:cs typeface="+mn-cs"/>
        </a:defRPr>
      </a:lvl6pPr>
      <a:lvl7pPr marL="4658297" indent="-358331" algn="l" defTabSz="1433322" rtl="0" eaLnBrk="1" latinLnBrk="0" hangingPunct="1">
        <a:spcBef>
          <a:spcPct val="20000"/>
        </a:spcBef>
        <a:buFont typeface="Arial" pitchFamily="34" charset="0"/>
        <a:buChar char="•"/>
        <a:defRPr sz="3100" kern="1200">
          <a:solidFill>
            <a:schemeClr val="tx1"/>
          </a:solidFill>
          <a:latin typeface="+mn-lt"/>
          <a:ea typeface="+mn-ea"/>
          <a:cs typeface="+mn-cs"/>
        </a:defRPr>
      </a:lvl7pPr>
      <a:lvl8pPr marL="5374958" indent="-358331" algn="l" defTabSz="1433322" rtl="0" eaLnBrk="1" latinLnBrk="0" hangingPunct="1">
        <a:spcBef>
          <a:spcPct val="20000"/>
        </a:spcBef>
        <a:buFont typeface="Arial" pitchFamily="34" charset="0"/>
        <a:buChar char="•"/>
        <a:defRPr sz="3100" kern="1200">
          <a:solidFill>
            <a:schemeClr val="tx1"/>
          </a:solidFill>
          <a:latin typeface="+mn-lt"/>
          <a:ea typeface="+mn-ea"/>
          <a:cs typeface="+mn-cs"/>
        </a:defRPr>
      </a:lvl8pPr>
      <a:lvl9pPr marL="6091619" indent="-358331" algn="l" defTabSz="1433322" rtl="0" eaLnBrk="1" latinLnBrk="0" hangingPunct="1">
        <a:spcBef>
          <a:spcPct val="20000"/>
        </a:spcBef>
        <a:buFont typeface="Arial" pitchFamily="34" charset="0"/>
        <a:buChar char="•"/>
        <a:defRPr sz="3100" kern="1200">
          <a:solidFill>
            <a:schemeClr val="tx1"/>
          </a:solidFill>
          <a:latin typeface="+mn-lt"/>
          <a:ea typeface="+mn-ea"/>
          <a:cs typeface="+mn-cs"/>
        </a:defRPr>
      </a:lvl9pPr>
    </p:bodyStyle>
    <p:otherStyle>
      <a:defPPr>
        <a:defRPr lang="en-US"/>
      </a:defPPr>
      <a:lvl1pPr marL="0" algn="l" defTabSz="1433322" rtl="0" eaLnBrk="1" latinLnBrk="0" hangingPunct="1">
        <a:defRPr sz="2800" kern="1200">
          <a:solidFill>
            <a:schemeClr val="tx1"/>
          </a:solidFill>
          <a:latin typeface="+mn-lt"/>
          <a:ea typeface="+mn-ea"/>
          <a:cs typeface="+mn-cs"/>
        </a:defRPr>
      </a:lvl1pPr>
      <a:lvl2pPr marL="716661" algn="l" defTabSz="1433322" rtl="0" eaLnBrk="1" latinLnBrk="0" hangingPunct="1">
        <a:defRPr sz="2800" kern="1200">
          <a:solidFill>
            <a:schemeClr val="tx1"/>
          </a:solidFill>
          <a:latin typeface="+mn-lt"/>
          <a:ea typeface="+mn-ea"/>
          <a:cs typeface="+mn-cs"/>
        </a:defRPr>
      </a:lvl2pPr>
      <a:lvl3pPr marL="1433322" algn="l" defTabSz="1433322" rtl="0" eaLnBrk="1" latinLnBrk="0" hangingPunct="1">
        <a:defRPr sz="2800" kern="1200">
          <a:solidFill>
            <a:schemeClr val="tx1"/>
          </a:solidFill>
          <a:latin typeface="+mn-lt"/>
          <a:ea typeface="+mn-ea"/>
          <a:cs typeface="+mn-cs"/>
        </a:defRPr>
      </a:lvl3pPr>
      <a:lvl4pPr marL="2149983" algn="l" defTabSz="1433322" rtl="0" eaLnBrk="1" latinLnBrk="0" hangingPunct="1">
        <a:defRPr sz="2800" kern="1200">
          <a:solidFill>
            <a:schemeClr val="tx1"/>
          </a:solidFill>
          <a:latin typeface="+mn-lt"/>
          <a:ea typeface="+mn-ea"/>
          <a:cs typeface="+mn-cs"/>
        </a:defRPr>
      </a:lvl4pPr>
      <a:lvl5pPr marL="2866644" algn="l" defTabSz="1433322" rtl="0" eaLnBrk="1" latinLnBrk="0" hangingPunct="1">
        <a:defRPr sz="2800" kern="1200">
          <a:solidFill>
            <a:schemeClr val="tx1"/>
          </a:solidFill>
          <a:latin typeface="+mn-lt"/>
          <a:ea typeface="+mn-ea"/>
          <a:cs typeface="+mn-cs"/>
        </a:defRPr>
      </a:lvl5pPr>
      <a:lvl6pPr marL="3583305" algn="l" defTabSz="1433322" rtl="0" eaLnBrk="1" latinLnBrk="0" hangingPunct="1">
        <a:defRPr sz="2800" kern="1200">
          <a:solidFill>
            <a:schemeClr val="tx1"/>
          </a:solidFill>
          <a:latin typeface="+mn-lt"/>
          <a:ea typeface="+mn-ea"/>
          <a:cs typeface="+mn-cs"/>
        </a:defRPr>
      </a:lvl6pPr>
      <a:lvl7pPr marL="4299966" algn="l" defTabSz="1433322" rtl="0" eaLnBrk="1" latinLnBrk="0" hangingPunct="1">
        <a:defRPr sz="2800" kern="1200">
          <a:solidFill>
            <a:schemeClr val="tx1"/>
          </a:solidFill>
          <a:latin typeface="+mn-lt"/>
          <a:ea typeface="+mn-ea"/>
          <a:cs typeface="+mn-cs"/>
        </a:defRPr>
      </a:lvl7pPr>
      <a:lvl8pPr marL="5016627" algn="l" defTabSz="1433322" rtl="0" eaLnBrk="1" latinLnBrk="0" hangingPunct="1">
        <a:defRPr sz="2800" kern="1200">
          <a:solidFill>
            <a:schemeClr val="tx1"/>
          </a:solidFill>
          <a:latin typeface="+mn-lt"/>
          <a:ea typeface="+mn-ea"/>
          <a:cs typeface="+mn-cs"/>
        </a:defRPr>
      </a:lvl8pPr>
      <a:lvl9pPr marL="5733288" algn="l" defTabSz="1433322"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Level </a:t>
            </a:r>
            <a:r>
              <a:rPr lang="en-US" dirty="0" smtClean="0"/>
              <a:t>1</a:t>
            </a:r>
            <a:br>
              <a:rPr lang="en-US" dirty="0" smtClean="0"/>
            </a:br>
            <a:r>
              <a:rPr lang="en-US" dirty="0" smtClean="0"/>
              <a:t>C</a:t>
            </a:r>
            <a:r>
              <a:rPr lang="en-US" dirty="0" smtClean="0"/>
              <a:t>hapter 2: </a:t>
            </a:r>
            <a:r>
              <a:rPr lang="en-US" dirty="0" smtClean="0"/>
              <a:t>Core </a:t>
            </a:r>
            <a:r>
              <a:rPr lang="en-US" dirty="0" smtClean="0"/>
              <a:t>Azure Data </a:t>
            </a:r>
            <a:r>
              <a:rPr lang="en-US" dirty="0" smtClean="0"/>
              <a:t>Services</a:t>
            </a: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SQL Database</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62" name="Picture 2"/>
          <p:cNvPicPr>
            <a:picLocks noChangeAspect="1" noChangeArrowheads="1"/>
          </p:cNvPicPr>
          <p:nvPr/>
        </p:nvPicPr>
        <p:blipFill>
          <a:blip r:embed="rId2"/>
          <a:srcRect/>
          <a:stretch>
            <a:fillRect/>
          </a:stretch>
        </p:blipFill>
        <p:spPr bwMode="auto">
          <a:xfrm>
            <a:off x="300831" y="2335212"/>
            <a:ext cx="13868400" cy="58926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Azure SQL deployment options</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1" name="Picture 1"/>
          <p:cNvPicPr>
            <a:picLocks noChangeAspect="1" noChangeArrowheads="1"/>
          </p:cNvPicPr>
          <p:nvPr/>
        </p:nvPicPr>
        <p:blipFill>
          <a:blip r:embed="rId2"/>
          <a:srcRect/>
          <a:stretch>
            <a:fillRect/>
          </a:stretch>
        </p:blipFill>
        <p:spPr bwMode="auto">
          <a:xfrm>
            <a:off x="986631" y="2563812"/>
            <a:ext cx="13583344"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Management interfaces for Azure SQL: Azure Portal</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9458" name="Picture 2" descr="Screenshot that shows the Azure SQL deployment options in the Azure portal."/>
          <p:cNvPicPr>
            <a:picLocks noChangeAspect="1" noChangeArrowheads="1"/>
          </p:cNvPicPr>
          <p:nvPr/>
        </p:nvPicPr>
        <p:blipFill>
          <a:blip r:embed="rId2"/>
          <a:srcRect/>
          <a:stretch>
            <a:fillRect/>
          </a:stretch>
        </p:blipFill>
        <p:spPr bwMode="auto">
          <a:xfrm>
            <a:off x="1215231" y="2259012"/>
            <a:ext cx="12496800" cy="6730262"/>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2411412"/>
            <a:ext cx="13465414" cy="609600"/>
          </a:xfrm>
        </p:spPr>
        <p:txBody>
          <a:bodyPr>
            <a:normAutofit fontScale="90000"/>
          </a:bodyPr>
          <a:lstStyle/>
          <a:p>
            <a:pPr algn="l"/>
            <a:r>
              <a:rPr lang="en-US" sz="5300" b="1" dirty="0" smtClean="0"/>
              <a:t>Management interfaces for Azure SQL: SQL Server Management Studio</a:t>
            </a:r>
            <a:br>
              <a:rPr lang="en-US" sz="5300" b="1" dirty="0" smtClean="0"/>
            </a:br>
            <a:r>
              <a:rPr lang="en-US" sz="5300" b="1" dirty="0" smtClean="0"/>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986" name="Picture 2" descr="Screenshot that shows SQL Server Management Studio (SSMS)."/>
          <p:cNvPicPr>
            <a:picLocks noChangeAspect="1" noChangeArrowheads="1"/>
          </p:cNvPicPr>
          <p:nvPr/>
        </p:nvPicPr>
        <p:blipFill>
          <a:blip r:embed="rId2"/>
          <a:srcRect/>
          <a:stretch>
            <a:fillRect/>
          </a:stretch>
        </p:blipFill>
        <p:spPr bwMode="auto">
          <a:xfrm>
            <a:off x="1291431" y="2259012"/>
            <a:ext cx="8943974" cy="6485724"/>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2411412"/>
            <a:ext cx="13465414" cy="609600"/>
          </a:xfrm>
        </p:spPr>
        <p:txBody>
          <a:bodyPr>
            <a:normAutofit fontScale="90000"/>
          </a:bodyPr>
          <a:lstStyle/>
          <a:p>
            <a:pPr algn="l"/>
            <a:r>
              <a:rPr lang="en-US" sz="5300" b="1" dirty="0" smtClean="0"/>
              <a:t>Management interfaces for Azure SQL: Azure Data Studio</a:t>
            </a:r>
            <a:br>
              <a:rPr lang="en-US" sz="5300" b="1" dirty="0" smtClean="0"/>
            </a:br>
            <a:r>
              <a:rPr lang="en-US" sz="5300" b="1" dirty="0" smtClean="0"/>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3010" name="Picture 2" descr="Screenshot that shows Azure Data Studio."/>
          <p:cNvPicPr>
            <a:picLocks noChangeAspect="1" noChangeArrowheads="1"/>
          </p:cNvPicPr>
          <p:nvPr/>
        </p:nvPicPr>
        <p:blipFill>
          <a:blip r:embed="rId2"/>
          <a:srcRect/>
          <a:stretch>
            <a:fillRect/>
          </a:stretch>
        </p:blipFill>
        <p:spPr bwMode="auto">
          <a:xfrm>
            <a:off x="1291431" y="2422688"/>
            <a:ext cx="8010526" cy="6694324"/>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3097212"/>
            <a:ext cx="13465414" cy="609600"/>
          </a:xfrm>
        </p:spPr>
        <p:txBody>
          <a:bodyPr>
            <a:normAutofit fontScale="90000"/>
          </a:bodyPr>
          <a:lstStyle/>
          <a:p>
            <a:pPr algn="l"/>
            <a:r>
              <a:rPr lang="en-US" sz="5300" b="1" dirty="0" smtClean="0"/>
              <a:t>Management interfaces for Azure SQL: Languages and APIs, Command-line interfaces</a:t>
            </a:r>
            <a:br>
              <a:rPr lang="en-US" sz="5300" b="1" dirty="0" smtClean="0"/>
            </a:br>
            <a:r>
              <a:rPr lang="en-US" sz="5300" b="1" dirty="0" smtClean="0"/>
              <a:t/>
            </a:r>
            <a:br>
              <a:rPr lang="en-US" sz="5300" b="1" dirty="0" smtClean="0"/>
            </a:br>
            <a:r>
              <a:rPr lang="en-US" sz="5300" b="1" dirty="0" smtClean="0"/>
              <a:t/>
            </a:r>
            <a:br>
              <a:rPr lang="en-US" sz="5300" b="1" dirty="0" smtClean="0"/>
            </a:br>
            <a:r>
              <a:rPr lang="en-US" sz="5300" b="1" dirty="0" smtClean="0"/>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4034" name="Picture 2" descr="Screenshot that shows the Azure Cloud Shell."/>
          <p:cNvPicPr>
            <a:picLocks noChangeAspect="1" noChangeArrowheads="1"/>
          </p:cNvPicPr>
          <p:nvPr/>
        </p:nvPicPr>
        <p:blipFill>
          <a:blip r:embed="rId2"/>
          <a:srcRect/>
          <a:stretch>
            <a:fillRect/>
          </a:stretch>
        </p:blipFill>
        <p:spPr bwMode="auto">
          <a:xfrm>
            <a:off x="1367631" y="2640012"/>
            <a:ext cx="7028327" cy="42672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Azure Cosmos DB</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itle 1"/>
          <p:cNvSpPr txBox="1">
            <a:spLocks/>
          </p:cNvSpPr>
          <p:nvPr/>
        </p:nvSpPr>
        <p:spPr>
          <a:xfrm>
            <a:off x="1062831" y="4087812"/>
            <a:ext cx="13465414" cy="1981131"/>
          </a:xfrm>
          <a:prstGeom prst="rect">
            <a:avLst/>
          </a:prstGeom>
        </p:spPr>
        <p:txBody>
          <a:bodyPr vert="horz" lIns="143332" tIns="71666" rIns="143332" bIns="71666" rtlCol="0" anchor="ctr">
            <a:noAutofit/>
          </a:bodyPr>
          <a:lstStyle/>
          <a:p>
            <a:r>
              <a:rPr lang="en-US" sz="3200" dirty="0" smtClean="0"/>
              <a:t>Relational databases store data in relational tables, but sometimes the structure imposed by this model can be too rigid, and often leads to poor performance unless you spend time implementing detailed tuning. </a:t>
            </a:r>
          </a:p>
          <a:p>
            <a:endParaRPr lang="en-US" sz="3200" dirty="0" smtClean="0"/>
          </a:p>
          <a:p>
            <a:r>
              <a:rPr lang="en-US" sz="3200" dirty="0" smtClean="0"/>
              <a:t>Other models, collectively known as </a:t>
            </a:r>
            <a:r>
              <a:rPr lang="en-US" sz="3200" dirty="0" err="1" smtClean="0"/>
              <a:t>NoSQL</a:t>
            </a:r>
            <a:r>
              <a:rPr lang="en-US" sz="3200" dirty="0" smtClean="0"/>
              <a:t> databases, exist. </a:t>
            </a:r>
          </a:p>
          <a:p>
            <a:endParaRPr lang="en-US" sz="3200" dirty="0" smtClean="0"/>
          </a:p>
          <a:p>
            <a:r>
              <a:rPr lang="en-US" sz="3200" dirty="0" smtClean="0"/>
              <a:t>These models store data in other structures, such as documents, graphs, key-value stores, and column family stores.</a:t>
            </a:r>
          </a:p>
          <a:p>
            <a:endParaRPr lang="en-US" sz="3200" dirty="0" smtClean="0"/>
          </a:p>
          <a:p>
            <a:r>
              <a:rPr lang="en-US" sz="3200" dirty="0" smtClean="0"/>
              <a:t>Azure Cosmos DB is a highly scalable cloud database service for </a:t>
            </a:r>
            <a:r>
              <a:rPr lang="en-US" sz="3200" dirty="0" err="1" smtClean="0"/>
              <a:t>NoSQL</a:t>
            </a:r>
            <a:r>
              <a:rPr lang="en-US" sz="3200" dirty="0" smtClean="0"/>
              <a:t> data.</a:t>
            </a:r>
          </a:p>
          <a:p>
            <a:pPr lvl="0">
              <a:lnSpc>
                <a:spcPct val="150000"/>
              </a:lnSpc>
              <a:buFont typeface="Wingdings" pitchFamily="2" charset="2"/>
              <a:buChar char="Ø"/>
            </a:pPr>
            <a:endParaRPr lang="en-US" sz="3200" dirty="0" smtClean="0">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Azure Cosmos DB</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5058" name="Picture 2" descr="Azure Cosmos DB as a store for multiple NoSQL formats"/>
          <p:cNvPicPr>
            <a:picLocks noChangeAspect="1" noChangeArrowheads="1"/>
          </p:cNvPicPr>
          <p:nvPr/>
        </p:nvPicPr>
        <p:blipFill>
          <a:blip r:embed="rId2"/>
          <a:srcRect/>
          <a:stretch>
            <a:fillRect/>
          </a:stretch>
        </p:blipFill>
        <p:spPr bwMode="auto">
          <a:xfrm>
            <a:off x="1139030" y="2640012"/>
            <a:ext cx="6227095" cy="5791200"/>
          </a:xfrm>
          <a:prstGeom prst="rect">
            <a:avLst/>
          </a:prstGeom>
          <a:noFill/>
        </p:spPr>
      </p:pic>
      <p:sp>
        <p:nvSpPr>
          <p:cNvPr id="8" name="Title 1"/>
          <p:cNvSpPr txBox="1">
            <a:spLocks/>
          </p:cNvSpPr>
          <p:nvPr/>
        </p:nvSpPr>
        <p:spPr>
          <a:xfrm>
            <a:off x="7920831" y="4087812"/>
            <a:ext cx="6607414" cy="1981131"/>
          </a:xfrm>
          <a:prstGeom prst="rect">
            <a:avLst/>
          </a:prstGeom>
        </p:spPr>
        <p:txBody>
          <a:bodyPr vert="horz" lIns="143332" tIns="71666" rIns="143332" bIns="71666" rtlCol="0" anchor="ctr">
            <a:noAutofit/>
          </a:bodyPr>
          <a:lstStyle/>
          <a:p>
            <a:r>
              <a:rPr lang="en-US" sz="3200" dirty="0" smtClean="0"/>
              <a:t>Azure Cosmos DB supports multiple application programming interfaces (APIs) that enable developers to use the programming semantics of many common kinds of data store to work with data in a Cosmos DB database. The internal data structure is abstracted, enabling developers to use Cosmos DB to store and query data using APIs with which they're already familiar.</a:t>
            </a:r>
            <a:endParaRPr lang="en-US" sz="3200" dirty="0" smtClean="0">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When to use Cosmos DB</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5058" name="Picture 2" descr="Azure Cosmos DB as a store for multiple NoSQL formats"/>
          <p:cNvPicPr>
            <a:picLocks noChangeAspect="1" noChangeArrowheads="1"/>
          </p:cNvPicPr>
          <p:nvPr/>
        </p:nvPicPr>
        <p:blipFill>
          <a:blip r:embed="rId2"/>
          <a:srcRect/>
          <a:stretch>
            <a:fillRect/>
          </a:stretch>
        </p:blipFill>
        <p:spPr bwMode="auto">
          <a:xfrm>
            <a:off x="1139030" y="2640012"/>
            <a:ext cx="6227095" cy="5791200"/>
          </a:xfrm>
          <a:prstGeom prst="rect">
            <a:avLst/>
          </a:prstGeom>
          <a:noFill/>
        </p:spPr>
      </p:pic>
      <p:sp>
        <p:nvSpPr>
          <p:cNvPr id="8" name="Title 1"/>
          <p:cNvSpPr txBox="1">
            <a:spLocks/>
          </p:cNvSpPr>
          <p:nvPr/>
        </p:nvSpPr>
        <p:spPr>
          <a:xfrm>
            <a:off x="8073231" y="4316412"/>
            <a:ext cx="6607414" cy="1981131"/>
          </a:xfrm>
          <a:prstGeom prst="rect">
            <a:avLst/>
          </a:prstGeom>
        </p:spPr>
        <p:txBody>
          <a:bodyPr vert="horz" lIns="143332" tIns="71666" rIns="143332" bIns="71666" rtlCol="0" anchor="ctr">
            <a:noAutofit/>
          </a:bodyPr>
          <a:lstStyle/>
          <a:p>
            <a:r>
              <a:rPr lang="en-US" sz="2400" dirty="0" smtClean="0"/>
              <a:t>Cosmos DB is a highly scalable database management system. Cosmos DB automatically allocates space in a container for your partitions, and each partition can grow up to 10 GB in size. Indexes are created and maintained automatically. There's virtually no administrative overhead.</a:t>
            </a:r>
          </a:p>
          <a:p>
            <a:r>
              <a:rPr lang="en-US" sz="2400" dirty="0" smtClean="0"/>
              <a:t>Cosmos DB is a foundational service in Azure. Cosmos DB has been used by many of Microsoft's products for mission critical applications at global scale, including Skype, Xbox, Microsoft 365, Azure, and many others. Cosmos DB is highly suitable for the following scenarios:</a:t>
            </a:r>
          </a:p>
          <a:p>
            <a:r>
              <a:rPr lang="en-US" sz="2400" i="1" dirty="0" err="1" smtClean="0"/>
              <a:t>IoT</a:t>
            </a:r>
            <a:r>
              <a:rPr lang="en-US" sz="2400" i="1" dirty="0" smtClean="0"/>
              <a:t> and </a:t>
            </a:r>
            <a:r>
              <a:rPr lang="en-US" sz="2400" i="1" dirty="0" err="1" smtClean="0"/>
              <a:t>telematics</a:t>
            </a:r>
            <a:r>
              <a:rPr lang="en-US" sz="2400" dirty="0" smtClean="0"/>
              <a:t>. These systems typically ingest large amounts of data in frequent bursts of activity. Cosmos DB can accept and store this information quickly. The data can then be used by analytics services, such as Azure Machine Learning, Azure </a:t>
            </a:r>
            <a:r>
              <a:rPr lang="en-US" sz="2400" dirty="0" err="1" smtClean="0"/>
              <a:t>HDInsight</a:t>
            </a:r>
            <a:r>
              <a:rPr lang="en-US" sz="2400" dirty="0" smtClean="0"/>
              <a:t>, and Power BI. Additionally, you can process the data in real-time using Azure Functions that are triggered as data arrives in the database.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When to use Cosmos DB</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5058" name="Picture 2" descr="Azure Cosmos DB as a store for multiple NoSQL formats"/>
          <p:cNvPicPr>
            <a:picLocks noChangeAspect="1" noChangeArrowheads="1"/>
          </p:cNvPicPr>
          <p:nvPr/>
        </p:nvPicPr>
        <p:blipFill>
          <a:blip r:embed="rId2"/>
          <a:srcRect/>
          <a:stretch>
            <a:fillRect/>
          </a:stretch>
        </p:blipFill>
        <p:spPr bwMode="auto">
          <a:xfrm>
            <a:off x="1139030" y="2640012"/>
            <a:ext cx="6227095" cy="5791200"/>
          </a:xfrm>
          <a:prstGeom prst="rect">
            <a:avLst/>
          </a:prstGeom>
          <a:noFill/>
        </p:spPr>
      </p:pic>
      <p:sp>
        <p:nvSpPr>
          <p:cNvPr id="8" name="Title 1"/>
          <p:cNvSpPr txBox="1">
            <a:spLocks/>
          </p:cNvSpPr>
          <p:nvPr/>
        </p:nvSpPr>
        <p:spPr>
          <a:xfrm>
            <a:off x="7920831" y="3630612"/>
            <a:ext cx="6607414" cy="1981131"/>
          </a:xfrm>
          <a:prstGeom prst="rect">
            <a:avLst/>
          </a:prstGeom>
        </p:spPr>
        <p:txBody>
          <a:bodyPr vert="horz" lIns="143332" tIns="71666" rIns="143332" bIns="71666" rtlCol="0" anchor="ctr">
            <a:noAutofit/>
          </a:bodyPr>
          <a:lstStyle/>
          <a:p>
            <a:r>
              <a:rPr lang="en-US" sz="2400" i="1" dirty="0" smtClean="0"/>
              <a:t>Retail and marketing</a:t>
            </a:r>
            <a:r>
              <a:rPr lang="en-US" sz="2400" dirty="0" smtClean="0"/>
              <a:t>. Microsoft uses Cosmos DB for its own e-commerce platforms that run as part of Windows Store and Xbox Live. It's also used in the retail industry for storing catalog data and for event sourcing in order processing pipelines.</a:t>
            </a:r>
          </a:p>
          <a:p>
            <a:r>
              <a:rPr lang="en-US" sz="2400" i="1" dirty="0" smtClean="0"/>
              <a:t>Gaming</a:t>
            </a:r>
            <a:r>
              <a:rPr lang="en-US" sz="2400" dirty="0" smtClean="0"/>
              <a:t>. The database tier is a crucial component of gaming applications. Modern games perform graphical processing on mobile/console clients, but rely on the cloud to deliver customized and personalized content like in-game stats, social media integration, and high-score </a:t>
            </a:r>
            <a:r>
              <a:rPr lang="en-US" sz="2400" dirty="0" err="1" smtClean="0"/>
              <a:t>leaderboards</a:t>
            </a:r>
            <a:r>
              <a:rPr lang="en-US" sz="2400" dirty="0" smtClean="0"/>
              <a:t>. Games often require single-millisecond latencies for reads and write to provide an engaging in-game experience. A game database needs to be fast and be able to handle massive spikes in request rates during new game launches and feature updates.</a:t>
            </a:r>
          </a:p>
          <a:p>
            <a:r>
              <a:rPr lang="en-US" sz="2400" i="1" dirty="0" smtClean="0"/>
              <a:t>Web and mobile applications</a:t>
            </a:r>
            <a:r>
              <a:rPr lang="en-US" sz="2400" dirty="0" smtClean="0"/>
              <a:t>. Azure Cosmos DB is commonly used within web and mobile applications, and is well suited for modeling social interactions, integrating with third-party services, and for building rich personalized experiences. The Cosmos DB SDKs can be used to build rich </a:t>
            </a:r>
            <a:r>
              <a:rPr lang="en-US" sz="2400" dirty="0" err="1" smtClean="0"/>
              <a:t>iOS</a:t>
            </a:r>
            <a:r>
              <a:rPr lang="en-US" sz="2400" dirty="0" smtClean="0"/>
              <a:t> and Android applications using the popular </a:t>
            </a:r>
            <a:r>
              <a:rPr lang="en-US" sz="2400" dirty="0" err="1" smtClean="0"/>
              <a:t>Xamarin</a:t>
            </a:r>
            <a:r>
              <a:rPr lang="en-US" sz="2400" dirty="0" smtClean="0"/>
              <a:t> framework.</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649412"/>
            <a:ext cx="13465414" cy="609600"/>
          </a:xfrm>
        </p:spPr>
        <p:txBody>
          <a:bodyPr>
            <a:normAutofit fontScale="90000"/>
          </a:bodyPr>
          <a:lstStyle/>
          <a:p>
            <a:pPr algn="l"/>
            <a:r>
              <a:rPr lang="en-US" sz="5300" b="1" dirty="0" smtClean="0"/>
              <a:t>Overview of Azure SQL Database</a:t>
            </a:r>
            <a:r>
              <a:rPr lang="en-US" dirty="0" smtClean="0"/>
              <a:t/>
            </a:r>
            <a:br>
              <a:rPr lang="en-US" dirty="0" smtClean="0"/>
            </a:br>
            <a:r>
              <a:rPr lang="en-US" dirty="0" smtClean="0"/>
              <a:t/>
            </a:r>
            <a:br>
              <a:rPr lang="en-US" dirty="0" smtClean="0"/>
            </a:br>
            <a:endParaRPr lang="en-US" dirty="0"/>
          </a:p>
        </p:txBody>
      </p:sp>
      <p:sp>
        <p:nvSpPr>
          <p:cNvPr id="3" name="Title 1"/>
          <p:cNvSpPr txBox="1">
            <a:spLocks/>
          </p:cNvSpPr>
          <p:nvPr/>
        </p:nvSpPr>
        <p:spPr>
          <a:xfrm>
            <a:off x="1062831" y="4545012"/>
            <a:ext cx="13465414" cy="1981131"/>
          </a:xfrm>
          <a:prstGeom prst="rect">
            <a:avLst/>
          </a:prstGeom>
        </p:spPr>
        <p:txBody>
          <a:bodyPr vert="horz" lIns="143332" tIns="71666" rIns="143332" bIns="71666" rtlCol="0" anchor="ctr">
            <a:noAutofit/>
          </a:bodyPr>
          <a:lstStyle/>
          <a:p>
            <a:pPr lvl="0">
              <a:lnSpc>
                <a:spcPct val="150000"/>
              </a:lnSpc>
              <a:buFont typeface="Wingdings" pitchFamily="2" charset="2"/>
              <a:buChar char="Ø"/>
            </a:pPr>
            <a:r>
              <a:rPr lang="en-US" sz="3200" dirty="0" smtClean="0">
                <a:ea typeface="+mj-ea"/>
                <a:cs typeface="+mj-cs"/>
              </a:rPr>
              <a:t>Azure SQL is a cloud database offering that Microsoft provides as part of the Azure cloud computing platform. </a:t>
            </a:r>
          </a:p>
          <a:p>
            <a:pPr lvl="0">
              <a:lnSpc>
                <a:spcPct val="150000"/>
              </a:lnSpc>
              <a:buFont typeface="Wingdings" pitchFamily="2" charset="2"/>
              <a:buChar char="Ø"/>
            </a:pPr>
            <a:r>
              <a:rPr lang="en-US" sz="3200" dirty="0" smtClean="0">
                <a:ea typeface="+mj-ea"/>
                <a:cs typeface="+mj-cs"/>
              </a:rPr>
              <a:t>Unlike other editions of SQL Server, you do not need to provision hardware for, install or patch Azure SQL; Microsoft maintains the platform for you. </a:t>
            </a:r>
          </a:p>
          <a:p>
            <a:pPr lvl="0">
              <a:lnSpc>
                <a:spcPct val="150000"/>
              </a:lnSpc>
              <a:buFont typeface="Wingdings" pitchFamily="2" charset="2"/>
              <a:buChar char="Ø"/>
            </a:pPr>
            <a:r>
              <a:rPr lang="en-US" sz="3200" dirty="0" smtClean="0">
                <a:ea typeface="+mj-ea"/>
                <a:cs typeface="+mj-cs"/>
              </a:rPr>
              <a:t>You also do not need to architect a database installation for scalability, high availability, or disaster recovery as these features are provided automatically by the service. </a:t>
            </a:r>
          </a:p>
          <a:p>
            <a:pPr lvl="0">
              <a:lnSpc>
                <a:spcPct val="150000"/>
              </a:lnSpc>
              <a:buFont typeface="Wingdings" pitchFamily="2" charset="2"/>
              <a:buChar char="Ø"/>
            </a:pPr>
            <a:r>
              <a:rPr lang="en-US" sz="3200" dirty="0" smtClean="0">
                <a:ea typeface="+mj-ea"/>
                <a:cs typeface="+mj-cs"/>
              </a:rPr>
              <a:t>Any application that uses Azure SQL must have Internet access in order to connect to the database.</a:t>
            </a:r>
            <a:endParaRPr kumimoji="0" lang="en-US" sz="3200" b="0" i="0" u="none" strike="noStrike" kern="1200" cap="none" spc="0" normalizeH="0" baseline="0" noProof="0" dirty="0">
              <a:ln>
                <a:noFill/>
              </a:ln>
              <a:solidFill>
                <a:schemeClr val="tx1"/>
              </a:solidFill>
              <a:effectLst/>
              <a:uLnTx/>
              <a:uFillTx/>
              <a:ea typeface="+mj-ea"/>
              <a:cs typeface="+mj-cs"/>
            </a:endParaRPr>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Understand Azure Data Lake Storage Gen2</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8454231" y="4392612"/>
            <a:ext cx="6074014" cy="1981131"/>
          </a:xfrm>
          <a:prstGeom prst="rect">
            <a:avLst/>
          </a:prstGeom>
        </p:spPr>
        <p:txBody>
          <a:bodyPr vert="horz" lIns="143332" tIns="71666" rIns="143332" bIns="71666" rtlCol="0" anchor="ctr">
            <a:noAutofit/>
          </a:bodyPr>
          <a:lstStyle/>
          <a:p>
            <a:pPr lvl="0">
              <a:lnSpc>
                <a:spcPct val="150000"/>
              </a:lnSpc>
            </a:pPr>
            <a:r>
              <a:rPr lang="en-US" sz="3200" dirty="0" smtClean="0"/>
              <a:t>A data lake is a repository of data that is stored in its natural format, usually as blobs or files. Azure Data Lake Storage is a comprehensive, massively scalable, secure, and cost-effective data lake solution for high performance analytics built into Azure.</a:t>
            </a:r>
          </a:p>
        </p:txBody>
      </p:sp>
      <p:pic>
        <p:nvPicPr>
          <p:cNvPr id="17410" name="Picture 2" descr="Diagram representing files in Azure data Lake Storage Gen2 being accessed by big data technologies."/>
          <p:cNvPicPr>
            <a:picLocks noChangeAspect="1" noChangeArrowheads="1"/>
          </p:cNvPicPr>
          <p:nvPr/>
        </p:nvPicPr>
        <p:blipFill>
          <a:blip r:embed="rId2"/>
          <a:srcRect/>
          <a:stretch>
            <a:fillRect/>
          </a:stretch>
        </p:blipFill>
        <p:spPr bwMode="auto">
          <a:xfrm>
            <a:off x="1443831" y="2563812"/>
            <a:ext cx="4381500" cy="6470014"/>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Understand Azure Data Lake Storage Gen2</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8454231" y="4392612"/>
            <a:ext cx="6074014" cy="1981131"/>
          </a:xfrm>
          <a:prstGeom prst="rect">
            <a:avLst/>
          </a:prstGeom>
        </p:spPr>
        <p:txBody>
          <a:bodyPr vert="horz" lIns="143332" tIns="71666" rIns="143332" bIns="71666" rtlCol="0" anchor="ctr">
            <a:noAutofit/>
          </a:bodyPr>
          <a:lstStyle/>
          <a:p>
            <a:pPr lvl="0">
              <a:lnSpc>
                <a:spcPct val="150000"/>
              </a:lnSpc>
            </a:pPr>
            <a:r>
              <a:rPr lang="en-US" sz="3200" b="1" dirty="0" smtClean="0"/>
              <a:t>Benefits</a:t>
            </a:r>
          </a:p>
          <a:p>
            <a:pPr lvl="0">
              <a:lnSpc>
                <a:spcPct val="150000"/>
              </a:lnSpc>
            </a:pPr>
            <a:r>
              <a:rPr lang="en-US" sz="3200" dirty="0" smtClean="0"/>
              <a:t>Data Lake Storage is designed to deal with this variety and volume of data at </a:t>
            </a:r>
            <a:r>
              <a:rPr lang="en-US" sz="3200" dirty="0" err="1" smtClean="0"/>
              <a:t>exabyte</a:t>
            </a:r>
            <a:r>
              <a:rPr lang="en-US" sz="3200" dirty="0" smtClean="0"/>
              <a:t> scale while securely handling hundreds of gigabytes of throughput. With this, you can use Data Lake Storage Gen2 as the basis for both real-time and batch solutions.</a:t>
            </a:r>
          </a:p>
        </p:txBody>
      </p:sp>
      <p:pic>
        <p:nvPicPr>
          <p:cNvPr id="17410" name="Picture 2" descr="Diagram representing files in Azure data Lake Storage Gen2 being accessed by big data technologies."/>
          <p:cNvPicPr>
            <a:picLocks noChangeAspect="1" noChangeArrowheads="1"/>
          </p:cNvPicPr>
          <p:nvPr/>
        </p:nvPicPr>
        <p:blipFill>
          <a:blip r:embed="rId2"/>
          <a:srcRect/>
          <a:stretch>
            <a:fillRect/>
          </a:stretch>
        </p:blipFill>
        <p:spPr bwMode="auto">
          <a:xfrm>
            <a:off x="1443831" y="2563812"/>
            <a:ext cx="4381500" cy="6470014"/>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Enable Azure Data Lake Storage Gen2 in Azure Storage</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10664031" y="3783012"/>
            <a:ext cx="3864214" cy="1981131"/>
          </a:xfrm>
          <a:prstGeom prst="rect">
            <a:avLst/>
          </a:prstGeom>
        </p:spPr>
        <p:txBody>
          <a:bodyPr vert="horz" lIns="143332" tIns="71666" rIns="143332" bIns="71666" rtlCol="0" anchor="ctr">
            <a:noAutofit/>
          </a:bodyPr>
          <a:lstStyle/>
          <a:p>
            <a:pPr lvl="0">
              <a:lnSpc>
                <a:spcPct val="150000"/>
              </a:lnSpc>
            </a:pPr>
            <a:r>
              <a:rPr lang="en-US" sz="3200" dirty="0" smtClean="0"/>
              <a:t>Azure Data Lake Storage Gen2 isn't a standalone Azure service, but rather a configurable capability of a StorageV2 (General Purpose V2) Azure Storage.</a:t>
            </a:r>
          </a:p>
        </p:txBody>
      </p:sp>
      <p:pic>
        <p:nvPicPr>
          <p:cNvPr id="16386" name="Picture 2" descr="Screenshot of Advanced Settings for Creating Storage Account."/>
          <p:cNvPicPr>
            <a:picLocks noChangeAspect="1" noChangeArrowheads="1"/>
          </p:cNvPicPr>
          <p:nvPr/>
        </p:nvPicPr>
        <p:blipFill>
          <a:blip r:embed="rId2"/>
          <a:srcRect/>
          <a:stretch>
            <a:fillRect/>
          </a:stretch>
        </p:blipFill>
        <p:spPr bwMode="auto">
          <a:xfrm>
            <a:off x="1291431" y="2335212"/>
            <a:ext cx="7848600" cy="6592824"/>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Enable Azure Data Lake Storage Gen2 in Azure Storage</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10664031" y="3783012"/>
            <a:ext cx="3864214" cy="1981131"/>
          </a:xfrm>
          <a:prstGeom prst="rect">
            <a:avLst/>
          </a:prstGeom>
        </p:spPr>
        <p:txBody>
          <a:bodyPr vert="horz" lIns="143332" tIns="71666" rIns="143332" bIns="71666" rtlCol="0" anchor="ctr">
            <a:noAutofit/>
          </a:bodyPr>
          <a:lstStyle/>
          <a:p>
            <a:pPr lvl="0">
              <a:lnSpc>
                <a:spcPct val="150000"/>
              </a:lnSpc>
            </a:pPr>
            <a:r>
              <a:rPr lang="en-US" dirty="0" smtClean="0"/>
              <a:t>Alternatively, if you already have an Azure Storage account and want to enable the Azure data Lake Storage Gen2 capability, you can use the Data Lake Gen2 upgrade wizard in the Azure portal page for your storage account resource.</a:t>
            </a:r>
          </a:p>
        </p:txBody>
      </p:sp>
      <p:pic>
        <p:nvPicPr>
          <p:cNvPr id="49154" name="Picture 2" descr="Screenshot of Advanced Settings for Creating Storage Account."/>
          <p:cNvPicPr>
            <a:picLocks noChangeAspect="1" noChangeArrowheads="1"/>
          </p:cNvPicPr>
          <p:nvPr/>
        </p:nvPicPr>
        <p:blipFill>
          <a:blip r:embed="rId2"/>
          <a:srcRect/>
          <a:stretch>
            <a:fillRect/>
          </a:stretch>
        </p:blipFill>
        <p:spPr bwMode="auto">
          <a:xfrm>
            <a:off x="1291431" y="2259012"/>
            <a:ext cx="7924800" cy="6656832"/>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Compare Azure Data Lake Store to Azure Blob storage</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10664031" y="3783012"/>
            <a:ext cx="3864214" cy="1981131"/>
          </a:xfrm>
          <a:prstGeom prst="rect">
            <a:avLst/>
          </a:prstGeom>
        </p:spPr>
        <p:txBody>
          <a:bodyPr vert="horz" lIns="143332" tIns="71666" rIns="143332" bIns="71666" rtlCol="0" anchor="ctr">
            <a:noAutofit/>
          </a:bodyPr>
          <a:lstStyle/>
          <a:p>
            <a:pPr lvl="0">
              <a:lnSpc>
                <a:spcPct val="150000"/>
              </a:lnSpc>
            </a:pPr>
            <a:r>
              <a:rPr lang="en-US" sz="2400" dirty="0" smtClean="0"/>
              <a:t>In Azure Blob storage, you can store large amounts of unstructured ("object") data in a flat namespace within a blob container. Blob names can include "/" characters to organize blobs into virtual "folders", but in terms of blob manageability the blobs are stored as a single-level hierarchy in a flat namespace.</a:t>
            </a:r>
          </a:p>
        </p:txBody>
      </p:sp>
      <p:pic>
        <p:nvPicPr>
          <p:cNvPr id="15362" name="Picture 2" descr="A diagram of a blob store with a flat namespace."/>
          <p:cNvPicPr>
            <a:picLocks noChangeAspect="1" noChangeArrowheads="1"/>
          </p:cNvPicPr>
          <p:nvPr/>
        </p:nvPicPr>
        <p:blipFill>
          <a:blip r:embed="rId2"/>
          <a:srcRect/>
          <a:stretch>
            <a:fillRect/>
          </a:stretch>
        </p:blipFill>
        <p:spPr bwMode="auto">
          <a:xfrm>
            <a:off x="1291430" y="2716212"/>
            <a:ext cx="6461285" cy="35814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Compare Azure Data Lake Store to Azure Blob storage</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10664031" y="3783012"/>
            <a:ext cx="3864214" cy="1981131"/>
          </a:xfrm>
          <a:prstGeom prst="rect">
            <a:avLst/>
          </a:prstGeom>
        </p:spPr>
        <p:txBody>
          <a:bodyPr vert="horz" lIns="143332" tIns="71666" rIns="143332" bIns="71666" rtlCol="0" anchor="ctr">
            <a:noAutofit/>
          </a:bodyPr>
          <a:lstStyle/>
          <a:p>
            <a:r>
              <a:rPr lang="en-US" sz="2000" dirty="0" smtClean="0"/>
              <a:t>Azure Data Lake Storage Gen2 builds on blob storage and optimizes I/O of high-volume data by using a hierarchical namespace that organizes blob data into </a:t>
            </a:r>
            <a:r>
              <a:rPr lang="en-US" sz="2000" i="1" dirty="0" smtClean="0"/>
              <a:t>directories</a:t>
            </a:r>
            <a:r>
              <a:rPr lang="en-US" sz="2000" dirty="0" smtClean="0"/>
              <a:t>, and stores metadata about each directory and the files within it. </a:t>
            </a:r>
          </a:p>
          <a:p>
            <a:endParaRPr lang="en-US" sz="2000" dirty="0" smtClean="0"/>
          </a:p>
          <a:p>
            <a:r>
              <a:rPr lang="en-US" sz="2000" dirty="0" smtClean="0"/>
              <a:t>This structure allows operations, such as directory renames and deletes, to be performed in a single atomic operation. </a:t>
            </a:r>
          </a:p>
          <a:p>
            <a:endParaRPr lang="en-US" sz="2000" dirty="0" smtClean="0"/>
          </a:p>
          <a:p>
            <a:r>
              <a:rPr lang="en-US" sz="2000" dirty="0" smtClean="0"/>
              <a:t>Flat namespaces, by contrast, require several operations proportionate to the number of objects in the structure. Hierarchical namespaces keep the data organized, which yields better storage and retrieval performance for an analytical use case and lowers the cost of analysis.</a:t>
            </a:r>
          </a:p>
          <a:p>
            <a:r>
              <a:rPr lang="en-US" sz="2000" dirty="0" smtClean="0"/>
              <a:t/>
            </a:r>
            <a:br>
              <a:rPr lang="en-US" sz="2000" dirty="0" smtClean="0"/>
            </a:br>
            <a:endParaRPr lang="en-US" sz="2000" dirty="0" smtClean="0"/>
          </a:p>
        </p:txBody>
      </p:sp>
      <p:pic>
        <p:nvPicPr>
          <p:cNvPr id="50178" name="Picture 2" descr="A diagram of a blob store with a hierarchical namespace."/>
          <p:cNvPicPr>
            <a:picLocks noChangeAspect="1" noChangeArrowheads="1"/>
          </p:cNvPicPr>
          <p:nvPr/>
        </p:nvPicPr>
        <p:blipFill>
          <a:blip r:embed="rId2"/>
          <a:srcRect/>
          <a:stretch>
            <a:fillRect/>
          </a:stretch>
        </p:blipFill>
        <p:spPr bwMode="auto">
          <a:xfrm>
            <a:off x="1291431" y="2411412"/>
            <a:ext cx="5940134" cy="37338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Compare Azure Data Lake Store to Azure Blob storage</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1291431" y="3859212"/>
            <a:ext cx="13084414" cy="3352731"/>
          </a:xfrm>
          <a:prstGeom prst="rect">
            <a:avLst/>
          </a:prstGeom>
        </p:spPr>
        <p:txBody>
          <a:bodyPr vert="horz" lIns="143332" tIns="71666" rIns="143332" bIns="71666" rtlCol="0" anchor="ctr">
            <a:noAutofit/>
          </a:bodyPr>
          <a:lstStyle/>
          <a:p>
            <a:r>
              <a:rPr lang="en-US" sz="4000" dirty="0" smtClean="0"/>
              <a:t>Tip</a:t>
            </a:r>
          </a:p>
          <a:p>
            <a:endParaRPr lang="en-US" sz="4000" dirty="0" smtClean="0"/>
          </a:p>
          <a:p>
            <a:r>
              <a:rPr lang="en-US" sz="3200" dirty="0" smtClean="0"/>
              <a:t>If you want to store data </a:t>
            </a:r>
            <a:r>
              <a:rPr lang="en-US" sz="3200" i="1" dirty="0" smtClean="0"/>
              <a:t>without performing analysis on the data</a:t>
            </a:r>
            <a:r>
              <a:rPr lang="en-US" sz="3200" dirty="0" smtClean="0"/>
              <a:t>, set the </a:t>
            </a:r>
            <a:r>
              <a:rPr lang="en-US" sz="3200" b="1" dirty="0" smtClean="0"/>
              <a:t>Hierarchical Namespace</a:t>
            </a:r>
            <a:r>
              <a:rPr lang="en-US" sz="3200" dirty="0" smtClean="0"/>
              <a:t> option to </a:t>
            </a:r>
            <a:r>
              <a:rPr lang="en-US" sz="3200" b="1" dirty="0" smtClean="0"/>
              <a:t>Disabled</a:t>
            </a:r>
            <a:r>
              <a:rPr lang="en-US" sz="3200" dirty="0" smtClean="0"/>
              <a:t> to set up the storage account as an Azure Blob storage account. You can also use blob storage to archive rarely used data or to store website assets such as images and media.</a:t>
            </a:r>
          </a:p>
          <a:p>
            <a:endParaRPr lang="en-US" sz="3200" dirty="0" smtClean="0"/>
          </a:p>
          <a:p>
            <a:r>
              <a:rPr lang="en-US" sz="3200" dirty="0" smtClean="0"/>
              <a:t>If you are performing analytics on the data, set up the storage account as an Azure Data Lake Storage Gen2 account by setting the </a:t>
            </a:r>
            <a:r>
              <a:rPr lang="en-US" sz="3200" b="1" dirty="0" smtClean="0"/>
              <a:t>Hierarchical Namespace</a:t>
            </a:r>
            <a:r>
              <a:rPr lang="en-US" sz="3200" dirty="0" smtClean="0"/>
              <a:t> option to </a:t>
            </a:r>
            <a:r>
              <a:rPr lang="en-US" sz="3200" b="1" dirty="0" smtClean="0"/>
              <a:t>Enabled</a:t>
            </a:r>
            <a:r>
              <a:rPr lang="en-US" sz="3200" dirty="0" smtClean="0"/>
              <a:t>. Because Azure Data Lake Storage Gen2 is integrated into the Azure Storage platform, applications can use either the Blob APIs or the Azure Data Lake Storage Gen2 file system APIs to access data.</a:t>
            </a:r>
            <a:endParaRPr lang="en-US" sz="3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Use Azure Data Lake Storage Gen2 in data analytics workloads: </a:t>
            </a:r>
            <a:r>
              <a:rPr lang="en-US" sz="4800" b="1" dirty="0" smtClean="0"/>
              <a:t>Big data processing and analytics</a:t>
            </a:r>
            <a:r>
              <a:rPr lang="en-US" sz="5300" b="1" dirty="0" smtClean="0"/>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1139031" y="2411481"/>
            <a:ext cx="13465414" cy="1981131"/>
          </a:xfrm>
          <a:prstGeom prst="rect">
            <a:avLst/>
          </a:prstGeom>
        </p:spPr>
        <p:txBody>
          <a:bodyPr vert="horz" lIns="143332" tIns="71666" rIns="143332" bIns="71666" rtlCol="0" anchor="ctr">
            <a:noAutofit/>
          </a:bodyPr>
          <a:lstStyle/>
          <a:p>
            <a:pPr lvl="0">
              <a:lnSpc>
                <a:spcPct val="150000"/>
              </a:lnSpc>
            </a:pPr>
            <a:r>
              <a:rPr lang="en-US" sz="3200" dirty="0" smtClean="0"/>
              <a:t>Azure Data Lake Store Gen2 is an enabling technology for multiple data analytics use cases. Let's explore a few common types of analytical workload, and identify how Azure Data Lake Storage Gen2 works with other Azure services to support them.</a:t>
            </a:r>
          </a:p>
        </p:txBody>
      </p:sp>
      <p:pic>
        <p:nvPicPr>
          <p:cNvPr id="14338" name="Picture 2" descr="Diagram of Azure Data Lake Storage Gen2 being accessed from Azure Synapse Analytics, Azure Databricks, and Azure HDInsight."/>
          <p:cNvPicPr>
            <a:picLocks noChangeAspect="1" noChangeArrowheads="1"/>
          </p:cNvPicPr>
          <p:nvPr/>
        </p:nvPicPr>
        <p:blipFill>
          <a:blip r:embed="rId2"/>
          <a:srcRect/>
          <a:stretch>
            <a:fillRect/>
          </a:stretch>
        </p:blipFill>
        <p:spPr bwMode="auto">
          <a:xfrm>
            <a:off x="6015831" y="5002212"/>
            <a:ext cx="3838575" cy="3752851"/>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Use Azure Data Lake Storage Gen2 in data analytics workloads: </a:t>
            </a:r>
            <a:r>
              <a:rPr lang="en-US" sz="4800" b="1" dirty="0" smtClean="0"/>
              <a:t>Data warehousing</a:t>
            </a:r>
            <a:r>
              <a:rPr lang="en-US" sz="5300" b="1" dirty="0" smtClean="0"/>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1139031" y="2640081"/>
            <a:ext cx="13465414" cy="1981131"/>
          </a:xfrm>
          <a:prstGeom prst="rect">
            <a:avLst/>
          </a:prstGeom>
        </p:spPr>
        <p:txBody>
          <a:bodyPr vert="horz" lIns="143332" tIns="71666" rIns="143332" bIns="71666" rtlCol="0" anchor="ctr">
            <a:noAutofit/>
          </a:bodyPr>
          <a:lstStyle/>
          <a:p>
            <a:pPr lvl="0">
              <a:lnSpc>
                <a:spcPct val="150000"/>
              </a:lnSpc>
            </a:pPr>
            <a:r>
              <a:rPr lang="en-US" sz="2000" dirty="0" smtClean="0"/>
              <a:t>Data warehousing has evolved in recent years to integrate large volumes of data stored as files in a data lake with relational tables in a data warehouse. In a typical example of a data warehousing solution, data is extracted from operational data stores, such as Azure SQL database or Azure Cosmos DB, and transformed into structures more suitable for analytical workloads. Often, the data is staged in a data lake in order to facilitate distributed processing before being loaded into a relational data warehouse. In some cases, the data warehouse uses </a:t>
            </a:r>
            <a:r>
              <a:rPr lang="en-US" sz="2000" i="1" dirty="0" smtClean="0"/>
              <a:t>external</a:t>
            </a:r>
            <a:r>
              <a:rPr lang="en-US" sz="2000" dirty="0" smtClean="0"/>
              <a:t> tables to define a relational metadata layer over files in the data lake and create a hybrid "data </a:t>
            </a:r>
            <a:r>
              <a:rPr lang="en-US" sz="2000" dirty="0" err="1" smtClean="0"/>
              <a:t>lakehouse</a:t>
            </a:r>
            <a:r>
              <a:rPr lang="en-US" sz="2000" dirty="0" smtClean="0"/>
              <a:t>" or "lake database" architecture. The data warehouse can then support analytical queries for reporting and visualization.</a:t>
            </a:r>
          </a:p>
        </p:txBody>
      </p:sp>
      <p:pic>
        <p:nvPicPr>
          <p:cNvPr id="52226" name="Picture 2" descr="Diagram of Azure Data Lake Storage Gen2 being used to support a data warehousing solution in Azure Synapse Analytics."/>
          <p:cNvPicPr>
            <a:picLocks noChangeAspect="1" noChangeArrowheads="1"/>
          </p:cNvPicPr>
          <p:nvPr/>
        </p:nvPicPr>
        <p:blipFill>
          <a:blip r:embed="rId2"/>
          <a:srcRect/>
          <a:stretch>
            <a:fillRect/>
          </a:stretch>
        </p:blipFill>
        <p:spPr bwMode="auto">
          <a:xfrm>
            <a:off x="2739231" y="5503646"/>
            <a:ext cx="9982200" cy="3689566"/>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Use Azure Data Lake Storage Gen2 in data analytics workloads: </a:t>
            </a:r>
            <a:r>
              <a:rPr lang="en-US" sz="4400" b="1" dirty="0" smtClean="0"/>
              <a:t>Real-time data analytics</a:t>
            </a:r>
            <a:r>
              <a:rPr lang="en-US" sz="5300" b="1" dirty="0" smtClean="0"/>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1139031" y="2335212"/>
            <a:ext cx="13465414" cy="1981131"/>
          </a:xfrm>
          <a:prstGeom prst="rect">
            <a:avLst/>
          </a:prstGeom>
        </p:spPr>
        <p:txBody>
          <a:bodyPr vert="horz" lIns="143332" tIns="71666" rIns="143332" bIns="71666" rtlCol="0" anchor="ctr">
            <a:noAutofit/>
          </a:bodyPr>
          <a:lstStyle/>
          <a:p>
            <a:pPr lvl="0">
              <a:lnSpc>
                <a:spcPct val="150000"/>
              </a:lnSpc>
            </a:pPr>
            <a:r>
              <a:rPr lang="en-US" sz="2000" dirty="0" smtClean="0"/>
              <a:t>Increasingly, businesses and other organizations need to capture and analyze perpetual streams of data, and analyze it in real-time (or as near to real-time as possible). These streams of data can be generated from connected devices (often referred to as </a:t>
            </a:r>
            <a:r>
              <a:rPr lang="en-US" sz="2000" i="1" dirty="0" smtClean="0"/>
              <a:t>internet-of-things</a:t>
            </a:r>
            <a:r>
              <a:rPr lang="en-US" sz="2000" dirty="0" smtClean="0"/>
              <a:t> or </a:t>
            </a:r>
            <a:r>
              <a:rPr lang="en-US" sz="2000" i="1" dirty="0" err="1" smtClean="0"/>
              <a:t>IoT</a:t>
            </a:r>
            <a:r>
              <a:rPr lang="en-US" sz="2000" dirty="0" smtClean="0"/>
              <a:t> devices) or from data generated by users in social media platforms or other applications. Unlike traditional </a:t>
            </a:r>
            <a:r>
              <a:rPr lang="en-US" sz="2000" i="1" dirty="0" smtClean="0"/>
              <a:t>batch processing</a:t>
            </a:r>
            <a:r>
              <a:rPr lang="en-US" sz="2000" dirty="0" smtClean="0"/>
              <a:t> workloads, streaming data requires a solution that can capture and process a boundless stream of data events as they occur.</a:t>
            </a:r>
          </a:p>
        </p:txBody>
      </p:sp>
      <p:pic>
        <p:nvPicPr>
          <p:cNvPr id="53250" name="Picture 2" descr="Diagram of Azure Data Lake Storage Gen2 being used to store the results of real-time data processing in Azure Stream Analytics."/>
          <p:cNvPicPr>
            <a:picLocks noChangeAspect="1" noChangeArrowheads="1"/>
          </p:cNvPicPr>
          <p:nvPr/>
        </p:nvPicPr>
        <p:blipFill>
          <a:blip r:embed="rId2"/>
          <a:srcRect/>
          <a:stretch>
            <a:fillRect/>
          </a:stretch>
        </p:blipFill>
        <p:spPr bwMode="auto">
          <a:xfrm>
            <a:off x="1291431" y="5002212"/>
            <a:ext cx="12719957" cy="27432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649412"/>
            <a:ext cx="13465414" cy="609600"/>
          </a:xfrm>
        </p:spPr>
        <p:txBody>
          <a:bodyPr>
            <a:normAutofit fontScale="90000"/>
          </a:bodyPr>
          <a:lstStyle/>
          <a:p>
            <a:pPr algn="l"/>
            <a:r>
              <a:rPr lang="en-US" sz="5300" b="1" dirty="0" smtClean="0"/>
              <a:t>Overview of Azure SQL Database</a:t>
            </a:r>
            <a:r>
              <a:rPr lang="en-US" dirty="0" smtClean="0"/>
              <a:t/>
            </a:r>
            <a:br>
              <a:rPr lang="en-US" dirty="0" smtClean="0"/>
            </a:br>
            <a:r>
              <a:rPr lang="en-US" dirty="0" smtClean="0"/>
              <a:t/>
            </a:r>
            <a:br>
              <a:rPr lang="en-US" dirty="0" smtClean="0"/>
            </a:br>
            <a:endParaRPr lang="en-US" dirty="0"/>
          </a:p>
        </p:txBody>
      </p:sp>
      <p:sp>
        <p:nvSpPr>
          <p:cNvPr id="3" name="Title 1"/>
          <p:cNvSpPr txBox="1">
            <a:spLocks/>
          </p:cNvSpPr>
          <p:nvPr/>
        </p:nvSpPr>
        <p:spPr>
          <a:xfrm>
            <a:off x="1062831" y="4545012"/>
            <a:ext cx="13465414" cy="1981131"/>
          </a:xfrm>
          <a:prstGeom prst="rect">
            <a:avLst/>
          </a:prstGeom>
        </p:spPr>
        <p:txBody>
          <a:bodyPr vert="horz" lIns="143332" tIns="71666" rIns="143332" bIns="71666" rtlCol="0" anchor="ctr">
            <a:noAutofit/>
          </a:bodyPr>
          <a:lstStyle/>
          <a:p>
            <a:pPr lvl="0">
              <a:lnSpc>
                <a:spcPct val="150000"/>
              </a:lnSpc>
              <a:buFont typeface="Wingdings" pitchFamily="2" charset="2"/>
              <a:buChar char="Ø"/>
            </a:pPr>
            <a:r>
              <a:rPr lang="en-US" sz="3200" dirty="0" smtClean="0">
                <a:ea typeface="+mj-ea"/>
                <a:cs typeface="+mj-cs"/>
              </a:rPr>
              <a:t>Since 2008, SQL Server and Azure SQL have both evolved to become more available, scalable, and </a:t>
            </a:r>
            <a:r>
              <a:rPr lang="en-US" sz="3200" dirty="0" err="1" smtClean="0">
                <a:ea typeface="+mj-ea"/>
                <a:cs typeface="+mj-cs"/>
              </a:rPr>
              <a:t>performant</a:t>
            </a:r>
            <a:r>
              <a:rPr lang="en-US" sz="3200" dirty="0" smtClean="0">
                <a:ea typeface="+mj-ea"/>
                <a:cs typeface="+mj-cs"/>
              </a:rPr>
              <a:t> to meet the demands of any application.</a:t>
            </a:r>
          </a:p>
          <a:p>
            <a:pPr lvl="0">
              <a:lnSpc>
                <a:spcPct val="150000"/>
              </a:lnSpc>
              <a:buFont typeface="Wingdings" pitchFamily="2" charset="2"/>
              <a:buChar char="Ø"/>
            </a:pPr>
            <a:r>
              <a:rPr lang="en-US" sz="3200" dirty="0" smtClean="0">
                <a:ea typeface="+mj-ea"/>
                <a:cs typeface="+mj-cs"/>
              </a:rPr>
              <a:t>The database services offered have expanded from SQL Server to include open-source databases like Azure Database for </a:t>
            </a:r>
            <a:r>
              <a:rPr lang="en-US" sz="3200" dirty="0" err="1" smtClean="0">
                <a:ea typeface="+mj-ea"/>
                <a:cs typeface="+mj-cs"/>
              </a:rPr>
              <a:t>PostgreSQL</a:t>
            </a:r>
            <a:r>
              <a:rPr lang="en-US" sz="3200" dirty="0" smtClean="0">
                <a:ea typeface="+mj-ea"/>
                <a:cs typeface="+mj-cs"/>
              </a:rPr>
              <a:t> and Azure Database for </a:t>
            </a:r>
            <a:r>
              <a:rPr lang="en-US" sz="3200" dirty="0" err="1" smtClean="0">
                <a:ea typeface="+mj-ea"/>
                <a:cs typeface="+mj-cs"/>
              </a:rPr>
              <a:t>MariaDB</a:t>
            </a:r>
            <a:r>
              <a:rPr lang="en-US" sz="3200" dirty="0" smtClean="0">
                <a:ea typeface="+mj-ea"/>
                <a:cs typeface="+mj-cs"/>
              </a:rPr>
              <a:t>.</a:t>
            </a:r>
            <a:br>
              <a:rPr lang="en-US" sz="3200" dirty="0" smtClean="0">
                <a:ea typeface="+mj-ea"/>
                <a:cs typeface="+mj-cs"/>
              </a:rPr>
            </a:br>
            <a:endParaRPr kumimoji="0" lang="en-US" sz="3200" b="0" i="0" u="none" strike="noStrike" kern="1200" cap="none" spc="0" normalizeH="0" baseline="0" noProof="0" dirty="0">
              <a:ln>
                <a:noFill/>
              </a:ln>
              <a:solidFill>
                <a:schemeClr val="tx1"/>
              </a:solidFill>
              <a:effectLst/>
              <a:uLnTx/>
              <a:uFillTx/>
              <a:ea typeface="+mj-ea"/>
              <a:cs typeface="+mj-cs"/>
            </a:endParaRPr>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Use Azure Data Lake Storage Gen2 in data analytics workloads: </a:t>
            </a:r>
            <a:r>
              <a:rPr lang="en-US" sz="4400" b="1" dirty="0" smtClean="0"/>
              <a:t>Data science and machine learning</a:t>
            </a:r>
            <a:r>
              <a:rPr lang="en-US" sz="5300" b="1" dirty="0" smtClean="0"/>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1139031" y="4240212"/>
            <a:ext cx="8763000" cy="1981131"/>
          </a:xfrm>
          <a:prstGeom prst="rect">
            <a:avLst/>
          </a:prstGeom>
        </p:spPr>
        <p:txBody>
          <a:bodyPr vert="horz" lIns="143332" tIns="71666" rIns="143332" bIns="71666" rtlCol="0" anchor="ctr">
            <a:noAutofit/>
          </a:bodyPr>
          <a:lstStyle/>
          <a:p>
            <a:pPr lvl="0">
              <a:lnSpc>
                <a:spcPct val="150000"/>
              </a:lnSpc>
            </a:pPr>
            <a:r>
              <a:rPr lang="en-US" sz="2000" dirty="0" smtClean="0"/>
              <a:t>Data science involves the statistical analysis of large volumes of data, often using tools such as Apache Spark and scripting languages such as Python. Azure Data Lake Storage Gen 2 provides a highly scalable cloud-based data store for the volumes of data required in data science workloads.</a:t>
            </a:r>
          </a:p>
          <a:p>
            <a:pPr lvl="0">
              <a:lnSpc>
                <a:spcPct val="150000"/>
              </a:lnSpc>
            </a:pPr>
            <a:endParaRPr lang="en-US" sz="2000" dirty="0" smtClean="0"/>
          </a:p>
          <a:p>
            <a:pPr lvl="0">
              <a:lnSpc>
                <a:spcPct val="150000"/>
              </a:lnSpc>
            </a:pPr>
            <a:r>
              <a:rPr lang="en-US" sz="2000" dirty="0" smtClean="0"/>
              <a:t>Machine learning is a subarea of data science that deals with training predictive models. Model training requires huge amounts of data, and the ability to process that data efficiently. Azure Machine Learning is a cloud service in which data scientists can run Python code in notebooks using dynamically allocated distributed compute resources. The compute processes data in Azure Data Lake Storage Gen2 containers to train models, which can then be deployed as production web services to support predictive analytical workloads.</a:t>
            </a:r>
          </a:p>
        </p:txBody>
      </p:sp>
      <p:pic>
        <p:nvPicPr>
          <p:cNvPr id="54274" name="Picture 2" descr="Diagram of Azure Data Lake Storage Gen2 being used as a source for Azure Machine Learning."/>
          <p:cNvPicPr>
            <a:picLocks noChangeAspect="1" noChangeArrowheads="1"/>
          </p:cNvPicPr>
          <p:nvPr/>
        </p:nvPicPr>
        <p:blipFill>
          <a:blip r:embed="rId2"/>
          <a:srcRect/>
          <a:stretch>
            <a:fillRect/>
          </a:stretch>
        </p:blipFill>
        <p:spPr bwMode="auto">
          <a:xfrm>
            <a:off x="10435430" y="2640012"/>
            <a:ext cx="4593107" cy="51816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
            </a:r>
            <a:br>
              <a:rPr lang="en-US" sz="5300" b="1" dirty="0" smtClean="0"/>
            </a:br>
            <a:r>
              <a:rPr lang="en-US" sz="5300" b="1" dirty="0" smtClean="0"/>
              <a:t> Thanking you !!!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1062831" y="4392612"/>
            <a:ext cx="13465414" cy="1981131"/>
          </a:xfrm>
          <a:prstGeom prst="rect">
            <a:avLst/>
          </a:prstGeom>
        </p:spPr>
        <p:txBody>
          <a:bodyPr vert="horz" lIns="143332" tIns="71666" rIns="143332" bIns="71666" rtlCol="0" anchor="ctr">
            <a:noAutofit/>
          </a:bodyPr>
          <a:lstStyle/>
          <a:p>
            <a:pPr lvl="0">
              <a:lnSpc>
                <a:spcPct val="150000"/>
              </a:lnSpc>
            </a:pPr>
            <a:r>
              <a:rPr lang="en-US" sz="2400" b="1" dirty="0" smtClean="0"/>
              <a:t>Any Question !!!!</a:t>
            </a:r>
            <a:endParaRPr lang="en-US" sz="24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649412"/>
            <a:ext cx="13465414" cy="609600"/>
          </a:xfrm>
        </p:spPr>
        <p:txBody>
          <a:bodyPr>
            <a:normAutofit fontScale="90000"/>
          </a:bodyPr>
          <a:lstStyle/>
          <a:p>
            <a:pPr algn="l"/>
            <a:r>
              <a:rPr lang="en-US" sz="5300" b="1" dirty="0" smtClean="0"/>
              <a:t>Overview of Azure SQL Database</a:t>
            </a:r>
            <a:r>
              <a:rPr lang="en-US" dirty="0" smtClean="0"/>
              <a:t/>
            </a:r>
            <a:br>
              <a:rPr lang="en-US" dirty="0" smtClean="0"/>
            </a:br>
            <a:r>
              <a:rPr lang="en-US" dirty="0" smtClean="0"/>
              <a:t/>
            </a:r>
            <a:br>
              <a:rPr lang="en-US" dirty="0" smtClean="0"/>
            </a:br>
            <a:endParaRPr lang="en-US" dirty="0"/>
          </a:p>
        </p:txBody>
      </p:sp>
      <p:sp>
        <p:nvSpPr>
          <p:cNvPr id="3" name="Title 1"/>
          <p:cNvSpPr txBox="1">
            <a:spLocks/>
          </p:cNvSpPr>
          <p:nvPr/>
        </p:nvSpPr>
        <p:spPr>
          <a:xfrm>
            <a:off x="986631" y="2259012"/>
            <a:ext cx="13465414" cy="1981131"/>
          </a:xfrm>
          <a:prstGeom prst="rect">
            <a:avLst/>
          </a:prstGeom>
        </p:spPr>
        <p:txBody>
          <a:bodyPr vert="horz" lIns="143332" tIns="71666" rIns="143332" bIns="71666" rtlCol="0" anchor="ctr">
            <a:noAutofit/>
          </a:bodyPr>
          <a:lstStyle/>
          <a:p>
            <a:pPr lvl="0">
              <a:lnSpc>
                <a:spcPct val="150000"/>
              </a:lnSpc>
              <a:buFont typeface="Wingdings" pitchFamily="2" charset="2"/>
              <a:buChar char="Ø"/>
            </a:pPr>
            <a:r>
              <a:rPr lang="en-US" sz="3200" dirty="0" smtClean="0"/>
              <a:t>Within the umbrella of the Azure SQL platform, there are many deployment options and choices that you can make.</a:t>
            </a:r>
            <a:r>
              <a:rPr lang="en-US" sz="3200" dirty="0" smtClean="0">
                <a:ea typeface="+mj-ea"/>
                <a:cs typeface="+mj-cs"/>
              </a:rPr>
              <a:t/>
            </a:r>
            <a:br>
              <a:rPr lang="en-US" sz="3200" dirty="0" smtClean="0">
                <a:ea typeface="+mj-ea"/>
                <a:cs typeface="+mj-cs"/>
              </a:rPr>
            </a:br>
            <a:endParaRPr kumimoji="0" lang="en-US" sz="3200" b="0" i="0" u="none" strike="noStrike" kern="1200" cap="none" spc="0" normalizeH="0" baseline="0" noProof="0" dirty="0">
              <a:ln>
                <a:noFill/>
              </a:ln>
              <a:solidFill>
                <a:schemeClr val="tx1"/>
              </a:solidFill>
              <a:effectLst/>
              <a:uLnTx/>
              <a:uFillTx/>
              <a:ea typeface="+mj-ea"/>
              <a:cs typeface="+mj-cs"/>
            </a:endParaRPr>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 name="AutoShape 2" descr="Diagram of the Azure SQL umbrella of offeri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srcRect/>
          <a:stretch>
            <a:fillRect/>
          </a:stretch>
        </p:blipFill>
        <p:spPr bwMode="auto">
          <a:xfrm>
            <a:off x="1367631" y="4240212"/>
            <a:ext cx="12449175" cy="4352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649412"/>
            <a:ext cx="13465414" cy="609600"/>
          </a:xfrm>
        </p:spPr>
        <p:txBody>
          <a:bodyPr>
            <a:normAutofit fontScale="90000"/>
          </a:bodyPr>
          <a:lstStyle/>
          <a:p>
            <a:pPr algn="l"/>
            <a:r>
              <a:rPr lang="en-US" sz="5300" b="1" dirty="0" smtClean="0"/>
              <a:t>SQL Server on Azure Virtual Machines</a:t>
            </a:r>
            <a:r>
              <a:rPr lang="en-US" dirty="0" smtClean="0"/>
              <a:t/>
            </a:r>
            <a:br>
              <a:rPr lang="en-US" dirty="0" smtClean="0"/>
            </a:br>
            <a:r>
              <a:rPr lang="en-US" dirty="0" smtClean="0"/>
              <a:t/>
            </a:r>
            <a:br>
              <a:rPr lang="en-US" dirty="0" smtClean="0"/>
            </a:br>
            <a:endParaRPr lang="en-US" dirty="0"/>
          </a:p>
        </p:txBody>
      </p:sp>
      <p:sp>
        <p:nvSpPr>
          <p:cNvPr id="3" name="Title 1"/>
          <p:cNvSpPr txBox="1">
            <a:spLocks/>
          </p:cNvSpPr>
          <p:nvPr/>
        </p:nvSpPr>
        <p:spPr>
          <a:xfrm>
            <a:off x="1062831" y="4545012"/>
            <a:ext cx="13465414" cy="1981131"/>
          </a:xfrm>
          <a:prstGeom prst="rect">
            <a:avLst/>
          </a:prstGeom>
        </p:spPr>
        <p:txBody>
          <a:bodyPr vert="horz" lIns="143332" tIns="71666" rIns="143332" bIns="71666" rtlCol="0" anchor="ctr">
            <a:noAutofit/>
          </a:bodyPr>
          <a:lstStyle/>
          <a:p>
            <a:pPr lvl="0">
              <a:lnSpc>
                <a:spcPct val="150000"/>
              </a:lnSpc>
              <a:buFont typeface="Wingdings" pitchFamily="2" charset="2"/>
              <a:buChar char="Ø"/>
            </a:pPr>
            <a:r>
              <a:rPr lang="en-US" sz="2000" dirty="0" smtClean="0">
                <a:ea typeface="+mj-ea"/>
                <a:cs typeface="+mj-cs"/>
              </a:rPr>
              <a:t> SQL Server on a virtual machine (VM) is a version of SQL Server that runs in an Azure VM. It's just SQL Server, so all your SQL Server skills should directly transfer, though Azure can help automate backups and security patches. SQL Server on an Azure VM is referred to as infrastructure as a service (</a:t>
            </a:r>
            <a:r>
              <a:rPr lang="en-US" sz="2000" dirty="0" err="1" smtClean="0">
                <a:ea typeface="+mj-ea"/>
                <a:cs typeface="+mj-cs"/>
              </a:rPr>
              <a:t>IaaS</a:t>
            </a:r>
            <a:r>
              <a:rPr lang="en-US" sz="2000" dirty="0" smtClean="0">
                <a:ea typeface="+mj-ea"/>
                <a:cs typeface="+mj-cs"/>
              </a:rPr>
              <a:t>). You're responsible for updating and patching the OS and SQL Server, apart from critical SQL Server security patches, but you have access to the full capabilities of SQL Server.</a:t>
            </a:r>
          </a:p>
          <a:p>
            <a:pPr lvl="0">
              <a:lnSpc>
                <a:spcPct val="150000"/>
              </a:lnSpc>
              <a:buFont typeface="Wingdings" pitchFamily="2" charset="2"/>
              <a:buChar char="Ø"/>
            </a:pPr>
            <a:r>
              <a:rPr lang="en-US" sz="2000" dirty="0" smtClean="0">
                <a:ea typeface="+mj-ea"/>
                <a:cs typeface="+mj-cs"/>
              </a:rPr>
              <a:t>Here are some considerations for optimally deploying and managing SQL Server on VMs:</a:t>
            </a:r>
          </a:p>
          <a:p>
            <a:pPr lvl="0">
              <a:lnSpc>
                <a:spcPct val="150000"/>
              </a:lnSpc>
              <a:buFont typeface="Wingdings" pitchFamily="2" charset="2"/>
              <a:buChar char="Ø"/>
            </a:pPr>
            <a:r>
              <a:rPr lang="en-US" sz="2000" dirty="0" smtClean="0">
                <a:ea typeface="+mj-ea"/>
                <a:cs typeface="+mj-cs"/>
              </a:rPr>
              <a:t>Deploy specific SQL Server and operating-system versions from preinstalled Azure gallery images. If you self-install SQL Server on an Azure VM, you can take advantage of the SQL Server </a:t>
            </a:r>
            <a:r>
              <a:rPr lang="en-US" sz="2000" dirty="0" err="1" smtClean="0">
                <a:ea typeface="+mj-ea"/>
                <a:cs typeface="+mj-cs"/>
              </a:rPr>
              <a:t>IaaS</a:t>
            </a:r>
            <a:r>
              <a:rPr lang="en-US" sz="2000" dirty="0" smtClean="0">
                <a:ea typeface="+mj-ea"/>
                <a:cs typeface="+mj-cs"/>
              </a:rPr>
              <a:t> Agent Extension for licensing flexibility and to enable automatic backups and updates.</a:t>
            </a:r>
          </a:p>
          <a:p>
            <a:pPr lvl="0">
              <a:lnSpc>
                <a:spcPct val="150000"/>
              </a:lnSpc>
              <a:buFont typeface="Wingdings" pitchFamily="2" charset="2"/>
              <a:buChar char="Ø"/>
            </a:pPr>
            <a:r>
              <a:rPr lang="en-US" sz="2000" dirty="0" smtClean="0">
                <a:ea typeface="+mj-ea"/>
                <a:cs typeface="+mj-cs"/>
              </a:rPr>
              <a:t>Consider memory-optimized or storage-optimized VM sizes for maximum performance.</a:t>
            </a:r>
          </a:p>
          <a:p>
            <a:pPr lvl="0">
              <a:lnSpc>
                <a:spcPct val="150000"/>
              </a:lnSpc>
              <a:buFont typeface="Wingdings" pitchFamily="2" charset="2"/>
              <a:buChar char="Ø"/>
            </a:pPr>
            <a:r>
              <a:rPr lang="en-US" sz="2000" dirty="0" smtClean="0">
                <a:ea typeface="+mj-ea"/>
                <a:cs typeface="+mj-cs"/>
              </a:rPr>
              <a:t>Use the right storage configuration and take advantage of Azure Blob storage read caching.</a:t>
            </a:r>
          </a:p>
          <a:p>
            <a:pPr lvl="0">
              <a:lnSpc>
                <a:spcPct val="150000"/>
              </a:lnSpc>
              <a:buFont typeface="Wingdings" pitchFamily="2" charset="2"/>
              <a:buChar char="Ø"/>
            </a:pPr>
            <a:r>
              <a:rPr lang="en-US" sz="2000" dirty="0" smtClean="0">
                <a:ea typeface="+mj-ea"/>
                <a:cs typeface="+mj-cs"/>
              </a:rPr>
              <a:t>Integrate your VMs into on-premises networks by using Azure virtual networks.</a:t>
            </a:r>
          </a:p>
          <a:p>
            <a:pPr lvl="0">
              <a:lnSpc>
                <a:spcPct val="150000"/>
              </a:lnSpc>
              <a:buFont typeface="Wingdings" pitchFamily="2" charset="2"/>
              <a:buChar char="Ø"/>
            </a:pPr>
            <a:r>
              <a:rPr lang="en-US" sz="2000" dirty="0" smtClean="0">
                <a:ea typeface="+mj-ea"/>
                <a:cs typeface="+mj-cs"/>
              </a:rPr>
              <a:t>Take advantage of automated backups, backups to Azure Blob storage, and integration with Azure Backup.</a:t>
            </a:r>
          </a:p>
          <a:p>
            <a:pPr lvl="0">
              <a:lnSpc>
                <a:spcPct val="150000"/>
              </a:lnSpc>
              <a:buFont typeface="Wingdings" pitchFamily="2" charset="2"/>
              <a:buChar char="Ø"/>
            </a:pPr>
            <a:r>
              <a:rPr lang="en-US" sz="2000" dirty="0" smtClean="0">
                <a:ea typeface="+mj-ea"/>
                <a:cs typeface="+mj-cs"/>
              </a:rPr>
              <a:t>Always On Failover Cluster Instances is supported with Azure premium file share.</a:t>
            </a:r>
          </a:p>
          <a:p>
            <a:pPr lvl="0">
              <a:lnSpc>
                <a:spcPct val="150000"/>
              </a:lnSpc>
              <a:buFont typeface="Wingdings" pitchFamily="2" charset="2"/>
              <a:buChar char="Ø"/>
            </a:pPr>
            <a:r>
              <a:rPr lang="en-US" sz="2000" dirty="0" smtClean="0">
                <a:ea typeface="+mj-ea"/>
                <a:cs typeface="+mj-cs"/>
              </a:rPr>
              <a:t>Always On availability groups are supported, including Cloud Witness.</a:t>
            </a:r>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649412"/>
            <a:ext cx="13465414" cy="609600"/>
          </a:xfrm>
        </p:spPr>
        <p:txBody>
          <a:bodyPr>
            <a:normAutofit fontScale="90000"/>
          </a:bodyPr>
          <a:lstStyle/>
          <a:p>
            <a:pPr algn="l"/>
            <a:r>
              <a:rPr lang="en-US" sz="5300" b="1" dirty="0" smtClean="0"/>
              <a:t>SQL Server on Azure Virtual Machines</a:t>
            </a: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914" name="Picture 2"/>
          <p:cNvPicPr>
            <a:picLocks noChangeAspect="1" noChangeArrowheads="1"/>
          </p:cNvPicPr>
          <p:nvPr/>
        </p:nvPicPr>
        <p:blipFill>
          <a:blip r:embed="rId2"/>
          <a:srcRect/>
          <a:stretch>
            <a:fillRect/>
          </a:stretch>
        </p:blipFill>
        <p:spPr bwMode="auto">
          <a:xfrm>
            <a:off x="1139031" y="2487612"/>
            <a:ext cx="13734240" cy="617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SQL Managed Instance</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1215231" y="4697412"/>
            <a:ext cx="13465414" cy="1981131"/>
          </a:xfrm>
          <a:prstGeom prst="rect">
            <a:avLst/>
          </a:prstGeom>
        </p:spPr>
        <p:txBody>
          <a:bodyPr vert="horz" lIns="143332" tIns="71666" rIns="143332" bIns="71666" rtlCol="0" anchor="ctr">
            <a:noAutofit/>
          </a:bodyPr>
          <a:lstStyle/>
          <a:p>
            <a:pPr lvl="0">
              <a:lnSpc>
                <a:spcPct val="150000"/>
              </a:lnSpc>
            </a:pPr>
            <a:r>
              <a:rPr lang="en-US" sz="2400" dirty="0" smtClean="0">
                <a:ea typeface="+mj-ea"/>
                <a:cs typeface="+mj-cs"/>
              </a:rPr>
              <a:t>SQL Managed Instance is a </a:t>
            </a:r>
            <a:r>
              <a:rPr lang="en-US" sz="2400" dirty="0" err="1" smtClean="0">
                <a:ea typeface="+mj-ea"/>
                <a:cs typeface="+mj-cs"/>
              </a:rPr>
              <a:t>PaaS</a:t>
            </a:r>
            <a:r>
              <a:rPr lang="en-US" sz="2400" dirty="0" smtClean="0">
                <a:ea typeface="+mj-ea"/>
                <a:cs typeface="+mj-cs"/>
              </a:rPr>
              <a:t> deployment option of Azure SQL. It gives you an instance of SQL Server, but removes much of the overhead of managing a VM. Most of the features available in SQL Server are available in SQL Managed Instance. This option is ideal for customers who want to use instance-scoped features and want to move to Azure without </a:t>
            </a:r>
            <a:r>
              <a:rPr lang="en-US" sz="2400" dirty="0" err="1" smtClean="0">
                <a:ea typeface="+mj-ea"/>
                <a:cs typeface="+mj-cs"/>
              </a:rPr>
              <a:t>rearchitecting</a:t>
            </a:r>
            <a:r>
              <a:rPr lang="en-US" sz="2400" dirty="0" smtClean="0">
                <a:ea typeface="+mj-ea"/>
                <a:cs typeface="+mj-cs"/>
              </a:rPr>
              <a:t> their applications. Instance-scoped features are tied to an instance of SQL Server, as opposed to features that are tied to a database in an instance of SQL Server.</a:t>
            </a:r>
          </a:p>
          <a:p>
            <a:pPr lvl="0">
              <a:lnSpc>
                <a:spcPct val="150000"/>
              </a:lnSpc>
            </a:pPr>
            <a:r>
              <a:rPr lang="en-US" sz="2400" dirty="0" smtClean="0">
                <a:ea typeface="+mj-ea"/>
                <a:cs typeface="+mj-cs"/>
              </a:rPr>
              <a:t>Instance-scoped features of SQL Managed Instance include SQL Server Agent, Service Broker, common language runtime (CLR), Database Mail, linked servers, distributed transactions (preview), and Machine Learning Services. SQL Managed Instance allows you to access instance-scoped features, but you don't have to worry about, nor do you have access to, the OS or the infrastructure underneath.</a:t>
            </a:r>
          </a:p>
          <a:p>
            <a:pPr lvl="0">
              <a:lnSpc>
                <a:spcPct val="150000"/>
              </a:lnSpc>
            </a:pPr>
            <a:r>
              <a:rPr lang="en-US" sz="2400" dirty="0" smtClean="0">
                <a:ea typeface="+mj-ea"/>
                <a:cs typeface="+mj-cs"/>
              </a:rPr>
              <a:t/>
            </a:r>
            <a:br>
              <a:rPr lang="en-US" sz="2400" dirty="0" smtClean="0">
                <a:ea typeface="+mj-ea"/>
                <a:cs typeface="+mj-cs"/>
              </a:rPr>
            </a:br>
            <a:endParaRPr lang="en-US" sz="2400" dirty="0" smtClean="0">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SQL Managed Instance</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940" name="Picture 4"/>
          <p:cNvPicPr>
            <a:picLocks noChangeAspect="1" noChangeArrowheads="1"/>
          </p:cNvPicPr>
          <p:nvPr/>
        </p:nvPicPr>
        <p:blipFill>
          <a:blip r:embed="rId2"/>
          <a:srcRect/>
          <a:stretch>
            <a:fillRect/>
          </a:stretch>
        </p:blipFill>
        <p:spPr bwMode="auto">
          <a:xfrm>
            <a:off x="910431" y="2411412"/>
            <a:ext cx="13782636"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SQL Database</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1062831" y="4316412"/>
            <a:ext cx="13465414" cy="1981131"/>
          </a:xfrm>
          <a:prstGeom prst="rect">
            <a:avLst/>
          </a:prstGeom>
        </p:spPr>
        <p:txBody>
          <a:bodyPr vert="horz" lIns="143332" tIns="71666" rIns="143332" bIns="71666" rtlCol="0" anchor="ctr">
            <a:noAutofit/>
          </a:bodyPr>
          <a:lstStyle/>
          <a:p>
            <a:pPr lvl="0">
              <a:lnSpc>
                <a:spcPct val="150000"/>
              </a:lnSpc>
            </a:pPr>
            <a:r>
              <a:rPr lang="en-US" sz="3200" dirty="0" smtClean="0">
                <a:ea typeface="+mj-ea"/>
                <a:cs typeface="+mj-cs"/>
              </a:rPr>
              <a:t>SQL Database is a </a:t>
            </a:r>
            <a:r>
              <a:rPr lang="en-US" sz="3200" dirty="0" err="1" smtClean="0">
                <a:ea typeface="+mj-ea"/>
                <a:cs typeface="+mj-cs"/>
              </a:rPr>
              <a:t>PaaS</a:t>
            </a:r>
            <a:r>
              <a:rPr lang="en-US" sz="3200" dirty="0" smtClean="0">
                <a:ea typeface="+mj-ea"/>
                <a:cs typeface="+mj-cs"/>
              </a:rPr>
              <a:t> deployment option of Azure SQL that abstracts both the OS and the SQL Server instance away from users. This deployment option allows you to just get a database and start developing applications. SQL Database is also the only deployment option that supports scenarios that require unlimited database storage (</a:t>
            </a:r>
            <a:r>
              <a:rPr lang="en-US" sz="3200" dirty="0" err="1" smtClean="0">
                <a:ea typeface="+mj-ea"/>
                <a:cs typeface="+mj-cs"/>
              </a:rPr>
              <a:t>hyperscale</a:t>
            </a:r>
            <a:r>
              <a:rPr lang="en-US" sz="3200" dirty="0" smtClean="0">
                <a:ea typeface="+mj-ea"/>
                <a:cs typeface="+mj-cs"/>
              </a:rPr>
              <a:t>) and </a:t>
            </a:r>
            <a:r>
              <a:rPr lang="en-US" sz="3200" dirty="0" err="1" smtClean="0">
                <a:ea typeface="+mj-ea"/>
                <a:cs typeface="+mj-cs"/>
              </a:rPr>
              <a:t>autoscaling</a:t>
            </a:r>
            <a:r>
              <a:rPr lang="en-US" sz="3200" dirty="0" smtClean="0">
                <a:ea typeface="+mj-ea"/>
                <a:cs typeface="+mj-cs"/>
              </a:rPr>
              <a:t> for unpredictable workloads (</a:t>
            </a:r>
            <a:r>
              <a:rPr lang="en-US" sz="3200" dirty="0" err="1" smtClean="0">
                <a:ea typeface="+mj-ea"/>
                <a:cs typeface="+mj-cs"/>
              </a:rPr>
              <a:t>serverless</a:t>
            </a:r>
            <a:r>
              <a:rPr lang="en-US" sz="3200" dirty="0" smtClean="0">
                <a:ea typeface="+mj-ea"/>
                <a:cs typeface="+mj-cs"/>
              </a:rPr>
              <a:t>). SQL Database has the industry's highest availability SLA. It provides other intelligent capabilities related to monitoring and performance, partly because Microsoft manages instances.</a:t>
            </a:r>
          </a:p>
          <a:p>
            <a:pPr lvl="0">
              <a:lnSpc>
                <a:spcPct val="150000"/>
              </a:lnSpc>
            </a:pPr>
            <a:r>
              <a:rPr lang="en-US" sz="3200" dirty="0" smtClean="0">
                <a:ea typeface="+mj-ea"/>
                <a:cs typeface="+mj-cs"/>
              </a:rPr>
              <a:t/>
            </a:r>
            <a:br>
              <a:rPr lang="en-US" sz="3200" dirty="0" smtClean="0">
                <a:ea typeface="+mj-ea"/>
                <a:cs typeface="+mj-cs"/>
              </a:rPr>
            </a:br>
            <a:endParaRPr lang="en-US" sz="3200" dirty="0" smtClean="0">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1619</Words>
  <Application>Microsoft Office PowerPoint</Application>
  <PresentationFormat>Custom</PresentationFormat>
  <Paragraphs>90</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Level 1 Chapter 2: Core Azure Data Services  </vt:lpstr>
      <vt:lpstr>Overview of Azure SQL Database  </vt:lpstr>
      <vt:lpstr>Overview of Azure SQL Database  </vt:lpstr>
      <vt:lpstr>Overview of Azure SQL Database  </vt:lpstr>
      <vt:lpstr>SQL Server on Azure Virtual Machines  </vt:lpstr>
      <vt:lpstr>SQL Server on Azure Virtual Machines  </vt:lpstr>
      <vt:lpstr>SQL Managed Instance   </vt:lpstr>
      <vt:lpstr>SQL Managed Instance   </vt:lpstr>
      <vt:lpstr>SQL Database   </vt:lpstr>
      <vt:lpstr>SQL Database   </vt:lpstr>
      <vt:lpstr>Azure SQL deployment options   </vt:lpstr>
      <vt:lpstr>Management interfaces for Azure SQL: Azure Portal   </vt:lpstr>
      <vt:lpstr>Management interfaces for Azure SQL: SQL Server Management Studio    </vt:lpstr>
      <vt:lpstr>Management interfaces for Azure SQL: Azure Data Studio    </vt:lpstr>
      <vt:lpstr>Management interfaces for Azure SQL: Languages and APIs, Command-line interfaces      </vt:lpstr>
      <vt:lpstr>Azure Cosmos DB   </vt:lpstr>
      <vt:lpstr>Azure Cosmos DB   </vt:lpstr>
      <vt:lpstr>When to use Cosmos DB   </vt:lpstr>
      <vt:lpstr>When to use Cosmos DB   </vt:lpstr>
      <vt:lpstr>Understand Azure Data Lake Storage Gen2   </vt:lpstr>
      <vt:lpstr>Understand Azure Data Lake Storage Gen2   </vt:lpstr>
      <vt:lpstr>Enable Azure Data Lake Storage Gen2 in Azure Storage   </vt:lpstr>
      <vt:lpstr>Enable Azure Data Lake Storage Gen2 in Azure Storage   </vt:lpstr>
      <vt:lpstr>Compare Azure Data Lake Store to Azure Blob storage   </vt:lpstr>
      <vt:lpstr>Compare Azure Data Lake Store to Azure Blob storage   </vt:lpstr>
      <vt:lpstr>Compare Azure Data Lake Store to Azure Blob storage   </vt:lpstr>
      <vt:lpstr>Use Azure Data Lake Storage Gen2 in data analytics workloads: Big data processing and analytics   </vt:lpstr>
      <vt:lpstr>Use Azure Data Lake Storage Gen2 in data analytics workloads: Data warehousing   </vt:lpstr>
      <vt:lpstr>Use Azure Data Lake Storage Gen2 in data analytics workloads: Real-time data analytics   </vt:lpstr>
      <vt:lpstr>Use Azure Data Lake Storage Gen2 in data analytics workloads: Data science and machine learning   </vt:lpstr>
      <vt:lpstr>  Thanking you !!!    </vt:lpstr>
      <vt:lpstr>Slide 32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 1: Azure Data Fundamentals Expected Salary: Entry-level: ₹4,00,000 - ₹6,00,000 per annum With extensive project work: ₹6,00,000 - ₹8,00,000 per annum </dc:title>
  <dc:creator>HP</dc:creator>
  <cp:lastModifiedBy>HP</cp:lastModifiedBy>
  <cp:revision>38</cp:revision>
  <dcterms:created xsi:type="dcterms:W3CDTF">2006-08-16T00:00:00Z</dcterms:created>
  <dcterms:modified xsi:type="dcterms:W3CDTF">2024-07-31T04:56:05Z</dcterms:modified>
</cp:coreProperties>
</file>