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9" r:id="rId4"/>
    <p:sldId id="280" r:id="rId5"/>
    <p:sldId id="260" r:id="rId6"/>
    <p:sldId id="281" r:id="rId7"/>
    <p:sldId id="297" r:id="rId8"/>
    <p:sldId id="259" r:id="rId9"/>
    <p:sldId id="298" r:id="rId10"/>
    <p:sldId id="282" r:id="rId11"/>
    <p:sldId id="300" r:id="rId12"/>
    <p:sldId id="301" r:id="rId13"/>
    <p:sldId id="299" r:id="rId14"/>
    <p:sldId id="261" r:id="rId15"/>
    <p:sldId id="304" r:id="rId16"/>
    <p:sldId id="303" r:id="rId17"/>
    <p:sldId id="302" r:id="rId18"/>
    <p:sldId id="283" r:id="rId19"/>
    <p:sldId id="305" r:id="rId20"/>
    <p:sldId id="307" r:id="rId21"/>
    <p:sldId id="306" r:id="rId22"/>
    <p:sldId id="262" r:id="rId23"/>
    <p:sldId id="264" r:id="rId24"/>
    <p:sldId id="308" r:id="rId25"/>
    <p:sldId id="310" r:id="rId26"/>
    <p:sldId id="311" r:id="rId27"/>
    <p:sldId id="309" r:id="rId28"/>
    <p:sldId id="312" r:id="rId29"/>
    <p:sldId id="284" r:id="rId30"/>
    <p:sldId id="313" r:id="rId31"/>
    <p:sldId id="285" r:id="rId32"/>
    <p:sldId id="278" r:id="rId33"/>
    <p:sldId id="257" r:id="rId34"/>
  </p:sldIdLst>
  <p:sldSz cx="15841663" cy="9242425"/>
  <p:notesSz cx="6858000" cy="9144000"/>
  <p:defaultTextStyle>
    <a:defPPr>
      <a:defRPr lang="en-US"/>
    </a:defPPr>
    <a:lvl1pPr marL="0" algn="l" defTabSz="1433322" rtl="0" eaLnBrk="1" latinLnBrk="0" hangingPunct="1">
      <a:defRPr sz="2800" kern="1200">
        <a:solidFill>
          <a:schemeClr val="tx1"/>
        </a:solidFill>
        <a:latin typeface="+mn-lt"/>
        <a:ea typeface="+mn-ea"/>
        <a:cs typeface="+mn-cs"/>
      </a:defRPr>
    </a:lvl1pPr>
    <a:lvl2pPr marL="716661" algn="l" defTabSz="1433322" rtl="0" eaLnBrk="1" latinLnBrk="0" hangingPunct="1">
      <a:defRPr sz="2800" kern="1200">
        <a:solidFill>
          <a:schemeClr val="tx1"/>
        </a:solidFill>
        <a:latin typeface="+mn-lt"/>
        <a:ea typeface="+mn-ea"/>
        <a:cs typeface="+mn-cs"/>
      </a:defRPr>
    </a:lvl2pPr>
    <a:lvl3pPr marL="1433322" algn="l" defTabSz="1433322" rtl="0" eaLnBrk="1" latinLnBrk="0" hangingPunct="1">
      <a:defRPr sz="2800" kern="1200">
        <a:solidFill>
          <a:schemeClr val="tx1"/>
        </a:solidFill>
        <a:latin typeface="+mn-lt"/>
        <a:ea typeface="+mn-ea"/>
        <a:cs typeface="+mn-cs"/>
      </a:defRPr>
    </a:lvl3pPr>
    <a:lvl4pPr marL="2149983" algn="l" defTabSz="1433322" rtl="0" eaLnBrk="1" latinLnBrk="0" hangingPunct="1">
      <a:defRPr sz="2800" kern="1200">
        <a:solidFill>
          <a:schemeClr val="tx1"/>
        </a:solidFill>
        <a:latin typeface="+mn-lt"/>
        <a:ea typeface="+mn-ea"/>
        <a:cs typeface="+mn-cs"/>
      </a:defRPr>
    </a:lvl4pPr>
    <a:lvl5pPr marL="2866644" algn="l" defTabSz="1433322" rtl="0" eaLnBrk="1" latinLnBrk="0" hangingPunct="1">
      <a:defRPr sz="2800" kern="1200">
        <a:solidFill>
          <a:schemeClr val="tx1"/>
        </a:solidFill>
        <a:latin typeface="+mn-lt"/>
        <a:ea typeface="+mn-ea"/>
        <a:cs typeface="+mn-cs"/>
      </a:defRPr>
    </a:lvl5pPr>
    <a:lvl6pPr marL="3583305" algn="l" defTabSz="1433322" rtl="0" eaLnBrk="1" latinLnBrk="0" hangingPunct="1">
      <a:defRPr sz="2800" kern="1200">
        <a:solidFill>
          <a:schemeClr val="tx1"/>
        </a:solidFill>
        <a:latin typeface="+mn-lt"/>
        <a:ea typeface="+mn-ea"/>
        <a:cs typeface="+mn-cs"/>
      </a:defRPr>
    </a:lvl6pPr>
    <a:lvl7pPr marL="4299966" algn="l" defTabSz="1433322" rtl="0" eaLnBrk="1" latinLnBrk="0" hangingPunct="1">
      <a:defRPr sz="2800" kern="1200">
        <a:solidFill>
          <a:schemeClr val="tx1"/>
        </a:solidFill>
        <a:latin typeface="+mn-lt"/>
        <a:ea typeface="+mn-ea"/>
        <a:cs typeface="+mn-cs"/>
      </a:defRPr>
    </a:lvl7pPr>
    <a:lvl8pPr marL="5016627" algn="l" defTabSz="1433322" rtl="0" eaLnBrk="1" latinLnBrk="0" hangingPunct="1">
      <a:defRPr sz="2800" kern="1200">
        <a:solidFill>
          <a:schemeClr val="tx1"/>
        </a:solidFill>
        <a:latin typeface="+mn-lt"/>
        <a:ea typeface="+mn-ea"/>
        <a:cs typeface="+mn-cs"/>
      </a:defRPr>
    </a:lvl8pPr>
    <a:lvl9pPr marL="5733288" algn="l" defTabSz="1433322"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792" y="-82"/>
      </p:cViewPr>
      <p:guideLst>
        <p:guide orient="horz" pos="2911"/>
        <p:guide pos="499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88125" y="2871143"/>
            <a:ext cx="13465414" cy="1981131"/>
          </a:xfrm>
        </p:spPr>
        <p:txBody>
          <a:bodyPr/>
          <a:lstStyle/>
          <a:p>
            <a:r>
              <a:rPr lang="en-US" smtClean="0"/>
              <a:t>Click to edit Master title style</a:t>
            </a:r>
            <a:endParaRPr lang="en-US"/>
          </a:p>
        </p:txBody>
      </p:sp>
      <p:sp>
        <p:nvSpPr>
          <p:cNvPr id="3" name="Subtitle 2"/>
          <p:cNvSpPr>
            <a:spLocks noGrp="1"/>
          </p:cNvSpPr>
          <p:nvPr>
            <p:ph type="subTitle" idx="1"/>
          </p:nvPr>
        </p:nvSpPr>
        <p:spPr>
          <a:xfrm>
            <a:off x="2376250" y="5237374"/>
            <a:ext cx="11089164" cy="2361953"/>
          </a:xfrm>
        </p:spPr>
        <p:txBody>
          <a:bodyPr/>
          <a:lstStyle>
            <a:lvl1pPr marL="0" indent="0" algn="ctr">
              <a:buNone/>
              <a:defRPr>
                <a:solidFill>
                  <a:schemeClr val="tx1">
                    <a:tint val="75000"/>
                  </a:schemeClr>
                </a:solidFill>
              </a:defRPr>
            </a:lvl1pPr>
            <a:lvl2pPr marL="716661" indent="0" algn="ctr">
              <a:buNone/>
              <a:defRPr>
                <a:solidFill>
                  <a:schemeClr val="tx1">
                    <a:tint val="75000"/>
                  </a:schemeClr>
                </a:solidFill>
              </a:defRPr>
            </a:lvl2pPr>
            <a:lvl3pPr marL="1433322" indent="0" algn="ctr">
              <a:buNone/>
              <a:defRPr>
                <a:solidFill>
                  <a:schemeClr val="tx1">
                    <a:tint val="75000"/>
                  </a:schemeClr>
                </a:solidFill>
              </a:defRPr>
            </a:lvl3pPr>
            <a:lvl4pPr marL="2149983" indent="0" algn="ctr">
              <a:buNone/>
              <a:defRPr>
                <a:solidFill>
                  <a:schemeClr val="tx1">
                    <a:tint val="75000"/>
                  </a:schemeClr>
                </a:solidFill>
              </a:defRPr>
            </a:lvl4pPr>
            <a:lvl5pPr marL="2866644" indent="0" algn="ctr">
              <a:buNone/>
              <a:defRPr>
                <a:solidFill>
                  <a:schemeClr val="tx1">
                    <a:tint val="75000"/>
                  </a:schemeClr>
                </a:solidFill>
              </a:defRPr>
            </a:lvl5pPr>
            <a:lvl6pPr marL="3583305" indent="0" algn="ctr">
              <a:buNone/>
              <a:defRPr>
                <a:solidFill>
                  <a:schemeClr val="tx1">
                    <a:tint val="75000"/>
                  </a:schemeClr>
                </a:solidFill>
              </a:defRPr>
            </a:lvl6pPr>
            <a:lvl7pPr marL="4299966" indent="0" algn="ctr">
              <a:buNone/>
              <a:defRPr>
                <a:solidFill>
                  <a:schemeClr val="tx1">
                    <a:tint val="75000"/>
                  </a:schemeClr>
                </a:solidFill>
              </a:defRPr>
            </a:lvl7pPr>
            <a:lvl8pPr marL="5016627" indent="0" algn="ctr">
              <a:buNone/>
              <a:defRPr>
                <a:solidFill>
                  <a:schemeClr val="tx1">
                    <a:tint val="75000"/>
                  </a:schemeClr>
                </a:solidFill>
              </a:defRPr>
            </a:lvl8pPr>
            <a:lvl9pPr marL="57332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85206" y="370126"/>
            <a:ext cx="3564374" cy="788601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2083" y="370126"/>
            <a:ext cx="10429095" cy="78860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1382" y="5939115"/>
            <a:ext cx="13465414" cy="1835648"/>
          </a:xfrm>
        </p:spPr>
        <p:txBody>
          <a:bodyPr anchor="t"/>
          <a:lstStyle>
            <a:lvl1pPr algn="l">
              <a:defRPr sz="6300" b="1" cap="all"/>
            </a:lvl1pPr>
          </a:lstStyle>
          <a:p>
            <a:r>
              <a:rPr lang="en-US" smtClean="0"/>
              <a:t>Click to edit Master title style</a:t>
            </a:r>
            <a:endParaRPr lang="en-US"/>
          </a:p>
        </p:txBody>
      </p:sp>
      <p:sp>
        <p:nvSpPr>
          <p:cNvPr id="3" name="Text Placeholder 2"/>
          <p:cNvSpPr>
            <a:spLocks noGrp="1"/>
          </p:cNvSpPr>
          <p:nvPr>
            <p:ph type="body" idx="1"/>
          </p:nvPr>
        </p:nvSpPr>
        <p:spPr>
          <a:xfrm>
            <a:off x="1251382" y="3917335"/>
            <a:ext cx="13465414" cy="2021780"/>
          </a:xfrm>
        </p:spPr>
        <p:txBody>
          <a:bodyPr anchor="b"/>
          <a:lstStyle>
            <a:lvl1pPr marL="0" indent="0">
              <a:buNone/>
              <a:defRPr sz="3100">
                <a:solidFill>
                  <a:schemeClr val="tx1">
                    <a:tint val="75000"/>
                  </a:schemeClr>
                </a:solidFill>
              </a:defRPr>
            </a:lvl1pPr>
            <a:lvl2pPr marL="716661" indent="0">
              <a:buNone/>
              <a:defRPr sz="2800">
                <a:solidFill>
                  <a:schemeClr val="tx1">
                    <a:tint val="75000"/>
                  </a:schemeClr>
                </a:solidFill>
              </a:defRPr>
            </a:lvl2pPr>
            <a:lvl3pPr marL="1433322" indent="0">
              <a:buNone/>
              <a:defRPr sz="2500">
                <a:solidFill>
                  <a:schemeClr val="tx1">
                    <a:tint val="75000"/>
                  </a:schemeClr>
                </a:solidFill>
              </a:defRPr>
            </a:lvl3pPr>
            <a:lvl4pPr marL="2149983" indent="0">
              <a:buNone/>
              <a:defRPr sz="2200">
                <a:solidFill>
                  <a:schemeClr val="tx1">
                    <a:tint val="75000"/>
                  </a:schemeClr>
                </a:solidFill>
              </a:defRPr>
            </a:lvl4pPr>
            <a:lvl5pPr marL="2866644" indent="0">
              <a:buNone/>
              <a:defRPr sz="2200">
                <a:solidFill>
                  <a:schemeClr val="tx1">
                    <a:tint val="75000"/>
                  </a:schemeClr>
                </a:solidFill>
              </a:defRPr>
            </a:lvl5pPr>
            <a:lvl6pPr marL="3583305" indent="0">
              <a:buNone/>
              <a:defRPr sz="2200">
                <a:solidFill>
                  <a:schemeClr val="tx1">
                    <a:tint val="75000"/>
                  </a:schemeClr>
                </a:solidFill>
              </a:defRPr>
            </a:lvl6pPr>
            <a:lvl7pPr marL="4299966" indent="0">
              <a:buNone/>
              <a:defRPr sz="2200">
                <a:solidFill>
                  <a:schemeClr val="tx1">
                    <a:tint val="75000"/>
                  </a:schemeClr>
                </a:solidFill>
              </a:defRPr>
            </a:lvl7pPr>
            <a:lvl8pPr marL="5016627" indent="0">
              <a:buNone/>
              <a:defRPr sz="2200">
                <a:solidFill>
                  <a:schemeClr val="tx1">
                    <a:tint val="75000"/>
                  </a:schemeClr>
                </a:solidFill>
              </a:defRPr>
            </a:lvl8pPr>
            <a:lvl9pPr marL="5733288"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2083" y="2156567"/>
            <a:ext cx="6996734" cy="6099573"/>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52846" y="2156567"/>
            <a:ext cx="6996734" cy="6099573"/>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92083" y="2068849"/>
            <a:ext cx="6999486" cy="862198"/>
          </a:xfrm>
        </p:spPr>
        <p:txBody>
          <a:bodyPr anchor="b"/>
          <a:lstStyle>
            <a:lvl1pPr marL="0" indent="0">
              <a:buNone/>
              <a:defRPr sz="3800" b="1"/>
            </a:lvl1pPr>
            <a:lvl2pPr marL="716661" indent="0">
              <a:buNone/>
              <a:defRPr sz="3100" b="1"/>
            </a:lvl2pPr>
            <a:lvl3pPr marL="1433322" indent="0">
              <a:buNone/>
              <a:defRPr sz="2800" b="1"/>
            </a:lvl3pPr>
            <a:lvl4pPr marL="2149983" indent="0">
              <a:buNone/>
              <a:defRPr sz="2500" b="1"/>
            </a:lvl4pPr>
            <a:lvl5pPr marL="2866644" indent="0">
              <a:buNone/>
              <a:defRPr sz="2500" b="1"/>
            </a:lvl5pPr>
            <a:lvl6pPr marL="3583305" indent="0">
              <a:buNone/>
              <a:defRPr sz="2500" b="1"/>
            </a:lvl6pPr>
            <a:lvl7pPr marL="4299966" indent="0">
              <a:buNone/>
              <a:defRPr sz="2500" b="1"/>
            </a:lvl7pPr>
            <a:lvl8pPr marL="5016627" indent="0">
              <a:buNone/>
              <a:defRPr sz="2500" b="1"/>
            </a:lvl8pPr>
            <a:lvl9pPr marL="5733288"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792083" y="2931047"/>
            <a:ext cx="6999486" cy="5325092"/>
          </a:xfrm>
        </p:spPr>
        <p:txBody>
          <a:bodyPr/>
          <a:lstStyle>
            <a:lvl1pPr>
              <a:defRPr sz="38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047346" y="2068849"/>
            <a:ext cx="7002235" cy="862198"/>
          </a:xfrm>
        </p:spPr>
        <p:txBody>
          <a:bodyPr anchor="b"/>
          <a:lstStyle>
            <a:lvl1pPr marL="0" indent="0">
              <a:buNone/>
              <a:defRPr sz="3800" b="1"/>
            </a:lvl1pPr>
            <a:lvl2pPr marL="716661" indent="0">
              <a:buNone/>
              <a:defRPr sz="3100" b="1"/>
            </a:lvl2pPr>
            <a:lvl3pPr marL="1433322" indent="0">
              <a:buNone/>
              <a:defRPr sz="2800" b="1"/>
            </a:lvl3pPr>
            <a:lvl4pPr marL="2149983" indent="0">
              <a:buNone/>
              <a:defRPr sz="2500" b="1"/>
            </a:lvl4pPr>
            <a:lvl5pPr marL="2866644" indent="0">
              <a:buNone/>
              <a:defRPr sz="2500" b="1"/>
            </a:lvl5pPr>
            <a:lvl6pPr marL="3583305" indent="0">
              <a:buNone/>
              <a:defRPr sz="2500" b="1"/>
            </a:lvl6pPr>
            <a:lvl7pPr marL="4299966" indent="0">
              <a:buNone/>
              <a:defRPr sz="2500" b="1"/>
            </a:lvl7pPr>
            <a:lvl8pPr marL="5016627" indent="0">
              <a:buNone/>
              <a:defRPr sz="2500" b="1"/>
            </a:lvl8pPr>
            <a:lvl9pPr marL="5733288"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8047346" y="2931047"/>
            <a:ext cx="7002235" cy="5325092"/>
          </a:xfrm>
        </p:spPr>
        <p:txBody>
          <a:bodyPr/>
          <a:lstStyle>
            <a:lvl1pPr>
              <a:defRPr sz="38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084" y="367985"/>
            <a:ext cx="5211798" cy="1566078"/>
          </a:xfrm>
        </p:spPr>
        <p:txBody>
          <a:bodyPr anchor="b"/>
          <a:lstStyle>
            <a:lvl1pPr algn="l">
              <a:defRPr sz="3100" b="1"/>
            </a:lvl1pPr>
          </a:lstStyle>
          <a:p>
            <a:r>
              <a:rPr lang="en-US" smtClean="0"/>
              <a:t>Click to edit Master title style</a:t>
            </a:r>
            <a:endParaRPr lang="en-US"/>
          </a:p>
        </p:txBody>
      </p:sp>
      <p:sp>
        <p:nvSpPr>
          <p:cNvPr id="3" name="Content Placeholder 2"/>
          <p:cNvSpPr>
            <a:spLocks noGrp="1"/>
          </p:cNvSpPr>
          <p:nvPr>
            <p:ph idx="1"/>
          </p:nvPr>
        </p:nvSpPr>
        <p:spPr>
          <a:xfrm>
            <a:off x="6193650" y="367986"/>
            <a:ext cx="8855930" cy="7888154"/>
          </a:xfrm>
        </p:spPr>
        <p:txBody>
          <a:bodyPr/>
          <a:lstStyle>
            <a:lvl1pPr>
              <a:defRPr sz="5000"/>
            </a:lvl1pPr>
            <a:lvl2pPr>
              <a:defRPr sz="4400"/>
            </a:lvl2pPr>
            <a:lvl3pPr>
              <a:defRPr sz="38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92084" y="1934064"/>
            <a:ext cx="5211798" cy="6322076"/>
          </a:xfrm>
        </p:spPr>
        <p:txBody>
          <a:bodyPr/>
          <a:lstStyle>
            <a:lvl1pPr marL="0" indent="0">
              <a:buNone/>
              <a:defRPr sz="2200"/>
            </a:lvl1pPr>
            <a:lvl2pPr marL="716661" indent="0">
              <a:buNone/>
              <a:defRPr sz="1900"/>
            </a:lvl2pPr>
            <a:lvl3pPr marL="1433322" indent="0">
              <a:buNone/>
              <a:defRPr sz="1600"/>
            </a:lvl3pPr>
            <a:lvl4pPr marL="2149983" indent="0">
              <a:buNone/>
              <a:defRPr sz="1400"/>
            </a:lvl4pPr>
            <a:lvl5pPr marL="2866644" indent="0">
              <a:buNone/>
              <a:defRPr sz="1400"/>
            </a:lvl5pPr>
            <a:lvl6pPr marL="3583305" indent="0">
              <a:buNone/>
              <a:defRPr sz="1400"/>
            </a:lvl6pPr>
            <a:lvl7pPr marL="4299966" indent="0">
              <a:buNone/>
              <a:defRPr sz="1400"/>
            </a:lvl7pPr>
            <a:lvl8pPr marL="5016627" indent="0">
              <a:buNone/>
              <a:defRPr sz="1400"/>
            </a:lvl8pPr>
            <a:lvl9pPr marL="573328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5077" y="6469698"/>
            <a:ext cx="9504998" cy="763784"/>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3105077" y="825828"/>
            <a:ext cx="9504998" cy="5545455"/>
          </a:xfrm>
        </p:spPr>
        <p:txBody>
          <a:bodyPr/>
          <a:lstStyle>
            <a:lvl1pPr marL="0" indent="0">
              <a:buNone/>
              <a:defRPr sz="5000"/>
            </a:lvl1pPr>
            <a:lvl2pPr marL="716661" indent="0">
              <a:buNone/>
              <a:defRPr sz="4400"/>
            </a:lvl2pPr>
            <a:lvl3pPr marL="1433322" indent="0">
              <a:buNone/>
              <a:defRPr sz="3800"/>
            </a:lvl3pPr>
            <a:lvl4pPr marL="2149983" indent="0">
              <a:buNone/>
              <a:defRPr sz="3100"/>
            </a:lvl4pPr>
            <a:lvl5pPr marL="2866644" indent="0">
              <a:buNone/>
              <a:defRPr sz="3100"/>
            </a:lvl5pPr>
            <a:lvl6pPr marL="3583305" indent="0">
              <a:buNone/>
              <a:defRPr sz="3100"/>
            </a:lvl6pPr>
            <a:lvl7pPr marL="4299966" indent="0">
              <a:buNone/>
              <a:defRPr sz="3100"/>
            </a:lvl7pPr>
            <a:lvl8pPr marL="5016627" indent="0">
              <a:buNone/>
              <a:defRPr sz="3100"/>
            </a:lvl8pPr>
            <a:lvl9pPr marL="5733288" indent="0">
              <a:buNone/>
              <a:defRPr sz="3100"/>
            </a:lvl9pPr>
          </a:lstStyle>
          <a:p>
            <a:endParaRPr lang="en-US"/>
          </a:p>
        </p:txBody>
      </p:sp>
      <p:sp>
        <p:nvSpPr>
          <p:cNvPr id="4" name="Text Placeholder 3"/>
          <p:cNvSpPr>
            <a:spLocks noGrp="1"/>
          </p:cNvSpPr>
          <p:nvPr>
            <p:ph type="body" sz="half" idx="2"/>
          </p:nvPr>
        </p:nvSpPr>
        <p:spPr>
          <a:xfrm>
            <a:off x="3105077" y="7233482"/>
            <a:ext cx="9504998" cy="1084701"/>
          </a:xfrm>
        </p:spPr>
        <p:txBody>
          <a:bodyPr/>
          <a:lstStyle>
            <a:lvl1pPr marL="0" indent="0">
              <a:buNone/>
              <a:defRPr sz="2200"/>
            </a:lvl1pPr>
            <a:lvl2pPr marL="716661" indent="0">
              <a:buNone/>
              <a:defRPr sz="1900"/>
            </a:lvl2pPr>
            <a:lvl3pPr marL="1433322" indent="0">
              <a:buNone/>
              <a:defRPr sz="1600"/>
            </a:lvl3pPr>
            <a:lvl4pPr marL="2149983" indent="0">
              <a:buNone/>
              <a:defRPr sz="1400"/>
            </a:lvl4pPr>
            <a:lvl5pPr marL="2866644" indent="0">
              <a:buNone/>
              <a:defRPr sz="1400"/>
            </a:lvl5pPr>
            <a:lvl6pPr marL="3583305" indent="0">
              <a:buNone/>
              <a:defRPr sz="1400"/>
            </a:lvl6pPr>
            <a:lvl7pPr marL="4299966" indent="0">
              <a:buNone/>
              <a:defRPr sz="1400"/>
            </a:lvl7pPr>
            <a:lvl8pPr marL="5016627" indent="0">
              <a:buNone/>
              <a:defRPr sz="1400"/>
            </a:lvl8pPr>
            <a:lvl9pPr marL="573328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83" y="370126"/>
            <a:ext cx="14257497" cy="1540404"/>
          </a:xfrm>
          <a:prstGeom prst="rect">
            <a:avLst/>
          </a:prstGeom>
        </p:spPr>
        <p:txBody>
          <a:bodyPr vert="horz" lIns="143332" tIns="71666" rIns="143332" bIns="7166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92083" y="2156567"/>
            <a:ext cx="14257497" cy="6099573"/>
          </a:xfrm>
          <a:prstGeom prst="rect">
            <a:avLst/>
          </a:prstGeom>
        </p:spPr>
        <p:txBody>
          <a:bodyPr vert="horz" lIns="143332" tIns="71666" rIns="143332" bIns="7166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92083" y="8566359"/>
            <a:ext cx="3696388" cy="492074"/>
          </a:xfrm>
          <a:prstGeom prst="rect">
            <a:avLst/>
          </a:prstGeom>
        </p:spPr>
        <p:txBody>
          <a:bodyPr vert="horz" lIns="143332" tIns="71666" rIns="143332" bIns="71666" rtlCol="0" anchor="ctr"/>
          <a:lstStyle>
            <a:lvl1pPr algn="l">
              <a:defRPr sz="1900">
                <a:solidFill>
                  <a:schemeClr val="tx1">
                    <a:tint val="75000"/>
                  </a:schemeClr>
                </a:solidFill>
              </a:defRPr>
            </a:lvl1pPr>
          </a:lstStyle>
          <a:p>
            <a:fld id="{1D8BD707-D9CF-40AE-B4C6-C98DA3205C09}" type="datetimeFigureOut">
              <a:rPr lang="en-US" smtClean="0"/>
              <a:pPr/>
              <a:t>7/31/2024</a:t>
            </a:fld>
            <a:endParaRPr lang="en-US"/>
          </a:p>
        </p:txBody>
      </p:sp>
      <p:sp>
        <p:nvSpPr>
          <p:cNvPr id="5" name="Footer Placeholder 4"/>
          <p:cNvSpPr>
            <a:spLocks noGrp="1"/>
          </p:cNvSpPr>
          <p:nvPr>
            <p:ph type="ftr" sz="quarter" idx="3"/>
          </p:nvPr>
        </p:nvSpPr>
        <p:spPr>
          <a:xfrm>
            <a:off x="5412568" y="8566359"/>
            <a:ext cx="5016527" cy="492074"/>
          </a:xfrm>
          <a:prstGeom prst="rect">
            <a:avLst/>
          </a:prstGeom>
        </p:spPr>
        <p:txBody>
          <a:bodyPr vert="horz" lIns="143332" tIns="71666" rIns="143332" bIns="71666"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53192" y="8566359"/>
            <a:ext cx="3696388" cy="492074"/>
          </a:xfrm>
          <a:prstGeom prst="rect">
            <a:avLst/>
          </a:prstGeom>
        </p:spPr>
        <p:txBody>
          <a:bodyPr vert="horz" lIns="143332" tIns="71666" rIns="143332" bIns="71666" rtlCol="0" anchor="ctr"/>
          <a:lstStyle>
            <a:lvl1pPr algn="r">
              <a:defRPr sz="1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33322" rtl="0" eaLnBrk="1" latinLnBrk="0" hangingPunct="1">
        <a:spcBef>
          <a:spcPct val="0"/>
        </a:spcBef>
        <a:buNone/>
        <a:defRPr sz="6900" kern="1200">
          <a:solidFill>
            <a:schemeClr val="tx1"/>
          </a:solidFill>
          <a:latin typeface="+mj-lt"/>
          <a:ea typeface="+mj-ea"/>
          <a:cs typeface="+mj-cs"/>
        </a:defRPr>
      </a:lvl1pPr>
    </p:titleStyle>
    <p:bodyStyle>
      <a:lvl1pPr marL="537496" indent="-537496" algn="l" defTabSz="1433322" rtl="0" eaLnBrk="1" latinLnBrk="0" hangingPunct="1">
        <a:spcBef>
          <a:spcPct val="20000"/>
        </a:spcBef>
        <a:buFont typeface="Arial" pitchFamily="34" charset="0"/>
        <a:buChar char="•"/>
        <a:defRPr sz="5000" kern="1200">
          <a:solidFill>
            <a:schemeClr val="tx1"/>
          </a:solidFill>
          <a:latin typeface="+mn-lt"/>
          <a:ea typeface="+mn-ea"/>
          <a:cs typeface="+mn-cs"/>
        </a:defRPr>
      </a:lvl1pPr>
      <a:lvl2pPr marL="1164574" indent="-447913" algn="l" defTabSz="1433322" rtl="0" eaLnBrk="1" latinLnBrk="0" hangingPunct="1">
        <a:spcBef>
          <a:spcPct val="20000"/>
        </a:spcBef>
        <a:buFont typeface="Arial" pitchFamily="34" charset="0"/>
        <a:buChar char="–"/>
        <a:defRPr sz="4400" kern="1200">
          <a:solidFill>
            <a:schemeClr val="tx1"/>
          </a:solidFill>
          <a:latin typeface="+mn-lt"/>
          <a:ea typeface="+mn-ea"/>
          <a:cs typeface="+mn-cs"/>
        </a:defRPr>
      </a:lvl2pPr>
      <a:lvl3pPr marL="1791653" indent="-358331" algn="l" defTabSz="1433322"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08314"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224975"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941636"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658297"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374958"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6091619"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33322" rtl="0" eaLnBrk="1" latinLnBrk="0" hangingPunct="1">
        <a:defRPr sz="2800" kern="1200">
          <a:solidFill>
            <a:schemeClr val="tx1"/>
          </a:solidFill>
          <a:latin typeface="+mn-lt"/>
          <a:ea typeface="+mn-ea"/>
          <a:cs typeface="+mn-cs"/>
        </a:defRPr>
      </a:lvl1pPr>
      <a:lvl2pPr marL="716661" algn="l" defTabSz="1433322" rtl="0" eaLnBrk="1" latinLnBrk="0" hangingPunct="1">
        <a:defRPr sz="2800" kern="1200">
          <a:solidFill>
            <a:schemeClr val="tx1"/>
          </a:solidFill>
          <a:latin typeface="+mn-lt"/>
          <a:ea typeface="+mn-ea"/>
          <a:cs typeface="+mn-cs"/>
        </a:defRPr>
      </a:lvl2pPr>
      <a:lvl3pPr marL="1433322" algn="l" defTabSz="1433322" rtl="0" eaLnBrk="1" latinLnBrk="0" hangingPunct="1">
        <a:defRPr sz="2800" kern="1200">
          <a:solidFill>
            <a:schemeClr val="tx1"/>
          </a:solidFill>
          <a:latin typeface="+mn-lt"/>
          <a:ea typeface="+mn-ea"/>
          <a:cs typeface="+mn-cs"/>
        </a:defRPr>
      </a:lvl3pPr>
      <a:lvl4pPr marL="2149983" algn="l" defTabSz="1433322" rtl="0" eaLnBrk="1" latinLnBrk="0" hangingPunct="1">
        <a:defRPr sz="2800" kern="1200">
          <a:solidFill>
            <a:schemeClr val="tx1"/>
          </a:solidFill>
          <a:latin typeface="+mn-lt"/>
          <a:ea typeface="+mn-ea"/>
          <a:cs typeface="+mn-cs"/>
        </a:defRPr>
      </a:lvl4pPr>
      <a:lvl5pPr marL="2866644" algn="l" defTabSz="1433322" rtl="0" eaLnBrk="1" latinLnBrk="0" hangingPunct="1">
        <a:defRPr sz="2800" kern="1200">
          <a:solidFill>
            <a:schemeClr val="tx1"/>
          </a:solidFill>
          <a:latin typeface="+mn-lt"/>
          <a:ea typeface="+mn-ea"/>
          <a:cs typeface="+mn-cs"/>
        </a:defRPr>
      </a:lvl5pPr>
      <a:lvl6pPr marL="3583305" algn="l" defTabSz="1433322" rtl="0" eaLnBrk="1" latinLnBrk="0" hangingPunct="1">
        <a:defRPr sz="2800" kern="1200">
          <a:solidFill>
            <a:schemeClr val="tx1"/>
          </a:solidFill>
          <a:latin typeface="+mn-lt"/>
          <a:ea typeface="+mn-ea"/>
          <a:cs typeface="+mn-cs"/>
        </a:defRPr>
      </a:lvl6pPr>
      <a:lvl7pPr marL="4299966" algn="l" defTabSz="1433322" rtl="0" eaLnBrk="1" latinLnBrk="0" hangingPunct="1">
        <a:defRPr sz="2800" kern="1200">
          <a:solidFill>
            <a:schemeClr val="tx1"/>
          </a:solidFill>
          <a:latin typeface="+mn-lt"/>
          <a:ea typeface="+mn-ea"/>
          <a:cs typeface="+mn-cs"/>
        </a:defRPr>
      </a:lvl7pPr>
      <a:lvl8pPr marL="5016627" algn="l" defTabSz="1433322" rtl="0" eaLnBrk="1" latinLnBrk="0" hangingPunct="1">
        <a:defRPr sz="2800" kern="1200">
          <a:solidFill>
            <a:schemeClr val="tx1"/>
          </a:solidFill>
          <a:latin typeface="+mn-lt"/>
          <a:ea typeface="+mn-ea"/>
          <a:cs typeface="+mn-cs"/>
        </a:defRPr>
      </a:lvl8pPr>
      <a:lvl9pPr marL="5733288" algn="l" defTabSz="1433322"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Level 1</a:t>
            </a:r>
            <a:br>
              <a:rPr lang="en-US" dirty="0" smtClean="0"/>
            </a:br>
            <a:r>
              <a:rPr lang="en-US" dirty="0" smtClean="0"/>
              <a:t>Chapter </a:t>
            </a:r>
            <a:r>
              <a:rPr lang="en-US" dirty="0" smtClean="0"/>
              <a:t>3</a:t>
            </a:r>
            <a:r>
              <a:rPr lang="en-US" dirty="0" smtClean="0"/>
              <a:t>: Data Storage Solutions</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Delimited text files</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215231" y="4392612"/>
            <a:ext cx="9067800" cy="1981131"/>
          </a:xfrm>
          <a:prstGeom prst="rect">
            <a:avLst/>
          </a:prstGeom>
        </p:spPr>
        <p:txBody>
          <a:bodyPr vert="horz" lIns="143332" tIns="71666" rIns="143332" bIns="71666" rtlCol="0" anchor="ctr">
            <a:noAutofit/>
          </a:bodyPr>
          <a:lstStyle/>
          <a:p>
            <a:pPr lvl="0">
              <a:lnSpc>
                <a:spcPct val="150000"/>
              </a:lnSpc>
            </a:pPr>
            <a:r>
              <a:rPr lang="en-US" sz="2400" dirty="0" smtClean="0"/>
              <a:t>Data is often stored in plain text format with specific field delimiters and row terminators. The most common format for delimited data is comma-separated values (CSV) in which fields are separated by commas, and rows are terminated by a carriage return / new line. Optionally, the first line may include the field names. Other common formats include tab-separated values (TSV) and space-delimited (in which tabs or spaces are used to separate fields), and fixed-width data in which each field is allocated a fixed number of characters. Delimited text is a good choice for structured data that needs to be accessed by a wide range of applications and services in a human-readable format.</a:t>
            </a:r>
            <a:endParaRPr lang="en-US" sz="2400" dirty="0" smtClean="0">
              <a:ea typeface="+mj-ea"/>
              <a:cs typeface="+mj-cs"/>
            </a:endParaRPr>
          </a:p>
        </p:txBody>
      </p:sp>
      <p:sp>
        <p:nvSpPr>
          <p:cNvPr id="6" name="Title 1"/>
          <p:cNvSpPr txBox="1">
            <a:spLocks/>
          </p:cNvSpPr>
          <p:nvPr/>
        </p:nvSpPr>
        <p:spPr>
          <a:xfrm>
            <a:off x="10206831" y="4240212"/>
            <a:ext cx="5334000" cy="1981131"/>
          </a:xfrm>
          <a:prstGeom prst="rect">
            <a:avLst/>
          </a:prstGeom>
        </p:spPr>
        <p:txBody>
          <a:bodyPr vert="horz" lIns="143332" tIns="71666" rIns="143332" bIns="71666" rtlCol="0" anchor="ctr">
            <a:noAutofit/>
          </a:bodyPr>
          <a:lstStyle/>
          <a:p>
            <a:pPr lvl="0">
              <a:lnSpc>
                <a:spcPct val="150000"/>
              </a:lnSpc>
            </a:pPr>
            <a:r>
              <a:rPr lang="en-US" sz="2400" dirty="0" err="1" smtClean="0"/>
              <a:t>FirstName,LastName,Email</a:t>
            </a:r>
            <a:endParaRPr lang="en-US" sz="2400" dirty="0" smtClean="0"/>
          </a:p>
          <a:p>
            <a:pPr lvl="0">
              <a:lnSpc>
                <a:spcPct val="150000"/>
              </a:lnSpc>
            </a:pPr>
            <a:r>
              <a:rPr lang="en-US" sz="2400" dirty="0" err="1" smtClean="0"/>
              <a:t>Joe,Jones,joe@litware.com</a:t>
            </a:r>
            <a:endParaRPr lang="en-US" sz="2400" dirty="0" smtClean="0"/>
          </a:p>
          <a:p>
            <a:pPr lvl="0">
              <a:lnSpc>
                <a:spcPct val="150000"/>
              </a:lnSpc>
            </a:pPr>
            <a:r>
              <a:rPr lang="en-US" sz="2400" dirty="0" err="1" smtClean="0"/>
              <a:t>Samir,Nadoy,samir@northwind.com</a:t>
            </a:r>
            <a:endParaRPr lang="en-US" sz="2400" dirty="0" smtClean="0">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JavaScript Object Notation (JSON</a:t>
            </a:r>
            <a:r>
              <a:rPr lang="en-US" sz="5300" b="1" dirty="0" smtClean="0"/>
              <a:t>)</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215231" y="4392612"/>
            <a:ext cx="9067800" cy="1981131"/>
          </a:xfrm>
          <a:prstGeom prst="rect">
            <a:avLst/>
          </a:prstGeom>
        </p:spPr>
        <p:txBody>
          <a:bodyPr vert="horz" lIns="143332" tIns="71666" rIns="143332" bIns="71666" rtlCol="0" anchor="ctr">
            <a:noAutofit/>
          </a:bodyPr>
          <a:lstStyle/>
          <a:p>
            <a:pPr lvl="0">
              <a:lnSpc>
                <a:spcPct val="150000"/>
              </a:lnSpc>
            </a:pPr>
            <a:r>
              <a:rPr lang="en-US" sz="2400" dirty="0" smtClean="0"/>
              <a:t>JSON is a ubiquitous format in which a hierarchical document schema is used to define data entities (objects) that have multiple attributes. Each attribute might be an object (or a collection of objects); making JSON a flexible format that's good for both structured and semi-structured data.</a:t>
            </a:r>
          </a:p>
          <a:p>
            <a:pPr lvl="0">
              <a:lnSpc>
                <a:spcPct val="150000"/>
              </a:lnSpc>
            </a:pPr>
            <a:r>
              <a:rPr lang="en-US" sz="2400" dirty="0" smtClean="0"/>
              <a:t>The following example shows a JSON document containing a collection of customers. Each customer has three attributes (</a:t>
            </a:r>
            <a:r>
              <a:rPr lang="en-US" sz="2400" dirty="0" err="1" smtClean="0"/>
              <a:t>firstName</a:t>
            </a:r>
            <a:r>
              <a:rPr lang="en-US" sz="2400" dirty="0" smtClean="0"/>
              <a:t>, </a:t>
            </a:r>
            <a:r>
              <a:rPr lang="en-US" sz="2400" dirty="0" err="1" smtClean="0"/>
              <a:t>lastName</a:t>
            </a:r>
            <a:r>
              <a:rPr lang="en-US" sz="2400" dirty="0" smtClean="0"/>
              <a:t>, and contact), and the contact attribute contains a collection of objects that represent one or more contact methods (email or phone). Note that objects are enclosed in braces ({..}) and collections are enclosed in square brackets ([..]). Attributes are represented by name : value pairs and separated by commas (,).</a:t>
            </a:r>
          </a:p>
        </p:txBody>
      </p:sp>
      <p:sp>
        <p:nvSpPr>
          <p:cNvPr id="6" name="Title 1"/>
          <p:cNvSpPr txBox="1">
            <a:spLocks/>
          </p:cNvSpPr>
          <p:nvPr/>
        </p:nvSpPr>
        <p:spPr>
          <a:xfrm>
            <a:off x="10359231" y="3478212"/>
            <a:ext cx="5334000" cy="1981131"/>
          </a:xfrm>
          <a:prstGeom prst="rect">
            <a:avLst/>
          </a:prstGeom>
        </p:spPr>
        <p:txBody>
          <a:bodyPr vert="horz" lIns="143332" tIns="71666" rIns="143332" bIns="71666" rtlCol="0" anchor="ctr">
            <a:noAutofit/>
          </a:bodyPr>
          <a:lstStyle/>
          <a:p>
            <a:pPr lvl="0">
              <a:lnSpc>
                <a:spcPct val="150000"/>
              </a:lnSpc>
            </a:pPr>
            <a:r>
              <a:rPr lang="en-US" sz="1200" dirty="0" smtClean="0"/>
              <a:t>{</a:t>
            </a:r>
          </a:p>
          <a:p>
            <a:pPr lvl="0">
              <a:lnSpc>
                <a:spcPct val="150000"/>
              </a:lnSpc>
            </a:pPr>
            <a:r>
              <a:rPr lang="en-US" sz="1200" dirty="0" smtClean="0"/>
              <a:t>  "customers":</a:t>
            </a:r>
          </a:p>
          <a:p>
            <a:pPr lvl="0">
              <a:lnSpc>
                <a:spcPct val="150000"/>
              </a:lnSpc>
            </a:pPr>
            <a:r>
              <a:rPr lang="en-US" sz="1200" dirty="0" smtClean="0"/>
              <a:t>  [</a:t>
            </a:r>
          </a:p>
          <a:p>
            <a:pPr lvl="0">
              <a:lnSpc>
                <a:spcPct val="150000"/>
              </a:lnSpc>
            </a:pPr>
            <a:r>
              <a:rPr lang="en-US" sz="1200" dirty="0" smtClean="0"/>
              <a:t>    {</a:t>
            </a:r>
          </a:p>
          <a:p>
            <a:pPr lvl="0">
              <a:lnSpc>
                <a:spcPct val="150000"/>
              </a:lnSpc>
            </a:pPr>
            <a:r>
              <a:rPr lang="en-US" sz="1200" dirty="0" smtClean="0"/>
              <a:t>      "</a:t>
            </a:r>
            <a:r>
              <a:rPr lang="en-US" sz="1200" dirty="0" err="1" smtClean="0"/>
              <a:t>firstName</a:t>
            </a:r>
            <a:r>
              <a:rPr lang="en-US" sz="1200" dirty="0" smtClean="0"/>
              <a:t>": "Joe",</a:t>
            </a:r>
          </a:p>
          <a:p>
            <a:pPr lvl="0">
              <a:lnSpc>
                <a:spcPct val="150000"/>
              </a:lnSpc>
            </a:pPr>
            <a:r>
              <a:rPr lang="en-US" sz="1200" dirty="0" smtClean="0"/>
              <a:t>      "</a:t>
            </a:r>
            <a:r>
              <a:rPr lang="en-US" sz="1200" dirty="0" err="1" smtClean="0"/>
              <a:t>lastName</a:t>
            </a:r>
            <a:r>
              <a:rPr lang="en-US" sz="1200" dirty="0" smtClean="0"/>
              <a:t>": "Jones",</a:t>
            </a:r>
          </a:p>
          <a:p>
            <a:pPr lvl="0">
              <a:lnSpc>
                <a:spcPct val="150000"/>
              </a:lnSpc>
            </a:pPr>
            <a:r>
              <a:rPr lang="en-US" sz="1200" dirty="0" smtClean="0"/>
              <a:t>      "contact":</a:t>
            </a:r>
          </a:p>
          <a:p>
            <a:pPr lvl="0">
              <a:lnSpc>
                <a:spcPct val="150000"/>
              </a:lnSpc>
            </a:pPr>
            <a:r>
              <a:rPr lang="en-US" sz="1200" dirty="0" smtClean="0"/>
              <a:t>      [</a:t>
            </a:r>
          </a:p>
          <a:p>
            <a:pPr lvl="0">
              <a:lnSpc>
                <a:spcPct val="150000"/>
              </a:lnSpc>
            </a:pPr>
            <a:r>
              <a:rPr lang="en-US" sz="1200" dirty="0" smtClean="0"/>
              <a:t>        {</a:t>
            </a:r>
          </a:p>
          <a:p>
            <a:pPr lvl="0">
              <a:lnSpc>
                <a:spcPct val="150000"/>
              </a:lnSpc>
            </a:pPr>
            <a:r>
              <a:rPr lang="en-US" sz="1200" dirty="0" smtClean="0"/>
              <a:t>          "type": "home",</a:t>
            </a:r>
          </a:p>
          <a:p>
            <a:pPr lvl="0">
              <a:lnSpc>
                <a:spcPct val="150000"/>
              </a:lnSpc>
            </a:pPr>
            <a:r>
              <a:rPr lang="en-US" sz="1200" dirty="0" smtClean="0"/>
              <a:t>          "number": "555 123-1234"</a:t>
            </a:r>
          </a:p>
          <a:p>
            <a:pPr lvl="0">
              <a:lnSpc>
                <a:spcPct val="150000"/>
              </a:lnSpc>
            </a:pPr>
            <a:r>
              <a:rPr lang="en-US" sz="1200" dirty="0" smtClean="0"/>
              <a:t>        },</a:t>
            </a:r>
          </a:p>
          <a:p>
            <a:pPr lvl="0">
              <a:lnSpc>
                <a:spcPct val="150000"/>
              </a:lnSpc>
            </a:pPr>
            <a:r>
              <a:rPr lang="en-US" sz="1200" dirty="0" smtClean="0"/>
              <a:t>        {</a:t>
            </a:r>
          </a:p>
          <a:p>
            <a:pPr lvl="0">
              <a:lnSpc>
                <a:spcPct val="150000"/>
              </a:lnSpc>
            </a:pPr>
            <a:r>
              <a:rPr lang="en-US" sz="1200" dirty="0" smtClean="0"/>
              <a:t>          "type": "email",</a:t>
            </a:r>
          </a:p>
          <a:p>
            <a:pPr lvl="0">
              <a:lnSpc>
                <a:spcPct val="150000"/>
              </a:lnSpc>
            </a:pPr>
            <a:r>
              <a:rPr lang="en-US" sz="1200" dirty="0" smtClean="0"/>
              <a:t>          "address": "joe@litware.com"</a:t>
            </a:r>
          </a:p>
          <a:p>
            <a:pPr lvl="0">
              <a:lnSpc>
                <a:spcPct val="150000"/>
              </a:lnSpc>
            </a:pPr>
            <a:r>
              <a:rPr lang="en-US" sz="1200" dirty="0" smtClean="0"/>
              <a:t>        }</a:t>
            </a:r>
          </a:p>
          <a:p>
            <a:pPr lvl="0">
              <a:lnSpc>
                <a:spcPct val="150000"/>
              </a:lnSpc>
            </a:pPr>
            <a:r>
              <a:rPr lang="en-US" sz="1200" dirty="0" smtClean="0"/>
              <a:t>      ]</a:t>
            </a:r>
          </a:p>
          <a:p>
            <a:pPr lvl="0">
              <a:lnSpc>
                <a:spcPct val="150000"/>
              </a:lnSpc>
            </a:pPr>
            <a:r>
              <a:rPr lang="en-US" sz="1200" dirty="0" smtClean="0"/>
              <a:t>    },</a:t>
            </a:r>
          </a:p>
          <a:p>
            <a:pPr lvl="0">
              <a:lnSpc>
                <a:spcPct val="150000"/>
              </a:lnSpc>
            </a:pPr>
            <a:r>
              <a:rPr lang="en-US" sz="1200" dirty="0" smtClean="0"/>
              <a:t>    {</a:t>
            </a:r>
          </a:p>
          <a:p>
            <a:pPr lvl="0">
              <a:lnSpc>
                <a:spcPct val="150000"/>
              </a:lnSpc>
            </a:pPr>
            <a:r>
              <a:rPr lang="en-US" sz="1200" dirty="0" smtClean="0"/>
              <a:t>      "</a:t>
            </a:r>
            <a:r>
              <a:rPr lang="en-US" sz="1200" dirty="0" err="1" smtClean="0"/>
              <a:t>firstName</a:t>
            </a:r>
            <a:r>
              <a:rPr lang="en-US" sz="1200" dirty="0" smtClean="0"/>
              <a:t>": "</a:t>
            </a:r>
            <a:r>
              <a:rPr lang="en-US" sz="1200" dirty="0" err="1" smtClean="0"/>
              <a:t>Samir</a:t>
            </a:r>
            <a:r>
              <a:rPr lang="en-US" sz="1200" dirty="0" smtClean="0"/>
              <a:t>",</a:t>
            </a:r>
          </a:p>
          <a:p>
            <a:pPr lvl="0">
              <a:lnSpc>
                <a:spcPct val="150000"/>
              </a:lnSpc>
            </a:pPr>
            <a:r>
              <a:rPr lang="en-US" sz="1200" dirty="0" smtClean="0"/>
              <a:t>      "</a:t>
            </a:r>
            <a:r>
              <a:rPr lang="en-US" sz="1200" dirty="0" err="1" smtClean="0"/>
              <a:t>lastName</a:t>
            </a:r>
            <a:r>
              <a:rPr lang="en-US" sz="1200" dirty="0" smtClean="0"/>
              <a:t>": "</a:t>
            </a:r>
            <a:r>
              <a:rPr lang="en-US" sz="1200" dirty="0" err="1" smtClean="0"/>
              <a:t>Nadoy</a:t>
            </a:r>
            <a:r>
              <a:rPr lang="en-US" sz="1200" dirty="0" smtClean="0"/>
              <a:t>",</a:t>
            </a:r>
          </a:p>
          <a:p>
            <a:pPr lvl="0">
              <a:lnSpc>
                <a:spcPct val="150000"/>
              </a:lnSpc>
            </a:pPr>
            <a:r>
              <a:rPr lang="en-US" sz="1200" dirty="0" smtClean="0"/>
              <a:t>      "contact":</a:t>
            </a:r>
          </a:p>
          <a:p>
            <a:pPr lvl="0">
              <a:lnSpc>
                <a:spcPct val="150000"/>
              </a:lnSpc>
            </a:pPr>
            <a:r>
              <a:rPr lang="en-US" sz="1200" dirty="0" smtClean="0"/>
              <a:t>      [</a:t>
            </a:r>
          </a:p>
          <a:p>
            <a:pPr lvl="0">
              <a:lnSpc>
                <a:spcPct val="150000"/>
              </a:lnSpc>
            </a:pPr>
            <a:r>
              <a:rPr lang="en-US" sz="1200" dirty="0" smtClean="0"/>
              <a:t>        {</a:t>
            </a:r>
          </a:p>
          <a:p>
            <a:pPr lvl="0">
              <a:lnSpc>
                <a:spcPct val="150000"/>
              </a:lnSpc>
            </a:pPr>
            <a:r>
              <a:rPr lang="en-US" sz="1200" dirty="0" smtClean="0"/>
              <a:t>          "type": "email",</a:t>
            </a:r>
          </a:p>
          <a:p>
            <a:pPr lvl="0">
              <a:lnSpc>
                <a:spcPct val="150000"/>
              </a:lnSpc>
            </a:pPr>
            <a:r>
              <a:rPr lang="en-US" sz="1200" dirty="0" smtClean="0"/>
              <a:t>          "address": "samir@northwind.com"</a:t>
            </a:r>
          </a:p>
          <a:p>
            <a:pPr lvl="0">
              <a:lnSpc>
                <a:spcPct val="150000"/>
              </a:lnSpc>
            </a:pPr>
            <a:r>
              <a:rPr lang="en-US" sz="1200" dirty="0" smtClean="0"/>
              <a:t>        }</a:t>
            </a:r>
          </a:p>
          <a:p>
            <a:pPr lvl="0">
              <a:lnSpc>
                <a:spcPct val="150000"/>
              </a:lnSpc>
            </a:pPr>
            <a:r>
              <a:rPr lang="en-US" sz="1200" dirty="0" smtClean="0"/>
              <a:t>      ]</a:t>
            </a:r>
          </a:p>
          <a:p>
            <a:pPr lvl="0">
              <a:lnSpc>
                <a:spcPct val="150000"/>
              </a:lnSpc>
            </a:pPr>
            <a:r>
              <a:rPr lang="en-US" sz="1200" dirty="0" smtClean="0"/>
              <a:t>    }</a:t>
            </a:r>
          </a:p>
          <a:p>
            <a:pPr lvl="0">
              <a:lnSpc>
                <a:spcPct val="150000"/>
              </a:lnSpc>
            </a:pPr>
            <a:r>
              <a:rPr lang="en-US" sz="1200" dirty="0" smtClean="0"/>
              <a:t>  ]</a:t>
            </a:r>
          </a:p>
          <a:p>
            <a:pPr lvl="0">
              <a:lnSpc>
                <a:spcPct val="150000"/>
              </a:lnSpc>
            </a:pPr>
            <a:r>
              <a:rPr lang="en-US" sz="1200" dirty="0" smtClean="0"/>
              <a:t>}</a:t>
            </a:r>
            <a:endParaRPr lang="en-US" sz="1200" dirty="0" smtClean="0">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Extensible Markup Language (XML</a:t>
            </a:r>
            <a:r>
              <a:rPr lang="en-US" sz="5300" b="1" dirty="0" smtClean="0"/>
              <a:t>)</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215231" y="3097212"/>
            <a:ext cx="9067800" cy="1981131"/>
          </a:xfrm>
          <a:prstGeom prst="rect">
            <a:avLst/>
          </a:prstGeom>
        </p:spPr>
        <p:txBody>
          <a:bodyPr vert="horz" lIns="143332" tIns="71666" rIns="143332" bIns="71666" rtlCol="0" anchor="ctr">
            <a:noAutofit/>
          </a:bodyPr>
          <a:lstStyle/>
          <a:p>
            <a:pPr lvl="0">
              <a:lnSpc>
                <a:spcPct val="150000"/>
              </a:lnSpc>
            </a:pPr>
            <a:r>
              <a:rPr lang="en-US" sz="2400" dirty="0" smtClean="0"/>
              <a:t>XML is a human-readable data format that was popular in the 1990s and 2000s. It's largely been superseded by the less verbose JSON format, but there are still some systems that use XML to represent data. XML uses tags enclosed in angle-brackets (&lt;../&gt;) to define elements and attributes, as shown in this example:</a:t>
            </a:r>
          </a:p>
        </p:txBody>
      </p:sp>
      <p:sp>
        <p:nvSpPr>
          <p:cNvPr id="6" name="Title 1"/>
          <p:cNvSpPr txBox="1">
            <a:spLocks/>
          </p:cNvSpPr>
          <p:nvPr/>
        </p:nvSpPr>
        <p:spPr>
          <a:xfrm>
            <a:off x="10359231" y="3478212"/>
            <a:ext cx="5334000" cy="1981131"/>
          </a:xfrm>
          <a:prstGeom prst="rect">
            <a:avLst/>
          </a:prstGeom>
        </p:spPr>
        <p:txBody>
          <a:bodyPr vert="horz" lIns="143332" tIns="71666" rIns="143332" bIns="71666" rtlCol="0" anchor="ctr">
            <a:noAutofit/>
          </a:bodyPr>
          <a:lstStyle/>
          <a:p>
            <a:pPr lvl="0">
              <a:lnSpc>
                <a:spcPct val="150000"/>
              </a:lnSpc>
            </a:pPr>
            <a:r>
              <a:rPr lang="en-US" sz="1200" dirty="0" smtClean="0"/>
              <a:t>&lt;Customers&gt;</a:t>
            </a:r>
          </a:p>
          <a:p>
            <a:pPr lvl="0">
              <a:lnSpc>
                <a:spcPct val="150000"/>
              </a:lnSpc>
            </a:pPr>
            <a:r>
              <a:rPr lang="en-US" sz="1200" dirty="0" smtClean="0"/>
              <a:t>  &lt;Customer name="Joe" </a:t>
            </a:r>
            <a:r>
              <a:rPr lang="en-US" sz="1200" dirty="0" err="1" smtClean="0"/>
              <a:t>lastName</a:t>
            </a:r>
            <a:r>
              <a:rPr lang="en-US" sz="1200" dirty="0" smtClean="0"/>
              <a:t>="Jones"&gt;</a:t>
            </a:r>
          </a:p>
          <a:p>
            <a:pPr lvl="0">
              <a:lnSpc>
                <a:spcPct val="150000"/>
              </a:lnSpc>
            </a:pPr>
            <a:r>
              <a:rPr lang="en-US" sz="1200" dirty="0" smtClean="0"/>
              <a:t>    &lt;</a:t>
            </a:r>
            <a:r>
              <a:rPr lang="en-US" sz="1200" dirty="0" err="1" smtClean="0"/>
              <a:t>ContactDetails</a:t>
            </a:r>
            <a:r>
              <a:rPr lang="en-US" sz="1200" dirty="0" smtClean="0"/>
              <a:t>&gt;</a:t>
            </a:r>
          </a:p>
          <a:p>
            <a:pPr lvl="0">
              <a:lnSpc>
                <a:spcPct val="150000"/>
              </a:lnSpc>
            </a:pPr>
            <a:r>
              <a:rPr lang="en-US" sz="1200" dirty="0" smtClean="0"/>
              <a:t>      &lt;Contact type="home" number="555 123-1234"/&gt;</a:t>
            </a:r>
          </a:p>
          <a:p>
            <a:pPr lvl="0">
              <a:lnSpc>
                <a:spcPct val="150000"/>
              </a:lnSpc>
            </a:pPr>
            <a:r>
              <a:rPr lang="en-US" sz="1200" dirty="0" smtClean="0"/>
              <a:t>      &lt;Contact type="email" address="joe@litware.com"/&gt;</a:t>
            </a:r>
          </a:p>
          <a:p>
            <a:pPr lvl="0">
              <a:lnSpc>
                <a:spcPct val="150000"/>
              </a:lnSpc>
            </a:pPr>
            <a:r>
              <a:rPr lang="en-US" sz="1200" dirty="0" smtClean="0"/>
              <a:t>    &lt;/</a:t>
            </a:r>
            <a:r>
              <a:rPr lang="en-US" sz="1200" dirty="0" err="1" smtClean="0"/>
              <a:t>ContactDetails</a:t>
            </a:r>
            <a:r>
              <a:rPr lang="en-US" sz="1200" dirty="0" smtClean="0"/>
              <a:t>&gt;</a:t>
            </a:r>
          </a:p>
          <a:p>
            <a:pPr lvl="0">
              <a:lnSpc>
                <a:spcPct val="150000"/>
              </a:lnSpc>
            </a:pPr>
            <a:r>
              <a:rPr lang="en-US" sz="1200" dirty="0" smtClean="0"/>
              <a:t>  &lt;/Customer&gt;</a:t>
            </a:r>
          </a:p>
          <a:p>
            <a:pPr lvl="0">
              <a:lnSpc>
                <a:spcPct val="150000"/>
              </a:lnSpc>
            </a:pPr>
            <a:r>
              <a:rPr lang="en-US" sz="1200" dirty="0" smtClean="0"/>
              <a:t>  &lt;Customer name="</a:t>
            </a:r>
            <a:r>
              <a:rPr lang="en-US" sz="1200" dirty="0" err="1" smtClean="0"/>
              <a:t>Samir</a:t>
            </a:r>
            <a:r>
              <a:rPr lang="en-US" sz="1200" dirty="0" smtClean="0"/>
              <a:t>" </a:t>
            </a:r>
            <a:r>
              <a:rPr lang="en-US" sz="1200" dirty="0" err="1" smtClean="0"/>
              <a:t>lastName</a:t>
            </a:r>
            <a:r>
              <a:rPr lang="en-US" sz="1200" dirty="0" smtClean="0"/>
              <a:t>="</a:t>
            </a:r>
            <a:r>
              <a:rPr lang="en-US" sz="1200" dirty="0" err="1" smtClean="0"/>
              <a:t>Nadoy</a:t>
            </a:r>
            <a:r>
              <a:rPr lang="en-US" sz="1200" dirty="0" smtClean="0"/>
              <a:t>"&gt;</a:t>
            </a:r>
          </a:p>
          <a:p>
            <a:pPr lvl="0">
              <a:lnSpc>
                <a:spcPct val="150000"/>
              </a:lnSpc>
            </a:pPr>
            <a:r>
              <a:rPr lang="en-US" sz="1200" dirty="0" smtClean="0"/>
              <a:t>    &lt;</a:t>
            </a:r>
            <a:r>
              <a:rPr lang="en-US" sz="1200" dirty="0" err="1" smtClean="0"/>
              <a:t>ContactDetails</a:t>
            </a:r>
            <a:r>
              <a:rPr lang="en-US" sz="1200" dirty="0" smtClean="0"/>
              <a:t>&gt;</a:t>
            </a:r>
          </a:p>
          <a:p>
            <a:pPr lvl="0">
              <a:lnSpc>
                <a:spcPct val="150000"/>
              </a:lnSpc>
            </a:pPr>
            <a:r>
              <a:rPr lang="en-US" sz="1200" dirty="0" smtClean="0"/>
              <a:t>      &lt;Contact type="email" address="samir@northwind.com"/&gt;</a:t>
            </a:r>
          </a:p>
          <a:p>
            <a:pPr lvl="0">
              <a:lnSpc>
                <a:spcPct val="150000"/>
              </a:lnSpc>
            </a:pPr>
            <a:r>
              <a:rPr lang="en-US" sz="1200" dirty="0" smtClean="0"/>
              <a:t>    &lt;/</a:t>
            </a:r>
            <a:r>
              <a:rPr lang="en-US" sz="1200" dirty="0" err="1" smtClean="0"/>
              <a:t>ContactDetails</a:t>
            </a:r>
            <a:r>
              <a:rPr lang="en-US" sz="1200" dirty="0" smtClean="0"/>
              <a:t>&gt;</a:t>
            </a:r>
          </a:p>
          <a:p>
            <a:pPr lvl="0">
              <a:lnSpc>
                <a:spcPct val="150000"/>
              </a:lnSpc>
            </a:pPr>
            <a:r>
              <a:rPr lang="en-US" sz="1200" dirty="0" smtClean="0"/>
              <a:t>  &lt;/Customer&gt;</a:t>
            </a:r>
          </a:p>
          <a:p>
            <a:pPr lvl="0">
              <a:lnSpc>
                <a:spcPct val="150000"/>
              </a:lnSpc>
            </a:pPr>
            <a:r>
              <a:rPr lang="en-US" sz="1200" dirty="0" smtClean="0"/>
              <a:t>&lt;/Customers&gt;</a:t>
            </a:r>
            <a:endParaRPr lang="en-US" sz="1200" dirty="0" smtClean="0">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Binary Large Object (BLOB</a:t>
            </a:r>
            <a:r>
              <a:rPr lang="en-US" sz="5300" b="1" dirty="0" smtClean="0"/>
              <a:t>)</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215231" y="3783012"/>
            <a:ext cx="11353800" cy="1981131"/>
          </a:xfrm>
          <a:prstGeom prst="rect">
            <a:avLst/>
          </a:prstGeom>
        </p:spPr>
        <p:txBody>
          <a:bodyPr vert="horz" lIns="143332" tIns="71666" rIns="143332" bIns="71666" rtlCol="0" anchor="ctr">
            <a:noAutofit/>
          </a:bodyPr>
          <a:lstStyle/>
          <a:p>
            <a:pPr lvl="0">
              <a:lnSpc>
                <a:spcPct val="150000"/>
              </a:lnSpc>
            </a:pPr>
            <a:r>
              <a:rPr lang="en-US" sz="2400" dirty="0" smtClean="0">
                <a:ea typeface="+mj-ea"/>
                <a:cs typeface="+mj-cs"/>
              </a:rPr>
              <a:t>Ultimately, all files are stored as binary data (1's and 0's), but in the human-readable formats discussed above, the bytes of binary data are mapped to printable characters (typically through a character encoding scheme such as ASCII or Unicode). Some file formats however, particularly for unstructured data, store the data as raw binary that must be interpreted by applications and rendered. Common types of data stored as binary include images, video, audio, and application-specific documents.</a:t>
            </a:r>
          </a:p>
          <a:p>
            <a:pPr lvl="0">
              <a:lnSpc>
                <a:spcPct val="150000"/>
              </a:lnSpc>
            </a:pPr>
            <a:r>
              <a:rPr lang="en-US" sz="2400" dirty="0" smtClean="0">
                <a:ea typeface="+mj-ea"/>
                <a:cs typeface="+mj-cs"/>
              </a:rPr>
              <a:t>When working with data like this, data professionals often refer to the data files as BLOBs (Binary Large Objects).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Optimized file </a:t>
            </a:r>
            <a:r>
              <a:rPr lang="en-US" sz="5300" b="1" dirty="0" smtClean="0"/>
              <a:t>formats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062831" y="4316412"/>
            <a:ext cx="13465414" cy="1981131"/>
          </a:xfrm>
          <a:prstGeom prst="rect">
            <a:avLst/>
          </a:prstGeom>
        </p:spPr>
        <p:txBody>
          <a:bodyPr vert="horz" lIns="143332" tIns="71666" rIns="143332" bIns="71666" rtlCol="0" anchor="ctr">
            <a:noAutofit/>
          </a:bodyPr>
          <a:lstStyle/>
          <a:p>
            <a:pPr lvl="0">
              <a:lnSpc>
                <a:spcPct val="150000"/>
              </a:lnSpc>
            </a:pPr>
            <a:r>
              <a:rPr lang="en-US" sz="3200" dirty="0" smtClean="0">
                <a:ea typeface="+mj-ea"/>
                <a:cs typeface="+mj-cs"/>
              </a:rPr>
              <a:t>While human-readable formats for structured and semi-structured data can be useful, they're typically not optimized for storage space or processing. Over time, some specialized file formats that enable compression, indexing, and efficient storage and processing have been developed</a:t>
            </a:r>
            <a:r>
              <a:rPr lang="en-US" sz="3200" dirty="0" smtClean="0">
                <a:ea typeface="+mj-ea"/>
                <a:cs typeface="+mj-cs"/>
              </a:rPr>
              <a:t>.</a:t>
            </a:r>
          </a:p>
          <a:p>
            <a:pPr lvl="0">
              <a:lnSpc>
                <a:spcPct val="150000"/>
              </a:lnSpc>
            </a:pPr>
            <a:endParaRPr lang="en-US" sz="3200" dirty="0" smtClean="0">
              <a:ea typeface="+mj-ea"/>
              <a:cs typeface="+mj-cs"/>
            </a:endParaRPr>
          </a:p>
          <a:p>
            <a:pPr lvl="0">
              <a:lnSpc>
                <a:spcPct val="150000"/>
              </a:lnSpc>
            </a:pPr>
            <a:r>
              <a:rPr lang="en-US" sz="3200" dirty="0" smtClean="0">
                <a:ea typeface="+mj-ea"/>
                <a:cs typeface="+mj-cs"/>
              </a:rPr>
              <a:t>Some common optimized file formats you might see include Avro, ORC, and Parquet: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Optimized file </a:t>
            </a:r>
            <a:r>
              <a:rPr lang="en-US" sz="5300" b="1" dirty="0" smtClean="0"/>
              <a:t>formats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062831" y="4316412"/>
            <a:ext cx="13465414" cy="1981131"/>
          </a:xfrm>
          <a:prstGeom prst="rect">
            <a:avLst/>
          </a:prstGeom>
        </p:spPr>
        <p:txBody>
          <a:bodyPr vert="horz" lIns="143332" tIns="71666" rIns="143332" bIns="71666" rtlCol="0" anchor="ctr">
            <a:noAutofit/>
          </a:bodyPr>
          <a:lstStyle/>
          <a:p>
            <a:pPr lvl="0">
              <a:lnSpc>
                <a:spcPct val="150000"/>
              </a:lnSpc>
            </a:pPr>
            <a:r>
              <a:rPr lang="en-US" sz="3200" i="1" dirty="0" smtClean="0">
                <a:ea typeface="+mj-ea"/>
                <a:cs typeface="+mj-cs"/>
              </a:rPr>
              <a:t>Avro</a:t>
            </a:r>
            <a:r>
              <a:rPr lang="en-US" sz="3200" dirty="0" smtClean="0">
                <a:ea typeface="+mj-ea"/>
                <a:cs typeface="+mj-cs"/>
              </a:rPr>
              <a:t> is a row-based format. It was created by Apache. Each record contains a header that describes the structure of the data in the record. This header is stored as JSON. The data is stored as binary information. An application uses the information in the header to parse the binary data and extract the fields it contains. Avro is a good format for compressing data and minimizing storage and network bandwidth requirements.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Optimized file </a:t>
            </a:r>
            <a:r>
              <a:rPr lang="en-US" sz="5300" b="1" dirty="0" smtClean="0"/>
              <a:t>formats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062831" y="4316412"/>
            <a:ext cx="13465414" cy="1981131"/>
          </a:xfrm>
          <a:prstGeom prst="rect">
            <a:avLst/>
          </a:prstGeom>
        </p:spPr>
        <p:txBody>
          <a:bodyPr vert="horz" lIns="143332" tIns="71666" rIns="143332" bIns="71666" rtlCol="0" anchor="ctr">
            <a:noAutofit/>
          </a:bodyPr>
          <a:lstStyle/>
          <a:p>
            <a:pPr lvl="0">
              <a:lnSpc>
                <a:spcPct val="150000"/>
              </a:lnSpc>
            </a:pPr>
            <a:r>
              <a:rPr lang="en-US" sz="3200" dirty="0" smtClean="0">
                <a:ea typeface="+mj-ea"/>
                <a:cs typeface="+mj-cs"/>
              </a:rPr>
              <a:t>ORC (Optimized Row Columnar format) organizes data into columns rather than rows. It was developed by </a:t>
            </a:r>
            <a:r>
              <a:rPr lang="en-US" sz="3200" dirty="0" err="1" smtClean="0">
                <a:ea typeface="+mj-ea"/>
                <a:cs typeface="+mj-cs"/>
              </a:rPr>
              <a:t>HortonWorks</a:t>
            </a:r>
            <a:r>
              <a:rPr lang="en-US" sz="3200" dirty="0" smtClean="0">
                <a:ea typeface="+mj-ea"/>
                <a:cs typeface="+mj-cs"/>
              </a:rPr>
              <a:t> for optimizing read and write operations in Apache Hive (Hive is a data warehouse system that supports fast data summarization and querying over large datasets). An ORC file contains stripes of data. Each stripe holds the data for a column or set of columns. A stripe contains an index into the rows in the stripe, the data for each row, and a footer that holds statistical information (count, sum, max, min, and so on) for each column.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Relational </a:t>
            </a:r>
            <a:r>
              <a:rPr lang="en-US" sz="5300" b="1" dirty="0" smtClean="0"/>
              <a:t>databases</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154" name="Picture 2" descr="Image showing a relational database schema"/>
          <p:cNvPicPr>
            <a:picLocks noChangeAspect="1" noChangeArrowheads="1"/>
          </p:cNvPicPr>
          <p:nvPr/>
        </p:nvPicPr>
        <p:blipFill>
          <a:blip r:embed="rId2"/>
          <a:srcRect/>
          <a:stretch>
            <a:fillRect/>
          </a:stretch>
        </p:blipFill>
        <p:spPr bwMode="auto">
          <a:xfrm>
            <a:off x="1367631" y="2944812"/>
            <a:ext cx="12268200" cy="500883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Non-relational </a:t>
            </a:r>
            <a:r>
              <a:rPr lang="en-US" sz="5300" b="1" dirty="0" smtClean="0"/>
              <a:t>databases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062831" y="4316412"/>
            <a:ext cx="11582400" cy="1981131"/>
          </a:xfrm>
          <a:prstGeom prst="rect">
            <a:avLst/>
          </a:prstGeom>
        </p:spPr>
        <p:txBody>
          <a:bodyPr vert="horz" lIns="143332" tIns="71666" rIns="143332" bIns="71666" rtlCol="0" anchor="ctr">
            <a:noAutofit/>
          </a:bodyPr>
          <a:lstStyle/>
          <a:p>
            <a:pPr lvl="0">
              <a:lnSpc>
                <a:spcPct val="150000"/>
              </a:lnSpc>
            </a:pPr>
            <a:r>
              <a:rPr lang="en-US" sz="3200" dirty="0" smtClean="0">
                <a:ea typeface="+mj-ea"/>
                <a:cs typeface="+mj-cs"/>
              </a:rPr>
              <a:t>Non-relational databases are data management systems that don’t apply a relational schema to the data. Non-relational databases are often referred to as </a:t>
            </a:r>
            <a:r>
              <a:rPr lang="en-US" sz="3200" dirty="0" err="1" smtClean="0">
                <a:ea typeface="+mj-ea"/>
                <a:cs typeface="+mj-cs"/>
              </a:rPr>
              <a:t>NoSQL</a:t>
            </a:r>
            <a:r>
              <a:rPr lang="en-US" sz="3200" dirty="0" smtClean="0">
                <a:ea typeface="+mj-ea"/>
                <a:cs typeface="+mj-cs"/>
              </a:rPr>
              <a:t> database, even though some support a variant of the SQL language.</a:t>
            </a:r>
          </a:p>
          <a:p>
            <a:pPr lvl="0">
              <a:lnSpc>
                <a:spcPct val="150000"/>
              </a:lnSpc>
            </a:pPr>
            <a:r>
              <a:rPr lang="en-US" sz="3200" dirty="0" smtClean="0">
                <a:ea typeface="+mj-ea"/>
                <a:cs typeface="+mj-cs"/>
              </a:rPr>
              <a:t>There are four common types of Non-relational database commonly in use</a:t>
            </a:r>
            <a:r>
              <a:rPr lang="en-US" sz="3200" dirty="0" smtClean="0">
                <a:ea typeface="+mj-ea"/>
                <a:cs typeface="+mj-cs"/>
              </a:rPr>
              <a:t>.</a:t>
            </a:r>
          </a:p>
          <a:p>
            <a:pPr lvl="0">
              <a:lnSpc>
                <a:spcPct val="150000"/>
              </a:lnSpc>
            </a:pPr>
            <a:endParaRPr lang="en-US" sz="3200" dirty="0" smtClean="0">
              <a:ea typeface="+mj-ea"/>
              <a:cs typeface="+mj-cs"/>
            </a:endParaRPr>
          </a:p>
          <a:p>
            <a:pPr lvl="0">
              <a:lnSpc>
                <a:spcPct val="150000"/>
              </a:lnSpc>
            </a:pPr>
            <a:r>
              <a:rPr lang="en-US" sz="3200" b="1" dirty="0" smtClean="0">
                <a:ea typeface="+mj-ea"/>
                <a:cs typeface="+mj-cs"/>
              </a:rPr>
              <a:t>Key-value databases</a:t>
            </a:r>
            <a:r>
              <a:rPr lang="en-US" sz="3200" dirty="0" smtClean="0">
                <a:ea typeface="+mj-ea"/>
                <a:cs typeface="+mj-cs"/>
              </a:rPr>
              <a:t> in which each record consists of a unique key and an associated value, which can be in any format.</a:t>
            </a:r>
          </a:p>
        </p:txBody>
      </p:sp>
      <p:pic>
        <p:nvPicPr>
          <p:cNvPr id="23554" name="Picture 2" descr="Image showing a key-value database"/>
          <p:cNvPicPr>
            <a:picLocks noChangeAspect="1" noChangeArrowheads="1"/>
          </p:cNvPicPr>
          <p:nvPr/>
        </p:nvPicPr>
        <p:blipFill>
          <a:blip r:embed="rId2"/>
          <a:srcRect/>
          <a:stretch>
            <a:fillRect/>
          </a:stretch>
        </p:blipFill>
        <p:spPr bwMode="auto">
          <a:xfrm>
            <a:off x="12188031" y="49212"/>
            <a:ext cx="3505200" cy="207450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Non-relational </a:t>
            </a:r>
            <a:r>
              <a:rPr lang="en-US" sz="5300" b="1" dirty="0" smtClean="0"/>
              <a:t>databases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062831" y="4316412"/>
            <a:ext cx="11582400" cy="1981131"/>
          </a:xfrm>
          <a:prstGeom prst="rect">
            <a:avLst/>
          </a:prstGeom>
        </p:spPr>
        <p:txBody>
          <a:bodyPr vert="horz" lIns="143332" tIns="71666" rIns="143332" bIns="71666" rtlCol="0" anchor="ctr">
            <a:noAutofit/>
          </a:bodyPr>
          <a:lstStyle/>
          <a:p>
            <a:pPr lvl="0">
              <a:lnSpc>
                <a:spcPct val="150000"/>
              </a:lnSpc>
            </a:pPr>
            <a:r>
              <a:rPr lang="en-US" sz="3200" b="1" dirty="0" smtClean="0"/>
              <a:t>Document databases</a:t>
            </a:r>
            <a:r>
              <a:rPr lang="en-US" sz="3200" dirty="0" smtClean="0"/>
              <a:t>, which are a specific form of key-value database in which the value is a JSON document (which the system is optimized to parse and query)</a:t>
            </a:r>
            <a:endParaRPr lang="en-US" sz="3200" dirty="0" smtClean="0">
              <a:ea typeface="+mj-ea"/>
              <a:cs typeface="+mj-cs"/>
            </a:endParaRPr>
          </a:p>
        </p:txBody>
      </p:sp>
      <p:pic>
        <p:nvPicPr>
          <p:cNvPr id="54274" name="Picture 2" descr="Image showing a document database"/>
          <p:cNvPicPr>
            <a:picLocks noChangeAspect="1" noChangeArrowheads="1"/>
          </p:cNvPicPr>
          <p:nvPr/>
        </p:nvPicPr>
        <p:blipFill>
          <a:blip r:embed="rId2"/>
          <a:srcRect/>
          <a:stretch>
            <a:fillRect/>
          </a:stretch>
        </p:blipFill>
        <p:spPr bwMode="auto">
          <a:xfrm>
            <a:off x="10283031" y="887412"/>
            <a:ext cx="4876800" cy="302090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192212"/>
            <a:ext cx="13465414" cy="609600"/>
          </a:xfrm>
        </p:spPr>
        <p:txBody>
          <a:bodyPr>
            <a:normAutofit fontScale="90000"/>
          </a:bodyPr>
          <a:lstStyle/>
          <a:p>
            <a:pPr algn="l"/>
            <a:r>
              <a:rPr lang="en-US" sz="5300" b="1" dirty="0" smtClean="0"/>
              <a:t>Introduction to Database Services</a:t>
            </a:r>
            <a:r>
              <a:rPr lang="en-US" dirty="0" smtClean="0"/>
              <a:t/>
            </a:r>
            <a:br>
              <a:rPr lang="en-US" dirty="0" smtClean="0"/>
            </a:br>
            <a:endParaRPr lang="en-US" dirty="0"/>
          </a:p>
        </p:txBody>
      </p:sp>
      <p:sp>
        <p:nvSpPr>
          <p:cNvPr id="3" name="Title 1"/>
          <p:cNvSpPr txBox="1">
            <a:spLocks/>
          </p:cNvSpPr>
          <p:nvPr/>
        </p:nvSpPr>
        <p:spPr>
          <a:xfrm>
            <a:off x="1062831" y="4545012"/>
            <a:ext cx="13465414"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3200" dirty="0" smtClean="0">
                <a:ea typeface="+mj-ea"/>
                <a:cs typeface="+mj-cs"/>
              </a:rPr>
              <a:t>Azure supports multiple database services, enabling you to run popular relational database management systems, such as SQL Server, </a:t>
            </a:r>
            <a:r>
              <a:rPr lang="en-US" sz="3200" dirty="0" err="1" smtClean="0">
                <a:ea typeface="+mj-ea"/>
                <a:cs typeface="+mj-cs"/>
              </a:rPr>
              <a:t>PostgreSQL</a:t>
            </a:r>
            <a:r>
              <a:rPr lang="en-US" sz="3200" dirty="0" smtClean="0">
                <a:ea typeface="+mj-ea"/>
                <a:cs typeface="+mj-cs"/>
              </a:rPr>
              <a:t>, and </a:t>
            </a:r>
            <a:r>
              <a:rPr lang="en-US" sz="3200" dirty="0" err="1" smtClean="0">
                <a:ea typeface="+mj-ea"/>
                <a:cs typeface="+mj-cs"/>
              </a:rPr>
              <a:t>MySQL</a:t>
            </a:r>
            <a:r>
              <a:rPr lang="en-US" sz="3200" dirty="0" smtClean="0">
                <a:ea typeface="+mj-ea"/>
                <a:cs typeface="+mj-cs"/>
              </a:rPr>
              <a:t>, in the cloud.</a:t>
            </a:r>
          </a:p>
          <a:p>
            <a:pPr lvl="0">
              <a:lnSpc>
                <a:spcPct val="150000"/>
              </a:lnSpc>
              <a:buFont typeface="Wingdings" pitchFamily="2" charset="2"/>
              <a:buChar char="Ø"/>
            </a:pPr>
            <a:r>
              <a:rPr lang="en-US" sz="3200" dirty="0" smtClean="0">
                <a:ea typeface="+mj-ea"/>
                <a:cs typeface="+mj-cs"/>
              </a:rPr>
              <a:t>Most Azure database services are fully managed, freeing up valuable time you’d otherwise spend managing your database. Enterprise-grade performance with built-in high availability means you can scale quickly and reach global distribution without worrying about costly downtime. </a:t>
            </a:r>
            <a:endParaRPr lang="en-US" sz="3200" dirty="0" smtClean="0">
              <a:ea typeface="+mj-ea"/>
              <a:cs typeface="+mj-cs"/>
            </a:endParaRPr>
          </a:p>
          <a:p>
            <a:pPr lvl="0">
              <a:lnSpc>
                <a:spcPct val="150000"/>
              </a:lnSpc>
              <a:buFont typeface="Wingdings" pitchFamily="2" charset="2"/>
              <a:buChar char="Ø"/>
            </a:pPr>
            <a:r>
              <a:rPr lang="en-US" sz="3200" dirty="0" smtClean="0">
                <a:ea typeface="+mj-ea"/>
                <a:cs typeface="+mj-cs"/>
              </a:rPr>
              <a:t>Developers </a:t>
            </a:r>
            <a:r>
              <a:rPr lang="en-US" sz="3200" dirty="0" smtClean="0">
                <a:ea typeface="+mj-ea"/>
                <a:cs typeface="+mj-cs"/>
              </a:rPr>
              <a:t>can take advantage of industry-leading innovations such as built-in security with automatic monitoring and threat detection, automatic tuning for improved performance.</a:t>
            </a: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Non-relational </a:t>
            </a:r>
            <a:r>
              <a:rPr lang="en-US" sz="5300" b="1" dirty="0" smtClean="0"/>
              <a:t>databases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062831" y="4316412"/>
            <a:ext cx="11582400" cy="1981131"/>
          </a:xfrm>
          <a:prstGeom prst="rect">
            <a:avLst/>
          </a:prstGeom>
        </p:spPr>
        <p:txBody>
          <a:bodyPr vert="horz" lIns="143332" tIns="71666" rIns="143332" bIns="71666" rtlCol="0" anchor="ctr">
            <a:noAutofit/>
          </a:bodyPr>
          <a:lstStyle/>
          <a:p>
            <a:pPr lvl="0">
              <a:lnSpc>
                <a:spcPct val="150000"/>
              </a:lnSpc>
            </a:pPr>
            <a:r>
              <a:rPr lang="en-US" sz="3200" b="1" dirty="0" smtClean="0"/>
              <a:t>Column family databases, </a:t>
            </a:r>
            <a:r>
              <a:rPr lang="en-US" sz="3200" dirty="0" smtClean="0"/>
              <a:t>which store tabular data comprising rows and columns, but you can divide the columns into groups known as column-families. Each column family holds a set of columns that are logically related together.</a:t>
            </a:r>
          </a:p>
          <a:p>
            <a:pPr lvl="0">
              <a:lnSpc>
                <a:spcPct val="150000"/>
              </a:lnSpc>
            </a:pPr>
            <a:r>
              <a:rPr lang="en-US" sz="3200" b="1" dirty="0" smtClean="0"/>
              <a:t/>
            </a:r>
            <a:br>
              <a:rPr lang="en-US" sz="3200" b="1" dirty="0" smtClean="0"/>
            </a:br>
            <a:endParaRPr lang="en-US" sz="3200" dirty="0" smtClean="0">
              <a:ea typeface="+mj-ea"/>
              <a:cs typeface="+mj-cs"/>
            </a:endParaRPr>
          </a:p>
        </p:txBody>
      </p:sp>
      <p:pic>
        <p:nvPicPr>
          <p:cNvPr id="55298" name="Picture 2" descr="Image showing a column family database"/>
          <p:cNvPicPr>
            <a:picLocks noChangeAspect="1" noChangeArrowheads="1"/>
          </p:cNvPicPr>
          <p:nvPr/>
        </p:nvPicPr>
        <p:blipFill>
          <a:blip r:embed="rId2"/>
          <a:srcRect/>
          <a:stretch>
            <a:fillRect/>
          </a:stretch>
        </p:blipFill>
        <p:spPr bwMode="auto">
          <a:xfrm>
            <a:off x="10054431" y="277812"/>
            <a:ext cx="5621178" cy="220980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Non-relational </a:t>
            </a:r>
            <a:r>
              <a:rPr lang="en-US" sz="5300" b="1" dirty="0" smtClean="0"/>
              <a:t>databases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062831" y="4316412"/>
            <a:ext cx="11582400" cy="1981131"/>
          </a:xfrm>
          <a:prstGeom prst="rect">
            <a:avLst/>
          </a:prstGeom>
        </p:spPr>
        <p:txBody>
          <a:bodyPr vert="horz" lIns="143332" tIns="71666" rIns="143332" bIns="71666" rtlCol="0" anchor="ctr">
            <a:noAutofit/>
          </a:bodyPr>
          <a:lstStyle/>
          <a:p>
            <a:pPr lvl="0">
              <a:lnSpc>
                <a:spcPct val="150000"/>
              </a:lnSpc>
            </a:pPr>
            <a:r>
              <a:rPr lang="en-US" sz="3200" b="1" dirty="0" smtClean="0"/>
              <a:t>Graph databases</a:t>
            </a:r>
            <a:r>
              <a:rPr lang="en-US" sz="3200" dirty="0" smtClean="0"/>
              <a:t>, which store entities as nodes with links to define relationships between them.</a:t>
            </a:r>
            <a:endParaRPr lang="en-US" sz="3200" dirty="0" smtClean="0">
              <a:ea typeface="+mj-ea"/>
              <a:cs typeface="+mj-cs"/>
            </a:endParaRPr>
          </a:p>
        </p:txBody>
      </p:sp>
      <p:pic>
        <p:nvPicPr>
          <p:cNvPr id="56322" name="Picture 2" descr="Image showing a graph database"/>
          <p:cNvPicPr>
            <a:picLocks noChangeAspect="1" noChangeArrowheads="1"/>
          </p:cNvPicPr>
          <p:nvPr/>
        </p:nvPicPr>
        <p:blipFill>
          <a:blip r:embed="rId2"/>
          <a:srcRect/>
          <a:stretch>
            <a:fillRect/>
          </a:stretch>
        </p:blipFill>
        <p:spPr bwMode="auto">
          <a:xfrm>
            <a:off x="10664031" y="887412"/>
            <a:ext cx="3995222" cy="2743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Explore analytical data </a:t>
            </a:r>
            <a:r>
              <a:rPr lang="en-US" sz="5300" b="1" dirty="0" smtClean="0"/>
              <a:t>processing</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2" descr="Diagram showing an analytical database architecture with the numbered elements described below."/>
          <p:cNvPicPr>
            <a:picLocks noChangeAspect="1" noChangeArrowheads="1"/>
          </p:cNvPicPr>
          <p:nvPr/>
        </p:nvPicPr>
        <p:blipFill>
          <a:blip r:embed="rId2"/>
          <a:srcRect/>
          <a:stretch>
            <a:fillRect/>
          </a:stretch>
        </p:blipFill>
        <p:spPr bwMode="auto">
          <a:xfrm>
            <a:off x="1062830" y="5840412"/>
            <a:ext cx="13997939" cy="3181351"/>
          </a:xfrm>
          <a:prstGeom prst="rect">
            <a:avLst/>
          </a:prstGeom>
          <a:noFill/>
        </p:spPr>
      </p:pic>
      <p:sp>
        <p:nvSpPr>
          <p:cNvPr id="6" name="Title 1"/>
          <p:cNvSpPr txBox="1">
            <a:spLocks/>
          </p:cNvSpPr>
          <p:nvPr/>
        </p:nvSpPr>
        <p:spPr>
          <a:xfrm>
            <a:off x="1062831" y="2716212"/>
            <a:ext cx="13944600" cy="1981131"/>
          </a:xfrm>
          <a:prstGeom prst="rect">
            <a:avLst/>
          </a:prstGeom>
        </p:spPr>
        <p:txBody>
          <a:bodyPr vert="horz" lIns="143332" tIns="71666" rIns="143332" bIns="71666" rtlCol="0" anchor="ctr">
            <a:noAutofit/>
          </a:bodyPr>
          <a:lstStyle/>
          <a:p>
            <a:pPr lvl="0">
              <a:lnSpc>
                <a:spcPct val="150000"/>
              </a:lnSpc>
            </a:pPr>
            <a:r>
              <a:rPr lang="en-US" sz="3200" b="1" dirty="0" smtClean="0"/>
              <a:t>Analytical data </a:t>
            </a:r>
            <a:r>
              <a:rPr lang="en-US" sz="3200" dirty="0" smtClean="0"/>
              <a:t>processing typically uses read-only (or read-mostly) systems that store vast volumes of historical data or business metrics. Analytics can be based on a snapshot of the data at a given point in time, or a series of snapshots.</a:t>
            </a:r>
          </a:p>
          <a:p>
            <a:pPr lvl="0">
              <a:lnSpc>
                <a:spcPct val="150000"/>
              </a:lnSpc>
            </a:pPr>
            <a:r>
              <a:rPr lang="en-US" sz="3200" dirty="0" smtClean="0"/>
              <a:t>The specific details for an analytical processing system can vary between solutions, but a common architecture for enterprise-scale analytics looks like this: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Design a data warehouse </a:t>
            </a:r>
            <a:r>
              <a:rPr lang="en-US" sz="5300" b="1" dirty="0" smtClean="0"/>
              <a:t>schema</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087881"/>
            <a:ext cx="13944600" cy="1981131"/>
          </a:xfrm>
          <a:prstGeom prst="rect">
            <a:avLst/>
          </a:prstGeom>
        </p:spPr>
        <p:txBody>
          <a:bodyPr vert="horz" lIns="143332" tIns="71666" rIns="143332" bIns="71666" rtlCol="0" anchor="ctr">
            <a:noAutofit/>
          </a:bodyPr>
          <a:lstStyle/>
          <a:p>
            <a:pPr lvl="0">
              <a:lnSpc>
                <a:spcPct val="150000"/>
              </a:lnSpc>
            </a:pPr>
            <a:r>
              <a:rPr lang="en-US" sz="3200" b="1" dirty="0" smtClean="0"/>
              <a:t>Like all relational databases, </a:t>
            </a:r>
            <a:r>
              <a:rPr lang="en-US" sz="3200" dirty="0" smtClean="0"/>
              <a:t>a data warehouse contains tables in which the data you want to analyze is stored. Most commonly, these tables are organized in a schema that is optimized for multidimensional modeling, in which numerical measures associated with events known as facts can be aggregated by the attributes of associated entities across multiple dimensions. For example, measures associated with a sales order (such as the amount paid or the quantity of items ordered) can be aggregated by attributes of the date on which the sale occurred, the customer, the store, and so 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Tables in a data warehouse</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087881"/>
            <a:ext cx="13944600" cy="1981131"/>
          </a:xfrm>
          <a:prstGeom prst="rect">
            <a:avLst/>
          </a:prstGeom>
        </p:spPr>
        <p:txBody>
          <a:bodyPr vert="horz" lIns="143332" tIns="71666" rIns="143332" bIns="71666" rtlCol="0" anchor="ctr">
            <a:noAutofit/>
          </a:bodyPr>
          <a:lstStyle/>
          <a:p>
            <a:pPr lvl="0">
              <a:lnSpc>
                <a:spcPct val="150000"/>
              </a:lnSpc>
            </a:pPr>
            <a:r>
              <a:rPr lang="en-US" sz="3200" b="1" dirty="0" smtClean="0"/>
              <a:t>A common </a:t>
            </a:r>
            <a:r>
              <a:rPr lang="en-US" sz="3200" dirty="0" smtClean="0"/>
              <a:t>pattern for relational data warehouses is to define a schema that includes two kinds of table: dimension tables and fact tables.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Tables in a data </a:t>
            </a:r>
            <a:r>
              <a:rPr lang="en-US" sz="5300" b="1" dirty="0" smtClean="0"/>
              <a:t>warehouse: </a:t>
            </a:r>
            <a:r>
              <a:rPr lang="en-US" sz="4800" b="1" dirty="0" smtClean="0"/>
              <a:t>Dimension </a:t>
            </a:r>
            <a:r>
              <a:rPr lang="en-US" sz="4800" b="1" dirty="0" smtClean="0"/>
              <a:t>tables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944600" cy="1981131"/>
          </a:xfrm>
          <a:prstGeom prst="rect">
            <a:avLst/>
          </a:prstGeom>
        </p:spPr>
        <p:txBody>
          <a:bodyPr vert="horz" lIns="143332" tIns="71666" rIns="143332" bIns="71666" rtlCol="0" anchor="ctr">
            <a:noAutofit/>
          </a:bodyPr>
          <a:lstStyle/>
          <a:p>
            <a:pPr lvl="0">
              <a:lnSpc>
                <a:spcPct val="150000"/>
              </a:lnSpc>
            </a:pPr>
            <a:r>
              <a:rPr lang="en-US" sz="2400" b="1" dirty="0" smtClean="0"/>
              <a:t>Dimension tables </a:t>
            </a:r>
            <a:r>
              <a:rPr lang="en-US" sz="2400" dirty="0" smtClean="0"/>
              <a:t>describe business entities, such as products, people, places, and dates. Dimension tables contain columns for attributes of an entity. For example, a customer entity might have a first name, a last name, an email address, and a postal address (which might consist of a street address, a city, a postal code, and a country or region). In addition to attribute columns, a dimension table contains a unique key column that uniquely identifies each row in the table. In fact, it's common for a dimension table to include two key columns:</a:t>
            </a:r>
          </a:p>
          <a:p>
            <a:pPr lvl="0">
              <a:lnSpc>
                <a:spcPct val="150000"/>
              </a:lnSpc>
            </a:pPr>
            <a:r>
              <a:rPr lang="en-US" sz="2400" b="1" dirty="0" smtClean="0"/>
              <a:t>a surrogate key </a:t>
            </a:r>
            <a:r>
              <a:rPr lang="en-US" sz="2400" dirty="0" smtClean="0"/>
              <a:t>that is specific to the data warehouse and uniquely identifies each row in the dimension table in the data warehouse - usually an incrementing integer number.</a:t>
            </a:r>
          </a:p>
          <a:p>
            <a:pPr lvl="0">
              <a:lnSpc>
                <a:spcPct val="150000"/>
              </a:lnSpc>
            </a:pPr>
            <a:r>
              <a:rPr lang="en-US" sz="2400" b="1" dirty="0" smtClean="0"/>
              <a:t>An alternate key</a:t>
            </a:r>
            <a:r>
              <a:rPr lang="en-US" sz="2400" dirty="0" smtClean="0"/>
              <a:t>, often a natural or business key that is used to identify a specific instance of an entity in the transactional source system from which the entity record originated - such as a product code or a customer ID.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Tables in a data </a:t>
            </a:r>
            <a:r>
              <a:rPr lang="en-US" sz="5300" b="1" dirty="0" smtClean="0"/>
              <a:t>warehouse: </a:t>
            </a:r>
            <a:r>
              <a:rPr lang="en-US" sz="4800" b="1" dirty="0" smtClean="0"/>
              <a:t>Dimension </a:t>
            </a:r>
            <a:r>
              <a:rPr lang="en-US" sz="4800" b="1" dirty="0" smtClean="0"/>
              <a:t>tables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7346" name="Picture 2"/>
          <p:cNvPicPr>
            <a:picLocks noChangeAspect="1" noChangeArrowheads="1"/>
          </p:cNvPicPr>
          <p:nvPr/>
        </p:nvPicPr>
        <p:blipFill>
          <a:blip r:embed="rId2"/>
          <a:srcRect/>
          <a:stretch>
            <a:fillRect/>
          </a:stretch>
        </p:blipFill>
        <p:spPr bwMode="auto">
          <a:xfrm>
            <a:off x="1093100" y="2716212"/>
            <a:ext cx="1393019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Tables in a data warehouse: Fact </a:t>
            </a:r>
            <a:r>
              <a:rPr lang="en-US" sz="5300" b="1" dirty="0" smtClean="0"/>
              <a:t>tables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3783081"/>
            <a:ext cx="13944600" cy="1981131"/>
          </a:xfrm>
          <a:prstGeom prst="rect">
            <a:avLst/>
          </a:prstGeom>
        </p:spPr>
        <p:txBody>
          <a:bodyPr vert="horz" lIns="143332" tIns="71666" rIns="143332" bIns="71666" rtlCol="0" anchor="ctr">
            <a:noAutofit/>
          </a:bodyPr>
          <a:lstStyle/>
          <a:p>
            <a:pPr lvl="0">
              <a:lnSpc>
                <a:spcPct val="150000"/>
              </a:lnSpc>
            </a:pPr>
            <a:r>
              <a:rPr lang="en-US" sz="3200" b="1" dirty="0" smtClean="0"/>
              <a:t>Fact tables </a:t>
            </a:r>
            <a:r>
              <a:rPr lang="en-US" sz="3200" dirty="0" smtClean="0"/>
              <a:t>store details of observations or events; for example, sales orders, stock balances, exchange rates, or recorded temperatures. A fact table contains columns for numeric values that can be aggregated by dimensions. In addition to the numeric columns, a fact table contains key columns that reference unique keys in related dimension tables.</a:t>
            </a:r>
          </a:p>
          <a:p>
            <a:pPr lvl="0">
              <a:lnSpc>
                <a:spcPct val="150000"/>
              </a:lnSpc>
            </a:pPr>
            <a:r>
              <a:rPr lang="en-US" sz="3200" dirty="0" smtClean="0"/>
              <a:t>For example, a fact table containing details of sales orders might contain the following data: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Tables in a data warehouse: Fact </a:t>
            </a:r>
            <a:r>
              <a:rPr lang="en-US" sz="5300" b="1" dirty="0" smtClean="0"/>
              <a:t>tables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8370" name="Picture 2"/>
          <p:cNvPicPr>
            <a:picLocks noChangeAspect="1" noChangeArrowheads="1"/>
          </p:cNvPicPr>
          <p:nvPr/>
        </p:nvPicPr>
        <p:blipFill>
          <a:blip r:embed="rId2"/>
          <a:srcRect/>
          <a:stretch>
            <a:fillRect/>
          </a:stretch>
        </p:blipFill>
        <p:spPr bwMode="auto">
          <a:xfrm>
            <a:off x="1062831" y="2792412"/>
            <a:ext cx="140970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2411412"/>
            <a:ext cx="13465414" cy="609600"/>
          </a:xfrm>
        </p:spPr>
        <p:txBody>
          <a:bodyPr>
            <a:normAutofit fontScale="90000"/>
          </a:bodyPr>
          <a:lstStyle/>
          <a:p>
            <a:pPr algn="l"/>
            <a:r>
              <a:rPr lang="en-US" sz="5300" b="1" dirty="0" smtClean="0"/>
              <a:t>Data warehouse schema </a:t>
            </a:r>
            <a:r>
              <a:rPr lang="en-US" sz="5300" b="1" dirty="0" smtClean="0"/>
              <a:t>designs</a:t>
            </a:r>
            <a:r>
              <a:rPr lang="en-US" sz="5300" b="1" dirty="0" smtClean="0"/>
              <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2" name="Picture 2" descr="A diagram showing a star schema."/>
          <p:cNvPicPr>
            <a:picLocks noChangeAspect="1" noChangeArrowheads="1"/>
          </p:cNvPicPr>
          <p:nvPr/>
        </p:nvPicPr>
        <p:blipFill>
          <a:blip r:embed="rId2"/>
          <a:srcRect/>
          <a:stretch>
            <a:fillRect/>
          </a:stretch>
        </p:blipFill>
        <p:spPr bwMode="auto">
          <a:xfrm>
            <a:off x="1443831" y="2868612"/>
            <a:ext cx="6954760" cy="5257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Describe Azure services for open-source databases</a:t>
            </a:r>
            <a:r>
              <a:rPr lang="en-US" dirty="0" smtClean="0"/>
              <a:t/>
            </a:r>
            <a:br>
              <a:rPr lang="en-US" dirty="0" smtClean="0"/>
            </a:br>
            <a:r>
              <a:rPr lang="en-US" dirty="0" smtClean="0"/>
              <a:t/>
            </a:r>
            <a:br>
              <a:rPr lang="en-US" dirty="0" smtClean="0"/>
            </a:br>
            <a:endParaRPr lang="en-US" dirty="0"/>
          </a:p>
        </p:txBody>
      </p:sp>
      <p:sp>
        <p:nvSpPr>
          <p:cNvPr id="3" name="Title 1"/>
          <p:cNvSpPr txBox="1">
            <a:spLocks/>
          </p:cNvSpPr>
          <p:nvPr/>
        </p:nvSpPr>
        <p:spPr>
          <a:xfrm>
            <a:off x="1062831" y="4545012"/>
            <a:ext cx="13465414"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3200" dirty="0" smtClean="0"/>
              <a:t>In </a:t>
            </a:r>
            <a:r>
              <a:rPr lang="en-US" sz="3200" dirty="0" smtClean="0"/>
              <a:t>addition to Azure SQL services, Azure data services are available for other popular relational database systems, including </a:t>
            </a:r>
            <a:r>
              <a:rPr lang="en-US" sz="3200" dirty="0" err="1" smtClean="0"/>
              <a:t>MySQL</a:t>
            </a:r>
            <a:r>
              <a:rPr lang="en-US" sz="3200" dirty="0" smtClean="0"/>
              <a:t>, </a:t>
            </a:r>
            <a:r>
              <a:rPr lang="en-US" sz="3200" dirty="0" err="1" smtClean="0"/>
              <a:t>MariaDB</a:t>
            </a:r>
            <a:r>
              <a:rPr lang="en-US" sz="3200" dirty="0" smtClean="0"/>
              <a:t>, and </a:t>
            </a:r>
            <a:r>
              <a:rPr lang="en-US" sz="3200" dirty="0" err="1" smtClean="0"/>
              <a:t>PostgreSQL</a:t>
            </a:r>
            <a:r>
              <a:rPr lang="en-US" sz="3200" dirty="0" smtClean="0"/>
              <a:t>. </a:t>
            </a:r>
            <a:endParaRPr lang="en-US" sz="3200" dirty="0" smtClean="0"/>
          </a:p>
          <a:p>
            <a:pPr lvl="0">
              <a:lnSpc>
                <a:spcPct val="150000"/>
              </a:lnSpc>
              <a:buFont typeface="Wingdings" pitchFamily="2" charset="2"/>
              <a:buChar char="Ø"/>
            </a:pPr>
            <a:r>
              <a:rPr lang="en-US" sz="3200" dirty="0" smtClean="0"/>
              <a:t>The </a:t>
            </a:r>
            <a:r>
              <a:rPr lang="en-US" sz="3200" dirty="0" smtClean="0"/>
              <a:t>primary reason for these services is to enable organizations that use them in on-premises apps to move to Azure quickly, without making significant changes to their applications.</a:t>
            </a:r>
            <a:r>
              <a:rPr lang="en-US" sz="3200" dirty="0" smtClean="0">
                <a:ea typeface="+mj-ea"/>
                <a:cs typeface="+mj-cs"/>
              </a:rPr>
              <a:t/>
            </a:r>
            <a:br>
              <a:rPr lang="en-US" sz="3200" dirty="0" smtClean="0">
                <a:ea typeface="+mj-ea"/>
                <a:cs typeface="+mj-cs"/>
              </a:rPr>
            </a:br>
            <a:endParaRPr kumimoji="0" lang="en-US" sz="3200" b="0" i="0" u="none" strike="noStrike" kern="1200" cap="none" spc="0" normalizeH="0" baseline="0" noProof="0" dirty="0">
              <a:ln>
                <a:noFill/>
              </a:ln>
              <a:solidFill>
                <a:schemeClr val="tx1"/>
              </a:solidFill>
              <a:effectLst/>
              <a:uLnTx/>
              <a:uFillTx/>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2411412"/>
            <a:ext cx="13465414" cy="609600"/>
          </a:xfrm>
        </p:spPr>
        <p:txBody>
          <a:bodyPr>
            <a:normAutofit fontScale="90000"/>
          </a:bodyPr>
          <a:lstStyle/>
          <a:p>
            <a:pPr algn="l"/>
            <a:r>
              <a:rPr lang="en-US" sz="5300" b="1" dirty="0" smtClean="0"/>
              <a:t>Data warehouse schema </a:t>
            </a:r>
            <a:r>
              <a:rPr lang="en-US" sz="5300" b="1" dirty="0" smtClean="0"/>
              <a:t>designs</a:t>
            </a:r>
            <a:r>
              <a:rPr lang="en-US" sz="5300" b="1" dirty="0" smtClean="0"/>
              <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2466" name="Picture 2" descr="A diagram showing a snowflake schema."/>
          <p:cNvPicPr>
            <a:picLocks noChangeAspect="1" noChangeArrowheads="1"/>
          </p:cNvPicPr>
          <p:nvPr/>
        </p:nvPicPr>
        <p:blipFill>
          <a:blip r:embed="rId2"/>
          <a:srcRect/>
          <a:stretch>
            <a:fillRect/>
          </a:stretch>
        </p:blipFill>
        <p:spPr bwMode="auto">
          <a:xfrm>
            <a:off x="1291431" y="2792412"/>
            <a:ext cx="7008961" cy="57150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2411412"/>
            <a:ext cx="13465414" cy="609600"/>
          </a:xfrm>
        </p:spPr>
        <p:txBody>
          <a:bodyPr>
            <a:normAutofit fontScale="90000"/>
          </a:bodyPr>
          <a:lstStyle/>
          <a:p>
            <a:pPr algn="l"/>
            <a:r>
              <a:rPr lang="en-US" sz="4800" b="1" dirty="0" smtClean="0"/>
              <a:t>Create data warehouse </a:t>
            </a:r>
            <a:r>
              <a:rPr lang="en-US" sz="4800" b="1" dirty="0" smtClean="0"/>
              <a:t>tables</a:t>
            </a:r>
            <a:r>
              <a:rPr lang="en-US" sz="5300" b="1" dirty="0" smtClean="0"/>
              <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58" name="Picture 2" descr="A screenshot of the SQL pools tab in the Manage page of Synapse Studio."/>
          <p:cNvPicPr>
            <a:picLocks noChangeAspect="1" noChangeArrowheads="1"/>
          </p:cNvPicPr>
          <p:nvPr/>
        </p:nvPicPr>
        <p:blipFill>
          <a:blip r:embed="rId2"/>
          <a:srcRect/>
          <a:stretch>
            <a:fillRect/>
          </a:stretch>
        </p:blipFill>
        <p:spPr bwMode="auto">
          <a:xfrm>
            <a:off x="1291431" y="2335212"/>
            <a:ext cx="8374696" cy="65532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
            </a:r>
            <a:br>
              <a:rPr lang="en-US" sz="5300" b="1" dirty="0" smtClean="0"/>
            </a:br>
            <a:r>
              <a:rPr lang="en-US" sz="5300" b="1" dirty="0" smtClean="0"/>
              <a:t> Thanking you !!!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Any Question !!!!</a:t>
            </a:r>
            <a:endParaRPr lang="en-US" sz="24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What are </a:t>
            </a:r>
            <a:r>
              <a:rPr lang="en-US" sz="5300" b="1" dirty="0" err="1" smtClean="0"/>
              <a:t>MySQL</a:t>
            </a:r>
            <a:r>
              <a:rPr lang="en-US" sz="5300" b="1" dirty="0" smtClean="0"/>
              <a:t>, </a:t>
            </a:r>
            <a:r>
              <a:rPr lang="en-US" sz="5300" b="1" dirty="0" err="1" smtClean="0"/>
              <a:t>MariaDB</a:t>
            </a:r>
            <a:r>
              <a:rPr lang="en-US" sz="5300" b="1" dirty="0" smtClean="0"/>
              <a:t>, and </a:t>
            </a:r>
            <a:r>
              <a:rPr lang="en-US" sz="5300" b="1" dirty="0" err="1" smtClean="0"/>
              <a:t>PostgreSQL</a:t>
            </a:r>
            <a:r>
              <a:rPr lang="en-US" sz="5300" b="1" dirty="0" smtClean="0"/>
              <a:t>?</a:t>
            </a:r>
            <a:br>
              <a:rPr lang="en-US" sz="5300" b="1" dirty="0" smtClean="0"/>
            </a:br>
            <a:r>
              <a:rPr lang="en-US" dirty="0" smtClean="0"/>
              <a:t/>
            </a:r>
            <a:br>
              <a:rPr lang="en-US" dirty="0" smtClean="0"/>
            </a:br>
            <a:endParaRPr lang="en-US" dirty="0"/>
          </a:p>
        </p:txBody>
      </p:sp>
      <p:sp>
        <p:nvSpPr>
          <p:cNvPr id="3" name="Title 1"/>
          <p:cNvSpPr txBox="1">
            <a:spLocks/>
          </p:cNvSpPr>
          <p:nvPr/>
        </p:nvSpPr>
        <p:spPr>
          <a:xfrm>
            <a:off x="986631" y="4926012"/>
            <a:ext cx="13465414" cy="1981131"/>
          </a:xfrm>
          <a:prstGeom prst="rect">
            <a:avLst/>
          </a:prstGeom>
        </p:spPr>
        <p:txBody>
          <a:bodyPr vert="horz" lIns="143332" tIns="71666" rIns="143332" bIns="71666" rtlCol="0" anchor="ctr">
            <a:noAutofit/>
          </a:bodyPr>
          <a:lstStyle/>
          <a:p>
            <a:pPr>
              <a:lnSpc>
                <a:spcPct val="150000"/>
              </a:lnSpc>
              <a:buFont typeface="Wingdings" pitchFamily="2" charset="2"/>
              <a:buChar char="Ø"/>
            </a:pPr>
            <a:r>
              <a:rPr lang="en-US" sz="2400" dirty="0" err="1" smtClean="0"/>
              <a:t>MySQL</a:t>
            </a:r>
            <a:r>
              <a:rPr lang="en-US" sz="2400" dirty="0" smtClean="0"/>
              <a:t>, </a:t>
            </a:r>
            <a:r>
              <a:rPr lang="en-US" sz="2400" dirty="0" err="1" smtClean="0"/>
              <a:t>MariaDB</a:t>
            </a:r>
            <a:r>
              <a:rPr lang="en-US" sz="2400" dirty="0" smtClean="0"/>
              <a:t>, and </a:t>
            </a:r>
            <a:r>
              <a:rPr lang="en-US" sz="2400" dirty="0" err="1" smtClean="0"/>
              <a:t>PostgreSQL</a:t>
            </a:r>
            <a:r>
              <a:rPr lang="en-US" sz="2400" dirty="0" smtClean="0"/>
              <a:t> are relational database management systems that are tailored for different specializations.</a:t>
            </a:r>
          </a:p>
          <a:p>
            <a:pPr>
              <a:lnSpc>
                <a:spcPct val="150000"/>
              </a:lnSpc>
              <a:buFont typeface="Wingdings" pitchFamily="2" charset="2"/>
              <a:buChar char="Ø"/>
            </a:pPr>
            <a:r>
              <a:rPr lang="en-US" sz="2400" dirty="0" err="1" smtClean="0"/>
              <a:t>MySQL</a:t>
            </a:r>
            <a:r>
              <a:rPr lang="en-US" sz="2400" dirty="0" smtClean="0"/>
              <a:t> started life as a simple-to-use open-source database management system. It's the leading open source relational database for Linux, Apache, </a:t>
            </a:r>
            <a:r>
              <a:rPr lang="en-US" sz="2400" dirty="0" err="1" smtClean="0"/>
              <a:t>MySQL</a:t>
            </a:r>
            <a:r>
              <a:rPr lang="en-US" sz="2400" dirty="0" smtClean="0"/>
              <a:t>, and PHP (LAMP) stack apps. It's available in several editions; Community, Standard, and Enterprise. The Community edition is available free-of-charge, and has historically been popular as a database management system for web applications, running under Linux. </a:t>
            </a:r>
            <a:endParaRPr lang="en-US" sz="2400" dirty="0" smtClean="0"/>
          </a:p>
          <a:p>
            <a:pPr>
              <a:lnSpc>
                <a:spcPct val="150000"/>
              </a:lnSpc>
              <a:buFont typeface="Wingdings" pitchFamily="2" charset="2"/>
              <a:buChar char="Ø"/>
            </a:pPr>
            <a:r>
              <a:rPr lang="en-US" sz="2400" dirty="0" smtClean="0"/>
              <a:t>Versions </a:t>
            </a:r>
            <a:r>
              <a:rPr lang="en-US" sz="2400" dirty="0" smtClean="0"/>
              <a:t>are also available for Windows. Standard edition offers higher performance, and uses a different technology for storing data. Enterprise edition provides a comprehensive set of tools and features, including enhanced security, availability, and scalability. The Standard and Enterprise editions are the versions most frequently used by commercial organizations, although these versions of the software aren't free</a:t>
            </a:r>
            <a:r>
              <a:rPr lang="en-US" sz="2400" dirty="0" smtClean="0"/>
              <a:t>.</a:t>
            </a:r>
            <a:r>
              <a:rPr lang="en-US" sz="2400" dirty="0" smtClean="0">
                <a:ea typeface="+mj-ea"/>
                <a:cs typeface="+mj-cs"/>
              </a:rPr>
              <a:t/>
            </a:r>
            <a:br>
              <a:rPr lang="en-US" sz="2400" dirty="0" smtClean="0">
                <a:ea typeface="+mj-ea"/>
                <a:cs typeface="+mj-cs"/>
              </a:rPr>
            </a:br>
            <a:endParaRPr kumimoji="0" lang="en-US" sz="2400" b="0" i="0" u="none" strike="noStrike" kern="1200" cap="none" spc="0" normalizeH="0" baseline="0" noProof="0" dirty="0">
              <a:ln>
                <a:noFill/>
              </a:ln>
              <a:solidFill>
                <a:schemeClr val="tx1"/>
              </a:solidFill>
              <a:effectLst/>
              <a:uLnTx/>
              <a:uFillTx/>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AutoShape 2" descr="Diagram of the Azure SQL umbrella of offer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Identify data formats</a:t>
            </a:r>
            <a:br>
              <a:rPr lang="en-US" sz="5300" b="1" dirty="0" smtClean="0"/>
            </a:br>
            <a:r>
              <a:rPr lang="en-US" dirty="0" smtClean="0"/>
              <a:t/>
            </a:r>
            <a:br>
              <a:rPr lang="en-US" dirty="0" smtClean="0"/>
            </a:br>
            <a:endParaRPr lang="en-US" dirty="0"/>
          </a:p>
        </p:txBody>
      </p:sp>
      <p:sp>
        <p:nvSpPr>
          <p:cNvPr id="3" name="Title 1"/>
          <p:cNvSpPr txBox="1">
            <a:spLocks/>
          </p:cNvSpPr>
          <p:nvPr/>
        </p:nvSpPr>
        <p:spPr>
          <a:xfrm>
            <a:off x="1062831" y="4545012"/>
            <a:ext cx="13465414"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3200" dirty="0" smtClean="0">
                <a:ea typeface="+mj-ea"/>
                <a:cs typeface="+mj-cs"/>
              </a:rPr>
              <a:t>Data is a collection of facts such as numbers, descriptions, and observations used to record information. </a:t>
            </a:r>
            <a:endParaRPr lang="en-US" sz="3200" dirty="0" smtClean="0">
              <a:ea typeface="+mj-ea"/>
              <a:cs typeface="+mj-cs"/>
            </a:endParaRPr>
          </a:p>
          <a:p>
            <a:pPr lvl="0">
              <a:lnSpc>
                <a:spcPct val="150000"/>
              </a:lnSpc>
              <a:buFont typeface="Wingdings" pitchFamily="2" charset="2"/>
              <a:buChar char="Ø"/>
            </a:pPr>
            <a:r>
              <a:rPr lang="en-US" sz="3200" dirty="0" smtClean="0">
                <a:ea typeface="+mj-ea"/>
                <a:cs typeface="+mj-cs"/>
              </a:rPr>
              <a:t>Data </a:t>
            </a:r>
            <a:r>
              <a:rPr lang="en-US" sz="3200" dirty="0" smtClean="0">
                <a:ea typeface="+mj-ea"/>
                <a:cs typeface="+mj-cs"/>
              </a:rPr>
              <a:t>structures in which this data is organized often represents entities that are important to an organization (such as customers, products, sales orders, and so on). </a:t>
            </a:r>
            <a:endParaRPr lang="en-US" sz="3200" dirty="0" smtClean="0">
              <a:ea typeface="+mj-ea"/>
              <a:cs typeface="+mj-cs"/>
            </a:endParaRPr>
          </a:p>
          <a:p>
            <a:pPr lvl="0">
              <a:lnSpc>
                <a:spcPct val="150000"/>
              </a:lnSpc>
              <a:buFont typeface="Wingdings" pitchFamily="2" charset="2"/>
              <a:buChar char="Ø"/>
            </a:pPr>
            <a:r>
              <a:rPr lang="en-US" sz="3200" dirty="0" smtClean="0">
                <a:ea typeface="+mj-ea"/>
                <a:cs typeface="+mj-cs"/>
              </a:rPr>
              <a:t>Each </a:t>
            </a:r>
            <a:r>
              <a:rPr lang="en-US" sz="3200" dirty="0" smtClean="0">
                <a:ea typeface="+mj-ea"/>
                <a:cs typeface="+mj-cs"/>
              </a:rPr>
              <a:t>entity typically has one or more attributes, or characteristics (for example, a customer might have a name, an address, a phone number, and so on).</a:t>
            </a:r>
            <a:endParaRPr lang="en-US" sz="3200" dirty="0" smtClean="0">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Structured </a:t>
            </a:r>
            <a:r>
              <a:rPr lang="en-US" sz="5300" b="1" dirty="0" smtClean="0"/>
              <a:t>data</a:t>
            </a: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215231" y="4697412"/>
            <a:ext cx="6705600"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2400" dirty="0" smtClean="0"/>
              <a:t>Structured data is data that adheres to a fixed </a:t>
            </a:r>
            <a:r>
              <a:rPr lang="en-US" sz="2400" i="1" dirty="0" smtClean="0"/>
              <a:t>schema</a:t>
            </a:r>
            <a:r>
              <a:rPr lang="en-US" sz="2400" dirty="0" smtClean="0"/>
              <a:t>, so all of the data has the same fields or properties. </a:t>
            </a:r>
            <a:endParaRPr lang="en-US" sz="2400" dirty="0" smtClean="0"/>
          </a:p>
          <a:p>
            <a:pPr lvl="0">
              <a:lnSpc>
                <a:spcPct val="150000"/>
              </a:lnSpc>
              <a:buFont typeface="Wingdings" pitchFamily="2" charset="2"/>
              <a:buChar char="Ø"/>
            </a:pPr>
            <a:r>
              <a:rPr lang="en-US" sz="2400" dirty="0" smtClean="0"/>
              <a:t>Most </a:t>
            </a:r>
            <a:r>
              <a:rPr lang="en-US" sz="2400" dirty="0" smtClean="0"/>
              <a:t>commonly, the schema for structured data entities is </a:t>
            </a:r>
            <a:r>
              <a:rPr lang="en-US" sz="2400" i="1" dirty="0" smtClean="0"/>
              <a:t>tabular</a:t>
            </a:r>
            <a:r>
              <a:rPr lang="en-US" sz="2400" dirty="0" smtClean="0"/>
              <a:t> - in other words, the data is represented in one or more tables that consist of rows to represent each instance of a data entity, and columns to represent attributes of the </a:t>
            </a:r>
            <a:r>
              <a:rPr lang="en-US" sz="2400" dirty="0" smtClean="0"/>
              <a:t>entity.</a:t>
            </a:r>
          </a:p>
          <a:p>
            <a:pPr lvl="0">
              <a:lnSpc>
                <a:spcPct val="150000"/>
              </a:lnSpc>
              <a:buFont typeface="Wingdings" pitchFamily="2" charset="2"/>
              <a:buChar char="Ø"/>
            </a:pPr>
            <a:r>
              <a:rPr lang="en-US" sz="2400" dirty="0" smtClean="0"/>
              <a:t>For </a:t>
            </a:r>
            <a:r>
              <a:rPr lang="en-US" sz="2400" dirty="0" smtClean="0"/>
              <a:t>example, the following image shows tabular data representations for </a:t>
            </a:r>
            <a:r>
              <a:rPr lang="en-US" sz="2400" i="1" dirty="0" smtClean="0"/>
              <a:t>Customer</a:t>
            </a:r>
            <a:r>
              <a:rPr lang="en-US" sz="2400" dirty="0" smtClean="0"/>
              <a:t> and </a:t>
            </a:r>
            <a:r>
              <a:rPr lang="en-US" sz="2400" i="1" dirty="0" smtClean="0"/>
              <a:t>Product</a:t>
            </a:r>
            <a:r>
              <a:rPr lang="en-US" sz="2400" dirty="0" smtClean="0"/>
              <a:t> entities.</a:t>
            </a:r>
            <a:endParaRPr lang="en-US" sz="2400" dirty="0" smtClean="0">
              <a:ea typeface="+mj-ea"/>
              <a:cs typeface="+mj-cs"/>
            </a:endParaRPr>
          </a:p>
        </p:txBody>
      </p:sp>
      <p:pic>
        <p:nvPicPr>
          <p:cNvPr id="27650" name="Picture 2" descr="Image showing how structured data is represented in tables"/>
          <p:cNvPicPr>
            <a:picLocks noChangeAspect="1" noChangeArrowheads="1"/>
          </p:cNvPicPr>
          <p:nvPr/>
        </p:nvPicPr>
        <p:blipFill>
          <a:blip r:embed="rId2"/>
          <a:srcRect/>
          <a:stretch>
            <a:fillRect/>
          </a:stretch>
        </p:blipFill>
        <p:spPr bwMode="auto">
          <a:xfrm>
            <a:off x="8073231" y="3173412"/>
            <a:ext cx="5419725" cy="319087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Semi-structured </a:t>
            </a:r>
            <a:r>
              <a:rPr lang="en-US" sz="5300" b="1" dirty="0" smtClean="0"/>
              <a:t>data</a:t>
            </a: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p:cNvSpPr txBox="1">
            <a:spLocks/>
          </p:cNvSpPr>
          <p:nvPr/>
        </p:nvSpPr>
        <p:spPr>
          <a:xfrm>
            <a:off x="1215231" y="4697412"/>
            <a:ext cx="6705600"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2400" dirty="0" smtClean="0"/>
              <a:t>Semi-structured data is information that has some structure, but which allows for some variation between entity instances. For example, while most customers may have an email address, some might have multiple email addresses, and some might have none at all.</a:t>
            </a:r>
          </a:p>
          <a:p>
            <a:pPr lvl="0">
              <a:lnSpc>
                <a:spcPct val="150000"/>
              </a:lnSpc>
              <a:buFont typeface="Wingdings" pitchFamily="2" charset="2"/>
              <a:buChar char="Ø"/>
            </a:pPr>
            <a:r>
              <a:rPr lang="en-US" sz="2400" dirty="0" smtClean="0"/>
              <a:t>One common format for semi-structured data is JavaScript Object Notation (JSON). The example below shows a pair of JSON documents that represent customer information. Each customer document includes address and contact information, but the specific fields vary between customers.</a:t>
            </a:r>
          </a:p>
        </p:txBody>
      </p:sp>
      <p:sp>
        <p:nvSpPr>
          <p:cNvPr id="6" name="Title 1"/>
          <p:cNvSpPr txBox="1">
            <a:spLocks/>
          </p:cNvSpPr>
          <p:nvPr/>
        </p:nvSpPr>
        <p:spPr>
          <a:xfrm>
            <a:off x="8911431" y="3630612"/>
            <a:ext cx="5715000" cy="1981131"/>
          </a:xfrm>
          <a:prstGeom prst="rect">
            <a:avLst/>
          </a:prstGeom>
        </p:spPr>
        <p:txBody>
          <a:bodyPr vert="horz" lIns="143332" tIns="71666" rIns="143332" bIns="71666" rtlCol="0" anchor="ctr">
            <a:noAutofit/>
          </a:bodyPr>
          <a:lstStyle/>
          <a:p>
            <a:pPr lvl="0">
              <a:lnSpc>
                <a:spcPct val="150000"/>
              </a:lnSpc>
            </a:pPr>
            <a:r>
              <a:rPr lang="en-US" sz="900" dirty="0" smtClean="0"/>
              <a:t>// Customer 1</a:t>
            </a:r>
          </a:p>
          <a:p>
            <a:pPr lvl="0">
              <a:lnSpc>
                <a:spcPct val="150000"/>
              </a:lnSpc>
            </a:pPr>
            <a:r>
              <a:rPr lang="en-US" sz="900" dirty="0" smtClean="0"/>
              <a:t>{</a:t>
            </a:r>
          </a:p>
          <a:p>
            <a:pPr lvl="0">
              <a:lnSpc>
                <a:spcPct val="150000"/>
              </a:lnSpc>
            </a:pPr>
            <a:r>
              <a:rPr lang="en-US" sz="900" dirty="0" smtClean="0"/>
              <a:t>  "</a:t>
            </a:r>
            <a:r>
              <a:rPr lang="en-US" sz="900" dirty="0" err="1" smtClean="0"/>
              <a:t>firstName</a:t>
            </a:r>
            <a:r>
              <a:rPr lang="en-US" sz="900" dirty="0" smtClean="0"/>
              <a:t>": "Joe",</a:t>
            </a:r>
          </a:p>
          <a:p>
            <a:pPr lvl="0">
              <a:lnSpc>
                <a:spcPct val="150000"/>
              </a:lnSpc>
            </a:pPr>
            <a:r>
              <a:rPr lang="en-US" sz="900" dirty="0" smtClean="0"/>
              <a:t>  "</a:t>
            </a:r>
            <a:r>
              <a:rPr lang="en-US" sz="900" dirty="0" err="1" smtClean="0"/>
              <a:t>lastName</a:t>
            </a:r>
            <a:r>
              <a:rPr lang="en-US" sz="900" dirty="0" smtClean="0"/>
              <a:t>": "Jones",</a:t>
            </a:r>
          </a:p>
          <a:p>
            <a:pPr lvl="0">
              <a:lnSpc>
                <a:spcPct val="150000"/>
              </a:lnSpc>
            </a:pPr>
            <a:r>
              <a:rPr lang="en-US" sz="900" dirty="0" smtClean="0"/>
              <a:t>  "address":</a:t>
            </a:r>
          </a:p>
          <a:p>
            <a:pPr lvl="0">
              <a:lnSpc>
                <a:spcPct val="150000"/>
              </a:lnSpc>
            </a:pPr>
            <a:r>
              <a:rPr lang="en-US" sz="900" dirty="0" smtClean="0"/>
              <a:t>  {</a:t>
            </a:r>
          </a:p>
          <a:p>
            <a:pPr lvl="0">
              <a:lnSpc>
                <a:spcPct val="150000"/>
              </a:lnSpc>
            </a:pPr>
            <a:r>
              <a:rPr lang="en-US" sz="900" dirty="0" smtClean="0"/>
              <a:t>    "</a:t>
            </a:r>
            <a:r>
              <a:rPr lang="en-US" sz="900" dirty="0" err="1" smtClean="0"/>
              <a:t>streetAddress</a:t>
            </a:r>
            <a:r>
              <a:rPr lang="en-US" sz="900" dirty="0" smtClean="0"/>
              <a:t>": "1 Main St.",</a:t>
            </a:r>
          </a:p>
          <a:p>
            <a:pPr lvl="0">
              <a:lnSpc>
                <a:spcPct val="150000"/>
              </a:lnSpc>
            </a:pPr>
            <a:r>
              <a:rPr lang="en-US" sz="900" dirty="0" smtClean="0"/>
              <a:t>    "city": "New York",</a:t>
            </a:r>
          </a:p>
          <a:p>
            <a:pPr lvl="0">
              <a:lnSpc>
                <a:spcPct val="150000"/>
              </a:lnSpc>
            </a:pPr>
            <a:r>
              <a:rPr lang="en-US" sz="900" dirty="0" smtClean="0"/>
              <a:t>    "state": "NY",</a:t>
            </a:r>
          </a:p>
          <a:p>
            <a:pPr lvl="0">
              <a:lnSpc>
                <a:spcPct val="150000"/>
              </a:lnSpc>
            </a:pPr>
            <a:r>
              <a:rPr lang="en-US" sz="900" dirty="0" smtClean="0"/>
              <a:t>    "</a:t>
            </a:r>
            <a:r>
              <a:rPr lang="en-US" sz="900" dirty="0" err="1" smtClean="0"/>
              <a:t>postalCode</a:t>
            </a:r>
            <a:r>
              <a:rPr lang="en-US" sz="900" dirty="0" smtClean="0"/>
              <a:t>": "10099"</a:t>
            </a:r>
          </a:p>
          <a:p>
            <a:pPr lvl="0">
              <a:lnSpc>
                <a:spcPct val="150000"/>
              </a:lnSpc>
            </a:pPr>
            <a:r>
              <a:rPr lang="en-US" sz="900" dirty="0" smtClean="0"/>
              <a:t>  },</a:t>
            </a:r>
          </a:p>
          <a:p>
            <a:pPr lvl="0">
              <a:lnSpc>
                <a:spcPct val="150000"/>
              </a:lnSpc>
            </a:pPr>
            <a:r>
              <a:rPr lang="en-US" sz="900" dirty="0" smtClean="0"/>
              <a:t>  "contact":</a:t>
            </a:r>
          </a:p>
          <a:p>
            <a:pPr lvl="0">
              <a:lnSpc>
                <a:spcPct val="150000"/>
              </a:lnSpc>
            </a:pPr>
            <a:r>
              <a:rPr lang="en-US" sz="900" dirty="0" smtClean="0"/>
              <a:t>  [</a:t>
            </a:r>
          </a:p>
          <a:p>
            <a:pPr lvl="0">
              <a:lnSpc>
                <a:spcPct val="150000"/>
              </a:lnSpc>
            </a:pPr>
            <a:r>
              <a:rPr lang="en-US" sz="900" dirty="0" smtClean="0"/>
              <a:t>    {</a:t>
            </a:r>
          </a:p>
          <a:p>
            <a:pPr lvl="0">
              <a:lnSpc>
                <a:spcPct val="150000"/>
              </a:lnSpc>
            </a:pPr>
            <a:r>
              <a:rPr lang="en-US" sz="900" dirty="0" smtClean="0"/>
              <a:t>      "type": "home",</a:t>
            </a:r>
          </a:p>
          <a:p>
            <a:pPr lvl="0">
              <a:lnSpc>
                <a:spcPct val="150000"/>
              </a:lnSpc>
            </a:pPr>
            <a:r>
              <a:rPr lang="en-US" sz="900" dirty="0" smtClean="0"/>
              <a:t>      "number": "555 123-1234"</a:t>
            </a:r>
          </a:p>
          <a:p>
            <a:pPr lvl="0">
              <a:lnSpc>
                <a:spcPct val="150000"/>
              </a:lnSpc>
            </a:pPr>
            <a:r>
              <a:rPr lang="en-US" sz="900" dirty="0" smtClean="0"/>
              <a:t>    },</a:t>
            </a:r>
          </a:p>
          <a:p>
            <a:pPr lvl="0">
              <a:lnSpc>
                <a:spcPct val="150000"/>
              </a:lnSpc>
            </a:pPr>
            <a:r>
              <a:rPr lang="en-US" sz="900" dirty="0" smtClean="0"/>
              <a:t>    {</a:t>
            </a:r>
          </a:p>
          <a:p>
            <a:pPr lvl="0">
              <a:lnSpc>
                <a:spcPct val="150000"/>
              </a:lnSpc>
            </a:pPr>
            <a:r>
              <a:rPr lang="en-US" sz="900" dirty="0" smtClean="0"/>
              <a:t>      "type": "email",</a:t>
            </a:r>
          </a:p>
          <a:p>
            <a:pPr lvl="0">
              <a:lnSpc>
                <a:spcPct val="150000"/>
              </a:lnSpc>
            </a:pPr>
            <a:r>
              <a:rPr lang="en-US" sz="900" dirty="0" smtClean="0"/>
              <a:t>      "address": "joe@litware.com"</a:t>
            </a:r>
          </a:p>
          <a:p>
            <a:pPr lvl="0">
              <a:lnSpc>
                <a:spcPct val="150000"/>
              </a:lnSpc>
            </a:pPr>
            <a:r>
              <a:rPr lang="en-US" sz="900" dirty="0" smtClean="0"/>
              <a:t>    }</a:t>
            </a:r>
          </a:p>
          <a:p>
            <a:pPr lvl="0">
              <a:lnSpc>
                <a:spcPct val="150000"/>
              </a:lnSpc>
            </a:pPr>
            <a:r>
              <a:rPr lang="en-US" sz="900" dirty="0" smtClean="0"/>
              <a:t>  ]</a:t>
            </a:r>
          </a:p>
          <a:p>
            <a:pPr lvl="0">
              <a:lnSpc>
                <a:spcPct val="150000"/>
              </a:lnSpc>
            </a:pPr>
            <a:r>
              <a:rPr lang="en-US" sz="900" dirty="0" smtClean="0"/>
              <a:t>}</a:t>
            </a:r>
          </a:p>
          <a:p>
            <a:pPr lvl="0">
              <a:lnSpc>
                <a:spcPct val="150000"/>
              </a:lnSpc>
            </a:pPr>
            <a:endParaRPr lang="en-US" sz="900" dirty="0" smtClean="0"/>
          </a:p>
          <a:p>
            <a:pPr lvl="0">
              <a:lnSpc>
                <a:spcPct val="150000"/>
              </a:lnSpc>
            </a:pPr>
            <a:r>
              <a:rPr lang="en-US" sz="900" dirty="0" smtClean="0"/>
              <a:t>// Customer 2</a:t>
            </a:r>
          </a:p>
          <a:p>
            <a:pPr lvl="0">
              <a:lnSpc>
                <a:spcPct val="150000"/>
              </a:lnSpc>
            </a:pPr>
            <a:r>
              <a:rPr lang="en-US" sz="900" dirty="0" smtClean="0"/>
              <a:t>{</a:t>
            </a:r>
          </a:p>
          <a:p>
            <a:pPr lvl="0">
              <a:lnSpc>
                <a:spcPct val="150000"/>
              </a:lnSpc>
            </a:pPr>
            <a:r>
              <a:rPr lang="en-US" sz="900" dirty="0" smtClean="0"/>
              <a:t>  "</a:t>
            </a:r>
            <a:r>
              <a:rPr lang="en-US" sz="900" dirty="0" err="1" smtClean="0"/>
              <a:t>firstName</a:t>
            </a:r>
            <a:r>
              <a:rPr lang="en-US" sz="900" dirty="0" smtClean="0"/>
              <a:t>": "</a:t>
            </a:r>
            <a:r>
              <a:rPr lang="en-US" sz="900" dirty="0" err="1" smtClean="0"/>
              <a:t>Samir</a:t>
            </a:r>
            <a:r>
              <a:rPr lang="en-US" sz="900" dirty="0" smtClean="0"/>
              <a:t>",</a:t>
            </a:r>
          </a:p>
          <a:p>
            <a:pPr lvl="0">
              <a:lnSpc>
                <a:spcPct val="150000"/>
              </a:lnSpc>
            </a:pPr>
            <a:r>
              <a:rPr lang="en-US" sz="900" dirty="0" smtClean="0"/>
              <a:t>  "</a:t>
            </a:r>
            <a:r>
              <a:rPr lang="en-US" sz="900" dirty="0" err="1" smtClean="0"/>
              <a:t>lastName</a:t>
            </a:r>
            <a:r>
              <a:rPr lang="en-US" sz="900" dirty="0" smtClean="0"/>
              <a:t>": "</a:t>
            </a:r>
            <a:r>
              <a:rPr lang="en-US" sz="900" dirty="0" err="1" smtClean="0"/>
              <a:t>Nadoy</a:t>
            </a:r>
            <a:r>
              <a:rPr lang="en-US" sz="900" dirty="0" smtClean="0"/>
              <a:t>",</a:t>
            </a:r>
          </a:p>
          <a:p>
            <a:pPr lvl="0">
              <a:lnSpc>
                <a:spcPct val="150000"/>
              </a:lnSpc>
            </a:pPr>
            <a:r>
              <a:rPr lang="en-US" sz="900" dirty="0" smtClean="0"/>
              <a:t>  "address":</a:t>
            </a:r>
          </a:p>
          <a:p>
            <a:pPr lvl="0">
              <a:lnSpc>
                <a:spcPct val="150000"/>
              </a:lnSpc>
            </a:pPr>
            <a:r>
              <a:rPr lang="en-US" sz="900" dirty="0" smtClean="0"/>
              <a:t>  {</a:t>
            </a:r>
          </a:p>
          <a:p>
            <a:pPr lvl="0">
              <a:lnSpc>
                <a:spcPct val="150000"/>
              </a:lnSpc>
            </a:pPr>
            <a:r>
              <a:rPr lang="en-US" sz="900" dirty="0" smtClean="0"/>
              <a:t>    "</a:t>
            </a:r>
            <a:r>
              <a:rPr lang="en-US" sz="900" dirty="0" err="1" smtClean="0"/>
              <a:t>streetAddress</a:t>
            </a:r>
            <a:r>
              <a:rPr lang="en-US" sz="900" dirty="0" smtClean="0"/>
              <a:t>": "123 Elm Pl.",</a:t>
            </a:r>
          </a:p>
          <a:p>
            <a:pPr lvl="0">
              <a:lnSpc>
                <a:spcPct val="150000"/>
              </a:lnSpc>
            </a:pPr>
            <a:r>
              <a:rPr lang="en-US" sz="900" dirty="0" smtClean="0"/>
              <a:t>    "unit": "500",</a:t>
            </a:r>
          </a:p>
          <a:p>
            <a:pPr lvl="0">
              <a:lnSpc>
                <a:spcPct val="150000"/>
              </a:lnSpc>
            </a:pPr>
            <a:r>
              <a:rPr lang="en-US" sz="900" dirty="0" smtClean="0"/>
              <a:t>    "city": "Seattle",</a:t>
            </a:r>
          </a:p>
          <a:p>
            <a:pPr lvl="0">
              <a:lnSpc>
                <a:spcPct val="150000"/>
              </a:lnSpc>
            </a:pPr>
            <a:r>
              <a:rPr lang="en-US" sz="900" dirty="0" smtClean="0"/>
              <a:t>    "state": "WA",</a:t>
            </a:r>
          </a:p>
          <a:p>
            <a:pPr lvl="0">
              <a:lnSpc>
                <a:spcPct val="150000"/>
              </a:lnSpc>
            </a:pPr>
            <a:r>
              <a:rPr lang="en-US" sz="900" dirty="0" smtClean="0"/>
              <a:t>    "</a:t>
            </a:r>
            <a:r>
              <a:rPr lang="en-US" sz="900" dirty="0" err="1" smtClean="0"/>
              <a:t>postalCode</a:t>
            </a:r>
            <a:r>
              <a:rPr lang="en-US" sz="900" dirty="0" smtClean="0"/>
              <a:t>": "98999"</a:t>
            </a:r>
          </a:p>
          <a:p>
            <a:pPr lvl="0">
              <a:lnSpc>
                <a:spcPct val="150000"/>
              </a:lnSpc>
            </a:pPr>
            <a:r>
              <a:rPr lang="en-US" sz="900" dirty="0" smtClean="0"/>
              <a:t>  },</a:t>
            </a:r>
          </a:p>
          <a:p>
            <a:pPr lvl="0">
              <a:lnSpc>
                <a:spcPct val="150000"/>
              </a:lnSpc>
            </a:pPr>
            <a:r>
              <a:rPr lang="en-US" sz="900" dirty="0" smtClean="0"/>
              <a:t>  "contact":</a:t>
            </a:r>
          </a:p>
          <a:p>
            <a:pPr lvl="0">
              <a:lnSpc>
                <a:spcPct val="150000"/>
              </a:lnSpc>
            </a:pPr>
            <a:r>
              <a:rPr lang="en-US" sz="900" dirty="0" smtClean="0"/>
              <a:t>  [</a:t>
            </a:r>
          </a:p>
          <a:p>
            <a:pPr lvl="0">
              <a:lnSpc>
                <a:spcPct val="150000"/>
              </a:lnSpc>
            </a:pPr>
            <a:r>
              <a:rPr lang="en-US" sz="900" dirty="0" smtClean="0"/>
              <a:t>    {</a:t>
            </a:r>
          </a:p>
          <a:p>
            <a:pPr lvl="0">
              <a:lnSpc>
                <a:spcPct val="150000"/>
              </a:lnSpc>
            </a:pPr>
            <a:r>
              <a:rPr lang="en-US" sz="900" dirty="0" smtClean="0"/>
              <a:t>      "type": "email",</a:t>
            </a:r>
          </a:p>
          <a:p>
            <a:pPr lvl="0">
              <a:lnSpc>
                <a:spcPct val="150000"/>
              </a:lnSpc>
            </a:pPr>
            <a:r>
              <a:rPr lang="en-US" sz="900" dirty="0" smtClean="0"/>
              <a:t>      "address": "samir@northwind.com"</a:t>
            </a:r>
          </a:p>
          <a:p>
            <a:pPr lvl="0">
              <a:lnSpc>
                <a:spcPct val="150000"/>
              </a:lnSpc>
            </a:pPr>
            <a:r>
              <a:rPr lang="en-US" sz="900" dirty="0" smtClean="0"/>
              <a:t>    }</a:t>
            </a:r>
          </a:p>
          <a:p>
            <a:pPr lvl="0">
              <a:lnSpc>
                <a:spcPct val="150000"/>
              </a:lnSpc>
            </a:pPr>
            <a:r>
              <a:rPr lang="en-US" sz="900" dirty="0" smtClean="0"/>
              <a:t>  ]</a:t>
            </a:r>
          </a:p>
          <a:p>
            <a:pPr lvl="0">
              <a:lnSpc>
                <a:spcPct val="150000"/>
              </a:lnSpc>
            </a:pPr>
            <a:r>
              <a:rPr lang="en-US" sz="90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Unstructured </a:t>
            </a:r>
            <a:r>
              <a:rPr lang="en-US" sz="5300" b="1" dirty="0" smtClean="0"/>
              <a:t>data</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215231" y="3783012"/>
            <a:ext cx="6248400" cy="1981131"/>
          </a:xfrm>
          <a:prstGeom prst="rect">
            <a:avLst/>
          </a:prstGeom>
        </p:spPr>
        <p:txBody>
          <a:bodyPr vert="horz" lIns="143332" tIns="71666" rIns="143332" bIns="71666" rtlCol="0" anchor="ctr">
            <a:noAutofit/>
          </a:bodyPr>
          <a:lstStyle/>
          <a:p>
            <a:pPr lvl="0">
              <a:lnSpc>
                <a:spcPct val="150000"/>
              </a:lnSpc>
            </a:pPr>
            <a:r>
              <a:rPr lang="en-US" sz="2400" dirty="0" smtClean="0">
                <a:ea typeface="+mj-ea"/>
                <a:cs typeface="+mj-cs"/>
              </a:rPr>
              <a:t>Not all data is structured or even semi-structured. For example, documents, images, audio and video data, and binary files might not have a specific structure. This kind of data is referred to as unstructured data.</a:t>
            </a:r>
            <a:endParaRPr lang="en-US" sz="2400" dirty="0" smtClean="0">
              <a:ea typeface="+mj-ea"/>
              <a:cs typeface="+mj-cs"/>
            </a:endParaRPr>
          </a:p>
        </p:txBody>
      </p:sp>
      <p:pic>
        <p:nvPicPr>
          <p:cNvPr id="26626" name="Picture 2" descr="Image showing unstructured data in documents"/>
          <p:cNvPicPr>
            <a:picLocks noChangeAspect="1" noChangeArrowheads="1"/>
          </p:cNvPicPr>
          <p:nvPr/>
        </p:nvPicPr>
        <p:blipFill>
          <a:blip r:embed="rId2"/>
          <a:srcRect/>
          <a:stretch>
            <a:fillRect/>
          </a:stretch>
        </p:blipFill>
        <p:spPr bwMode="auto">
          <a:xfrm>
            <a:off x="9444831" y="2563812"/>
            <a:ext cx="4762500" cy="52482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Explore file </a:t>
            </a:r>
            <a:r>
              <a:rPr lang="en-US" sz="5300" b="1" dirty="0" smtClean="0"/>
              <a:t>storage</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215231" y="3783012"/>
            <a:ext cx="13106400" cy="1981131"/>
          </a:xfrm>
          <a:prstGeom prst="rect">
            <a:avLst/>
          </a:prstGeom>
        </p:spPr>
        <p:txBody>
          <a:bodyPr vert="horz" lIns="143332" tIns="71666" rIns="143332" bIns="71666" rtlCol="0" anchor="ctr">
            <a:noAutofit/>
          </a:bodyPr>
          <a:lstStyle/>
          <a:p>
            <a:pPr lvl="0">
              <a:lnSpc>
                <a:spcPct val="150000"/>
              </a:lnSpc>
            </a:pPr>
            <a:r>
              <a:rPr lang="en-US" sz="2400" dirty="0" smtClean="0">
                <a:ea typeface="+mj-ea"/>
                <a:cs typeface="+mj-cs"/>
              </a:rPr>
              <a:t>The ability to store data in files is a core element of any computing system. Files can be stored in local file systems on the hard disk of your personal computer, and on removable media such as USB drives; but in most organizations, important data files are stored centrally in some kind of shared file storage system. Increasingly, that central storage location is hosted in the cloud, enabling cost-effective, secure, and reliable storage for large volumes of data.</a:t>
            </a:r>
          </a:p>
          <a:p>
            <a:pPr lvl="0">
              <a:lnSpc>
                <a:spcPct val="150000"/>
              </a:lnSpc>
            </a:pPr>
            <a:r>
              <a:rPr lang="en-US" sz="2400" dirty="0" smtClean="0">
                <a:ea typeface="+mj-ea"/>
                <a:cs typeface="+mj-cs"/>
              </a:rPr>
              <a:t>The specific file format used to store data depends on a number of factors, including:</a:t>
            </a:r>
          </a:p>
          <a:p>
            <a:pPr lvl="0">
              <a:lnSpc>
                <a:spcPct val="150000"/>
              </a:lnSpc>
            </a:pPr>
            <a:r>
              <a:rPr lang="en-US" sz="2400" dirty="0" smtClean="0">
                <a:ea typeface="+mj-ea"/>
                <a:cs typeface="+mj-cs"/>
              </a:rPr>
              <a:t>The type of data being stored (structured, semi-structured, or unstructured).</a:t>
            </a:r>
          </a:p>
          <a:p>
            <a:pPr lvl="0">
              <a:lnSpc>
                <a:spcPct val="150000"/>
              </a:lnSpc>
            </a:pPr>
            <a:r>
              <a:rPr lang="en-US" sz="2400" dirty="0" smtClean="0">
                <a:ea typeface="+mj-ea"/>
                <a:cs typeface="+mj-cs"/>
              </a:rPr>
              <a:t>The applications and services that will need to read, write, and process the data.</a:t>
            </a:r>
          </a:p>
          <a:p>
            <a:pPr lvl="0">
              <a:lnSpc>
                <a:spcPct val="150000"/>
              </a:lnSpc>
            </a:pPr>
            <a:r>
              <a:rPr lang="en-US" sz="2400" dirty="0" smtClean="0">
                <a:ea typeface="+mj-ea"/>
                <a:cs typeface="+mj-cs"/>
              </a:rPr>
              <a:t>The need for the data files to be readable by humans, or optimized for efficient storage and </a:t>
            </a:r>
            <a:r>
              <a:rPr lang="en-US" sz="2400" dirty="0" smtClean="0">
                <a:ea typeface="+mj-ea"/>
                <a:cs typeface="+mj-cs"/>
              </a:rPr>
              <a:t>processing. </a:t>
            </a:r>
            <a:endParaRPr lang="en-US" sz="2400" dirty="0" smtClean="0">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1810</Words>
  <Application>Microsoft Office PowerPoint</Application>
  <PresentationFormat>Custom</PresentationFormat>
  <Paragraphs>174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Level 1 Chapter 3: Data Storage Solutions  </vt:lpstr>
      <vt:lpstr>Introduction to Database Services </vt:lpstr>
      <vt:lpstr>Describe Azure services for open-source databases  </vt:lpstr>
      <vt:lpstr>What are MySQL, MariaDB, and PostgreSQL?  </vt:lpstr>
      <vt:lpstr>Identify data formats  </vt:lpstr>
      <vt:lpstr>Structured data  </vt:lpstr>
      <vt:lpstr>Semi-structured data  </vt:lpstr>
      <vt:lpstr>Unstructured data   </vt:lpstr>
      <vt:lpstr>Explore file storage   </vt:lpstr>
      <vt:lpstr>Delimited text files   </vt:lpstr>
      <vt:lpstr>JavaScript Object Notation (JSON)   </vt:lpstr>
      <vt:lpstr>Extensible Markup Language (XML)   </vt:lpstr>
      <vt:lpstr>Binary Large Object (BLOB)   </vt:lpstr>
      <vt:lpstr>Optimized file formats   </vt:lpstr>
      <vt:lpstr>Optimized file formats   </vt:lpstr>
      <vt:lpstr>Optimized file formats   </vt:lpstr>
      <vt:lpstr>Relational databases   </vt:lpstr>
      <vt:lpstr>Non-relational databases   </vt:lpstr>
      <vt:lpstr>Non-relational databases   </vt:lpstr>
      <vt:lpstr>Non-relational databases   </vt:lpstr>
      <vt:lpstr>Non-relational databases   </vt:lpstr>
      <vt:lpstr>Explore analytical data processing   </vt:lpstr>
      <vt:lpstr>Design a data warehouse schema   </vt:lpstr>
      <vt:lpstr>Tables in a data warehouse   </vt:lpstr>
      <vt:lpstr>Tables in a data warehouse: Dimension tables   </vt:lpstr>
      <vt:lpstr>Tables in a data warehouse: Dimension tables   </vt:lpstr>
      <vt:lpstr>Tables in a data warehouse: Fact tables   </vt:lpstr>
      <vt:lpstr>Tables in a data warehouse: Fact tables   </vt:lpstr>
      <vt:lpstr>Data warehouse schema designs    </vt:lpstr>
      <vt:lpstr>Data warehouse schema designs    </vt:lpstr>
      <vt:lpstr>Create data warehouse tables    </vt:lpstr>
      <vt:lpstr>  Thanking you !!!    </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1: Azure Data Fundamentals Expected Salary: Entry-level: ₹4,00,000 - ₹6,00,000 per annum With extensive project work: ₹6,00,000 - ₹8,00,000 per annum </dc:title>
  <dc:creator>HP</dc:creator>
  <cp:lastModifiedBy>HP</cp:lastModifiedBy>
  <cp:revision>58</cp:revision>
  <dcterms:created xsi:type="dcterms:W3CDTF">2006-08-16T00:00:00Z</dcterms:created>
  <dcterms:modified xsi:type="dcterms:W3CDTF">2024-07-31T05:50:05Z</dcterms:modified>
</cp:coreProperties>
</file>