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317" r:id="rId4"/>
    <p:sldId id="316" r:id="rId5"/>
    <p:sldId id="315" r:id="rId6"/>
    <p:sldId id="330" r:id="rId7"/>
    <p:sldId id="314" r:id="rId8"/>
    <p:sldId id="279" r:id="rId9"/>
    <p:sldId id="323" r:id="rId10"/>
    <p:sldId id="324" r:id="rId11"/>
    <p:sldId id="318" r:id="rId12"/>
    <p:sldId id="319" r:id="rId13"/>
    <p:sldId id="320" r:id="rId14"/>
    <p:sldId id="321" r:id="rId15"/>
    <p:sldId id="322" r:id="rId16"/>
    <p:sldId id="325" r:id="rId17"/>
    <p:sldId id="326" r:id="rId18"/>
    <p:sldId id="327" r:id="rId19"/>
    <p:sldId id="329" r:id="rId20"/>
    <p:sldId id="278" r:id="rId21"/>
    <p:sldId id="257" r:id="rId22"/>
  </p:sldIdLst>
  <p:sldSz cx="15841663" cy="9242425"/>
  <p:notesSz cx="6858000" cy="9144000"/>
  <p:defaultTextStyle>
    <a:defPPr>
      <a:defRPr lang="en-US"/>
    </a:defPPr>
    <a:lvl1pPr marL="0" algn="l" defTabSz="1433322" rtl="0" eaLnBrk="1" latinLnBrk="0" hangingPunct="1">
      <a:defRPr sz="2800" kern="1200">
        <a:solidFill>
          <a:schemeClr val="tx1"/>
        </a:solidFill>
        <a:latin typeface="+mn-lt"/>
        <a:ea typeface="+mn-ea"/>
        <a:cs typeface="+mn-cs"/>
      </a:defRPr>
    </a:lvl1pPr>
    <a:lvl2pPr marL="716661" algn="l" defTabSz="1433322" rtl="0" eaLnBrk="1" latinLnBrk="0" hangingPunct="1">
      <a:defRPr sz="2800" kern="1200">
        <a:solidFill>
          <a:schemeClr val="tx1"/>
        </a:solidFill>
        <a:latin typeface="+mn-lt"/>
        <a:ea typeface="+mn-ea"/>
        <a:cs typeface="+mn-cs"/>
      </a:defRPr>
    </a:lvl2pPr>
    <a:lvl3pPr marL="1433322" algn="l" defTabSz="1433322" rtl="0" eaLnBrk="1" latinLnBrk="0" hangingPunct="1">
      <a:defRPr sz="2800" kern="1200">
        <a:solidFill>
          <a:schemeClr val="tx1"/>
        </a:solidFill>
        <a:latin typeface="+mn-lt"/>
        <a:ea typeface="+mn-ea"/>
        <a:cs typeface="+mn-cs"/>
      </a:defRPr>
    </a:lvl3pPr>
    <a:lvl4pPr marL="2149983" algn="l" defTabSz="1433322" rtl="0" eaLnBrk="1" latinLnBrk="0" hangingPunct="1">
      <a:defRPr sz="2800" kern="1200">
        <a:solidFill>
          <a:schemeClr val="tx1"/>
        </a:solidFill>
        <a:latin typeface="+mn-lt"/>
        <a:ea typeface="+mn-ea"/>
        <a:cs typeface="+mn-cs"/>
      </a:defRPr>
    </a:lvl4pPr>
    <a:lvl5pPr marL="2866644" algn="l" defTabSz="1433322" rtl="0" eaLnBrk="1" latinLnBrk="0" hangingPunct="1">
      <a:defRPr sz="2800" kern="1200">
        <a:solidFill>
          <a:schemeClr val="tx1"/>
        </a:solidFill>
        <a:latin typeface="+mn-lt"/>
        <a:ea typeface="+mn-ea"/>
        <a:cs typeface="+mn-cs"/>
      </a:defRPr>
    </a:lvl5pPr>
    <a:lvl6pPr marL="3583305" algn="l" defTabSz="1433322" rtl="0" eaLnBrk="1" latinLnBrk="0" hangingPunct="1">
      <a:defRPr sz="2800" kern="1200">
        <a:solidFill>
          <a:schemeClr val="tx1"/>
        </a:solidFill>
        <a:latin typeface="+mn-lt"/>
        <a:ea typeface="+mn-ea"/>
        <a:cs typeface="+mn-cs"/>
      </a:defRPr>
    </a:lvl6pPr>
    <a:lvl7pPr marL="4299966" algn="l" defTabSz="1433322" rtl="0" eaLnBrk="1" latinLnBrk="0" hangingPunct="1">
      <a:defRPr sz="2800" kern="1200">
        <a:solidFill>
          <a:schemeClr val="tx1"/>
        </a:solidFill>
        <a:latin typeface="+mn-lt"/>
        <a:ea typeface="+mn-ea"/>
        <a:cs typeface="+mn-cs"/>
      </a:defRPr>
    </a:lvl7pPr>
    <a:lvl8pPr marL="5016627" algn="l" defTabSz="1433322" rtl="0" eaLnBrk="1" latinLnBrk="0" hangingPunct="1">
      <a:defRPr sz="2800" kern="1200">
        <a:solidFill>
          <a:schemeClr val="tx1"/>
        </a:solidFill>
        <a:latin typeface="+mn-lt"/>
        <a:ea typeface="+mn-ea"/>
        <a:cs typeface="+mn-cs"/>
      </a:defRPr>
    </a:lvl8pPr>
    <a:lvl9pPr marL="5733288" algn="l" defTabSz="1433322" rtl="0" eaLnBrk="1" latinLnBrk="0" hangingPunct="1">
      <a:defRPr sz="2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0" d="100"/>
          <a:sy n="50" d="100"/>
        </p:scale>
        <p:origin x="-1334" y="-398"/>
      </p:cViewPr>
      <p:guideLst>
        <p:guide orient="horz" pos="2911"/>
        <p:guide pos="499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88125" y="2871143"/>
            <a:ext cx="13465414" cy="1981131"/>
          </a:xfrm>
        </p:spPr>
        <p:txBody>
          <a:bodyPr/>
          <a:lstStyle/>
          <a:p>
            <a:r>
              <a:rPr lang="en-US" smtClean="0"/>
              <a:t>Click to edit Master title style</a:t>
            </a:r>
            <a:endParaRPr lang="en-US"/>
          </a:p>
        </p:txBody>
      </p:sp>
      <p:sp>
        <p:nvSpPr>
          <p:cNvPr id="3" name="Subtitle 2"/>
          <p:cNvSpPr>
            <a:spLocks noGrp="1"/>
          </p:cNvSpPr>
          <p:nvPr>
            <p:ph type="subTitle" idx="1"/>
          </p:nvPr>
        </p:nvSpPr>
        <p:spPr>
          <a:xfrm>
            <a:off x="2376250" y="5237374"/>
            <a:ext cx="11089164" cy="2361953"/>
          </a:xfrm>
        </p:spPr>
        <p:txBody>
          <a:bodyPr/>
          <a:lstStyle>
            <a:lvl1pPr marL="0" indent="0" algn="ctr">
              <a:buNone/>
              <a:defRPr>
                <a:solidFill>
                  <a:schemeClr val="tx1">
                    <a:tint val="75000"/>
                  </a:schemeClr>
                </a:solidFill>
              </a:defRPr>
            </a:lvl1pPr>
            <a:lvl2pPr marL="716661" indent="0" algn="ctr">
              <a:buNone/>
              <a:defRPr>
                <a:solidFill>
                  <a:schemeClr val="tx1">
                    <a:tint val="75000"/>
                  </a:schemeClr>
                </a:solidFill>
              </a:defRPr>
            </a:lvl2pPr>
            <a:lvl3pPr marL="1433322" indent="0" algn="ctr">
              <a:buNone/>
              <a:defRPr>
                <a:solidFill>
                  <a:schemeClr val="tx1">
                    <a:tint val="75000"/>
                  </a:schemeClr>
                </a:solidFill>
              </a:defRPr>
            </a:lvl3pPr>
            <a:lvl4pPr marL="2149983" indent="0" algn="ctr">
              <a:buNone/>
              <a:defRPr>
                <a:solidFill>
                  <a:schemeClr val="tx1">
                    <a:tint val="75000"/>
                  </a:schemeClr>
                </a:solidFill>
              </a:defRPr>
            </a:lvl4pPr>
            <a:lvl5pPr marL="2866644" indent="0" algn="ctr">
              <a:buNone/>
              <a:defRPr>
                <a:solidFill>
                  <a:schemeClr val="tx1">
                    <a:tint val="75000"/>
                  </a:schemeClr>
                </a:solidFill>
              </a:defRPr>
            </a:lvl5pPr>
            <a:lvl6pPr marL="3583305" indent="0" algn="ctr">
              <a:buNone/>
              <a:defRPr>
                <a:solidFill>
                  <a:schemeClr val="tx1">
                    <a:tint val="75000"/>
                  </a:schemeClr>
                </a:solidFill>
              </a:defRPr>
            </a:lvl6pPr>
            <a:lvl7pPr marL="4299966" indent="0" algn="ctr">
              <a:buNone/>
              <a:defRPr>
                <a:solidFill>
                  <a:schemeClr val="tx1">
                    <a:tint val="75000"/>
                  </a:schemeClr>
                </a:solidFill>
              </a:defRPr>
            </a:lvl7pPr>
            <a:lvl8pPr marL="5016627" indent="0" algn="ctr">
              <a:buNone/>
              <a:defRPr>
                <a:solidFill>
                  <a:schemeClr val="tx1">
                    <a:tint val="75000"/>
                  </a:schemeClr>
                </a:solidFill>
              </a:defRPr>
            </a:lvl8pPr>
            <a:lvl9pPr marL="573328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485206" y="370126"/>
            <a:ext cx="3564374" cy="788601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92083" y="370126"/>
            <a:ext cx="10429095" cy="788601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1382" y="5939115"/>
            <a:ext cx="13465414" cy="1835648"/>
          </a:xfrm>
        </p:spPr>
        <p:txBody>
          <a:bodyPr anchor="t"/>
          <a:lstStyle>
            <a:lvl1pPr algn="l">
              <a:defRPr sz="6300" b="1" cap="all"/>
            </a:lvl1pPr>
          </a:lstStyle>
          <a:p>
            <a:r>
              <a:rPr lang="en-US" smtClean="0"/>
              <a:t>Click to edit Master title style</a:t>
            </a:r>
            <a:endParaRPr lang="en-US"/>
          </a:p>
        </p:txBody>
      </p:sp>
      <p:sp>
        <p:nvSpPr>
          <p:cNvPr id="3" name="Text Placeholder 2"/>
          <p:cNvSpPr>
            <a:spLocks noGrp="1"/>
          </p:cNvSpPr>
          <p:nvPr>
            <p:ph type="body" idx="1"/>
          </p:nvPr>
        </p:nvSpPr>
        <p:spPr>
          <a:xfrm>
            <a:off x="1251382" y="3917335"/>
            <a:ext cx="13465414" cy="2021780"/>
          </a:xfrm>
        </p:spPr>
        <p:txBody>
          <a:bodyPr anchor="b"/>
          <a:lstStyle>
            <a:lvl1pPr marL="0" indent="0">
              <a:buNone/>
              <a:defRPr sz="3100">
                <a:solidFill>
                  <a:schemeClr val="tx1">
                    <a:tint val="75000"/>
                  </a:schemeClr>
                </a:solidFill>
              </a:defRPr>
            </a:lvl1pPr>
            <a:lvl2pPr marL="716661" indent="0">
              <a:buNone/>
              <a:defRPr sz="2800">
                <a:solidFill>
                  <a:schemeClr val="tx1">
                    <a:tint val="75000"/>
                  </a:schemeClr>
                </a:solidFill>
              </a:defRPr>
            </a:lvl2pPr>
            <a:lvl3pPr marL="1433322" indent="0">
              <a:buNone/>
              <a:defRPr sz="2500">
                <a:solidFill>
                  <a:schemeClr val="tx1">
                    <a:tint val="75000"/>
                  </a:schemeClr>
                </a:solidFill>
              </a:defRPr>
            </a:lvl3pPr>
            <a:lvl4pPr marL="2149983" indent="0">
              <a:buNone/>
              <a:defRPr sz="2200">
                <a:solidFill>
                  <a:schemeClr val="tx1">
                    <a:tint val="75000"/>
                  </a:schemeClr>
                </a:solidFill>
              </a:defRPr>
            </a:lvl4pPr>
            <a:lvl5pPr marL="2866644" indent="0">
              <a:buNone/>
              <a:defRPr sz="2200">
                <a:solidFill>
                  <a:schemeClr val="tx1">
                    <a:tint val="75000"/>
                  </a:schemeClr>
                </a:solidFill>
              </a:defRPr>
            </a:lvl5pPr>
            <a:lvl6pPr marL="3583305" indent="0">
              <a:buNone/>
              <a:defRPr sz="2200">
                <a:solidFill>
                  <a:schemeClr val="tx1">
                    <a:tint val="75000"/>
                  </a:schemeClr>
                </a:solidFill>
              </a:defRPr>
            </a:lvl6pPr>
            <a:lvl7pPr marL="4299966" indent="0">
              <a:buNone/>
              <a:defRPr sz="2200">
                <a:solidFill>
                  <a:schemeClr val="tx1">
                    <a:tint val="75000"/>
                  </a:schemeClr>
                </a:solidFill>
              </a:defRPr>
            </a:lvl7pPr>
            <a:lvl8pPr marL="5016627" indent="0">
              <a:buNone/>
              <a:defRPr sz="2200">
                <a:solidFill>
                  <a:schemeClr val="tx1">
                    <a:tint val="75000"/>
                  </a:schemeClr>
                </a:solidFill>
              </a:defRPr>
            </a:lvl8pPr>
            <a:lvl9pPr marL="5733288" indent="0">
              <a:buNone/>
              <a:defRPr sz="2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92083" y="2156567"/>
            <a:ext cx="6996734" cy="6099573"/>
          </a:xfrm>
        </p:spPr>
        <p:txBody>
          <a:bodyPr/>
          <a:lstStyle>
            <a:lvl1pPr>
              <a:defRPr sz="4400"/>
            </a:lvl1pPr>
            <a:lvl2pPr>
              <a:defRPr sz="38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052846" y="2156567"/>
            <a:ext cx="6996734" cy="6099573"/>
          </a:xfrm>
        </p:spPr>
        <p:txBody>
          <a:bodyPr/>
          <a:lstStyle>
            <a:lvl1pPr>
              <a:defRPr sz="4400"/>
            </a:lvl1pPr>
            <a:lvl2pPr>
              <a:defRPr sz="3800"/>
            </a:lvl2pPr>
            <a:lvl3pPr>
              <a:defRPr sz="3100"/>
            </a:lvl3pPr>
            <a:lvl4pPr>
              <a:defRPr sz="2800"/>
            </a:lvl4pPr>
            <a:lvl5pPr>
              <a:defRPr sz="2800"/>
            </a:lvl5pPr>
            <a:lvl6pPr>
              <a:defRPr sz="2800"/>
            </a:lvl6pPr>
            <a:lvl7pPr>
              <a:defRPr sz="2800"/>
            </a:lvl7pPr>
            <a:lvl8pPr>
              <a:defRPr sz="2800"/>
            </a:lvl8pPr>
            <a:lvl9pPr>
              <a:defRPr sz="2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92083" y="2068849"/>
            <a:ext cx="6999486" cy="862198"/>
          </a:xfrm>
        </p:spPr>
        <p:txBody>
          <a:bodyPr anchor="b"/>
          <a:lstStyle>
            <a:lvl1pPr marL="0" indent="0">
              <a:buNone/>
              <a:defRPr sz="3800" b="1"/>
            </a:lvl1pPr>
            <a:lvl2pPr marL="716661" indent="0">
              <a:buNone/>
              <a:defRPr sz="3100" b="1"/>
            </a:lvl2pPr>
            <a:lvl3pPr marL="1433322" indent="0">
              <a:buNone/>
              <a:defRPr sz="2800" b="1"/>
            </a:lvl3pPr>
            <a:lvl4pPr marL="2149983" indent="0">
              <a:buNone/>
              <a:defRPr sz="2500" b="1"/>
            </a:lvl4pPr>
            <a:lvl5pPr marL="2866644" indent="0">
              <a:buNone/>
              <a:defRPr sz="2500" b="1"/>
            </a:lvl5pPr>
            <a:lvl6pPr marL="3583305" indent="0">
              <a:buNone/>
              <a:defRPr sz="2500" b="1"/>
            </a:lvl6pPr>
            <a:lvl7pPr marL="4299966" indent="0">
              <a:buNone/>
              <a:defRPr sz="2500" b="1"/>
            </a:lvl7pPr>
            <a:lvl8pPr marL="5016627" indent="0">
              <a:buNone/>
              <a:defRPr sz="2500" b="1"/>
            </a:lvl8pPr>
            <a:lvl9pPr marL="5733288" indent="0">
              <a:buNone/>
              <a:defRPr sz="2500" b="1"/>
            </a:lvl9pPr>
          </a:lstStyle>
          <a:p>
            <a:pPr lvl="0"/>
            <a:r>
              <a:rPr lang="en-US" smtClean="0"/>
              <a:t>Click to edit Master text styles</a:t>
            </a:r>
          </a:p>
        </p:txBody>
      </p:sp>
      <p:sp>
        <p:nvSpPr>
          <p:cNvPr id="4" name="Content Placeholder 3"/>
          <p:cNvSpPr>
            <a:spLocks noGrp="1"/>
          </p:cNvSpPr>
          <p:nvPr>
            <p:ph sz="half" idx="2"/>
          </p:nvPr>
        </p:nvSpPr>
        <p:spPr>
          <a:xfrm>
            <a:off x="792083" y="2931047"/>
            <a:ext cx="6999486" cy="5325092"/>
          </a:xfrm>
        </p:spPr>
        <p:txBody>
          <a:bodyPr/>
          <a:lstStyle>
            <a:lvl1pPr>
              <a:defRPr sz="38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8047346" y="2068849"/>
            <a:ext cx="7002235" cy="862198"/>
          </a:xfrm>
        </p:spPr>
        <p:txBody>
          <a:bodyPr anchor="b"/>
          <a:lstStyle>
            <a:lvl1pPr marL="0" indent="0">
              <a:buNone/>
              <a:defRPr sz="3800" b="1"/>
            </a:lvl1pPr>
            <a:lvl2pPr marL="716661" indent="0">
              <a:buNone/>
              <a:defRPr sz="3100" b="1"/>
            </a:lvl2pPr>
            <a:lvl3pPr marL="1433322" indent="0">
              <a:buNone/>
              <a:defRPr sz="2800" b="1"/>
            </a:lvl3pPr>
            <a:lvl4pPr marL="2149983" indent="0">
              <a:buNone/>
              <a:defRPr sz="2500" b="1"/>
            </a:lvl4pPr>
            <a:lvl5pPr marL="2866644" indent="0">
              <a:buNone/>
              <a:defRPr sz="2500" b="1"/>
            </a:lvl5pPr>
            <a:lvl6pPr marL="3583305" indent="0">
              <a:buNone/>
              <a:defRPr sz="2500" b="1"/>
            </a:lvl6pPr>
            <a:lvl7pPr marL="4299966" indent="0">
              <a:buNone/>
              <a:defRPr sz="2500" b="1"/>
            </a:lvl7pPr>
            <a:lvl8pPr marL="5016627" indent="0">
              <a:buNone/>
              <a:defRPr sz="2500" b="1"/>
            </a:lvl8pPr>
            <a:lvl9pPr marL="5733288" indent="0">
              <a:buNone/>
              <a:defRPr sz="2500" b="1"/>
            </a:lvl9pPr>
          </a:lstStyle>
          <a:p>
            <a:pPr lvl="0"/>
            <a:r>
              <a:rPr lang="en-US" smtClean="0"/>
              <a:t>Click to edit Master text styles</a:t>
            </a:r>
          </a:p>
        </p:txBody>
      </p:sp>
      <p:sp>
        <p:nvSpPr>
          <p:cNvPr id="6" name="Content Placeholder 5"/>
          <p:cNvSpPr>
            <a:spLocks noGrp="1"/>
          </p:cNvSpPr>
          <p:nvPr>
            <p:ph sz="quarter" idx="4"/>
          </p:nvPr>
        </p:nvSpPr>
        <p:spPr>
          <a:xfrm>
            <a:off x="8047346" y="2931047"/>
            <a:ext cx="7002235" cy="5325092"/>
          </a:xfrm>
        </p:spPr>
        <p:txBody>
          <a:bodyPr/>
          <a:lstStyle>
            <a:lvl1pPr>
              <a:defRPr sz="3800"/>
            </a:lvl1pPr>
            <a:lvl2pPr>
              <a:defRPr sz="3100"/>
            </a:lvl2pPr>
            <a:lvl3pPr>
              <a:defRPr sz="2800"/>
            </a:lvl3pPr>
            <a:lvl4pPr>
              <a:defRPr sz="2500"/>
            </a:lvl4pPr>
            <a:lvl5pPr>
              <a:defRPr sz="2500"/>
            </a:lvl5pPr>
            <a:lvl6pPr>
              <a:defRPr sz="2500"/>
            </a:lvl6pPr>
            <a:lvl7pPr>
              <a:defRPr sz="2500"/>
            </a:lvl7pPr>
            <a:lvl8pPr>
              <a:defRPr sz="2500"/>
            </a:lvl8pPr>
            <a:lvl9pPr>
              <a:defRPr sz="2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084" y="367985"/>
            <a:ext cx="5211798" cy="1566078"/>
          </a:xfrm>
        </p:spPr>
        <p:txBody>
          <a:bodyPr anchor="b"/>
          <a:lstStyle>
            <a:lvl1pPr algn="l">
              <a:defRPr sz="3100" b="1"/>
            </a:lvl1pPr>
          </a:lstStyle>
          <a:p>
            <a:r>
              <a:rPr lang="en-US" smtClean="0"/>
              <a:t>Click to edit Master title style</a:t>
            </a:r>
            <a:endParaRPr lang="en-US"/>
          </a:p>
        </p:txBody>
      </p:sp>
      <p:sp>
        <p:nvSpPr>
          <p:cNvPr id="3" name="Content Placeholder 2"/>
          <p:cNvSpPr>
            <a:spLocks noGrp="1"/>
          </p:cNvSpPr>
          <p:nvPr>
            <p:ph idx="1"/>
          </p:nvPr>
        </p:nvSpPr>
        <p:spPr>
          <a:xfrm>
            <a:off x="6193650" y="367986"/>
            <a:ext cx="8855930" cy="7888154"/>
          </a:xfrm>
        </p:spPr>
        <p:txBody>
          <a:bodyPr/>
          <a:lstStyle>
            <a:lvl1pPr>
              <a:defRPr sz="5000"/>
            </a:lvl1pPr>
            <a:lvl2pPr>
              <a:defRPr sz="4400"/>
            </a:lvl2pPr>
            <a:lvl3pPr>
              <a:defRPr sz="3800"/>
            </a:lvl3pPr>
            <a:lvl4pPr>
              <a:defRPr sz="3100"/>
            </a:lvl4pPr>
            <a:lvl5pPr>
              <a:defRPr sz="3100"/>
            </a:lvl5pPr>
            <a:lvl6pPr>
              <a:defRPr sz="3100"/>
            </a:lvl6pPr>
            <a:lvl7pPr>
              <a:defRPr sz="3100"/>
            </a:lvl7pPr>
            <a:lvl8pPr>
              <a:defRPr sz="3100"/>
            </a:lvl8pPr>
            <a:lvl9pPr>
              <a:defRPr sz="3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92084" y="1934064"/>
            <a:ext cx="5211798" cy="6322076"/>
          </a:xfrm>
        </p:spPr>
        <p:txBody>
          <a:bodyPr/>
          <a:lstStyle>
            <a:lvl1pPr marL="0" indent="0">
              <a:buNone/>
              <a:defRPr sz="2200"/>
            </a:lvl1pPr>
            <a:lvl2pPr marL="716661" indent="0">
              <a:buNone/>
              <a:defRPr sz="1900"/>
            </a:lvl2pPr>
            <a:lvl3pPr marL="1433322" indent="0">
              <a:buNone/>
              <a:defRPr sz="1600"/>
            </a:lvl3pPr>
            <a:lvl4pPr marL="2149983" indent="0">
              <a:buNone/>
              <a:defRPr sz="1400"/>
            </a:lvl4pPr>
            <a:lvl5pPr marL="2866644" indent="0">
              <a:buNone/>
              <a:defRPr sz="1400"/>
            </a:lvl5pPr>
            <a:lvl6pPr marL="3583305" indent="0">
              <a:buNone/>
              <a:defRPr sz="1400"/>
            </a:lvl6pPr>
            <a:lvl7pPr marL="4299966" indent="0">
              <a:buNone/>
              <a:defRPr sz="1400"/>
            </a:lvl7pPr>
            <a:lvl8pPr marL="5016627" indent="0">
              <a:buNone/>
              <a:defRPr sz="1400"/>
            </a:lvl8pPr>
            <a:lvl9pPr marL="573328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05077" y="6469698"/>
            <a:ext cx="9504998" cy="763784"/>
          </a:xfrm>
        </p:spPr>
        <p:txBody>
          <a:bodyPr anchor="b"/>
          <a:lstStyle>
            <a:lvl1pPr algn="l">
              <a:defRPr sz="3100" b="1"/>
            </a:lvl1pPr>
          </a:lstStyle>
          <a:p>
            <a:r>
              <a:rPr lang="en-US" smtClean="0"/>
              <a:t>Click to edit Master title style</a:t>
            </a:r>
            <a:endParaRPr lang="en-US"/>
          </a:p>
        </p:txBody>
      </p:sp>
      <p:sp>
        <p:nvSpPr>
          <p:cNvPr id="3" name="Picture Placeholder 2"/>
          <p:cNvSpPr>
            <a:spLocks noGrp="1"/>
          </p:cNvSpPr>
          <p:nvPr>
            <p:ph type="pic" idx="1"/>
          </p:nvPr>
        </p:nvSpPr>
        <p:spPr>
          <a:xfrm>
            <a:off x="3105077" y="825828"/>
            <a:ext cx="9504998" cy="5545455"/>
          </a:xfrm>
        </p:spPr>
        <p:txBody>
          <a:bodyPr/>
          <a:lstStyle>
            <a:lvl1pPr marL="0" indent="0">
              <a:buNone/>
              <a:defRPr sz="5000"/>
            </a:lvl1pPr>
            <a:lvl2pPr marL="716661" indent="0">
              <a:buNone/>
              <a:defRPr sz="4400"/>
            </a:lvl2pPr>
            <a:lvl3pPr marL="1433322" indent="0">
              <a:buNone/>
              <a:defRPr sz="3800"/>
            </a:lvl3pPr>
            <a:lvl4pPr marL="2149983" indent="0">
              <a:buNone/>
              <a:defRPr sz="3100"/>
            </a:lvl4pPr>
            <a:lvl5pPr marL="2866644" indent="0">
              <a:buNone/>
              <a:defRPr sz="3100"/>
            </a:lvl5pPr>
            <a:lvl6pPr marL="3583305" indent="0">
              <a:buNone/>
              <a:defRPr sz="3100"/>
            </a:lvl6pPr>
            <a:lvl7pPr marL="4299966" indent="0">
              <a:buNone/>
              <a:defRPr sz="3100"/>
            </a:lvl7pPr>
            <a:lvl8pPr marL="5016627" indent="0">
              <a:buNone/>
              <a:defRPr sz="3100"/>
            </a:lvl8pPr>
            <a:lvl9pPr marL="5733288" indent="0">
              <a:buNone/>
              <a:defRPr sz="3100"/>
            </a:lvl9pPr>
          </a:lstStyle>
          <a:p>
            <a:endParaRPr lang="en-US"/>
          </a:p>
        </p:txBody>
      </p:sp>
      <p:sp>
        <p:nvSpPr>
          <p:cNvPr id="4" name="Text Placeholder 3"/>
          <p:cNvSpPr>
            <a:spLocks noGrp="1"/>
          </p:cNvSpPr>
          <p:nvPr>
            <p:ph type="body" sz="half" idx="2"/>
          </p:nvPr>
        </p:nvSpPr>
        <p:spPr>
          <a:xfrm>
            <a:off x="3105077" y="7233482"/>
            <a:ext cx="9504998" cy="1084701"/>
          </a:xfrm>
        </p:spPr>
        <p:txBody>
          <a:bodyPr/>
          <a:lstStyle>
            <a:lvl1pPr marL="0" indent="0">
              <a:buNone/>
              <a:defRPr sz="2200"/>
            </a:lvl1pPr>
            <a:lvl2pPr marL="716661" indent="0">
              <a:buNone/>
              <a:defRPr sz="1900"/>
            </a:lvl2pPr>
            <a:lvl3pPr marL="1433322" indent="0">
              <a:buNone/>
              <a:defRPr sz="1600"/>
            </a:lvl3pPr>
            <a:lvl4pPr marL="2149983" indent="0">
              <a:buNone/>
              <a:defRPr sz="1400"/>
            </a:lvl4pPr>
            <a:lvl5pPr marL="2866644" indent="0">
              <a:buNone/>
              <a:defRPr sz="1400"/>
            </a:lvl5pPr>
            <a:lvl6pPr marL="3583305" indent="0">
              <a:buNone/>
              <a:defRPr sz="1400"/>
            </a:lvl6pPr>
            <a:lvl7pPr marL="4299966" indent="0">
              <a:buNone/>
              <a:defRPr sz="1400"/>
            </a:lvl7pPr>
            <a:lvl8pPr marL="5016627" indent="0">
              <a:buNone/>
              <a:defRPr sz="1400"/>
            </a:lvl8pPr>
            <a:lvl9pPr marL="5733288" indent="0">
              <a:buNone/>
              <a:defRPr sz="14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083" y="370126"/>
            <a:ext cx="14257497" cy="1540404"/>
          </a:xfrm>
          <a:prstGeom prst="rect">
            <a:avLst/>
          </a:prstGeom>
        </p:spPr>
        <p:txBody>
          <a:bodyPr vert="horz" lIns="143332" tIns="71666" rIns="143332" bIns="7166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92083" y="2156567"/>
            <a:ext cx="14257497" cy="6099573"/>
          </a:xfrm>
          <a:prstGeom prst="rect">
            <a:avLst/>
          </a:prstGeom>
        </p:spPr>
        <p:txBody>
          <a:bodyPr vert="horz" lIns="143332" tIns="71666" rIns="143332" bIns="7166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92083" y="8566359"/>
            <a:ext cx="3696388" cy="492074"/>
          </a:xfrm>
          <a:prstGeom prst="rect">
            <a:avLst/>
          </a:prstGeom>
        </p:spPr>
        <p:txBody>
          <a:bodyPr vert="horz" lIns="143332" tIns="71666" rIns="143332" bIns="71666" rtlCol="0" anchor="ctr"/>
          <a:lstStyle>
            <a:lvl1pPr algn="l">
              <a:defRPr sz="1900">
                <a:solidFill>
                  <a:schemeClr val="tx1">
                    <a:tint val="75000"/>
                  </a:schemeClr>
                </a:solidFill>
              </a:defRPr>
            </a:lvl1pPr>
          </a:lstStyle>
          <a:p>
            <a:fld id="{1D8BD707-D9CF-40AE-B4C6-C98DA3205C09}" type="datetimeFigureOut">
              <a:rPr lang="en-US" smtClean="0"/>
              <a:pPr/>
              <a:t>8/2/2024</a:t>
            </a:fld>
            <a:endParaRPr lang="en-US"/>
          </a:p>
        </p:txBody>
      </p:sp>
      <p:sp>
        <p:nvSpPr>
          <p:cNvPr id="5" name="Footer Placeholder 4"/>
          <p:cNvSpPr>
            <a:spLocks noGrp="1"/>
          </p:cNvSpPr>
          <p:nvPr>
            <p:ph type="ftr" sz="quarter" idx="3"/>
          </p:nvPr>
        </p:nvSpPr>
        <p:spPr>
          <a:xfrm>
            <a:off x="5412568" y="8566359"/>
            <a:ext cx="5016527" cy="492074"/>
          </a:xfrm>
          <a:prstGeom prst="rect">
            <a:avLst/>
          </a:prstGeom>
        </p:spPr>
        <p:txBody>
          <a:bodyPr vert="horz" lIns="143332" tIns="71666" rIns="143332" bIns="71666" rtlCol="0" anchor="ctr"/>
          <a:lstStyle>
            <a:lvl1pPr algn="ctr">
              <a:defRPr sz="1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1353192" y="8566359"/>
            <a:ext cx="3696388" cy="492074"/>
          </a:xfrm>
          <a:prstGeom prst="rect">
            <a:avLst/>
          </a:prstGeom>
        </p:spPr>
        <p:txBody>
          <a:bodyPr vert="horz" lIns="143332" tIns="71666" rIns="143332" bIns="71666" rtlCol="0" anchor="ctr"/>
          <a:lstStyle>
            <a:lvl1pPr algn="r">
              <a:defRPr sz="19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33322" rtl="0" eaLnBrk="1" latinLnBrk="0" hangingPunct="1">
        <a:spcBef>
          <a:spcPct val="0"/>
        </a:spcBef>
        <a:buNone/>
        <a:defRPr sz="6900" kern="1200">
          <a:solidFill>
            <a:schemeClr val="tx1"/>
          </a:solidFill>
          <a:latin typeface="+mj-lt"/>
          <a:ea typeface="+mj-ea"/>
          <a:cs typeface="+mj-cs"/>
        </a:defRPr>
      </a:lvl1pPr>
    </p:titleStyle>
    <p:bodyStyle>
      <a:lvl1pPr marL="537496" indent="-537496" algn="l" defTabSz="1433322" rtl="0" eaLnBrk="1" latinLnBrk="0" hangingPunct="1">
        <a:spcBef>
          <a:spcPct val="20000"/>
        </a:spcBef>
        <a:buFont typeface="Arial" pitchFamily="34" charset="0"/>
        <a:buChar char="•"/>
        <a:defRPr sz="5000" kern="1200">
          <a:solidFill>
            <a:schemeClr val="tx1"/>
          </a:solidFill>
          <a:latin typeface="+mn-lt"/>
          <a:ea typeface="+mn-ea"/>
          <a:cs typeface="+mn-cs"/>
        </a:defRPr>
      </a:lvl1pPr>
      <a:lvl2pPr marL="1164574" indent="-447913" algn="l" defTabSz="1433322" rtl="0" eaLnBrk="1" latinLnBrk="0" hangingPunct="1">
        <a:spcBef>
          <a:spcPct val="20000"/>
        </a:spcBef>
        <a:buFont typeface="Arial" pitchFamily="34" charset="0"/>
        <a:buChar char="–"/>
        <a:defRPr sz="4400" kern="1200">
          <a:solidFill>
            <a:schemeClr val="tx1"/>
          </a:solidFill>
          <a:latin typeface="+mn-lt"/>
          <a:ea typeface="+mn-ea"/>
          <a:cs typeface="+mn-cs"/>
        </a:defRPr>
      </a:lvl2pPr>
      <a:lvl3pPr marL="1791653" indent="-358331" algn="l" defTabSz="1433322" rtl="0" eaLnBrk="1" latinLnBrk="0" hangingPunct="1">
        <a:spcBef>
          <a:spcPct val="20000"/>
        </a:spcBef>
        <a:buFont typeface="Arial" pitchFamily="34" charset="0"/>
        <a:buChar char="•"/>
        <a:defRPr sz="3800" kern="1200">
          <a:solidFill>
            <a:schemeClr val="tx1"/>
          </a:solidFill>
          <a:latin typeface="+mn-lt"/>
          <a:ea typeface="+mn-ea"/>
          <a:cs typeface="+mn-cs"/>
        </a:defRPr>
      </a:lvl3pPr>
      <a:lvl4pPr marL="2508314"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4pPr>
      <a:lvl5pPr marL="3224975"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5pPr>
      <a:lvl6pPr marL="3941636"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6pPr>
      <a:lvl7pPr marL="4658297"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7pPr>
      <a:lvl8pPr marL="5374958"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8pPr>
      <a:lvl9pPr marL="6091619" indent="-358331" algn="l" defTabSz="1433322" rtl="0" eaLnBrk="1" latinLnBrk="0" hangingPunct="1">
        <a:spcBef>
          <a:spcPct val="20000"/>
        </a:spcBef>
        <a:buFont typeface="Arial" pitchFamily="34" charset="0"/>
        <a:buChar char="•"/>
        <a:defRPr sz="3100" kern="1200">
          <a:solidFill>
            <a:schemeClr val="tx1"/>
          </a:solidFill>
          <a:latin typeface="+mn-lt"/>
          <a:ea typeface="+mn-ea"/>
          <a:cs typeface="+mn-cs"/>
        </a:defRPr>
      </a:lvl9pPr>
    </p:bodyStyle>
    <p:otherStyle>
      <a:defPPr>
        <a:defRPr lang="en-US"/>
      </a:defPPr>
      <a:lvl1pPr marL="0" algn="l" defTabSz="1433322" rtl="0" eaLnBrk="1" latinLnBrk="0" hangingPunct="1">
        <a:defRPr sz="2800" kern="1200">
          <a:solidFill>
            <a:schemeClr val="tx1"/>
          </a:solidFill>
          <a:latin typeface="+mn-lt"/>
          <a:ea typeface="+mn-ea"/>
          <a:cs typeface="+mn-cs"/>
        </a:defRPr>
      </a:lvl1pPr>
      <a:lvl2pPr marL="716661" algn="l" defTabSz="1433322" rtl="0" eaLnBrk="1" latinLnBrk="0" hangingPunct="1">
        <a:defRPr sz="2800" kern="1200">
          <a:solidFill>
            <a:schemeClr val="tx1"/>
          </a:solidFill>
          <a:latin typeface="+mn-lt"/>
          <a:ea typeface="+mn-ea"/>
          <a:cs typeface="+mn-cs"/>
        </a:defRPr>
      </a:lvl2pPr>
      <a:lvl3pPr marL="1433322" algn="l" defTabSz="1433322" rtl="0" eaLnBrk="1" latinLnBrk="0" hangingPunct="1">
        <a:defRPr sz="2800" kern="1200">
          <a:solidFill>
            <a:schemeClr val="tx1"/>
          </a:solidFill>
          <a:latin typeface="+mn-lt"/>
          <a:ea typeface="+mn-ea"/>
          <a:cs typeface="+mn-cs"/>
        </a:defRPr>
      </a:lvl3pPr>
      <a:lvl4pPr marL="2149983" algn="l" defTabSz="1433322" rtl="0" eaLnBrk="1" latinLnBrk="0" hangingPunct="1">
        <a:defRPr sz="2800" kern="1200">
          <a:solidFill>
            <a:schemeClr val="tx1"/>
          </a:solidFill>
          <a:latin typeface="+mn-lt"/>
          <a:ea typeface="+mn-ea"/>
          <a:cs typeface="+mn-cs"/>
        </a:defRPr>
      </a:lvl4pPr>
      <a:lvl5pPr marL="2866644" algn="l" defTabSz="1433322" rtl="0" eaLnBrk="1" latinLnBrk="0" hangingPunct="1">
        <a:defRPr sz="2800" kern="1200">
          <a:solidFill>
            <a:schemeClr val="tx1"/>
          </a:solidFill>
          <a:latin typeface="+mn-lt"/>
          <a:ea typeface="+mn-ea"/>
          <a:cs typeface="+mn-cs"/>
        </a:defRPr>
      </a:lvl5pPr>
      <a:lvl6pPr marL="3583305" algn="l" defTabSz="1433322" rtl="0" eaLnBrk="1" latinLnBrk="0" hangingPunct="1">
        <a:defRPr sz="2800" kern="1200">
          <a:solidFill>
            <a:schemeClr val="tx1"/>
          </a:solidFill>
          <a:latin typeface="+mn-lt"/>
          <a:ea typeface="+mn-ea"/>
          <a:cs typeface="+mn-cs"/>
        </a:defRPr>
      </a:lvl6pPr>
      <a:lvl7pPr marL="4299966" algn="l" defTabSz="1433322" rtl="0" eaLnBrk="1" latinLnBrk="0" hangingPunct="1">
        <a:defRPr sz="2800" kern="1200">
          <a:solidFill>
            <a:schemeClr val="tx1"/>
          </a:solidFill>
          <a:latin typeface="+mn-lt"/>
          <a:ea typeface="+mn-ea"/>
          <a:cs typeface="+mn-cs"/>
        </a:defRPr>
      </a:lvl7pPr>
      <a:lvl8pPr marL="5016627" algn="l" defTabSz="1433322" rtl="0" eaLnBrk="1" latinLnBrk="0" hangingPunct="1">
        <a:defRPr sz="2800" kern="1200">
          <a:solidFill>
            <a:schemeClr val="tx1"/>
          </a:solidFill>
          <a:latin typeface="+mn-lt"/>
          <a:ea typeface="+mn-ea"/>
          <a:cs typeface="+mn-cs"/>
        </a:defRPr>
      </a:lvl8pPr>
      <a:lvl9pPr marL="5733288" algn="l" defTabSz="1433322"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Level 1</a:t>
            </a:r>
            <a:br>
              <a:rPr lang="en-US" dirty="0" smtClean="0"/>
            </a:br>
            <a:r>
              <a:rPr lang="en-US" smtClean="0"/>
              <a:t>Chapter 4: </a:t>
            </a:r>
            <a:r>
              <a:rPr lang="en-US" dirty="0" smtClean="0"/>
              <a:t>Data Integration </a:t>
            </a:r>
            <a:r>
              <a:rPr lang="en-US" smtClean="0"/>
              <a:t>and Processing</a:t>
            </a:r>
            <a:r>
              <a:rPr lang="en-US" dirty="0" smtClean="0"/>
              <a:t/>
            </a:r>
            <a:br>
              <a:rPr lang="en-US" dirty="0" smtClean="0"/>
            </a:br>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268412"/>
            <a:ext cx="13465414" cy="609600"/>
          </a:xfrm>
        </p:spPr>
        <p:txBody>
          <a:bodyPr>
            <a:normAutofit fontScale="90000"/>
          </a:bodyPr>
          <a:lstStyle/>
          <a:p>
            <a:pPr algn="l"/>
            <a:r>
              <a:rPr lang="en-US" sz="5300" b="1" dirty="0" smtClean="0"/>
              <a:t>Overview of Azure Data Factory: Example scenario</a:t>
            </a:r>
            <a:br>
              <a:rPr lang="en-US" sz="5300" b="1" dirty="0" smtClean="0"/>
            </a:br>
            <a:r>
              <a:rPr lang="en-US" dirty="0" smtClean="0"/>
              <a:t/>
            </a:r>
            <a:br>
              <a:rPr lang="en-US" dirty="0" smtClean="0"/>
            </a:br>
            <a:endParaRPr lang="en-US" dirty="0"/>
          </a:p>
        </p:txBody>
      </p:sp>
      <p:sp>
        <p:nvSpPr>
          <p:cNvPr id="3" name="Title 1"/>
          <p:cNvSpPr txBox="1">
            <a:spLocks/>
          </p:cNvSpPr>
          <p:nvPr/>
        </p:nvSpPr>
        <p:spPr>
          <a:xfrm>
            <a:off x="1062831" y="4926081"/>
            <a:ext cx="13411200"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2400" dirty="0" smtClean="0">
                <a:solidFill>
                  <a:srgbClr val="161616"/>
                </a:solidFill>
                <a:latin typeface="Segoe UI"/>
              </a:rPr>
              <a:t>Let's imagine you work for a gaming company, where you gather data logs that are generated during gaming sessions. If you could analyze this log data, you'd be able to get insights into customer preferences, demographics, and usage behavior. People in your sales team have expressed an interest in up-selling and cross-selling opportunities, and wonder whether these data logs might contain helpful information. </a:t>
            </a:r>
          </a:p>
          <a:p>
            <a:pPr lvl="0">
              <a:lnSpc>
                <a:spcPct val="150000"/>
              </a:lnSpc>
            </a:pPr>
            <a:endParaRPr lang="en-US" sz="2400" dirty="0" smtClean="0">
              <a:solidFill>
                <a:srgbClr val="161616"/>
              </a:solidFill>
              <a:latin typeface="Segoe UI"/>
            </a:endParaRPr>
          </a:p>
          <a:p>
            <a:pPr lvl="0">
              <a:lnSpc>
                <a:spcPct val="150000"/>
              </a:lnSpc>
              <a:buFont typeface="Wingdings" pitchFamily="2" charset="2"/>
              <a:buChar char="Ø"/>
            </a:pPr>
            <a:r>
              <a:rPr lang="en-US" sz="2400" dirty="0" smtClean="0">
                <a:solidFill>
                  <a:srgbClr val="161616"/>
                </a:solidFill>
                <a:latin typeface="Segoe UI"/>
              </a:rPr>
              <a:t>The development and technical teams are interested in learning about potential problems with the gaming experience, and how new features might help solve those problems.</a:t>
            </a:r>
          </a:p>
          <a:p>
            <a:pPr lvl="0">
              <a:lnSpc>
                <a:spcPct val="150000"/>
              </a:lnSpc>
            </a:pPr>
            <a:endParaRPr lang="en-US" sz="2400" dirty="0" smtClean="0">
              <a:solidFill>
                <a:srgbClr val="161616"/>
              </a:solidFill>
              <a:latin typeface="Segoe UI"/>
            </a:endParaRPr>
          </a:p>
          <a:p>
            <a:pPr lvl="0">
              <a:lnSpc>
                <a:spcPct val="150000"/>
              </a:lnSpc>
              <a:buFont typeface="Wingdings" pitchFamily="2" charset="2"/>
              <a:buChar char="Ø"/>
            </a:pPr>
            <a:r>
              <a:rPr lang="en-US" sz="2400" dirty="0" smtClean="0">
                <a:solidFill>
                  <a:srgbClr val="161616"/>
                </a:solidFill>
                <a:latin typeface="Segoe UI"/>
              </a:rPr>
              <a:t>Your problem is that to successfully analyze the data in the logs, you also need to reference data that's stored in on-premises locations. This data includes customer information, game information, and marketing-campaign information. Your company has stored your gaming log data in a cloud data store and wants you to use all the on-premises data as well.</a:t>
            </a:r>
            <a:r>
              <a:rPr lang="en-US" sz="2400" dirty="0" smtClean="0">
                <a:ea typeface="+mj-ea"/>
                <a:cs typeface="+mj-cs"/>
              </a:rPr>
              <a:t/>
            </a:r>
            <a:br>
              <a:rPr lang="en-US" sz="2400" dirty="0" smtClean="0">
                <a:ea typeface="+mj-ea"/>
                <a:cs typeface="+mj-cs"/>
              </a:rPr>
            </a:br>
            <a:endParaRPr kumimoji="0" lang="en-US" sz="2400" b="0" i="0" u="none" strike="noStrike" kern="1200" cap="none" spc="0" normalizeH="0" baseline="0" noProof="0" dirty="0">
              <a:ln>
                <a:noFill/>
              </a:ln>
              <a:solidFill>
                <a:schemeClr val="tx1"/>
              </a:solidFill>
              <a:effectLst/>
              <a:uLnTx/>
              <a:uFillTx/>
              <a:ea typeface="+mj-ea"/>
              <a:cs typeface="+mj-cs"/>
            </a:endParaRP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268412"/>
            <a:ext cx="13465414" cy="609600"/>
          </a:xfrm>
        </p:spPr>
        <p:txBody>
          <a:bodyPr>
            <a:normAutofit fontScale="90000"/>
          </a:bodyPr>
          <a:lstStyle/>
          <a:p>
            <a:pPr algn="l"/>
            <a:r>
              <a:rPr lang="en-US" sz="5300" b="1" dirty="0" smtClean="0"/>
              <a:t>Overview of Azure Data Factory</a:t>
            </a:r>
            <a:r>
              <a:rPr lang="en-US" dirty="0" smtClean="0"/>
              <a:t/>
            </a:r>
            <a:br>
              <a:rPr lang="en-US" dirty="0" smtClean="0"/>
            </a:br>
            <a:endParaRPr lang="en-US" dirty="0"/>
          </a:p>
        </p:txBody>
      </p:sp>
      <p:sp>
        <p:nvSpPr>
          <p:cNvPr id="3" name="Title 1"/>
          <p:cNvSpPr txBox="1">
            <a:spLocks/>
          </p:cNvSpPr>
          <p:nvPr/>
        </p:nvSpPr>
        <p:spPr>
          <a:xfrm>
            <a:off x="1062831" y="4545012"/>
            <a:ext cx="6781800"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2400" dirty="0" smtClean="0"/>
              <a:t>Integrate Data Factory provides a data integration and transformation layer that works across your digital transformation initiatives.</a:t>
            </a:r>
          </a:p>
          <a:p>
            <a:pPr lvl="0">
              <a:lnSpc>
                <a:spcPct val="150000"/>
              </a:lnSpc>
              <a:buFont typeface="Wingdings" pitchFamily="2" charset="2"/>
              <a:buChar char="Ø"/>
            </a:pPr>
            <a:r>
              <a:rPr lang="en-US" sz="2400" dirty="0" smtClean="0"/>
              <a:t>Enable citizen integrators and data engineers to drive business and IT-led Analytics/BI.</a:t>
            </a:r>
          </a:p>
          <a:p>
            <a:pPr lvl="0">
              <a:lnSpc>
                <a:spcPct val="150000"/>
              </a:lnSpc>
              <a:buFont typeface="Wingdings" pitchFamily="2" charset="2"/>
              <a:buChar char="Ø"/>
            </a:pPr>
            <a:r>
              <a:rPr lang="en-US" sz="2400" dirty="0" smtClean="0"/>
              <a:t>Prepare data, construct ETL and ELT processes, and orchestrate and monitor pipelines code-free. The managed Apache Spark™ service takes care of code generation and maintenance.</a:t>
            </a:r>
          </a:p>
          <a:p>
            <a:pPr lvl="0">
              <a:lnSpc>
                <a:spcPct val="150000"/>
              </a:lnSpc>
              <a:buFont typeface="Wingdings" pitchFamily="2" charset="2"/>
              <a:buChar char="Ø"/>
            </a:pPr>
            <a:r>
              <a:rPr lang="en-US" sz="2400" dirty="0" smtClean="0"/>
              <a:t>Transform faster with intelligent intent-driven mapping that automates copy activities.</a:t>
            </a:r>
            <a:r>
              <a:rPr lang="en-US" sz="2400" dirty="0" smtClean="0">
                <a:ea typeface="+mj-ea"/>
                <a:cs typeface="+mj-cs"/>
              </a:rPr>
              <a:t/>
            </a:r>
            <a:br>
              <a:rPr lang="en-US" sz="2400" dirty="0" smtClean="0">
                <a:ea typeface="+mj-ea"/>
                <a:cs typeface="+mj-cs"/>
              </a:rPr>
            </a:br>
            <a:endParaRPr kumimoji="0" lang="en-US" sz="2400" b="0" i="0" u="none" strike="noStrike" kern="1200" cap="none" spc="0" normalizeH="0" baseline="0" noProof="0" dirty="0">
              <a:ln>
                <a:noFill/>
              </a:ln>
              <a:solidFill>
                <a:schemeClr val="tx1"/>
              </a:solidFill>
              <a:effectLst/>
              <a:uLnTx/>
              <a:uFillTx/>
              <a:ea typeface="+mj-ea"/>
              <a:cs typeface="+mj-cs"/>
            </a:endParaRP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226" name="Picture 2" descr="A UX demo data flow in Azure Data Factory"/>
          <p:cNvPicPr>
            <a:picLocks noChangeAspect="1" noChangeArrowheads="1"/>
          </p:cNvPicPr>
          <p:nvPr/>
        </p:nvPicPr>
        <p:blipFill>
          <a:blip r:embed="rId2"/>
          <a:srcRect/>
          <a:stretch>
            <a:fillRect/>
          </a:stretch>
        </p:blipFill>
        <p:spPr bwMode="auto">
          <a:xfrm>
            <a:off x="8149431" y="3097212"/>
            <a:ext cx="6991350" cy="370522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573212"/>
            <a:ext cx="13465414" cy="609600"/>
          </a:xfrm>
        </p:spPr>
        <p:txBody>
          <a:bodyPr>
            <a:normAutofit fontScale="90000"/>
          </a:bodyPr>
          <a:lstStyle/>
          <a:p>
            <a:pPr algn="l"/>
            <a:r>
              <a:rPr lang="en-US" sz="5300" b="1" dirty="0" smtClean="0"/>
              <a:t>Overview of Azure Data Factory: </a:t>
            </a:r>
            <a:r>
              <a:rPr lang="en-US" sz="5300" b="1" dirty="0" err="1" smtClean="0"/>
              <a:t>Rehost</a:t>
            </a:r>
            <a:r>
              <a:rPr lang="en-US" sz="5300" b="1" dirty="0" smtClean="0"/>
              <a:t> and extend SSIS in a few clicks</a:t>
            </a:r>
            <a:br>
              <a:rPr lang="en-US" sz="5300" b="1" dirty="0" smtClean="0"/>
            </a:br>
            <a:r>
              <a:rPr lang="en-US" dirty="0" smtClean="0"/>
              <a:t/>
            </a:r>
            <a:br>
              <a:rPr lang="en-US" dirty="0" smtClean="0"/>
            </a:br>
            <a:endParaRPr lang="en-US" dirty="0"/>
          </a:p>
        </p:txBody>
      </p:sp>
      <p:sp>
        <p:nvSpPr>
          <p:cNvPr id="3" name="Title 1"/>
          <p:cNvSpPr txBox="1">
            <a:spLocks/>
          </p:cNvSpPr>
          <p:nvPr/>
        </p:nvSpPr>
        <p:spPr>
          <a:xfrm>
            <a:off x="1062831" y="4545012"/>
            <a:ext cx="6781800"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2400" dirty="0" smtClean="0"/>
              <a:t>Azure Data Factory can help organizations looking to modernize SSIS.</a:t>
            </a:r>
          </a:p>
          <a:p>
            <a:pPr lvl="0">
              <a:lnSpc>
                <a:spcPct val="150000"/>
              </a:lnSpc>
              <a:buFont typeface="Wingdings" pitchFamily="2" charset="2"/>
              <a:buChar char="Ø"/>
            </a:pPr>
            <a:r>
              <a:rPr lang="en-US" sz="2400" dirty="0" smtClean="0"/>
              <a:t>Gain up to 88 percent cost savings with Azure Hybrid Benefit.</a:t>
            </a:r>
          </a:p>
          <a:p>
            <a:pPr lvl="0">
              <a:lnSpc>
                <a:spcPct val="150000"/>
              </a:lnSpc>
              <a:buFont typeface="Wingdings" pitchFamily="2" charset="2"/>
              <a:buChar char="Ø"/>
            </a:pPr>
            <a:r>
              <a:rPr lang="en-US" sz="2400" dirty="0" smtClean="0"/>
              <a:t>Enjoy the only fully compatible data integration service that makes it easy to move all your SSIS packages to the cloud.</a:t>
            </a:r>
          </a:p>
          <a:p>
            <a:pPr lvl="0">
              <a:lnSpc>
                <a:spcPct val="150000"/>
              </a:lnSpc>
              <a:buFont typeface="Wingdings" pitchFamily="2" charset="2"/>
              <a:buChar char="Ø"/>
            </a:pPr>
            <a:r>
              <a:rPr lang="en-US" sz="2400" dirty="0" smtClean="0"/>
              <a:t>Learn how easy migration is with the deployment wizard and ample how-to documentation.</a:t>
            </a:r>
          </a:p>
          <a:p>
            <a:pPr lvl="0">
              <a:lnSpc>
                <a:spcPct val="150000"/>
              </a:lnSpc>
              <a:buFont typeface="Wingdings" pitchFamily="2" charset="2"/>
              <a:buChar char="Ø"/>
            </a:pPr>
            <a:r>
              <a:rPr lang="en-US" sz="2400" dirty="0" smtClean="0"/>
              <a:t>Realize your vision for hybrid big data and data warehousing initiatives by using Data Factory cloud data pipelines.</a:t>
            </a:r>
            <a:r>
              <a:rPr lang="en-US" sz="2400" dirty="0" smtClean="0">
                <a:ea typeface="+mj-ea"/>
                <a:cs typeface="+mj-cs"/>
              </a:rPr>
              <a:t/>
            </a:r>
            <a:br>
              <a:rPr lang="en-US" sz="2400" dirty="0" smtClean="0">
                <a:ea typeface="+mj-ea"/>
                <a:cs typeface="+mj-cs"/>
              </a:rPr>
            </a:br>
            <a:endParaRPr kumimoji="0" lang="en-US" sz="2400" b="0" i="0" u="none" strike="noStrike" kern="1200" cap="none" spc="0" normalizeH="0" baseline="0" noProof="0" dirty="0">
              <a:ln>
                <a:noFill/>
              </a:ln>
              <a:solidFill>
                <a:schemeClr val="tx1"/>
              </a:solidFill>
              <a:effectLst/>
              <a:uLnTx/>
              <a:uFillTx/>
              <a:ea typeface="+mj-ea"/>
              <a:cs typeface="+mj-cs"/>
            </a:endParaRP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02" name="Picture 2" descr="Data monitoring app performance and usage such as active users, daily sessions per user, session duration and top devices. "/>
          <p:cNvPicPr>
            <a:picLocks noChangeAspect="1" noChangeArrowheads="1"/>
          </p:cNvPicPr>
          <p:nvPr/>
        </p:nvPicPr>
        <p:blipFill>
          <a:blip r:embed="rId2"/>
          <a:srcRect/>
          <a:stretch>
            <a:fillRect/>
          </a:stretch>
        </p:blipFill>
        <p:spPr bwMode="auto">
          <a:xfrm>
            <a:off x="8301831" y="3097212"/>
            <a:ext cx="6991350" cy="3943350"/>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573212"/>
            <a:ext cx="13465414" cy="609600"/>
          </a:xfrm>
        </p:spPr>
        <p:txBody>
          <a:bodyPr>
            <a:normAutofit fontScale="90000"/>
          </a:bodyPr>
          <a:lstStyle/>
          <a:p>
            <a:pPr algn="l"/>
            <a:r>
              <a:rPr lang="en-US" sz="5300" b="1" dirty="0" smtClean="0"/>
              <a:t>Overview of Azure Data Factory: Ingest all your data with built-in connectors</a:t>
            </a:r>
            <a:br>
              <a:rPr lang="en-US" sz="5300" b="1" dirty="0" smtClean="0"/>
            </a:br>
            <a:r>
              <a:rPr lang="en-US" dirty="0" smtClean="0"/>
              <a:t/>
            </a:r>
            <a:br>
              <a:rPr lang="en-US" dirty="0" smtClean="0"/>
            </a:br>
            <a:endParaRPr lang="en-US" dirty="0"/>
          </a:p>
        </p:txBody>
      </p:sp>
      <p:sp>
        <p:nvSpPr>
          <p:cNvPr id="3" name="Title 1"/>
          <p:cNvSpPr txBox="1">
            <a:spLocks/>
          </p:cNvSpPr>
          <p:nvPr/>
        </p:nvSpPr>
        <p:spPr>
          <a:xfrm>
            <a:off x="1062831" y="4545012"/>
            <a:ext cx="6781800"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2400" dirty="0" smtClean="0"/>
              <a:t>Ingesting data from diverse and multiple sources can be expensive and time consuming and may require multiple solutions. Azure Data Factory offers a single, pay-as-you-go service.</a:t>
            </a:r>
          </a:p>
          <a:p>
            <a:pPr lvl="0">
              <a:lnSpc>
                <a:spcPct val="150000"/>
              </a:lnSpc>
              <a:buFont typeface="Wingdings" pitchFamily="2" charset="2"/>
              <a:buChar char="Ø"/>
            </a:pPr>
            <a:r>
              <a:rPr lang="en-US" sz="2400" dirty="0" smtClean="0"/>
              <a:t>Choose from more than 90 built-in connectors to acquire data from big data sources such as Amazon </a:t>
            </a:r>
            <a:r>
              <a:rPr lang="en-US" sz="2400" dirty="0" err="1" smtClean="0"/>
              <a:t>Redshift</a:t>
            </a:r>
            <a:r>
              <a:rPr lang="en-US" sz="2400" dirty="0" smtClean="0"/>
              <a:t>, Google </a:t>
            </a:r>
            <a:r>
              <a:rPr lang="en-US" sz="2400" dirty="0" err="1" smtClean="0"/>
              <a:t>BigQuery</a:t>
            </a:r>
            <a:r>
              <a:rPr lang="en-US" sz="2400" dirty="0" smtClean="0"/>
              <a:t>, and HDFS; enterprise data warehouses such as Oracle </a:t>
            </a:r>
            <a:r>
              <a:rPr lang="en-US" sz="2400" dirty="0" err="1" smtClean="0"/>
              <a:t>Exadata</a:t>
            </a:r>
            <a:r>
              <a:rPr lang="en-US" sz="2400" dirty="0" smtClean="0"/>
              <a:t> and </a:t>
            </a:r>
            <a:r>
              <a:rPr lang="en-US" sz="2400" dirty="0" err="1" smtClean="0"/>
              <a:t>Teradata</a:t>
            </a:r>
            <a:r>
              <a:rPr lang="en-US" sz="2400" dirty="0" smtClean="0"/>
              <a:t>; </a:t>
            </a:r>
            <a:r>
              <a:rPr lang="en-US" sz="2400" dirty="0" err="1" smtClean="0"/>
              <a:t>SaaS</a:t>
            </a:r>
            <a:r>
              <a:rPr lang="en-US" sz="2400" dirty="0" smtClean="0"/>
              <a:t> apps such as </a:t>
            </a:r>
            <a:r>
              <a:rPr lang="en-US" sz="2400" dirty="0" err="1" smtClean="0"/>
              <a:t>Salesforce</a:t>
            </a:r>
            <a:r>
              <a:rPr lang="en-US" sz="2400" dirty="0" smtClean="0"/>
              <a:t>, </a:t>
            </a:r>
            <a:r>
              <a:rPr lang="en-US" sz="2400" dirty="0" err="1" smtClean="0"/>
              <a:t>Marketo</a:t>
            </a:r>
            <a:r>
              <a:rPr lang="en-US" sz="2400" dirty="0" smtClean="0"/>
              <a:t>, and </a:t>
            </a:r>
            <a:r>
              <a:rPr lang="en-US" sz="2400" dirty="0" err="1" smtClean="0"/>
              <a:t>ServiceNow</a:t>
            </a:r>
            <a:r>
              <a:rPr lang="en-US" sz="2400" dirty="0" smtClean="0"/>
              <a:t>; and all Azure data services.</a:t>
            </a:r>
          </a:p>
          <a:p>
            <a:pPr lvl="0">
              <a:lnSpc>
                <a:spcPct val="150000"/>
              </a:lnSpc>
              <a:buFont typeface="Wingdings" pitchFamily="2" charset="2"/>
              <a:buChar char="Ø"/>
            </a:pPr>
            <a:r>
              <a:rPr lang="en-US" sz="2400" dirty="0" smtClean="0"/>
              <a:t>Use the full capacity of underlying network bandwidth, up to 5 </a:t>
            </a:r>
            <a:r>
              <a:rPr lang="en-US" sz="2400" dirty="0" err="1" smtClean="0"/>
              <a:t>Gbps</a:t>
            </a:r>
            <a:r>
              <a:rPr lang="en-US" sz="2400" dirty="0" smtClean="0"/>
              <a:t> throughput.</a:t>
            </a: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250" name="Picture 2" descr="A diagram showing how Azure Data Factory helps ingest data from many sources such as Dynamics, Salesforce, Marketo, Azure SQL DB and more"/>
          <p:cNvPicPr>
            <a:picLocks noChangeAspect="1" noChangeArrowheads="1"/>
          </p:cNvPicPr>
          <p:nvPr/>
        </p:nvPicPr>
        <p:blipFill>
          <a:blip r:embed="rId2"/>
          <a:srcRect/>
          <a:stretch>
            <a:fillRect/>
          </a:stretch>
        </p:blipFill>
        <p:spPr bwMode="auto">
          <a:xfrm>
            <a:off x="6654962" y="2716212"/>
            <a:ext cx="9186701" cy="51816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573212"/>
            <a:ext cx="13465414" cy="609600"/>
          </a:xfrm>
        </p:spPr>
        <p:txBody>
          <a:bodyPr>
            <a:normAutofit fontScale="90000"/>
          </a:bodyPr>
          <a:lstStyle/>
          <a:p>
            <a:pPr algn="l"/>
            <a:r>
              <a:rPr lang="en-US" sz="5300" b="1" dirty="0" smtClean="0"/>
              <a:t>Overview of Azure Data Factory: Hybrid data integration, simplified</a:t>
            </a:r>
            <a:br>
              <a:rPr lang="en-US" sz="5300" b="1" dirty="0" smtClean="0"/>
            </a:br>
            <a:r>
              <a:rPr lang="en-US" dirty="0" smtClean="0"/>
              <a:t/>
            </a:r>
            <a:br>
              <a:rPr lang="en-US" dirty="0" smtClean="0"/>
            </a:br>
            <a:endParaRPr lang="en-US" dirty="0"/>
          </a:p>
        </p:txBody>
      </p:sp>
      <p:sp>
        <p:nvSpPr>
          <p:cNvPr id="3" name="Title 1"/>
          <p:cNvSpPr txBox="1">
            <a:spLocks/>
          </p:cNvSpPr>
          <p:nvPr/>
        </p:nvSpPr>
        <p:spPr>
          <a:xfrm>
            <a:off x="1062831" y="4545012"/>
            <a:ext cx="6781800"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2400" dirty="0" smtClean="0"/>
              <a:t>In today’s data-driven world, big data processing is a critical task for every organization. To unlock transformational insights, data engineers need services that are built to simplify ETL and handle the complexities and scale challenges of big data integration.</a:t>
            </a:r>
          </a:p>
          <a:p>
            <a:pPr lvl="0">
              <a:lnSpc>
                <a:spcPct val="150000"/>
              </a:lnSpc>
              <a:buFont typeface="Wingdings" pitchFamily="2" charset="2"/>
              <a:buChar char="Ø"/>
            </a:pPr>
            <a:r>
              <a:rPr lang="en-US" sz="2400" dirty="0" smtClean="0"/>
              <a:t>With Azure Data Factory, it’s fast and easy to build code-free or code-centric ETL and ELT processes.</a:t>
            </a: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274" name="Picture 2" descr="https://cdn-dynmedia-1.microsoft.com/is/image/microsoftcorp/data-factory_Data-Factory-Teaser_tbmnl_en-us?resMode=sharp2&amp;op_usm=1.5,0.65,15,0&amp;wid=960&amp;hei=540&amp;qlt=100&amp;fit=constrain"/>
          <p:cNvPicPr>
            <a:picLocks noChangeAspect="1" noChangeArrowheads="1"/>
          </p:cNvPicPr>
          <p:nvPr/>
        </p:nvPicPr>
        <p:blipFill>
          <a:blip r:embed="rId2"/>
          <a:srcRect/>
          <a:stretch>
            <a:fillRect/>
          </a:stretch>
        </p:blipFill>
        <p:spPr bwMode="auto">
          <a:xfrm>
            <a:off x="9216231" y="3935412"/>
            <a:ext cx="5486398" cy="30861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801812"/>
            <a:ext cx="14249400" cy="609600"/>
          </a:xfrm>
        </p:spPr>
        <p:txBody>
          <a:bodyPr>
            <a:normAutofit fontScale="90000"/>
          </a:bodyPr>
          <a:lstStyle/>
          <a:p>
            <a:pPr algn="l"/>
            <a:r>
              <a:rPr lang="en-US" sz="5300" b="1" dirty="0" smtClean="0"/>
              <a:t>How Azure Data Factory can help with data analytics</a:t>
            </a:r>
            <a:br>
              <a:rPr lang="en-US" sz="5300" b="1" dirty="0" smtClean="0"/>
            </a:br>
            <a:r>
              <a:rPr lang="en-US" sz="5300" b="1" dirty="0" smtClean="0"/>
              <a:t/>
            </a:r>
            <a:br>
              <a:rPr lang="en-US" sz="5300" b="1" dirty="0" smtClean="0"/>
            </a:br>
            <a:r>
              <a:rPr lang="en-US" dirty="0" smtClean="0"/>
              <a:t/>
            </a:r>
            <a:br>
              <a:rPr lang="en-US" dirty="0" smtClean="0"/>
            </a:br>
            <a:endParaRPr lang="en-US" dirty="0"/>
          </a:p>
        </p:txBody>
      </p:sp>
      <p:sp>
        <p:nvSpPr>
          <p:cNvPr id="3" name="Title 1"/>
          <p:cNvSpPr txBox="1">
            <a:spLocks/>
          </p:cNvSpPr>
          <p:nvPr/>
        </p:nvSpPr>
        <p:spPr>
          <a:xfrm>
            <a:off x="1062831" y="3935412"/>
            <a:ext cx="12649200"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2400" dirty="0" smtClean="0"/>
              <a:t>Build complex ETL processes. These processes can transform data visually by using either data flows or compute services such as:</a:t>
            </a:r>
          </a:p>
          <a:p>
            <a:pPr lvl="0">
              <a:lnSpc>
                <a:spcPct val="150000"/>
              </a:lnSpc>
              <a:buFont typeface="Wingdings" pitchFamily="2" charset="2"/>
              <a:buChar char="Ø"/>
            </a:pPr>
            <a:r>
              <a:rPr lang="en-US" sz="2400" dirty="0" smtClean="0"/>
              <a:t>Azure </a:t>
            </a:r>
            <a:r>
              <a:rPr lang="en-US" sz="2400" dirty="0" err="1" smtClean="0"/>
              <a:t>HDInsight</a:t>
            </a:r>
            <a:r>
              <a:rPr lang="en-US" sz="2400" dirty="0" smtClean="0"/>
              <a:t> </a:t>
            </a:r>
            <a:r>
              <a:rPr lang="en-US" sz="2400" dirty="0" err="1" smtClean="0"/>
              <a:t>Hadoop</a:t>
            </a:r>
            <a:endParaRPr lang="en-US" sz="2400" dirty="0" smtClean="0"/>
          </a:p>
          <a:p>
            <a:pPr lvl="0">
              <a:lnSpc>
                <a:spcPct val="150000"/>
              </a:lnSpc>
              <a:buFont typeface="Wingdings" pitchFamily="2" charset="2"/>
              <a:buChar char="Ø"/>
            </a:pPr>
            <a:r>
              <a:rPr lang="en-US" sz="2400" dirty="0" smtClean="0"/>
              <a:t>Azure </a:t>
            </a:r>
            <a:r>
              <a:rPr lang="en-US" sz="2400" dirty="0" err="1" smtClean="0"/>
              <a:t>Databricks</a:t>
            </a:r>
            <a:endParaRPr lang="en-US" sz="2400" dirty="0" smtClean="0"/>
          </a:p>
          <a:p>
            <a:pPr lvl="0">
              <a:lnSpc>
                <a:spcPct val="150000"/>
              </a:lnSpc>
              <a:buFont typeface="Wingdings" pitchFamily="2" charset="2"/>
              <a:buChar char="Ø"/>
            </a:pPr>
            <a:r>
              <a:rPr lang="en-US" sz="2400" dirty="0" smtClean="0"/>
              <a:t>Azure SQL Database</a:t>
            </a:r>
          </a:p>
          <a:p>
            <a:pPr lvl="0">
              <a:lnSpc>
                <a:spcPct val="150000"/>
              </a:lnSpc>
              <a:buFont typeface="Wingdings" pitchFamily="2" charset="2"/>
              <a:buChar char="Ø"/>
            </a:pPr>
            <a:r>
              <a:rPr lang="en-US" sz="2400" dirty="0" smtClean="0"/>
              <a:t>Publish this transformed </a:t>
            </a:r>
          </a:p>
          <a:p>
            <a:pPr lvl="0">
              <a:lnSpc>
                <a:spcPct val="150000"/>
              </a:lnSpc>
            </a:pPr>
            <a:r>
              <a:rPr lang="en-US" sz="2400" dirty="0" smtClean="0"/>
              <a:t>data to data stores for </a:t>
            </a:r>
          </a:p>
          <a:p>
            <a:pPr lvl="0">
              <a:lnSpc>
                <a:spcPct val="150000"/>
              </a:lnSpc>
            </a:pPr>
            <a:r>
              <a:rPr lang="en-US" sz="2400" dirty="0" smtClean="0"/>
              <a:t>business intelligence </a:t>
            </a:r>
          </a:p>
          <a:p>
            <a:pPr lvl="0">
              <a:lnSpc>
                <a:spcPct val="150000"/>
              </a:lnSpc>
            </a:pPr>
            <a:r>
              <a:rPr lang="en-US" sz="2400" dirty="0" smtClean="0"/>
              <a:t>apps to consume.</a:t>
            </a: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322" name="Picture 2" descr="Graphic depicting a possible architecture for using Azure Data Factory."/>
          <p:cNvPicPr>
            <a:picLocks noChangeAspect="1" noChangeArrowheads="1"/>
          </p:cNvPicPr>
          <p:nvPr/>
        </p:nvPicPr>
        <p:blipFill>
          <a:blip r:embed="rId2"/>
          <a:srcRect/>
          <a:stretch>
            <a:fillRect/>
          </a:stretch>
        </p:blipFill>
        <p:spPr bwMode="auto">
          <a:xfrm>
            <a:off x="4872831" y="3935412"/>
            <a:ext cx="10248900" cy="44196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801812"/>
            <a:ext cx="14249400" cy="609600"/>
          </a:xfrm>
        </p:spPr>
        <p:txBody>
          <a:bodyPr>
            <a:normAutofit fontScale="90000"/>
          </a:bodyPr>
          <a:lstStyle/>
          <a:p>
            <a:pPr algn="l"/>
            <a:r>
              <a:rPr lang="en-US" sz="5300" b="1" dirty="0" smtClean="0"/>
              <a:t>How Azure Data Factory works</a:t>
            </a:r>
            <a:br>
              <a:rPr lang="en-US" sz="5300" b="1" dirty="0" smtClean="0"/>
            </a:br>
            <a:r>
              <a:rPr lang="en-US" sz="5300" b="1" dirty="0" smtClean="0"/>
              <a:t/>
            </a:r>
            <a:br>
              <a:rPr lang="en-US" sz="5300" b="1" dirty="0" smtClean="0"/>
            </a:br>
            <a:r>
              <a:rPr lang="en-US" dirty="0" smtClean="0"/>
              <a:t/>
            </a:r>
            <a:br>
              <a:rPr lang="en-US" dirty="0" smtClean="0"/>
            </a:br>
            <a:endParaRPr lang="en-US" dirty="0"/>
          </a:p>
        </p:txBody>
      </p:sp>
      <p:sp>
        <p:nvSpPr>
          <p:cNvPr id="3" name="Title 1"/>
          <p:cNvSpPr txBox="1">
            <a:spLocks/>
          </p:cNvSpPr>
          <p:nvPr/>
        </p:nvSpPr>
        <p:spPr>
          <a:xfrm>
            <a:off x="1062831" y="3935412"/>
            <a:ext cx="12649200"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1800" dirty="0" smtClean="0"/>
              <a:t>Azure Data Factory is a collection of interconnected systems that combine to provide an end-to-end data analytics platform. In this unit, you'll learn about the following Azure Data Factory functions:</a:t>
            </a:r>
          </a:p>
          <a:p>
            <a:pPr lvl="0">
              <a:lnSpc>
                <a:spcPct val="150000"/>
              </a:lnSpc>
              <a:buFont typeface="Wingdings" pitchFamily="2" charset="2"/>
              <a:buChar char="Ø"/>
            </a:pPr>
            <a:r>
              <a:rPr lang="en-US" sz="1800" dirty="0" smtClean="0"/>
              <a:t>Connect and collect</a:t>
            </a:r>
          </a:p>
          <a:p>
            <a:pPr lvl="0">
              <a:lnSpc>
                <a:spcPct val="150000"/>
              </a:lnSpc>
              <a:buFont typeface="Wingdings" pitchFamily="2" charset="2"/>
              <a:buChar char="Ø"/>
            </a:pPr>
            <a:r>
              <a:rPr lang="en-US" sz="1800" dirty="0" smtClean="0"/>
              <a:t>Transform and enrich</a:t>
            </a:r>
          </a:p>
          <a:p>
            <a:pPr lvl="0">
              <a:lnSpc>
                <a:spcPct val="150000"/>
              </a:lnSpc>
              <a:buFont typeface="Wingdings" pitchFamily="2" charset="2"/>
              <a:buChar char="Ø"/>
            </a:pPr>
            <a:r>
              <a:rPr lang="en-US" sz="1800" dirty="0" smtClean="0"/>
              <a:t>Continuous integration and delivery (CI/CD) and publish</a:t>
            </a:r>
          </a:p>
          <a:p>
            <a:pPr lvl="0">
              <a:lnSpc>
                <a:spcPct val="150000"/>
              </a:lnSpc>
              <a:buFont typeface="Wingdings" pitchFamily="2" charset="2"/>
              <a:buChar char="Ø"/>
            </a:pPr>
            <a:r>
              <a:rPr lang="en-US" sz="1800" dirty="0" smtClean="0"/>
              <a:t>Monitoring</a:t>
            </a:r>
          </a:p>
          <a:p>
            <a:pPr lvl="0">
              <a:lnSpc>
                <a:spcPct val="150000"/>
              </a:lnSpc>
            </a:pPr>
            <a:r>
              <a:rPr lang="en-US" sz="1800" dirty="0" smtClean="0"/>
              <a:t>You'll also learn about the key components of Azure Data Factory. These are:</a:t>
            </a:r>
          </a:p>
          <a:p>
            <a:pPr lvl="0">
              <a:lnSpc>
                <a:spcPct val="150000"/>
              </a:lnSpc>
              <a:buFont typeface="Wingdings" pitchFamily="2" charset="2"/>
              <a:buChar char="Ø"/>
            </a:pPr>
            <a:r>
              <a:rPr lang="en-US" sz="1800" dirty="0" smtClean="0"/>
              <a:t>Pipelines</a:t>
            </a:r>
          </a:p>
          <a:p>
            <a:pPr lvl="0">
              <a:lnSpc>
                <a:spcPct val="150000"/>
              </a:lnSpc>
              <a:buFont typeface="Wingdings" pitchFamily="2" charset="2"/>
              <a:buChar char="Ø"/>
            </a:pPr>
            <a:r>
              <a:rPr lang="en-US" sz="1800" dirty="0" smtClean="0"/>
              <a:t>Activities</a:t>
            </a:r>
          </a:p>
          <a:p>
            <a:pPr lvl="0">
              <a:lnSpc>
                <a:spcPct val="150000"/>
              </a:lnSpc>
              <a:buFont typeface="Wingdings" pitchFamily="2" charset="2"/>
              <a:buChar char="Ø"/>
            </a:pPr>
            <a:r>
              <a:rPr lang="en-US" sz="1800" dirty="0" smtClean="0"/>
              <a:t>Datasets</a:t>
            </a:r>
          </a:p>
          <a:p>
            <a:pPr lvl="0">
              <a:lnSpc>
                <a:spcPct val="150000"/>
              </a:lnSpc>
              <a:buFont typeface="Wingdings" pitchFamily="2" charset="2"/>
              <a:buChar char="Ø"/>
            </a:pPr>
            <a:r>
              <a:rPr lang="en-US" sz="1800" dirty="0" smtClean="0"/>
              <a:t>Linked services</a:t>
            </a:r>
          </a:p>
          <a:p>
            <a:pPr lvl="0">
              <a:lnSpc>
                <a:spcPct val="150000"/>
              </a:lnSpc>
              <a:buFont typeface="Wingdings" pitchFamily="2" charset="2"/>
              <a:buChar char="Ø"/>
            </a:pPr>
            <a:r>
              <a:rPr lang="en-US" sz="1800" dirty="0" smtClean="0"/>
              <a:t>Data flows</a:t>
            </a:r>
          </a:p>
          <a:p>
            <a:pPr lvl="0">
              <a:lnSpc>
                <a:spcPct val="150000"/>
              </a:lnSpc>
              <a:buFont typeface="Wingdings" pitchFamily="2" charset="2"/>
              <a:buChar char="Ø"/>
            </a:pPr>
            <a:r>
              <a:rPr lang="en-US" sz="1800" dirty="0" smtClean="0"/>
              <a:t>Integration runtimes</a:t>
            </a: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370" name="Picture 2" descr="Graphic that depicts the preceding process."/>
          <p:cNvPicPr>
            <a:picLocks noChangeAspect="1" noChangeArrowheads="1"/>
          </p:cNvPicPr>
          <p:nvPr/>
        </p:nvPicPr>
        <p:blipFill>
          <a:blip r:embed="rId2"/>
          <a:srcRect/>
          <a:stretch>
            <a:fillRect/>
          </a:stretch>
        </p:blipFill>
        <p:spPr bwMode="auto">
          <a:xfrm>
            <a:off x="2967831" y="5307012"/>
            <a:ext cx="12604242" cy="12954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801812"/>
            <a:ext cx="14249400" cy="609600"/>
          </a:xfrm>
        </p:spPr>
        <p:txBody>
          <a:bodyPr>
            <a:normAutofit fontScale="90000"/>
          </a:bodyPr>
          <a:lstStyle/>
          <a:p>
            <a:pPr algn="l"/>
            <a:r>
              <a:rPr lang="en-US" sz="5300" b="1" dirty="0" smtClean="0"/>
              <a:t>How Azure Data Factory works</a:t>
            </a:r>
            <a:br>
              <a:rPr lang="en-US" sz="5300" b="1" dirty="0" smtClean="0"/>
            </a:br>
            <a:r>
              <a:rPr lang="en-US" sz="5300" b="1" dirty="0" smtClean="0"/>
              <a:t/>
            </a:r>
            <a:br>
              <a:rPr lang="en-US" sz="5300" b="1"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394" name="Picture 2" descr="Graphic that depicts the interaction of the components described in the preceding table."/>
          <p:cNvPicPr>
            <a:picLocks noChangeAspect="1" noChangeArrowheads="1"/>
          </p:cNvPicPr>
          <p:nvPr/>
        </p:nvPicPr>
        <p:blipFill>
          <a:blip r:embed="rId2"/>
          <a:srcRect/>
          <a:stretch>
            <a:fillRect/>
          </a:stretch>
        </p:blipFill>
        <p:spPr bwMode="auto">
          <a:xfrm>
            <a:off x="910431" y="2182812"/>
            <a:ext cx="13939762" cy="690721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631" y="2259012"/>
            <a:ext cx="14249400" cy="609600"/>
          </a:xfrm>
        </p:spPr>
        <p:txBody>
          <a:bodyPr>
            <a:normAutofit fontScale="90000"/>
          </a:bodyPr>
          <a:lstStyle/>
          <a:p>
            <a:pPr algn="l"/>
            <a:r>
              <a:rPr lang="en-US" sz="5300" b="1" dirty="0" smtClean="0"/>
              <a:t>How Azure Data Factory works: Do you have the coding resources needed?</a:t>
            </a:r>
            <a:br>
              <a:rPr lang="en-US" sz="5300" b="1" dirty="0" smtClean="0"/>
            </a:br>
            <a:r>
              <a:rPr lang="en-US" sz="5300" b="1" dirty="0" smtClean="0"/>
              <a:t/>
            </a:r>
            <a:br>
              <a:rPr lang="en-US" sz="5300" b="1" dirty="0" smtClean="0"/>
            </a:br>
            <a:r>
              <a:rPr lang="en-US" sz="5300" b="1" dirty="0" smtClean="0"/>
              <a:t/>
            </a:r>
            <a:br>
              <a:rPr lang="en-US" sz="5300" b="1"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418" name="Picture 2" descr="Screenshot that displays the Azure Data Factory authoring and monitoring tool."/>
          <p:cNvPicPr>
            <a:picLocks noChangeAspect="1" noChangeArrowheads="1"/>
          </p:cNvPicPr>
          <p:nvPr/>
        </p:nvPicPr>
        <p:blipFill>
          <a:blip r:embed="rId2"/>
          <a:srcRect/>
          <a:stretch>
            <a:fillRect/>
          </a:stretch>
        </p:blipFill>
        <p:spPr bwMode="auto">
          <a:xfrm>
            <a:off x="1215231" y="2487612"/>
            <a:ext cx="13335000" cy="643590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6631" y="2716212"/>
            <a:ext cx="14249400" cy="609600"/>
          </a:xfrm>
        </p:spPr>
        <p:txBody>
          <a:bodyPr>
            <a:normAutofit fontScale="90000"/>
          </a:bodyPr>
          <a:lstStyle/>
          <a:p>
            <a:pPr algn="l"/>
            <a:r>
              <a:rPr lang="en-US" sz="5300" b="1" dirty="0" smtClean="0"/>
              <a:t>Azure Data Factory components</a:t>
            </a:r>
            <a:br>
              <a:rPr lang="en-US" sz="5300" b="1" dirty="0" smtClean="0"/>
            </a:br>
            <a:r>
              <a:rPr lang="en-US" sz="5300" b="1" dirty="0" smtClean="0"/>
              <a:t/>
            </a:r>
            <a:br>
              <a:rPr lang="en-US" sz="5300" b="1" dirty="0" smtClean="0"/>
            </a:br>
            <a:r>
              <a:rPr lang="en-US" sz="5300" b="1" dirty="0" smtClean="0"/>
              <a:t/>
            </a:r>
            <a:br>
              <a:rPr lang="en-US" sz="5300" b="1" dirty="0" smtClean="0"/>
            </a:br>
            <a:r>
              <a:rPr lang="en-US" sz="5300" b="1" dirty="0" smtClean="0"/>
              <a:t/>
            </a:r>
            <a:br>
              <a:rPr lang="en-US" sz="5300" b="1"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466" name="Picture 2"/>
          <p:cNvPicPr>
            <a:picLocks noChangeAspect="1" noChangeArrowheads="1"/>
          </p:cNvPicPr>
          <p:nvPr/>
        </p:nvPicPr>
        <p:blipFill>
          <a:blip r:embed="rId2"/>
          <a:srcRect/>
          <a:stretch>
            <a:fillRect/>
          </a:stretch>
        </p:blipFill>
        <p:spPr bwMode="auto">
          <a:xfrm>
            <a:off x="211147" y="2411411"/>
            <a:ext cx="15405884" cy="595171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887412"/>
            <a:ext cx="13465414" cy="609600"/>
          </a:xfrm>
        </p:spPr>
        <p:txBody>
          <a:bodyPr>
            <a:normAutofit fontScale="90000"/>
          </a:bodyPr>
          <a:lstStyle/>
          <a:p>
            <a:pPr algn="l"/>
            <a:r>
              <a:rPr lang="en-US" sz="5300" b="1" dirty="0" smtClean="0"/>
              <a:t>Basic concepts of ETL (Extract, Transform, Load)</a:t>
            </a: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866" name="Picture 2" descr="ETL Pipeline - Extract, transform &amp; load basics"/>
          <p:cNvPicPr>
            <a:picLocks noChangeAspect="1" noChangeArrowheads="1"/>
          </p:cNvPicPr>
          <p:nvPr/>
        </p:nvPicPr>
        <p:blipFill>
          <a:blip r:embed="rId2"/>
          <a:srcRect/>
          <a:stretch>
            <a:fillRect/>
          </a:stretch>
        </p:blipFill>
        <p:spPr bwMode="auto">
          <a:xfrm>
            <a:off x="1139031" y="2259012"/>
            <a:ext cx="12315826" cy="5579186"/>
          </a:xfrm>
          <a:prstGeom prst="rect">
            <a:avLst/>
          </a:prstGeom>
          <a:noFill/>
        </p:spPr>
      </p:pic>
      <p:sp>
        <p:nvSpPr>
          <p:cNvPr id="6" name="Right Arrow 5"/>
          <p:cNvSpPr/>
          <p:nvPr/>
        </p:nvSpPr>
        <p:spPr>
          <a:xfrm>
            <a:off x="681831" y="2106612"/>
            <a:ext cx="2362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954212"/>
            <a:ext cx="13465414" cy="609600"/>
          </a:xfrm>
        </p:spPr>
        <p:txBody>
          <a:bodyPr>
            <a:normAutofit fontScale="90000"/>
          </a:bodyPr>
          <a:lstStyle/>
          <a:p>
            <a:pPr algn="l"/>
            <a:r>
              <a:rPr lang="en-US" sz="5300" b="1" dirty="0" smtClean="0"/>
              <a:t/>
            </a:r>
            <a:br>
              <a:rPr lang="en-US" sz="5300" b="1" dirty="0" smtClean="0"/>
            </a:br>
            <a:r>
              <a:rPr lang="en-US" sz="5300" b="1" dirty="0" smtClean="0"/>
              <a:t> Thanking you !!! </a:t>
            </a:r>
            <a:br>
              <a:rPr lang="en-US" sz="5300" b="1" dirty="0" smtClean="0"/>
            </a:br>
            <a:r>
              <a:rPr lang="en-US" dirty="0" smtClean="0"/>
              <a:t/>
            </a:r>
            <a:br>
              <a:rPr lang="en-US" dirty="0" smtClean="0"/>
            </a:br>
            <a:r>
              <a:rPr lang="en-US" dirty="0" smtClean="0"/>
              <a:t/>
            </a:r>
            <a:br>
              <a:rPr lang="en-US" dirty="0" smtClean="0"/>
            </a:b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8" name="AutoShape 2"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iagram showing the responsibilities of the shared responsibility mode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Title 1"/>
          <p:cNvSpPr txBox="1">
            <a:spLocks/>
          </p:cNvSpPr>
          <p:nvPr/>
        </p:nvSpPr>
        <p:spPr>
          <a:xfrm>
            <a:off x="1062831" y="4392612"/>
            <a:ext cx="13465414" cy="1981131"/>
          </a:xfrm>
          <a:prstGeom prst="rect">
            <a:avLst/>
          </a:prstGeom>
        </p:spPr>
        <p:txBody>
          <a:bodyPr vert="horz" lIns="143332" tIns="71666" rIns="143332" bIns="71666" rtlCol="0" anchor="ctr">
            <a:noAutofit/>
          </a:bodyPr>
          <a:lstStyle/>
          <a:p>
            <a:pPr lvl="0">
              <a:lnSpc>
                <a:spcPct val="150000"/>
              </a:lnSpc>
            </a:pPr>
            <a:r>
              <a:rPr lang="en-US" sz="2400" b="1" dirty="0" smtClean="0"/>
              <a:t>Any Question !!!!</a:t>
            </a:r>
            <a:endParaRPr lang="en-US" sz="24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887412"/>
            <a:ext cx="13465414" cy="609600"/>
          </a:xfrm>
        </p:spPr>
        <p:txBody>
          <a:bodyPr>
            <a:normAutofit fontScale="90000"/>
          </a:bodyPr>
          <a:lstStyle/>
          <a:p>
            <a:pPr algn="l"/>
            <a:r>
              <a:rPr lang="en-US" sz="5300" b="1" dirty="0" smtClean="0"/>
              <a:t>Basic concepts of ETL (Extract, Transform, Load)</a:t>
            </a: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https://www.astera.com/wp-content/uploads/2020/04/MicrosoftTeams-image-15.png"/>
          <p:cNvPicPr>
            <a:picLocks noChangeAspect="1" noChangeArrowheads="1"/>
          </p:cNvPicPr>
          <p:nvPr/>
        </p:nvPicPr>
        <p:blipFill>
          <a:blip r:embed="rId2"/>
          <a:srcRect/>
          <a:stretch>
            <a:fillRect/>
          </a:stretch>
        </p:blipFill>
        <p:spPr bwMode="auto">
          <a:xfrm>
            <a:off x="1367631" y="2268536"/>
            <a:ext cx="12039600" cy="6772276"/>
          </a:xfrm>
          <a:prstGeom prst="rect">
            <a:avLst/>
          </a:prstGeom>
          <a:noFill/>
        </p:spPr>
      </p:pic>
      <p:sp>
        <p:nvSpPr>
          <p:cNvPr id="6" name="Right Arrow 5"/>
          <p:cNvSpPr/>
          <p:nvPr/>
        </p:nvSpPr>
        <p:spPr>
          <a:xfrm rot="10800000">
            <a:off x="11273631" y="8126412"/>
            <a:ext cx="2362200" cy="838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887412"/>
            <a:ext cx="13465414" cy="609600"/>
          </a:xfrm>
        </p:spPr>
        <p:txBody>
          <a:bodyPr>
            <a:normAutofit fontScale="90000"/>
          </a:bodyPr>
          <a:lstStyle/>
          <a:p>
            <a:pPr algn="l"/>
            <a:r>
              <a:rPr lang="en-US" sz="5300" b="1" dirty="0" smtClean="0"/>
              <a:t>Basic concepts of ETL (Extract, Transform, Load)</a:t>
            </a:r>
            <a:endParaRPr lang="en-US" dirty="0"/>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https://www.sas.com/tr_tr/insights/data-management/what-is-etl/_jcr_content/par/styledcontainer_bb5a/par/styledcontainer_6014/par/image_b840.img.png/1705607420149.png"/>
          <p:cNvPicPr>
            <a:picLocks noChangeAspect="1" noChangeArrowheads="1"/>
          </p:cNvPicPr>
          <p:nvPr/>
        </p:nvPicPr>
        <p:blipFill>
          <a:blip r:embed="rId2"/>
          <a:srcRect/>
          <a:stretch>
            <a:fillRect/>
          </a:stretch>
        </p:blipFill>
        <p:spPr bwMode="auto">
          <a:xfrm>
            <a:off x="2815431" y="2259012"/>
            <a:ext cx="9982200" cy="6488432"/>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887412"/>
            <a:ext cx="13465414" cy="609600"/>
          </a:xfrm>
        </p:spPr>
        <p:txBody>
          <a:bodyPr>
            <a:normAutofit fontScale="90000"/>
          </a:bodyPr>
          <a:lstStyle/>
          <a:p>
            <a:pPr algn="l"/>
            <a:r>
              <a:rPr lang="en-US" sz="5300" b="1" dirty="0" smtClean="0"/>
              <a:t>Basic concepts of ETL (Extract, Transform, Load)</a:t>
            </a:r>
            <a:endParaRPr lang="en-US" dirty="0"/>
          </a:p>
        </p:txBody>
      </p:sp>
      <p:sp>
        <p:nvSpPr>
          <p:cNvPr id="3" name="Title 1"/>
          <p:cNvSpPr txBox="1">
            <a:spLocks/>
          </p:cNvSpPr>
          <p:nvPr/>
        </p:nvSpPr>
        <p:spPr>
          <a:xfrm>
            <a:off x="1062831" y="3935481"/>
            <a:ext cx="7848600" cy="1981131"/>
          </a:xfrm>
          <a:prstGeom prst="rect">
            <a:avLst/>
          </a:prstGeom>
        </p:spPr>
        <p:txBody>
          <a:bodyPr vert="horz" lIns="143332" tIns="71666" rIns="143332" bIns="71666" rtlCol="0" anchor="ctr">
            <a:noAutofit/>
          </a:bodyPr>
          <a:lstStyle/>
          <a:p>
            <a:pPr>
              <a:lnSpc>
                <a:spcPct val="150000"/>
              </a:lnSpc>
              <a:buFont typeface="Wingdings" pitchFamily="2" charset="2"/>
              <a:buChar char="Ø"/>
            </a:pPr>
            <a:r>
              <a:rPr lang="en-US" sz="2400" dirty="0" smtClean="0"/>
              <a:t>Extract, transform, load (ETL) is a data pipeline used to collect data from various sources. It then transforms the data according to business rules, and it loads the data into a destination data store. </a:t>
            </a:r>
          </a:p>
          <a:p>
            <a:pPr>
              <a:lnSpc>
                <a:spcPct val="150000"/>
              </a:lnSpc>
            </a:pPr>
            <a:endParaRPr lang="en-US" sz="2400" dirty="0" smtClean="0"/>
          </a:p>
          <a:p>
            <a:pPr>
              <a:lnSpc>
                <a:spcPct val="150000"/>
              </a:lnSpc>
              <a:buFont typeface="Wingdings" pitchFamily="2" charset="2"/>
              <a:buChar char="Ø"/>
            </a:pPr>
            <a:r>
              <a:rPr lang="en-US" sz="2400" dirty="0" smtClean="0"/>
              <a:t>The transformation work in ETL takes place in a specialized engine, and it often involves using staging tables to temporarily hold data as it is being transformed and ultimately loaded to its destination.</a:t>
            </a:r>
            <a:endParaRPr lang="en-US" sz="2400" dirty="0" smtClean="0">
              <a:ea typeface="+mj-ea"/>
              <a:cs typeface="+mj-cs"/>
            </a:endParaRP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Diagram of the extract, transform, load (ETL) process."/>
          <p:cNvPicPr>
            <a:picLocks noChangeAspect="1" noChangeArrowheads="1"/>
          </p:cNvPicPr>
          <p:nvPr/>
        </p:nvPicPr>
        <p:blipFill>
          <a:blip r:embed="rId2"/>
          <a:srcRect/>
          <a:stretch>
            <a:fillRect/>
          </a:stretch>
        </p:blipFill>
        <p:spPr bwMode="auto">
          <a:xfrm>
            <a:off x="8911431" y="2487612"/>
            <a:ext cx="6637632" cy="3048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887412"/>
            <a:ext cx="13465414" cy="609600"/>
          </a:xfrm>
        </p:spPr>
        <p:txBody>
          <a:bodyPr>
            <a:normAutofit fontScale="90000"/>
          </a:bodyPr>
          <a:lstStyle/>
          <a:p>
            <a:pPr algn="l"/>
            <a:r>
              <a:rPr lang="en-US" sz="5300" b="1" dirty="0" smtClean="0"/>
              <a:t>Basic concepts of Extract, load, transform (ELT)</a:t>
            </a:r>
          </a:p>
        </p:txBody>
      </p:sp>
      <p:sp>
        <p:nvSpPr>
          <p:cNvPr id="3" name="Title 1"/>
          <p:cNvSpPr txBox="1">
            <a:spLocks/>
          </p:cNvSpPr>
          <p:nvPr/>
        </p:nvSpPr>
        <p:spPr>
          <a:xfrm>
            <a:off x="1062831" y="4392681"/>
            <a:ext cx="7848600" cy="1981131"/>
          </a:xfrm>
          <a:prstGeom prst="rect">
            <a:avLst/>
          </a:prstGeom>
        </p:spPr>
        <p:txBody>
          <a:bodyPr vert="horz" lIns="143332" tIns="71666" rIns="143332" bIns="71666" rtlCol="0" anchor="ctr">
            <a:noAutofit/>
          </a:bodyPr>
          <a:lstStyle/>
          <a:p>
            <a:pPr>
              <a:lnSpc>
                <a:spcPct val="150000"/>
              </a:lnSpc>
              <a:buFont typeface="Wingdings" pitchFamily="2" charset="2"/>
              <a:buChar char="Ø"/>
            </a:pPr>
            <a:r>
              <a:rPr lang="en-US" sz="2400" dirty="0" smtClean="0"/>
              <a:t>Extract, load, transform (ELT) differs from ETL solely in where the transformation takes place. In the ELT pipeline, the transformation occurs in the target data store. Instead of using a separate transformation engine, the processing capabilities of the target data store are used to transform data. </a:t>
            </a:r>
          </a:p>
          <a:p>
            <a:pPr>
              <a:lnSpc>
                <a:spcPct val="150000"/>
              </a:lnSpc>
              <a:buFont typeface="Wingdings" pitchFamily="2" charset="2"/>
              <a:buChar char="Ø"/>
            </a:pPr>
            <a:r>
              <a:rPr lang="en-US" sz="2400" dirty="0" smtClean="0"/>
              <a:t>This simplifies the architecture by removing the transformation engine from the pipeline. Another benefit to this approach is that scaling the target data store also scales the ELT pipeline performance. However, ELT only works well when the target system is powerful enough to transform the data efficiently.</a:t>
            </a:r>
            <a:endParaRPr lang="en-US" sz="2400" dirty="0" smtClean="0">
              <a:ea typeface="+mj-ea"/>
              <a:cs typeface="+mj-cs"/>
            </a:endParaRP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490" name="Picture 2" descr="Diagram of the extract, load, transform (ELT) process."/>
          <p:cNvPicPr>
            <a:picLocks noChangeAspect="1" noChangeArrowheads="1"/>
          </p:cNvPicPr>
          <p:nvPr/>
        </p:nvPicPr>
        <p:blipFill>
          <a:blip r:embed="rId2"/>
          <a:srcRect/>
          <a:stretch>
            <a:fillRect/>
          </a:stretch>
        </p:blipFill>
        <p:spPr bwMode="auto">
          <a:xfrm>
            <a:off x="8797131" y="3554412"/>
            <a:ext cx="6972300" cy="3276601"/>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887412"/>
            <a:ext cx="13465414" cy="609600"/>
          </a:xfrm>
        </p:spPr>
        <p:txBody>
          <a:bodyPr>
            <a:normAutofit fontScale="90000"/>
          </a:bodyPr>
          <a:lstStyle/>
          <a:p>
            <a:pPr algn="l"/>
            <a:r>
              <a:rPr lang="en-US" sz="5300" b="1" dirty="0" smtClean="0"/>
              <a:t>Data flow and control flow</a:t>
            </a:r>
          </a:p>
        </p:txBody>
      </p:sp>
      <p:sp>
        <p:nvSpPr>
          <p:cNvPr id="3" name="Title 1"/>
          <p:cNvSpPr txBox="1">
            <a:spLocks/>
          </p:cNvSpPr>
          <p:nvPr/>
        </p:nvSpPr>
        <p:spPr>
          <a:xfrm>
            <a:off x="1062831" y="4545012"/>
            <a:ext cx="6934200" cy="1981131"/>
          </a:xfrm>
          <a:prstGeom prst="rect">
            <a:avLst/>
          </a:prstGeom>
        </p:spPr>
        <p:txBody>
          <a:bodyPr vert="horz" lIns="143332" tIns="71666" rIns="143332" bIns="71666" rtlCol="0" anchor="ctr">
            <a:noAutofit/>
          </a:bodyPr>
          <a:lstStyle/>
          <a:p>
            <a:r>
              <a:rPr lang="en-US" sz="2000" dirty="0" smtClean="0">
                <a:ea typeface="+mj-ea"/>
                <a:cs typeface="+mj-cs"/>
              </a:rPr>
              <a:t>Azure </a:t>
            </a:r>
            <a:r>
              <a:rPr lang="en-US" sz="2000" dirty="0" smtClean="0">
                <a:solidFill>
                  <a:srgbClr val="161616"/>
                </a:solidFill>
                <a:latin typeface="Segoe UI"/>
              </a:rPr>
              <a:t>In the context of data pipelines, the control flow ensures the orderly processing of a set of tasks. To enforce the correct processing order of these tasks, precedence constraints are used. You can think of these constraints as connectors in a workflow diagram, as shown in the image below. Each task has an outcome, such as success, failure, or completion. Any subsequent task does not initiate processing until its predecessor has completed with one of these outcomes.</a:t>
            </a:r>
          </a:p>
          <a:p>
            <a:r>
              <a:rPr lang="en-US" sz="2000" dirty="0" smtClean="0">
                <a:solidFill>
                  <a:srgbClr val="161616"/>
                </a:solidFill>
                <a:latin typeface="Segoe UI"/>
              </a:rPr>
              <a:t>Control flows execute data flows as a task. In a data flow task, data is extracted from a source, transformed, or loaded into a data store. The output of one data flow task can be the input to the next data flow task, and data flows can run in parallel. Unlike control flows, you cannot add constraints between tasks in a data flow. You can, however, add a data viewer to observe the data as it is processed by each task.</a:t>
            </a:r>
          </a:p>
          <a:p>
            <a:pPr>
              <a:lnSpc>
                <a:spcPct val="150000"/>
              </a:lnSpc>
              <a:buFont typeface="Wingdings" pitchFamily="2" charset="2"/>
              <a:buChar char="Ø"/>
            </a:pPr>
            <a:endParaRPr lang="en-US" sz="2000" dirty="0" smtClean="0">
              <a:ea typeface="+mj-ea"/>
              <a:cs typeface="+mj-cs"/>
            </a:endParaRP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iagram of a data flow being executed as a task within a control flow."/>
          <p:cNvPicPr>
            <a:picLocks noChangeAspect="1" noChangeArrowheads="1"/>
          </p:cNvPicPr>
          <p:nvPr/>
        </p:nvPicPr>
        <p:blipFill>
          <a:blip r:embed="rId2"/>
          <a:srcRect/>
          <a:stretch>
            <a:fillRect/>
          </a:stretch>
        </p:blipFill>
        <p:spPr bwMode="auto">
          <a:xfrm>
            <a:off x="8454231" y="3097212"/>
            <a:ext cx="6705600" cy="4842149"/>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268412"/>
            <a:ext cx="13465414" cy="609600"/>
          </a:xfrm>
        </p:spPr>
        <p:txBody>
          <a:bodyPr>
            <a:normAutofit fontScale="90000"/>
          </a:bodyPr>
          <a:lstStyle/>
          <a:p>
            <a:pPr algn="l"/>
            <a:r>
              <a:rPr lang="en-US" sz="5300" b="1" dirty="0" smtClean="0"/>
              <a:t>Overview of Azure Data Factory</a:t>
            </a:r>
            <a:r>
              <a:rPr lang="en-US" dirty="0" smtClean="0"/>
              <a:t/>
            </a:r>
            <a:br>
              <a:rPr lang="en-US" dirty="0" smtClean="0"/>
            </a:br>
            <a:endParaRPr lang="en-US" dirty="0"/>
          </a:p>
        </p:txBody>
      </p:sp>
      <p:sp>
        <p:nvSpPr>
          <p:cNvPr id="3" name="Title 1"/>
          <p:cNvSpPr txBox="1">
            <a:spLocks/>
          </p:cNvSpPr>
          <p:nvPr/>
        </p:nvSpPr>
        <p:spPr>
          <a:xfrm>
            <a:off x="1062831" y="4545012"/>
            <a:ext cx="6781800"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2400" dirty="0" smtClean="0"/>
              <a:t>Integrate all your data with Azure Data Factory, a fully managed, </a:t>
            </a:r>
            <a:r>
              <a:rPr lang="en-US" sz="2400" dirty="0" err="1" smtClean="0"/>
              <a:t>serverless</a:t>
            </a:r>
            <a:r>
              <a:rPr lang="en-US" sz="2400" dirty="0" smtClean="0"/>
              <a:t> data integration service. Visually integrate data sources with more than 90 built-in, maintenance-free connectors at no added cost. Easily construct ETL (extract, transform, and load) and ELT (extract, load, and transform) processes code-free in an intuitive environment or write your own code. </a:t>
            </a:r>
          </a:p>
          <a:p>
            <a:pPr lvl="0">
              <a:lnSpc>
                <a:spcPct val="150000"/>
              </a:lnSpc>
              <a:buFont typeface="Wingdings" pitchFamily="2" charset="2"/>
              <a:buChar char="Ø"/>
            </a:pPr>
            <a:r>
              <a:rPr lang="en-US" sz="2400" dirty="0" smtClean="0"/>
              <a:t>Then deliver integrated data to Azure Synapse Analytics to unlock business insights. </a:t>
            </a:r>
            <a:r>
              <a:rPr lang="en-US" sz="2400" dirty="0" smtClean="0">
                <a:ea typeface="+mj-ea"/>
                <a:cs typeface="+mj-cs"/>
              </a:rPr>
              <a:t/>
            </a:r>
            <a:br>
              <a:rPr lang="en-US" sz="2400" dirty="0" smtClean="0">
                <a:ea typeface="+mj-ea"/>
                <a:cs typeface="+mj-cs"/>
              </a:rPr>
            </a:br>
            <a:endParaRPr kumimoji="0" lang="en-US" sz="2400" b="0" i="0" u="none" strike="noStrike" kern="1200" cap="none" spc="0" normalizeH="0" baseline="0" noProof="0" dirty="0">
              <a:ln>
                <a:noFill/>
              </a:ln>
              <a:solidFill>
                <a:schemeClr val="tx1"/>
              </a:solidFill>
              <a:effectLst/>
              <a:uLnTx/>
              <a:uFillTx/>
              <a:ea typeface="+mj-ea"/>
              <a:cs typeface="+mj-cs"/>
            </a:endParaRP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842" name="Picture 2" descr="https://cdn-dynmedia-1.microsoft.com/is/image/microsoftcorp/data-factory_Azure-Data-Factory_tbmnl_en-us?resMode=sharp2&amp;op_usm=1.5,0.65,15,0&amp;wid=1920&amp;hei=1080&amp;qlt=100&amp;fit=constrain"/>
          <p:cNvPicPr>
            <a:picLocks noChangeAspect="1" noChangeArrowheads="1"/>
          </p:cNvPicPr>
          <p:nvPr/>
        </p:nvPicPr>
        <p:blipFill>
          <a:blip r:embed="rId2" cstate="print"/>
          <a:srcRect/>
          <a:stretch>
            <a:fillRect/>
          </a:stretch>
        </p:blipFill>
        <p:spPr bwMode="auto">
          <a:xfrm>
            <a:off x="8301831" y="3021012"/>
            <a:ext cx="6858000" cy="3857626"/>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2831" y="1268412"/>
            <a:ext cx="13465414" cy="609600"/>
          </a:xfrm>
        </p:spPr>
        <p:txBody>
          <a:bodyPr>
            <a:normAutofit fontScale="90000"/>
          </a:bodyPr>
          <a:lstStyle/>
          <a:p>
            <a:pPr algn="l"/>
            <a:r>
              <a:rPr lang="en-US" sz="5300" b="1" dirty="0" smtClean="0"/>
              <a:t>Overview of Azure Data Factory</a:t>
            </a:r>
            <a:r>
              <a:rPr lang="en-US" dirty="0" smtClean="0"/>
              <a:t/>
            </a:r>
            <a:br>
              <a:rPr lang="en-US" dirty="0" smtClean="0"/>
            </a:br>
            <a:endParaRPr lang="en-US" dirty="0"/>
          </a:p>
        </p:txBody>
      </p:sp>
      <p:sp>
        <p:nvSpPr>
          <p:cNvPr id="3" name="Title 1"/>
          <p:cNvSpPr txBox="1">
            <a:spLocks/>
          </p:cNvSpPr>
          <p:nvPr/>
        </p:nvSpPr>
        <p:spPr>
          <a:xfrm>
            <a:off x="1062831" y="2640012"/>
            <a:ext cx="13411200" cy="1981131"/>
          </a:xfrm>
          <a:prstGeom prst="rect">
            <a:avLst/>
          </a:prstGeom>
        </p:spPr>
        <p:txBody>
          <a:bodyPr vert="horz" lIns="143332" tIns="71666" rIns="143332" bIns="71666" rtlCol="0" anchor="ctr">
            <a:noAutofit/>
          </a:bodyPr>
          <a:lstStyle/>
          <a:p>
            <a:pPr lvl="0">
              <a:lnSpc>
                <a:spcPct val="150000"/>
              </a:lnSpc>
              <a:buFont typeface="Wingdings" pitchFamily="2" charset="2"/>
              <a:buChar char="Ø"/>
            </a:pPr>
            <a:r>
              <a:rPr lang="en-US" sz="2400" dirty="0" smtClean="0"/>
              <a:t>Microsoft Azure Data Factory is a fully managed, </a:t>
            </a:r>
            <a:r>
              <a:rPr lang="en-US" sz="2400" dirty="0" err="1" smtClean="0"/>
              <a:t>serverless</a:t>
            </a:r>
            <a:r>
              <a:rPr lang="en-US" sz="2400" dirty="0" smtClean="0"/>
              <a:t> data integration service. It enables you to visually integrate data sources with more than 90 built-in, maintenance-free connectors. </a:t>
            </a:r>
            <a:r>
              <a:rPr lang="en-US" sz="2400" dirty="0" smtClean="0">
                <a:ea typeface="+mj-ea"/>
                <a:cs typeface="+mj-cs"/>
              </a:rPr>
              <a:t/>
            </a:r>
            <a:br>
              <a:rPr lang="en-US" sz="2400" dirty="0" smtClean="0">
                <a:ea typeface="+mj-ea"/>
                <a:cs typeface="+mj-cs"/>
              </a:rPr>
            </a:br>
            <a:endParaRPr kumimoji="0" lang="en-US" sz="2400" b="0" i="0" u="none" strike="noStrike" kern="1200" cap="none" spc="0" normalizeH="0" baseline="0" noProof="0" dirty="0">
              <a:ln>
                <a:noFill/>
              </a:ln>
              <a:solidFill>
                <a:schemeClr val="tx1"/>
              </a:solidFill>
              <a:effectLst/>
              <a:uLnTx/>
              <a:uFillTx/>
              <a:ea typeface="+mj-ea"/>
              <a:cs typeface="+mj-cs"/>
            </a:endParaRPr>
          </a:p>
        </p:txBody>
      </p:sp>
      <p:sp>
        <p:nvSpPr>
          <p:cNvPr id="4" name="Rectangle 3"/>
          <p:cNvSpPr/>
          <p:nvPr/>
        </p:nvSpPr>
        <p:spPr>
          <a:xfrm>
            <a:off x="0" y="1725612"/>
            <a:ext cx="10130631" cy="381000"/>
          </a:xfrm>
          <a:prstGeom prst="rect">
            <a:avLst/>
          </a:prstGeom>
          <a:gradFill flip="none" rotWithShape="1">
            <a:gsLst>
              <a:gs pos="0">
                <a:schemeClr val="bg1">
                  <a:alpha val="54000"/>
                </a:schemeClr>
              </a:gs>
              <a:gs pos="30000">
                <a:srgbClr val="66008F"/>
              </a:gs>
              <a:gs pos="64999">
                <a:srgbClr val="BA0066"/>
              </a:gs>
              <a:gs pos="89999">
                <a:srgbClr val="FF0000"/>
              </a:gs>
              <a:gs pos="100000">
                <a:srgbClr val="FF8200"/>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298" name="Picture 2" descr="Graphic depicting a possible big data scenario. Elements depicted are data sources, ingestion, data storage, analysis, and visualization."/>
          <p:cNvPicPr>
            <a:picLocks noChangeAspect="1" noChangeArrowheads="1"/>
          </p:cNvPicPr>
          <p:nvPr/>
        </p:nvPicPr>
        <p:blipFill>
          <a:blip r:embed="rId2"/>
          <a:srcRect/>
          <a:stretch>
            <a:fillRect/>
          </a:stretch>
        </p:blipFill>
        <p:spPr bwMode="auto">
          <a:xfrm>
            <a:off x="1062831" y="4697411"/>
            <a:ext cx="13258800" cy="2350499"/>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1199</Words>
  <Application>Microsoft Office PowerPoint</Application>
  <PresentationFormat>Custom</PresentationFormat>
  <Paragraphs>70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Level 1 Chapter 4: Data Integration and Processing  </vt:lpstr>
      <vt:lpstr>Basic concepts of ETL (Extract, Transform, Load)</vt:lpstr>
      <vt:lpstr>Basic concepts of ETL (Extract, Transform, Load)</vt:lpstr>
      <vt:lpstr>Basic concepts of ETL (Extract, Transform, Load)</vt:lpstr>
      <vt:lpstr>Basic concepts of ETL (Extract, Transform, Load)</vt:lpstr>
      <vt:lpstr>Basic concepts of Extract, load, transform (ELT)</vt:lpstr>
      <vt:lpstr>Data flow and control flow</vt:lpstr>
      <vt:lpstr>Overview of Azure Data Factory </vt:lpstr>
      <vt:lpstr>Overview of Azure Data Factory </vt:lpstr>
      <vt:lpstr>Overview of Azure Data Factory: Example scenario  </vt:lpstr>
      <vt:lpstr>Overview of Azure Data Factory </vt:lpstr>
      <vt:lpstr>Overview of Azure Data Factory: Rehost and extend SSIS in a few clicks  </vt:lpstr>
      <vt:lpstr>Overview of Azure Data Factory: Ingest all your data with built-in connectors  </vt:lpstr>
      <vt:lpstr>Overview of Azure Data Factory: Hybrid data integration, simplified  </vt:lpstr>
      <vt:lpstr>How Azure Data Factory can help with data analytics   </vt:lpstr>
      <vt:lpstr>How Azure Data Factory works   </vt:lpstr>
      <vt:lpstr>How Azure Data Factory works   </vt:lpstr>
      <vt:lpstr>How Azure Data Factory works: Do you have the coding resources needed?    </vt:lpstr>
      <vt:lpstr>Azure Data Factory components     </vt:lpstr>
      <vt:lpstr>  Thanking you !!!    </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 1: Azure Data Fundamentals Expected Salary: Entry-level: ₹4,00,000 - ₹6,00,000 per annum With extensive project work: ₹6,00,000 - ₹8,00,000 per annum </dc:title>
  <dc:creator>HP</dc:creator>
  <cp:lastModifiedBy>HP</cp:lastModifiedBy>
  <cp:revision>83</cp:revision>
  <dcterms:created xsi:type="dcterms:W3CDTF">2006-08-16T00:00:00Z</dcterms:created>
  <dcterms:modified xsi:type="dcterms:W3CDTF">2024-08-02T16:14:52Z</dcterms:modified>
</cp:coreProperties>
</file>