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31" r:id="rId4"/>
    <p:sldId id="332" r:id="rId5"/>
    <p:sldId id="317" r:id="rId6"/>
    <p:sldId id="316" r:id="rId7"/>
    <p:sldId id="278" r:id="rId8"/>
    <p:sldId id="257" r:id="rId9"/>
  </p:sldIdLst>
  <p:sldSz cx="15841663" cy="9242425"/>
  <p:notesSz cx="6858000" cy="9144000"/>
  <p:defaultText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334" y="-398"/>
      </p:cViewPr>
      <p:guideLst>
        <p:guide orient="horz" pos="2911"/>
        <p:guide pos="499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8125" y="2871143"/>
            <a:ext cx="13465414" cy="1981131"/>
          </a:xfrm>
        </p:spPr>
        <p:txBody>
          <a:bodyPr/>
          <a:lstStyle/>
          <a:p>
            <a:r>
              <a:rPr lang="en-US" smtClean="0"/>
              <a:t>Click to edit Master title style</a:t>
            </a:r>
            <a:endParaRPr lang="en-US"/>
          </a:p>
        </p:txBody>
      </p:sp>
      <p:sp>
        <p:nvSpPr>
          <p:cNvPr id="3" name="Subtitle 2"/>
          <p:cNvSpPr>
            <a:spLocks noGrp="1"/>
          </p:cNvSpPr>
          <p:nvPr>
            <p:ph type="subTitle" idx="1"/>
          </p:nvPr>
        </p:nvSpPr>
        <p:spPr>
          <a:xfrm>
            <a:off x="2376250" y="5237374"/>
            <a:ext cx="11089164" cy="2361953"/>
          </a:xfrm>
        </p:spPr>
        <p:txBody>
          <a:bodyPr/>
          <a:lstStyle>
            <a:lvl1pPr marL="0" indent="0" algn="ctr">
              <a:buNone/>
              <a:defRPr>
                <a:solidFill>
                  <a:schemeClr val="tx1">
                    <a:tint val="75000"/>
                  </a:schemeClr>
                </a:solidFill>
              </a:defRPr>
            </a:lvl1pPr>
            <a:lvl2pPr marL="716661" indent="0" algn="ctr">
              <a:buNone/>
              <a:defRPr>
                <a:solidFill>
                  <a:schemeClr val="tx1">
                    <a:tint val="75000"/>
                  </a:schemeClr>
                </a:solidFill>
              </a:defRPr>
            </a:lvl2pPr>
            <a:lvl3pPr marL="1433322" indent="0" algn="ctr">
              <a:buNone/>
              <a:defRPr>
                <a:solidFill>
                  <a:schemeClr val="tx1">
                    <a:tint val="75000"/>
                  </a:schemeClr>
                </a:solidFill>
              </a:defRPr>
            </a:lvl3pPr>
            <a:lvl4pPr marL="2149983" indent="0" algn="ctr">
              <a:buNone/>
              <a:defRPr>
                <a:solidFill>
                  <a:schemeClr val="tx1">
                    <a:tint val="75000"/>
                  </a:schemeClr>
                </a:solidFill>
              </a:defRPr>
            </a:lvl4pPr>
            <a:lvl5pPr marL="2866644" indent="0" algn="ctr">
              <a:buNone/>
              <a:defRPr>
                <a:solidFill>
                  <a:schemeClr val="tx1">
                    <a:tint val="75000"/>
                  </a:schemeClr>
                </a:solidFill>
              </a:defRPr>
            </a:lvl5pPr>
            <a:lvl6pPr marL="3583305" indent="0" algn="ctr">
              <a:buNone/>
              <a:defRPr>
                <a:solidFill>
                  <a:schemeClr val="tx1">
                    <a:tint val="75000"/>
                  </a:schemeClr>
                </a:solidFill>
              </a:defRPr>
            </a:lvl6pPr>
            <a:lvl7pPr marL="4299966" indent="0" algn="ctr">
              <a:buNone/>
              <a:defRPr>
                <a:solidFill>
                  <a:schemeClr val="tx1">
                    <a:tint val="75000"/>
                  </a:schemeClr>
                </a:solidFill>
              </a:defRPr>
            </a:lvl7pPr>
            <a:lvl8pPr marL="5016627" indent="0" algn="ctr">
              <a:buNone/>
              <a:defRPr>
                <a:solidFill>
                  <a:schemeClr val="tx1">
                    <a:tint val="75000"/>
                  </a:schemeClr>
                </a:solidFill>
              </a:defRPr>
            </a:lvl8pPr>
            <a:lvl9pPr marL="57332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85206" y="370126"/>
            <a:ext cx="3564374" cy="78860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2083" y="370126"/>
            <a:ext cx="10429095" cy="78860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1382" y="5939115"/>
            <a:ext cx="13465414" cy="1835648"/>
          </a:xfrm>
        </p:spPr>
        <p:txBody>
          <a:bodyPr anchor="t"/>
          <a:lstStyle>
            <a:lvl1pPr algn="l">
              <a:defRPr sz="6300" b="1" cap="all"/>
            </a:lvl1pPr>
          </a:lstStyle>
          <a:p>
            <a:r>
              <a:rPr lang="en-US" smtClean="0"/>
              <a:t>Click to edit Master title style</a:t>
            </a:r>
            <a:endParaRPr lang="en-US"/>
          </a:p>
        </p:txBody>
      </p:sp>
      <p:sp>
        <p:nvSpPr>
          <p:cNvPr id="3" name="Text Placeholder 2"/>
          <p:cNvSpPr>
            <a:spLocks noGrp="1"/>
          </p:cNvSpPr>
          <p:nvPr>
            <p:ph type="body" idx="1"/>
          </p:nvPr>
        </p:nvSpPr>
        <p:spPr>
          <a:xfrm>
            <a:off x="1251382" y="3917335"/>
            <a:ext cx="13465414" cy="2021780"/>
          </a:xfrm>
        </p:spPr>
        <p:txBody>
          <a:bodyPr anchor="b"/>
          <a:lstStyle>
            <a:lvl1pPr marL="0" indent="0">
              <a:buNone/>
              <a:defRPr sz="3100">
                <a:solidFill>
                  <a:schemeClr val="tx1">
                    <a:tint val="75000"/>
                  </a:schemeClr>
                </a:solidFill>
              </a:defRPr>
            </a:lvl1pPr>
            <a:lvl2pPr marL="716661" indent="0">
              <a:buNone/>
              <a:defRPr sz="2800">
                <a:solidFill>
                  <a:schemeClr val="tx1">
                    <a:tint val="75000"/>
                  </a:schemeClr>
                </a:solidFill>
              </a:defRPr>
            </a:lvl2pPr>
            <a:lvl3pPr marL="1433322" indent="0">
              <a:buNone/>
              <a:defRPr sz="2500">
                <a:solidFill>
                  <a:schemeClr val="tx1">
                    <a:tint val="75000"/>
                  </a:schemeClr>
                </a:solidFill>
              </a:defRPr>
            </a:lvl3pPr>
            <a:lvl4pPr marL="2149983" indent="0">
              <a:buNone/>
              <a:defRPr sz="2200">
                <a:solidFill>
                  <a:schemeClr val="tx1">
                    <a:tint val="75000"/>
                  </a:schemeClr>
                </a:solidFill>
              </a:defRPr>
            </a:lvl4pPr>
            <a:lvl5pPr marL="2866644" indent="0">
              <a:buNone/>
              <a:defRPr sz="2200">
                <a:solidFill>
                  <a:schemeClr val="tx1">
                    <a:tint val="75000"/>
                  </a:schemeClr>
                </a:solidFill>
              </a:defRPr>
            </a:lvl5pPr>
            <a:lvl6pPr marL="3583305" indent="0">
              <a:buNone/>
              <a:defRPr sz="2200">
                <a:solidFill>
                  <a:schemeClr val="tx1">
                    <a:tint val="75000"/>
                  </a:schemeClr>
                </a:solidFill>
              </a:defRPr>
            </a:lvl6pPr>
            <a:lvl7pPr marL="4299966" indent="0">
              <a:buNone/>
              <a:defRPr sz="2200">
                <a:solidFill>
                  <a:schemeClr val="tx1">
                    <a:tint val="75000"/>
                  </a:schemeClr>
                </a:solidFill>
              </a:defRPr>
            </a:lvl7pPr>
            <a:lvl8pPr marL="5016627" indent="0">
              <a:buNone/>
              <a:defRPr sz="2200">
                <a:solidFill>
                  <a:schemeClr val="tx1">
                    <a:tint val="75000"/>
                  </a:schemeClr>
                </a:solidFill>
              </a:defRPr>
            </a:lvl8pPr>
            <a:lvl9pPr marL="573328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2083"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52846"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92083" y="2068849"/>
            <a:ext cx="6999486"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792083" y="2931047"/>
            <a:ext cx="6999486"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047346" y="2068849"/>
            <a:ext cx="7002235"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8047346" y="2931047"/>
            <a:ext cx="7002235"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084" y="367985"/>
            <a:ext cx="5211798" cy="156607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6193650" y="367986"/>
            <a:ext cx="8855930" cy="7888154"/>
          </a:xfrm>
        </p:spPr>
        <p:txBody>
          <a:bodyPr/>
          <a:lstStyle>
            <a:lvl1pPr>
              <a:defRPr sz="5000"/>
            </a:lvl1pPr>
            <a:lvl2pPr>
              <a:defRPr sz="4400"/>
            </a:lvl2pPr>
            <a:lvl3pPr>
              <a:defRPr sz="38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92084" y="1934064"/>
            <a:ext cx="5211798" cy="6322076"/>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5077" y="6469698"/>
            <a:ext cx="9504998" cy="763784"/>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105077" y="825828"/>
            <a:ext cx="9504998" cy="5545455"/>
          </a:xfrm>
        </p:spPr>
        <p:txBody>
          <a:bodyPr/>
          <a:lstStyle>
            <a:lvl1pPr marL="0" indent="0">
              <a:buNone/>
              <a:defRPr sz="5000"/>
            </a:lvl1pPr>
            <a:lvl2pPr marL="716661" indent="0">
              <a:buNone/>
              <a:defRPr sz="4400"/>
            </a:lvl2pPr>
            <a:lvl3pPr marL="1433322" indent="0">
              <a:buNone/>
              <a:defRPr sz="3800"/>
            </a:lvl3pPr>
            <a:lvl4pPr marL="2149983" indent="0">
              <a:buNone/>
              <a:defRPr sz="3100"/>
            </a:lvl4pPr>
            <a:lvl5pPr marL="2866644" indent="0">
              <a:buNone/>
              <a:defRPr sz="3100"/>
            </a:lvl5pPr>
            <a:lvl6pPr marL="3583305" indent="0">
              <a:buNone/>
              <a:defRPr sz="3100"/>
            </a:lvl6pPr>
            <a:lvl7pPr marL="4299966" indent="0">
              <a:buNone/>
              <a:defRPr sz="3100"/>
            </a:lvl7pPr>
            <a:lvl8pPr marL="5016627" indent="0">
              <a:buNone/>
              <a:defRPr sz="3100"/>
            </a:lvl8pPr>
            <a:lvl9pPr marL="5733288" indent="0">
              <a:buNone/>
              <a:defRPr sz="3100"/>
            </a:lvl9pPr>
          </a:lstStyle>
          <a:p>
            <a:endParaRPr lang="en-US"/>
          </a:p>
        </p:txBody>
      </p:sp>
      <p:sp>
        <p:nvSpPr>
          <p:cNvPr id="4" name="Text Placeholder 3"/>
          <p:cNvSpPr>
            <a:spLocks noGrp="1"/>
          </p:cNvSpPr>
          <p:nvPr>
            <p:ph type="body" sz="half" idx="2"/>
          </p:nvPr>
        </p:nvSpPr>
        <p:spPr>
          <a:xfrm>
            <a:off x="3105077" y="7233482"/>
            <a:ext cx="9504998" cy="1084701"/>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83" y="370126"/>
            <a:ext cx="14257497" cy="1540404"/>
          </a:xfrm>
          <a:prstGeom prst="rect">
            <a:avLst/>
          </a:prstGeom>
        </p:spPr>
        <p:txBody>
          <a:bodyPr vert="horz" lIns="143332" tIns="71666" rIns="143332" bIns="7166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92083" y="2156567"/>
            <a:ext cx="14257497" cy="6099573"/>
          </a:xfrm>
          <a:prstGeom prst="rect">
            <a:avLst/>
          </a:prstGeom>
        </p:spPr>
        <p:txBody>
          <a:bodyPr vert="horz" lIns="143332" tIns="71666" rIns="143332" bIns="716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92083" y="8566359"/>
            <a:ext cx="3696388" cy="492074"/>
          </a:xfrm>
          <a:prstGeom prst="rect">
            <a:avLst/>
          </a:prstGeom>
        </p:spPr>
        <p:txBody>
          <a:bodyPr vert="horz" lIns="143332" tIns="71666" rIns="143332" bIns="71666" rtlCol="0" anchor="ctr"/>
          <a:lstStyle>
            <a:lvl1pPr algn="l">
              <a:defRPr sz="1900">
                <a:solidFill>
                  <a:schemeClr val="tx1">
                    <a:tint val="75000"/>
                  </a:schemeClr>
                </a:solidFill>
              </a:defRPr>
            </a:lvl1pPr>
          </a:lstStyle>
          <a:p>
            <a:fld id="{1D8BD707-D9CF-40AE-B4C6-C98DA3205C09}" type="datetimeFigureOut">
              <a:rPr lang="en-US" smtClean="0"/>
              <a:pPr/>
              <a:t>8/4/2024</a:t>
            </a:fld>
            <a:endParaRPr lang="en-US"/>
          </a:p>
        </p:txBody>
      </p:sp>
      <p:sp>
        <p:nvSpPr>
          <p:cNvPr id="5" name="Footer Placeholder 4"/>
          <p:cNvSpPr>
            <a:spLocks noGrp="1"/>
          </p:cNvSpPr>
          <p:nvPr>
            <p:ph type="ftr" sz="quarter" idx="3"/>
          </p:nvPr>
        </p:nvSpPr>
        <p:spPr>
          <a:xfrm>
            <a:off x="5412568" y="8566359"/>
            <a:ext cx="5016527" cy="492074"/>
          </a:xfrm>
          <a:prstGeom prst="rect">
            <a:avLst/>
          </a:prstGeom>
        </p:spPr>
        <p:txBody>
          <a:bodyPr vert="horz" lIns="143332" tIns="71666" rIns="143332" bIns="71666"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3192" y="8566359"/>
            <a:ext cx="3696388" cy="492074"/>
          </a:xfrm>
          <a:prstGeom prst="rect">
            <a:avLst/>
          </a:prstGeom>
        </p:spPr>
        <p:txBody>
          <a:bodyPr vert="horz" lIns="143332" tIns="71666" rIns="143332" bIns="71666" rtlCol="0" anchor="ctr"/>
          <a:lstStyle>
            <a:lvl1pPr algn="r">
              <a:defRPr sz="1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33322" rtl="0" eaLnBrk="1" latinLnBrk="0" hangingPunct="1">
        <a:spcBef>
          <a:spcPct val="0"/>
        </a:spcBef>
        <a:buNone/>
        <a:defRPr sz="6900" kern="1200">
          <a:solidFill>
            <a:schemeClr val="tx1"/>
          </a:solidFill>
          <a:latin typeface="+mj-lt"/>
          <a:ea typeface="+mj-ea"/>
          <a:cs typeface="+mj-cs"/>
        </a:defRPr>
      </a:lvl1pPr>
    </p:titleStyle>
    <p:bodyStyle>
      <a:lvl1pPr marL="537496" indent="-537496" algn="l" defTabSz="1433322" rtl="0" eaLnBrk="1" latinLnBrk="0" hangingPunct="1">
        <a:spcBef>
          <a:spcPct val="20000"/>
        </a:spcBef>
        <a:buFont typeface="Arial" pitchFamily="34" charset="0"/>
        <a:buChar char="•"/>
        <a:defRPr sz="5000" kern="1200">
          <a:solidFill>
            <a:schemeClr val="tx1"/>
          </a:solidFill>
          <a:latin typeface="+mn-lt"/>
          <a:ea typeface="+mn-ea"/>
          <a:cs typeface="+mn-cs"/>
        </a:defRPr>
      </a:lvl1pPr>
      <a:lvl2pPr marL="1164574" indent="-447913" algn="l" defTabSz="1433322" rtl="0" eaLnBrk="1" latinLnBrk="0" hangingPunct="1">
        <a:spcBef>
          <a:spcPct val="20000"/>
        </a:spcBef>
        <a:buFont typeface="Arial" pitchFamily="34" charset="0"/>
        <a:buChar char="–"/>
        <a:defRPr sz="4400" kern="1200">
          <a:solidFill>
            <a:schemeClr val="tx1"/>
          </a:solidFill>
          <a:latin typeface="+mn-lt"/>
          <a:ea typeface="+mn-ea"/>
          <a:cs typeface="+mn-cs"/>
        </a:defRPr>
      </a:lvl2pPr>
      <a:lvl3pPr marL="1791653" indent="-358331" algn="l" defTabSz="1433322"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08314"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224975"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941636"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658297"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374958"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6091619"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microsoft.com/en-in/security/business/security-101/what-is-data-protection" TargetMode="External"/><Relationship Id="rId2" Type="http://schemas.openxmlformats.org/officeDocument/2006/relationships/hyperlink" Target="https://www.microsoft.com/en-in/trust-center/privacy"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Level 1</a:t>
            </a:r>
            <a:br>
              <a:rPr lang="en-US" dirty="0" smtClean="0"/>
            </a:br>
            <a:r>
              <a:rPr lang="en-US" dirty="0" smtClean="0"/>
              <a:t>Chapter </a:t>
            </a:r>
            <a:r>
              <a:rPr lang="en-US" dirty="0" smtClean="0"/>
              <a:t>5: </a:t>
            </a:r>
            <a:r>
              <a:rPr lang="en-US" dirty="0" smtClean="0"/>
              <a:t>Data </a:t>
            </a:r>
            <a:r>
              <a:rPr lang="en-US" dirty="0" smtClean="0"/>
              <a:t>Security </a:t>
            </a:r>
            <a:r>
              <a:rPr lang="en-US" dirty="0" smtClean="0"/>
              <a:t>and </a:t>
            </a:r>
            <a:r>
              <a:rPr lang="en-US" dirty="0" smtClean="0"/>
              <a:t>Compliance</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What is data security</a:t>
            </a:r>
            <a:r>
              <a:rPr lang="en-US" sz="5300" b="1" dirty="0" smtClean="0"/>
              <a:t>?</a:t>
            </a: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3935481"/>
            <a:ext cx="7848600" cy="1981131"/>
          </a:xfrm>
          <a:prstGeom prst="rect">
            <a:avLst/>
          </a:prstGeom>
        </p:spPr>
        <p:txBody>
          <a:bodyPr vert="horz" lIns="143332" tIns="71666" rIns="143332" bIns="71666" rtlCol="0" anchor="ctr">
            <a:noAutofit/>
          </a:bodyPr>
          <a:lstStyle/>
          <a:p>
            <a:pPr>
              <a:lnSpc>
                <a:spcPct val="150000"/>
              </a:lnSpc>
              <a:buFont typeface="Wingdings" pitchFamily="2" charset="2"/>
              <a:buChar char="Ø"/>
            </a:pPr>
            <a:r>
              <a:rPr lang="en-US" sz="2400" dirty="0" smtClean="0"/>
              <a:t> Data </a:t>
            </a:r>
            <a:r>
              <a:rPr lang="en-US" sz="2400" dirty="0" smtClean="0"/>
              <a:t>security is a set of protective measures designed to safeguard corporate data from unauthorized access, theft, or misuse. As people continue their transition to flexible and remote work, increasing data security should be made a top priority</a:t>
            </a:r>
            <a:r>
              <a:rPr lang="en-US" sz="2400" dirty="0" smtClean="0"/>
              <a:t>.</a:t>
            </a:r>
          </a:p>
          <a:p>
            <a:pPr>
              <a:lnSpc>
                <a:spcPct val="150000"/>
              </a:lnSpc>
              <a:buFont typeface="Wingdings" pitchFamily="2" charset="2"/>
              <a:buChar char="Ø"/>
            </a:pPr>
            <a:r>
              <a:rPr lang="en-US" sz="2400" dirty="0" smtClean="0">
                <a:ea typeface="+mj-ea"/>
                <a:cs typeface="+mj-cs"/>
              </a:rPr>
              <a:t> </a:t>
            </a:r>
            <a:r>
              <a:rPr lang="en-US" sz="2400" dirty="0" smtClean="0"/>
              <a:t>Data security is essential to ensuring productivity—especially now that the corporate network often includes people’s personal devices. The following are some reasons to make data security a top priority.</a:t>
            </a:r>
            <a:endParaRPr lang="en-US" sz="2400" dirty="0" smtClean="0">
              <a:ea typeface="+mj-ea"/>
              <a:cs typeface="+mj-cs"/>
            </a:endParaRPr>
          </a:p>
        </p:txBody>
      </p:sp>
      <p:pic>
        <p:nvPicPr>
          <p:cNvPr id="20484" name="Picture 4" descr="A person leaning over a desk using a laptop connected to a desktop monitor"/>
          <p:cNvPicPr>
            <a:picLocks noChangeAspect="1" noChangeArrowheads="1"/>
          </p:cNvPicPr>
          <p:nvPr/>
        </p:nvPicPr>
        <p:blipFill>
          <a:blip r:embed="rId2"/>
          <a:srcRect/>
          <a:stretch>
            <a:fillRect/>
          </a:stretch>
        </p:blipFill>
        <p:spPr bwMode="auto">
          <a:xfrm>
            <a:off x="9063831" y="3173412"/>
            <a:ext cx="6486524" cy="365438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82" name="Picture 2" descr="Circular diagram centered around &quot;secure your data,&quot; with five segments detailing data security steps by microsoft"/>
          <p:cNvPicPr>
            <a:picLocks noChangeAspect="1" noChangeArrowheads="1"/>
          </p:cNvPicPr>
          <p:nvPr/>
        </p:nvPicPr>
        <p:blipFill>
          <a:blip r:embed="rId2"/>
          <a:srcRect/>
          <a:stretch>
            <a:fillRect/>
          </a:stretch>
        </p:blipFill>
        <p:spPr bwMode="auto">
          <a:xfrm>
            <a:off x="1367631" y="2259012"/>
            <a:ext cx="13544550" cy="6705601"/>
          </a:xfrm>
          <a:prstGeom prst="rect">
            <a:avLst/>
          </a:prstGeom>
          <a:noFill/>
        </p:spPr>
      </p:pic>
      <p:sp>
        <p:nvSpPr>
          <p:cNvPr id="6" name="Title 1"/>
          <p:cNvSpPr txBox="1">
            <a:spLocks/>
          </p:cNvSpPr>
          <p:nvPr/>
        </p:nvSpPr>
        <p:spPr>
          <a:xfrm>
            <a:off x="1062831" y="887412"/>
            <a:ext cx="13465414" cy="609600"/>
          </a:xfrm>
          <a:prstGeom prst="rect">
            <a:avLst/>
          </a:prstGeom>
        </p:spPr>
        <p:txBody>
          <a:bodyPr vert="horz" lIns="143332" tIns="71666" rIns="143332" bIns="71666" rtlCol="0" anchor="ctr">
            <a:normAutofit fontScale="67500" lnSpcReduction="20000"/>
          </a:bodyPr>
          <a:lstStyle/>
          <a:p>
            <a:pPr marL="0" marR="0" lvl="0" indent="0" algn="l" defTabSz="1433322" rtl="0" eaLnBrk="1" fontAlgn="auto" latinLnBrk="0" hangingPunct="1">
              <a:lnSpc>
                <a:spcPct val="100000"/>
              </a:lnSpc>
              <a:spcBef>
                <a:spcPct val="0"/>
              </a:spcBef>
              <a:spcAft>
                <a:spcPts val="0"/>
              </a:spcAft>
              <a:buClrTx/>
              <a:buSzTx/>
              <a:buFontTx/>
              <a:buNone/>
              <a:tabLst/>
              <a:defRPr/>
            </a:pPr>
            <a:r>
              <a:rPr kumimoji="0" lang="en-US" sz="5300" b="1" i="0" u="none" strike="noStrike" kern="1200" cap="none" spc="0" normalizeH="0" baseline="0" noProof="0" smtClean="0">
                <a:ln>
                  <a:noFill/>
                </a:ln>
                <a:solidFill>
                  <a:schemeClr val="tx1"/>
                </a:solidFill>
                <a:effectLst/>
                <a:uLnTx/>
                <a:uFillTx/>
                <a:latin typeface="+mj-lt"/>
                <a:ea typeface="+mj-ea"/>
                <a:cs typeface="+mj-cs"/>
              </a:rPr>
              <a:t>What is data security?</a:t>
            </a:r>
            <a:endParaRPr kumimoji="0" lang="en-US" sz="69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What is data security</a:t>
            </a:r>
            <a:r>
              <a:rPr lang="en-US" sz="5300" b="1" dirty="0" smtClean="0"/>
              <a:t>?</a:t>
            </a: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txBox="1">
            <a:spLocks/>
          </p:cNvSpPr>
          <p:nvPr/>
        </p:nvSpPr>
        <p:spPr>
          <a:xfrm>
            <a:off x="1062831" y="3935481"/>
            <a:ext cx="7848600" cy="1981131"/>
          </a:xfrm>
          <a:prstGeom prst="rect">
            <a:avLst/>
          </a:prstGeom>
        </p:spPr>
        <p:txBody>
          <a:bodyPr vert="horz" lIns="143332" tIns="71666" rIns="143332" bIns="71666" rtlCol="0" anchor="ctr">
            <a:noAutofit/>
          </a:bodyPr>
          <a:lstStyle/>
          <a:p>
            <a:pPr>
              <a:lnSpc>
                <a:spcPct val="150000"/>
              </a:lnSpc>
              <a:buFont typeface="Wingdings" pitchFamily="2" charset="2"/>
              <a:buChar char="Ø"/>
            </a:pPr>
            <a:r>
              <a:rPr lang="en-US" sz="2400" dirty="0" smtClean="0"/>
              <a:t> </a:t>
            </a:r>
            <a:r>
              <a:rPr lang="en-US" sz="2400" dirty="0" smtClean="0"/>
              <a:t>Data security involves knowing what data you have and where it’s located, and identifying risks around your data. Learn how to safeguard your data.</a:t>
            </a:r>
            <a:endParaRPr lang="en-US" sz="2400" dirty="0" smtClean="0"/>
          </a:p>
          <a:p>
            <a:pPr>
              <a:lnSpc>
                <a:spcPct val="150000"/>
              </a:lnSpc>
            </a:pPr>
            <a:endParaRPr lang="en-US" sz="2400" dirty="0" smtClean="0"/>
          </a:p>
          <a:p>
            <a:pPr>
              <a:lnSpc>
                <a:spcPct val="150000"/>
              </a:lnSpc>
              <a:buFont typeface="Wingdings" pitchFamily="2" charset="2"/>
              <a:buChar char="Ø"/>
            </a:pPr>
            <a:r>
              <a:rPr lang="en-US" sz="2400" dirty="0" smtClean="0"/>
              <a:t> https</a:t>
            </a:r>
            <a:r>
              <a:rPr lang="en-US" sz="2400" dirty="0" smtClean="0"/>
              <a:t>://www.microsoft.com/en-in/security/business/security-101/what-is-data-security</a:t>
            </a:r>
            <a:endParaRPr lang="en-US" sz="2400" dirty="0" smtClean="0"/>
          </a:p>
        </p:txBody>
      </p:sp>
      <p:pic>
        <p:nvPicPr>
          <p:cNvPr id="20484" name="Picture 4" descr="A person leaning over a desk using a laptop connected to a desktop monitor"/>
          <p:cNvPicPr>
            <a:picLocks noChangeAspect="1" noChangeArrowheads="1"/>
          </p:cNvPicPr>
          <p:nvPr/>
        </p:nvPicPr>
        <p:blipFill>
          <a:blip r:embed="rId2"/>
          <a:srcRect/>
          <a:stretch>
            <a:fillRect/>
          </a:stretch>
        </p:blipFill>
        <p:spPr bwMode="auto">
          <a:xfrm>
            <a:off x="9063831" y="3173412"/>
            <a:ext cx="6486524" cy="365438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0800000">
            <a:off x="11273631" y="8355011"/>
            <a:ext cx="2362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458" name="Picture 2" descr="Diagram of the workflow of Teams data to Exchange and SharePoint."/>
          <p:cNvPicPr>
            <a:picLocks noChangeAspect="1" noChangeArrowheads="1"/>
          </p:cNvPicPr>
          <p:nvPr/>
        </p:nvPicPr>
        <p:blipFill>
          <a:blip r:embed="rId2"/>
          <a:srcRect/>
          <a:stretch>
            <a:fillRect/>
          </a:stretch>
        </p:blipFill>
        <p:spPr bwMode="auto">
          <a:xfrm>
            <a:off x="834231" y="2513012"/>
            <a:ext cx="14278344" cy="5765800"/>
          </a:xfrm>
          <a:prstGeom prst="rect">
            <a:avLst/>
          </a:prstGeom>
          <a:noFill/>
        </p:spPr>
      </p:pic>
      <p:sp>
        <p:nvSpPr>
          <p:cNvPr id="8" name="Title 1"/>
          <p:cNvSpPr txBox="1">
            <a:spLocks/>
          </p:cNvSpPr>
          <p:nvPr/>
        </p:nvSpPr>
        <p:spPr>
          <a:xfrm>
            <a:off x="1062831" y="887412"/>
            <a:ext cx="13465414" cy="609600"/>
          </a:xfrm>
          <a:prstGeom prst="rect">
            <a:avLst/>
          </a:prstGeom>
        </p:spPr>
        <p:txBody>
          <a:bodyPr vert="horz" lIns="143332" tIns="71666" rIns="143332" bIns="71666" rtlCol="0" anchor="ctr">
            <a:normAutofit fontScale="67500" lnSpcReduction="20000"/>
          </a:bodyPr>
          <a:lstStyle/>
          <a:p>
            <a:pPr marL="0" marR="0" lvl="0" indent="0" algn="l" defTabSz="1433322" rtl="0" eaLnBrk="1" fontAlgn="auto" latinLnBrk="0" hangingPunct="1">
              <a:lnSpc>
                <a:spcPct val="100000"/>
              </a:lnSpc>
              <a:spcBef>
                <a:spcPct val="0"/>
              </a:spcBef>
              <a:spcAft>
                <a:spcPts val="0"/>
              </a:spcAft>
              <a:buClrTx/>
              <a:buSzTx/>
              <a:buFontTx/>
              <a:buNone/>
              <a:tabLst/>
              <a:defRPr/>
            </a:pPr>
            <a:r>
              <a:rPr kumimoji="0" lang="en-US" sz="5300" b="1" i="0" u="none" strike="noStrike" kern="1200" cap="none" spc="0" normalizeH="0" baseline="0" noProof="0" smtClean="0">
                <a:ln>
                  <a:noFill/>
                </a:ln>
                <a:solidFill>
                  <a:schemeClr val="tx1"/>
                </a:solidFill>
                <a:effectLst/>
                <a:uLnTx/>
                <a:uFillTx/>
                <a:latin typeface="+mj-lt"/>
                <a:ea typeface="+mj-ea"/>
                <a:cs typeface="+mj-cs"/>
              </a:rPr>
              <a:t>What is data security?</a:t>
            </a:r>
            <a:endParaRPr kumimoji="0" lang="en-US" sz="69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4164012"/>
            <a:ext cx="13465414" cy="609600"/>
          </a:xfrm>
        </p:spPr>
        <p:txBody>
          <a:bodyPr>
            <a:normAutofit fontScale="90000"/>
          </a:bodyPr>
          <a:lstStyle/>
          <a:p>
            <a:pPr algn="l"/>
            <a:r>
              <a:rPr lang="en-US" sz="5300" b="1" dirty="0" smtClean="0"/>
              <a:t>Data protection and </a:t>
            </a:r>
            <a:r>
              <a:rPr lang="en-US" sz="5300" b="1" dirty="0" smtClean="0"/>
              <a:t>privacy</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Data Protection with Microsoft Privacy Principles | Microsoft Trust </a:t>
            </a:r>
            <a:r>
              <a:rPr lang="en-US" sz="5300" b="1" dirty="0" smtClean="0"/>
              <a:t>Center</a:t>
            </a:r>
            <a:br>
              <a:rPr lang="en-US" sz="5300" b="1" dirty="0" smtClean="0"/>
            </a:br>
            <a:r>
              <a:rPr lang="en-US" sz="5300" b="1" dirty="0" smtClean="0"/>
              <a:t/>
            </a:r>
            <a:br>
              <a:rPr lang="en-US" sz="5300" b="1" dirty="0" smtClean="0"/>
            </a:br>
            <a:r>
              <a:rPr lang="en-US" sz="5300" b="1" dirty="0" smtClean="0">
                <a:hlinkClick r:id="rId2"/>
              </a:rPr>
              <a:t>https://</a:t>
            </a:r>
            <a:r>
              <a:rPr lang="en-US" sz="5300" b="1" dirty="0" smtClean="0">
                <a:hlinkClick r:id="rId2"/>
              </a:rPr>
              <a:t>www.microsoft.com/en-in/trust-center/privacy</a:t>
            </a:r>
            <a:r>
              <a:rPr lang="en-US" sz="5300" b="1" dirty="0" smtClean="0"/>
              <a:t/>
            </a:r>
            <a:br>
              <a:rPr lang="en-US" sz="5300" b="1" dirty="0" smtClean="0"/>
            </a:br>
            <a:r>
              <a:rPr lang="en-US" sz="5300" b="1" dirty="0" smtClean="0"/>
              <a:t/>
            </a:r>
            <a:br>
              <a:rPr lang="en-US" sz="5300" b="1" dirty="0" smtClean="0"/>
            </a:br>
            <a:r>
              <a:rPr lang="en-US" sz="5300" b="1" dirty="0" smtClean="0">
                <a:hlinkClick r:id="rId3"/>
              </a:rPr>
              <a:t>https://</a:t>
            </a:r>
            <a:r>
              <a:rPr lang="en-US" sz="5300" b="1" dirty="0" smtClean="0">
                <a:hlinkClick r:id="rId3"/>
              </a:rPr>
              <a:t>www.microsoft.com/en-in/security/business/security-101/what-is-data-protection</a:t>
            </a: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 Thanking you !!!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Any Question !!!!</a:t>
            </a:r>
            <a:endParaRPr lang="en-US"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TotalTime>
  <Words>137</Words>
  <Application>Microsoft Office PowerPoint</Application>
  <PresentationFormat>Custom</PresentationFormat>
  <Paragraphs>13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Level 1 Chapter 5: Data Security and Compliance  </vt:lpstr>
      <vt:lpstr>What is data security?</vt:lpstr>
      <vt:lpstr>Slide 3</vt:lpstr>
      <vt:lpstr>What is data security?</vt:lpstr>
      <vt:lpstr>Slide 5</vt:lpstr>
      <vt:lpstr>Data protection and privacy   Data Protection with Microsoft Privacy Principles | Microsoft Trust Center  https://www.microsoft.com/en-in/trust-center/privacy  https://www.microsoft.com/en-in/security/business/security-101/what-is-data-protection     </vt:lpstr>
      <vt:lpstr>  Thanking you !!!    </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1: Azure Data Fundamentals Expected Salary: Entry-level: ₹4,00,000 - ₹6,00,000 per annum With extensive project work: ₹6,00,000 - ₹8,00,000 per annum </dc:title>
  <dc:creator>HP</dc:creator>
  <cp:lastModifiedBy>HP</cp:lastModifiedBy>
  <cp:revision>89</cp:revision>
  <dcterms:created xsi:type="dcterms:W3CDTF">2006-08-16T00:00:00Z</dcterms:created>
  <dcterms:modified xsi:type="dcterms:W3CDTF">2024-08-04T06:45:51Z</dcterms:modified>
</cp:coreProperties>
</file>