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31" r:id="rId4"/>
    <p:sldId id="332" r:id="rId5"/>
    <p:sldId id="317" r:id="rId6"/>
    <p:sldId id="333" r:id="rId7"/>
    <p:sldId id="334" r:id="rId8"/>
    <p:sldId id="336" r:id="rId9"/>
    <p:sldId id="335" r:id="rId10"/>
    <p:sldId id="337" r:id="rId11"/>
    <p:sldId id="338" r:id="rId12"/>
    <p:sldId id="339" r:id="rId13"/>
    <p:sldId id="316" r:id="rId14"/>
    <p:sldId id="278" r:id="rId15"/>
    <p:sldId id="257" r:id="rId16"/>
  </p:sldIdLst>
  <p:sldSz cx="15841663" cy="9242425"/>
  <p:notesSz cx="6858000" cy="9144000"/>
  <p:defaultTextStyle>
    <a:defPPr>
      <a:defRPr lang="en-US"/>
    </a:defPPr>
    <a:lvl1pPr marL="0" algn="l" defTabSz="14333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16661" algn="l" defTabSz="14333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33322" algn="l" defTabSz="14333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49983" algn="l" defTabSz="14333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66644" algn="l" defTabSz="14333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83305" algn="l" defTabSz="14333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99966" algn="l" defTabSz="14333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5016627" algn="l" defTabSz="14333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33288" algn="l" defTabSz="14333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334" y="-398"/>
      </p:cViewPr>
      <p:guideLst>
        <p:guide orient="horz" pos="2911"/>
        <p:guide pos="49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8125" y="2871143"/>
            <a:ext cx="13465414" cy="19811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50" y="5237374"/>
            <a:ext cx="11089164" cy="23619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49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6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3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99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6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3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85206" y="370126"/>
            <a:ext cx="3564374" cy="78860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83" y="370126"/>
            <a:ext cx="10429095" cy="78860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382" y="5939115"/>
            <a:ext cx="13465414" cy="1835648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382" y="3917335"/>
            <a:ext cx="13465414" cy="2021780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1666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333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4998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6664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8330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9996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01662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73328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83" y="2156567"/>
            <a:ext cx="6996734" cy="6099573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52846" y="2156567"/>
            <a:ext cx="6996734" cy="6099573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83" y="2068849"/>
            <a:ext cx="6999486" cy="86219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6661" indent="0">
              <a:buNone/>
              <a:defRPr sz="3100" b="1"/>
            </a:lvl2pPr>
            <a:lvl3pPr marL="1433322" indent="0">
              <a:buNone/>
              <a:defRPr sz="2800" b="1"/>
            </a:lvl3pPr>
            <a:lvl4pPr marL="2149983" indent="0">
              <a:buNone/>
              <a:defRPr sz="2500" b="1"/>
            </a:lvl4pPr>
            <a:lvl5pPr marL="2866644" indent="0">
              <a:buNone/>
              <a:defRPr sz="2500" b="1"/>
            </a:lvl5pPr>
            <a:lvl6pPr marL="3583305" indent="0">
              <a:buNone/>
              <a:defRPr sz="2500" b="1"/>
            </a:lvl6pPr>
            <a:lvl7pPr marL="4299966" indent="0">
              <a:buNone/>
              <a:defRPr sz="2500" b="1"/>
            </a:lvl7pPr>
            <a:lvl8pPr marL="5016627" indent="0">
              <a:buNone/>
              <a:defRPr sz="2500" b="1"/>
            </a:lvl8pPr>
            <a:lvl9pPr marL="5733288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83" y="2931047"/>
            <a:ext cx="6999486" cy="5325092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7346" y="2068849"/>
            <a:ext cx="7002235" cy="86219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6661" indent="0">
              <a:buNone/>
              <a:defRPr sz="3100" b="1"/>
            </a:lvl2pPr>
            <a:lvl3pPr marL="1433322" indent="0">
              <a:buNone/>
              <a:defRPr sz="2800" b="1"/>
            </a:lvl3pPr>
            <a:lvl4pPr marL="2149983" indent="0">
              <a:buNone/>
              <a:defRPr sz="2500" b="1"/>
            </a:lvl4pPr>
            <a:lvl5pPr marL="2866644" indent="0">
              <a:buNone/>
              <a:defRPr sz="2500" b="1"/>
            </a:lvl5pPr>
            <a:lvl6pPr marL="3583305" indent="0">
              <a:buNone/>
              <a:defRPr sz="2500" b="1"/>
            </a:lvl6pPr>
            <a:lvl7pPr marL="4299966" indent="0">
              <a:buNone/>
              <a:defRPr sz="2500" b="1"/>
            </a:lvl7pPr>
            <a:lvl8pPr marL="5016627" indent="0">
              <a:buNone/>
              <a:defRPr sz="2500" b="1"/>
            </a:lvl8pPr>
            <a:lvl9pPr marL="5733288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47346" y="2931047"/>
            <a:ext cx="7002235" cy="5325092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84" y="367985"/>
            <a:ext cx="5211798" cy="1566078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650" y="367986"/>
            <a:ext cx="8855930" cy="7888154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084" y="1934064"/>
            <a:ext cx="5211798" cy="6322076"/>
          </a:xfrm>
        </p:spPr>
        <p:txBody>
          <a:bodyPr/>
          <a:lstStyle>
            <a:lvl1pPr marL="0" indent="0">
              <a:buNone/>
              <a:defRPr sz="2200"/>
            </a:lvl1pPr>
            <a:lvl2pPr marL="716661" indent="0">
              <a:buNone/>
              <a:defRPr sz="1900"/>
            </a:lvl2pPr>
            <a:lvl3pPr marL="1433322" indent="0">
              <a:buNone/>
              <a:defRPr sz="1600"/>
            </a:lvl3pPr>
            <a:lvl4pPr marL="2149983" indent="0">
              <a:buNone/>
              <a:defRPr sz="1400"/>
            </a:lvl4pPr>
            <a:lvl5pPr marL="2866644" indent="0">
              <a:buNone/>
              <a:defRPr sz="1400"/>
            </a:lvl5pPr>
            <a:lvl6pPr marL="3583305" indent="0">
              <a:buNone/>
              <a:defRPr sz="1400"/>
            </a:lvl6pPr>
            <a:lvl7pPr marL="4299966" indent="0">
              <a:buNone/>
              <a:defRPr sz="1400"/>
            </a:lvl7pPr>
            <a:lvl8pPr marL="5016627" indent="0">
              <a:buNone/>
              <a:defRPr sz="1400"/>
            </a:lvl8pPr>
            <a:lvl9pPr marL="573328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5077" y="6469698"/>
            <a:ext cx="9504998" cy="763784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5077" y="825828"/>
            <a:ext cx="9504998" cy="5545455"/>
          </a:xfrm>
        </p:spPr>
        <p:txBody>
          <a:bodyPr/>
          <a:lstStyle>
            <a:lvl1pPr marL="0" indent="0">
              <a:buNone/>
              <a:defRPr sz="5000"/>
            </a:lvl1pPr>
            <a:lvl2pPr marL="716661" indent="0">
              <a:buNone/>
              <a:defRPr sz="4400"/>
            </a:lvl2pPr>
            <a:lvl3pPr marL="1433322" indent="0">
              <a:buNone/>
              <a:defRPr sz="3800"/>
            </a:lvl3pPr>
            <a:lvl4pPr marL="2149983" indent="0">
              <a:buNone/>
              <a:defRPr sz="3100"/>
            </a:lvl4pPr>
            <a:lvl5pPr marL="2866644" indent="0">
              <a:buNone/>
              <a:defRPr sz="3100"/>
            </a:lvl5pPr>
            <a:lvl6pPr marL="3583305" indent="0">
              <a:buNone/>
              <a:defRPr sz="3100"/>
            </a:lvl6pPr>
            <a:lvl7pPr marL="4299966" indent="0">
              <a:buNone/>
              <a:defRPr sz="3100"/>
            </a:lvl7pPr>
            <a:lvl8pPr marL="5016627" indent="0">
              <a:buNone/>
              <a:defRPr sz="3100"/>
            </a:lvl8pPr>
            <a:lvl9pPr marL="5733288" indent="0">
              <a:buNone/>
              <a:defRPr sz="3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5077" y="7233482"/>
            <a:ext cx="9504998" cy="1084701"/>
          </a:xfrm>
        </p:spPr>
        <p:txBody>
          <a:bodyPr/>
          <a:lstStyle>
            <a:lvl1pPr marL="0" indent="0">
              <a:buNone/>
              <a:defRPr sz="2200"/>
            </a:lvl1pPr>
            <a:lvl2pPr marL="716661" indent="0">
              <a:buNone/>
              <a:defRPr sz="1900"/>
            </a:lvl2pPr>
            <a:lvl3pPr marL="1433322" indent="0">
              <a:buNone/>
              <a:defRPr sz="1600"/>
            </a:lvl3pPr>
            <a:lvl4pPr marL="2149983" indent="0">
              <a:buNone/>
              <a:defRPr sz="1400"/>
            </a:lvl4pPr>
            <a:lvl5pPr marL="2866644" indent="0">
              <a:buNone/>
              <a:defRPr sz="1400"/>
            </a:lvl5pPr>
            <a:lvl6pPr marL="3583305" indent="0">
              <a:buNone/>
              <a:defRPr sz="1400"/>
            </a:lvl6pPr>
            <a:lvl7pPr marL="4299966" indent="0">
              <a:buNone/>
              <a:defRPr sz="1400"/>
            </a:lvl7pPr>
            <a:lvl8pPr marL="5016627" indent="0">
              <a:buNone/>
              <a:defRPr sz="1400"/>
            </a:lvl8pPr>
            <a:lvl9pPr marL="573328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83" y="370126"/>
            <a:ext cx="14257497" cy="1540404"/>
          </a:xfrm>
          <a:prstGeom prst="rect">
            <a:avLst/>
          </a:prstGeom>
        </p:spPr>
        <p:txBody>
          <a:bodyPr vert="horz" lIns="143332" tIns="71666" rIns="143332" bIns="7166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83" y="2156567"/>
            <a:ext cx="14257497" cy="6099573"/>
          </a:xfrm>
          <a:prstGeom prst="rect">
            <a:avLst/>
          </a:prstGeom>
        </p:spPr>
        <p:txBody>
          <a:bodyPr vert="horz" lIns="143332" tIns="71666" rIns="143332" bIns="7166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83" y="8566359"/>
            <a:ext cx="3696388" cy="492074"/>
          </a:xfrm>
          <a:prstGeom prst="rect">
            <a:avLst/>
          </a:prstGeom>
        </p:spPr>
        <p:txBody>
          <a:bodyPr vert="horz" lIns="143332" tIns="71666" rIns="143332" bIns="71666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12568" y="8566359"/>
            <a:ext cx="5016527" cy="492074"/>
          </a:xfrm>
          <a:prstGeom prst="rect">
            <a:avLst/>
          </a:prstGeom>
        </p:spPr>
        <p:txBody>
          <a:bodyPr vert="horz" lIns="143332" tIns="71666" rIns="143332" bIns="71666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192" y="8566359"/>
            <a:ext cx="3696388" cy="492074"/>
          </a:xfrm>
          <a:prstGeom prst="rect">
            <a:avLst/>
          </a:prstGeom>
        </p:spPr>
        <p:txBody>
          <a:bodyPr vert="horz" lIns="143332" tIns="71666" rIns="143332" bIns="7166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33322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496" indent="-537496" algn="l" defTabSz="1433322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4574" indent="-447913" algn="l" defTabSz="1433322" rtl="0" eaLnBrk="1" latinLnBrk="0" hangingPunct="1">
        <a:spcBef>
          <a:spcPct val="20000"/>
        </a:spcBef>
        <a:buFont typeface="Arial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91653" indent="-358331" algn="l" defTabSz="143332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08314" indent="-358331" algn="l" defTabSz="1433322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24975" indent="-358331" algn="l" defTabSz="1433322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41636" indent="-358331" algn="l" defTabSz="1433322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8297" indent="-358331" algn="l" defTabSz="1433322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4958" indent="-358331" algn="l" defTabSz="1433322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1619" indent="-358331" algn="l" defTabSz="1433322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3322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661" algn="l" defTabSz="1433322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322" algn="l" defTabSz="1433322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49983" algn="l" defTabSz="1433322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6644" algn="l" defTabSz="1433322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3305" algn="l" defTabSz="1433322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99966" algn="l" defTabSz="1433322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6627" algn="l" defTabSz="1433322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3288" algn="l" defTabSz="1433322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Level 2:</a:t>
            </a:r>
            <a:br>
              <a:rPr lang="en-US" dirty="0" smtClean="0"/>
            </a:br>
            <a:r>
              <a:rPr lang="en-US" dirty="0" smtClean="0"/>
              <a:t>Chapter 1 Azure Data Factory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25612"/>
            <a:ext cx="10130631" cy="381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4000"/>
                </a:schemeClr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81831" y="6831012"/>
            <a:ext cx="2362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4631" y="887412"/>
            <a:ext cx="13465414" cy="609600"/>
          </a:xfrm>
          <a:prstGeom prst="rect">
            <a:avLst/>
          </a:prstGeom>
        </p:spPr>
        <p:txBody>
          <a:bodyPr vert="horz" lIns="143332" tIns="71666" rIns="143332" bIns="71666" rtlCol="0" anchor="ctr">
            <a:normAutofit fontScale="675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5300" b="1" dirty="0" smtClean="0">
                <a:latin typeface="+mj-lt"/>
                <a:ea typeface="+mj-ea"/>
                <a:cs typeface="+mj-cs"/>
              </a:rPr>
              <a:t>Create a data factory</a:t>
            </a:r>
          </a:p>
        </p:txBody>
      </p:sp>
      <p:pic>
        <p:nvPicPr>
          <p:cNvPr id="25602" name="Picture 2" descr="Screenshot of the page to Configure the source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4431" y="811212"/>
            <a:ext cx="9134475" cy="8105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25612"/>
            <a:ext cx="10130631" cy="381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4000"/>
                </a:schemeClr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81831" y="6831012"/>
            <a:ext cx="2362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4631" y="887412"/>
            <a:ext cx="13465414" cy="609600"/>
          </a:xfrm>
          <a:prstGeom prst="rect">
            <a:avLst/>
          </a:prstGeom>
        </p:spPr>
        <p:txBody>
          <a:bodyPr vert="horz" lIns="143332" tIns="71666" rIns="143332" bIns="71666" rtlCol="0" anchor="ctr">
            <a:normAutofit fontScale="675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5300" b="1" dirty="0" smtClean="0">
                <a:latin typeface="+mj-lt"/>
                <a:ea typeface="+mj-ea"/>
                <a:cs typeface="+mj-cs"/>
              </a:rPr>
              <a:t>Create a data factory</a:t>
            </a:r>
          </a:p>
        </p:txBody>
      </p:sp>
      <p:pic>
        <p:nvPicPr>
          <p:cNvPr id="26626" name="Picture 2" descr="Screenshot of the File format settings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0713" y="887412"/>
            <a:ext cx="11410950" cy="8143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25612"/>
            <a:ext cx="10130631" cy="381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4000"/>
                </a:schemeClr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81831" y="6831012"/>
            <a:ext cx="2362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4631" y="887412"/>
            <a:ext cx="13465414" cy="609600"/>
          </a:xfrm>
          <a:prstGeom prst="rect">
            <a:avLst/>
          </a:prstGeom>
        </p:spPr>
        <p:txBody>
          <a:bodyPr vert="horz" lIns="143332" tIns="71666" rIns="143332" bIns="71666" rtlCol="0" anchor="ctr">
            <a:normAutofit fontScale="675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5300" b="1" dirty="0" smtClean="0">
                <a:latin typeface="+mj-lt"/>
                <a:ea typeface="+mj-ea"/>
                <a:cs typeface="+mj-cs"/>
              </a:rPr>
              <a:t>Create a data factory</a:t>
            </a:r>
          </a:p>
        </p:txBody>
      </p:sp>
      <p:pic>
        <p:nvPicPr>
          <p:cNvPr id="27650" name="Picture 2" descr="Screenshot of the Configure Azure SQL Database page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0031" y="582612"/>
            <a:ext cx="5743575" cy="8143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25612"/>
            <a:ext cx="10130631" cy="381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4000"/>
                </a:schemeClr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831" y="1954212"/>
            <a:ext cx="13465414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b="1" dirty="0" smtClean="0"/>
              <a:t/>
            </a:r>
            <a:br>
              <a:rPr lang="en-US" sz="5300" b="1" dirty="0" smtClean="0"/>
            </a:br>
            <a:r>
              <a:rPr lang="en-US" sz="5300" b="1" dirty="0" smtClean="0"/>
              <a:t> Thanking you !!! </a:t>
            </a:r>
            <a:br>
              <a:rPr lang="en-US" sz="53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725612"/>
            <a:ext cx="10130631" cy="381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4000"/>
                </a:schemeClr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AutoShape 2" descr="Diagram showing the responsibilities of the shared responsibility model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iagram showing the responsibilities of the shared responsibility model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2831" y="4392612"/>
            <a:ext cx="13465414" cy="1981131"/>
          </a:xfrm>
          <a:prstGeom prst="rect">
            <a:avLst/>
          </a:prstGeom>
        </p:spPr>
        <p:txBody>
          <a:bodyPr vert="horz" lIns="143332" tIns="71666" rIns="143332" bIns="71666" rtlCol="0" anchor="ctr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400" b="1" dirty="0" smtClean="0"/>
              <a:t>Any Question !!!!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831" y="887412"/>
            <a:ext cx="13465414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b="1" dirty="0" smtClean="0"/>
              <a:t>What is Azure Data Factory?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725612"/>
            <a:ext cx="10130631" cy="381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4000"/>
                </a:schemeClr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2831" y="3935481"/>
            <a:ext cx="7848600" cy="1981131"/>
          </a:xfrm>
          <a:prstGeom prst="rect">
            <a:avLst/>
          </a:prstGeom>
        </p:spPr>
        <p:txBody>
          <a:bodyPr vert="horz" lIns="143332" tIns="71666" rIns="143332" bIns="71666" rtlCol="0" anchor="ctr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Integrate all your data with Azure Data Factory, a fully managed, </a:t>
            </a:r>
            <a:r>
              <a:rPr lang="en-US" sz="2400" dirty="0" err="1" smtClean="0"/>
              <a:t>serverless</a:t>
            </a:r>
            <a:r>
              <a:rPr lang="en-US" sz="2400" dirty="0" smtClean="0"/>
              <a:t> data integration service. Visually integrate data sources with more than 90 built-in, maintenance-free connectors at no added cost.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Easily construct ETL (extract, transform, and load) and ELT (extract, load, and transform) processes code-free in an intuitive environment or write your own code. Then deliver integrated data to Azure Synapse Analytics to unlock business insights.</a:t>
            </a:r>
            <a:endParaRPr lang="en-US" sz="2400" dirty="0" smtClean="0">
              <a:ea typeface="+mj-ea"/>
              <a:cs typeface="+mj-cs"/>
            </a:endParaRPr>
          </a:p>
        </p:txBody>
      </p:sp>
      <p:pic>
        <p:nvPicPr>
          <p:cNvPr id="7170" name="Picture 2" descr="https://cdn-dynmedia-1.microsoft.com/is/image/microsoftcorp/data-factory_Azure-Data-Factory_tbmnl_en-us?resMode=sharp2&amp;op_usm=1.5,0.65,15,0&amp;wid=1920&amp;hei=1080&amp;qlt=100&amp;fit=constra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5831" y="3097212"/>
            <a:ext cx="5401732" cy="30384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25612"/>
            <a:ext cx="10130631" cy="381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4000"/>
                </a:schemeClr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2831" y="887412"/>
            <a:ext cx="13465414" cy="609600"/>
          </a:xfrm>
          <a:prstGeom prst="rect">
            <a:avLst/>
          </a:prstGeom>
        </p:spPr>
        <p:txBody>
          <a:bodyPr vert="horz" lIns="143332" tIns="71666" rIns="143332" bIns="71666" rtlCol="0" anchor="ctr">
            <a:normAutofit fontScale="675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5300" b="1" dirty="0" smtClean="0"/>
              <a:t>Azure Data Factory key characteristics </a:t>
            </a:r>
            <a:endParaRPr kumimoji="0" lang="en-US" sz="6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2431" y="2487611"/>
            <a:ext cx="9753600" cy="5825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25612"/>
            <a:ext cx="10130631" cy="381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4000"/>
                </a:schemeClr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6631" y="2640012"/>
            <a:ext cx="11589497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062831" y="887412"/>
            <a:ext cx="13465414" cy="609600"/>
          </a:xfrm>
          <a:prstGeom prst="rect">
            <a:avLst/>
          </a:prstGeom>
        </p:spPr>
        <p:txBody>
          <a:bodyPr vert="horz" lIns="143332" tIns="71666" rIns="143332" bIns="71666" rtlCol="0" anchor="ctr">
            <a:normAutofit fontScale="675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5300" b="1" dirty="0" smtClean="0"/>
              <a:t>Azure Data Factory key characteristics </a:t>
            </a:r>
            <a:endParaRPr kumimoji="0" lang="en-US" sz="6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25612"/>
            <a:ext cx="10130631" cy="381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4000"/>
                </a:schemeClr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81831" y="6831012"/>
            <a:ext cx="2362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4631" y="887412"/>
            <a:ext cx="13465414" cy="609600"/>
          </a:xfrm>
          <a:prstGeom prst="rect">
            <a:avLst/>
          </a:prstGeom>
        </p:spPr>
        <p:txBody>
          <a:bodyPr vert="horz" lIns="143332" tIns="71666" rIns="143332" bIns="71666" rtlCol="0" anchor="ctr">
            <a:normAutofit fontScale="675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5300" b="1" dirty="0" smtClean="0">
                <a:latin typeface="+mj-lt"/>
                <a:ea typeface="+mj-ea"/>
                <a:cs typeface="+mj-cs"/>
              </a:rPr>
              <a:t>Create a data factory</a:t>
            </a:r>
          </a:p>
        </p:txBody>
      </p:sp>
      <p:pic>
        <p:nvPicPr>
          <p:cNvPr id="4098" name="Picture 2" descr="Screenshot of the New data factory creation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8031" y="735012"/>
            <a:ext cx="11010900" cy="8191501"/>
          </a:xfrm>
          <a:prstGeom prst="rect">
            <a:avLst/>
          </a:prstGeom>
          <a:noFill/>
        </p:spPr>
      </p:pic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29431" y="3859212"/>
            <a:ext cx="2895598" cy="909408"/>
          </a:xfrm>
        </p:spPr>
        <p:txBody>
          <a:bodyPr>
            <a:noAutofit/>
          </a:bodyPr>
          <a:lstStyle/>
          <a:p>
            <a:r>
              <a:rPr lang="en-US" sz="2000" dirty="0" smtClean="0"/>
              <a:t>Copy data from Azure Blob storage to SQL using Copy Data tool - Azure Data Factory | Microsoft Learn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https://learn.microsoft.com/en-us/azure/data-factory/tutorial-copy-data-tool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25612"/>
            <a:ext cx="10130631" cy="381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4000"/>
                </a:schemeClr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81831" y="6831012"/>
            <a:ext cx="2362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4631" y="887412"/>
            <a:ext cx="13465414" cy="609600"/>
          </a:xfrm>
          <a:prstGeom prst="rect">
            <a:avLst/>
          </a:prstGeom>
        </p:spPr>
        <p:txBody>
          <a:bodyPr vert="horz" lIns="143332" tIns="71666" rIns="143332" bIns="71666" rtlCol="0" anchor="ctr">
            <a:normAutofit fontScale="675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5300" b="1" dirty="0" smtClean="0">
                <a:latin typeface="+mj-lt"/>
                <a:ea typeface="+mj-ea"/>
                <a:cs typeface="+mj-cs"/>
              </a:rPr>
              <a:t>Create a data factory</a:t>
            </a:r>
          </a:p>
        </p:txBody>
      </p:sp>
      <p:pic>
        <p:nvPicPr>
          <p:cNvPr id="21506" name="Picture 2" descr="Screenshot of the New data factory error message for duplicate name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6231" y="2411412"/>
            <a:ext cx="8958649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25612"/>
            <a:ext cx="10130631" cy="381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4000"/>
                </a:schemeClr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81831" y="6831012"/>
            <a:ext cx="2362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4631" y="887412"/>
            <a:ext cx="13465414" cy="609600"/>
          </a:xfrm>
          <a:prstGeom prst="rect">
            <a:avLst/>
          </a:prstGeom>
        </p:spPr>
        <p:txBody>
          <a:bodyPr vert="horz" lIns="143332" tIns="71666" rIns="143332" bIns="71666" rtlCol="0" anchor="ctr">
            <a:normAutofit fontScale="675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5300" b="1" dirty="0" smtClean="0">
                <a:latin typeface="+mj-lt"/>
                <a:ea typeface="+mj-ea"/>
                <a:cs typeface="+mj-cs"/>
              </a:rPr>
              <a:t>Create a data factory</a:t>
            </a:r>
          </a:p>
        </p:txBody>
      </p:sp>
      <p:pic>
        <p:nvPicPr>
          <p:cNvPr id="22530" name="Picture 2" descr="Screenshot of the Home page for the Azure Data Factory, with the Open Azure Data Factory Studio tile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5231" y="2030412"/>
            <a:ext cx="10553700" cy="70199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25612"/>
            <a:ext cx="10130631" cy="381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4000"/>
                </a:schemeClr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81831" y="6831012"/>
            <a:ext cx="2362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4631" y="887412"/>
            <a:ext cx="13465414" cy="609600"/>
          </a:xfrm>
          <a:prstGeom prst="rect">
            <a:avLst/>
          </a:prstGeom>
        </p:spPr>
        <p:txBody>
          <a:bodyPr vert="horz" lIns="143332" tIns="71666" rIns="143332" bIns="71666" rtlCol="0" anchor="ctr">
            <a:normAutofit fontScale="675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5300" b="1" dirty="0" smtClean="0">
                <a:latin typeface="+mj-lt"/>
                <a:ea typeface="+mj-ea"/>
                <a:cs typeface="+mj-cs"/>
              </a:rPr>
              <a:t>Create a data factory</a:t>
            </a:r>
          </a:p>
        </p:txBody>
      </p:sp>
      <p:pic>
        <p:nvPicPr>
          <p:cNvPr id="23554" name="Picture 2" descr="Screenshot that shows the Azure Data Factory home page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0231" y="3402012"/>
            <a:ext cx="11934825" cy="4095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25612"/>
            <a:ext cx="10130631" cy="381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4000"/>
                </a:schemeClr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81831" y="6831012"/>
            <a:ext cx="2362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4631" y="887412"/>
            <a:ext cx="13465414" cy="609600"/>
          </a:xfrm>
          <a:prstGeom prst="rect">
            <a:avLst/>
          </a:prstGeom>
        </p:spPr>
        <p:txBody>
          <a:bodyPr vert="horz" lIns="143332" tIns="71666" rIns="143332" bIns="71666" rtlCol="0" anchor="ctr">
            <a:normAutofit fontScale="675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5300" b="1" dirty="0" smtClean="0">
                <a:latin typeface="+mj-lt"/>
                <a:ea typeface="+mj-ea"/>
                <a:cs typeface="+mj-cs"/>
              </a:rPr>
              <a:t>Create a data factory</a:t>
            </a:r>
          </a:p>
        </p:txBody>
      </p:sp>
      <p:pic>
        <p:nvPicPr>
          <p:cNvPr id="24578" name="Picture 2" descr="Screenshot that shows the Properties page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6631" y="1116012"/>
            <a:ext cx="10477500" cy="772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156</Words>
  <Application>Microsoft Office PowerPoint</Application>
  <PresentationFormat>Custom</PresentationFormat>
  <Paragraphs>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Level 2: Chapter 1 Azure Data Factory</vt:lpstr>
      <vt:lpstr>What is Azure Data Factory?</vt:lpstr>
      <vt:lpstr>Slide 3</vt:lpstr>
      <vt:lpstr>Slide 4</vt:lpstr>
      <vt:lpstr>Copy data from Azure Blob storage to SQL using Copy Data tool - Azure Data Factory | Microsoft Learn   https://learn.microsoft.com/en-us/azure/data-factory/tutorial-copy-data-tool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  Thanking you !!!    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1: Azure Data Fundamentals Expected Salary: Entry-level: ₹4,00,000 - ₹6,00,000 per annum With extensive project work: ₹6,00,000 - ₹8,00,000 per annum </dc:title>
  <dc:creator>HP</dc:creator>
  <cp:lastModifiedBy>HP</cp:lastModifiedBy>
  <cp:revision>96</cp:revision>
  <dcterms:created xsi:type="dcterms:W3CDTF">2006-08-16T00:00:00Z</dcterms:created>
  <dcterms:modified xsi:type="dcterms:W3CDTF">2024-08-22T03:32:34Z</dcterms:modified>
</cp:coreProperties>
</file>