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56" r:id="rId3"/>
    <p:sldId id="272" r:id="rId4"/>
    <p:sldId id="289" r:id="rId5"/>
    <p:sldId id="290" r:id="rId6"/>
    <p:sldId id="258" r:id="rId7"/>
    <p:sldId id="273" r:id="rId8"/>
    <p:sldId id="274" r:id="rId9"/>
    <p:sldId id="275" r:id="rId10"/>
    <p:sldId id="259" r:id="rId11"/>
    <p:sldId id="276" r:id="rId12"/>
    <p:sldId id="260" r:id="rId13"/>
    <p:sldId id="268" r:id="rId14"/>
    <p:sldId id="267" r:id="rId15"/>
    <p:sldId id="266" r:id="rId16"/>
    <p:sldId id="261" r:id="rId17"/>
    <p:sldId id="278" r:id="rId18"/>
    <p:sldId id="277" r:id="rId19"/>
    <p:sldId id="262" r:id="rId20"/>
    <p:sldId id="279" r:id="rId21"/>
    <p:sldId id="281" r:id="rId22"/>
    <p:sldId id="280" r:id="rId23"/>
    <p:sldId id="257" r:id="rId24"/>
    <p:sldId id="263" r:id="rId25"/>
    <p:sldId id="283" r:id="rId26"/>
    <p:sldId id="282" r:id="rId27"/>
    <p:sldId id="264" r:id="rId28"/>
    <p:sldId id="287" r:id="rId29"/>
    <p:sldId id="286" r:id="rId30"/>
    <p:sldId id="285" r:id="rId31"/>
    <p:sldId id="284" r:id="rId32"/>
    <p:sldId id="265" r:id="rId33"/>
    <p:sldId id="269" r:id="rId34"/>
    <p:sldId id="270" r:id="rId35"/>
    <p:sldId id="288" r:id="rId36"/>
    <p:sldId id="271" r:id="rId37"/>
  </p:sldIdLst>
  <p:sldSz cx="15841663" cy="9242425"/>
  <p:notesSz cx="7315200" cy="9601200"/>
  <p:defaultTextStyle>
    <a:defPPr>
      <a:defRPr lang="en-US"/>
    </a:defPPr>
    <a:lvl1pPr marL="0" algn="l" defTabSz="14333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16661" algn="l" defTabSz="14333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33322" algn="l" defTabSz="14333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49983" algn="l" defTabSz="14333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66644" algn="l" defTabSz="14333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83305" algn="l" defTabSz="14333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99966" algn="l" defTabSz="14333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5016627" algn="l" defTabSz="14333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733288" algn="l" defTabSz="1433322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/>
    <p:restoredTop sz="94660"/>
  </p:normalViewPr>
  <p:slideViewPr>
    <p:cSldViewPr>
      <p:cViewPr>
        <p:scale>
          <a:sx n="33" d="100"/>
          <a:sy n="33" d="100"/>
        </p:scale>
        <p:origin x="-1904" y="-480"/>
      </p:cViewPr>
      <p:guideLst>
        <p:guide orient="horz" pos="2911"/>
        <p:guide pos="49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125" y="2871143"/>
            <a:ext cx="13465414" cy="19811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50" y="5237374"/>
            <a:ext cx="11089164" cy="23619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3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49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6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3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99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66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3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85206" y="370126"/>
            <a:ext cx="3564374" cy="78860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83" y="370126"/>
            <a:ext cx="10429095" cy="788601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382" y="5939115"/>
            <a:ext cx="13465414" cy="1835648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382" y="3917335"/>
            <a:ext cx="13465414" cy="2021780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16661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333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4998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6664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8330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9996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01662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73328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83" y="2156567"/>
            <a:ext cx="6996734" cy="6099573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52846" y="2156567"/>
            <a:ext cx="6996734" cy="6099573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83" y="2068849"/>
            <a:ext cx="6999486" cy="86219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6661" indent="0">
              <a:buNone/>
              <a:defRPr sz="3100" b="1"/>
            </a:lvl2pPr>
            <a:lvl3pPr marL="1433322" indent="0">
              <a:buNone/>
              <a:defRPr sz="2800" b="1"/>
            </a:lvl3pPr>
            <a:lvl4pPr marL="2149983" indent="0">
              <a:buNone/>
              <a:defRPr sz="2500" b="1"/>
            </a:lvl4pPr>
            <a:lvl5pPr marL="2866644" indent="0">
              <a:buNone/>
              <a:defRPr sz="2500" b="1"/>
            </a:lvl5pPr>
            <a:lvl6pPr marL="3583305" indent="0">
              <a:buNone/>
              <a:defRPr sz="2500" b="1"/>
            </a:lvl6pPr>
            <a:lvl7pPr marL="4299966" indent="0">
              <a:buNone/>
              <a:defRPr sz="2500" b="1"/>
            </a:lvl7pPr>
            <a:lvl8pPr marL="5016627" indent="0">
              <a:buNone/>
              <a:defRPr sz="2500" b="1"/>
            </a:lvl8pPr>
            <a:lvl9pPr marL="5733288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83" y="2931047"/>
            <a:ext cx="6999486" cy="5325092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7346" y="2068849"/>
            <a:ext cx="7002235" cy="86219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6661" indent="0">
              <a:buNone/>
              <a:defRPr sz="3100" b="1"/>
            </a:lvl2pPr>
            <a:lvl3pPr marL="1433322" indent="0">
              <a:buNone/>
              <a:defRPr sz="2800" b="1"/>
            </a:lvl3pPr>
            <a:lvl4pPr marL="2149983" indent="0">
              <a:buNone/>
              <a:defRPr sz="2500" b="1"/>
            </a:lvl4pPr>
            <a:lvl5pPr marL="2866644" indent="0">
              <a:buNone/>
              <a:defRPr sz="2500" b="1"/>
            </a:lvl5pPr>
            <a:lvl6pPr marL="3583305" indent="0">
              <a:buNone/>
              <a:defRPr sz="2500" b="1"/>
            </a:lvl6pPr>
            <a:lvl7pPr marL="4299966" indent="0">
              <a:buNone/>
              <a:defRPr sz="2500" b="1"/>
            </a:lvl7pPr>
            <a:lvl8pPr marL="5016627" indent="0">
              <a:buNone/>
              <a:defRPr sz="2500" b="1"/>
            </a:lvl8pPr>
            <a:lvl9pPr marL="5733288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47346" y="2931047"/>
            <a:ext cx="7002235" cy="5325092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84" y="367985"/>
            <a:ext cx="5211798" cy="1566078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3650" y="367986"/>
            <a:ext cx="8855930" cy="7888154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084" y="1934064"/>
            <a:ext cx="5211798" cy="6322076"/>
          </a:xfrm>
        </p:spPr>
        <p:txBody>
          <a:bodyPr/>
          <a:lstStyle>
            <a:lvl1pPr marL="0" indent="0">
              <a:buNone/>
              <a:defRPr sz="2200"/>
            </a:lvl1pPr>
            <a:lvl2pPr marL="716661" indent="0">
              <a:buNone/>
              <a:defRPr sz="1900"/>
            </a:lvl2pPr>
            <a:lvl3pPr marL="1433322" indent="0">
              <a:buNone/>
              <a:defRPr sz="1600"/>
            </a:lvl3pPr>
            <a:lvl4pPr marL="2149983" indent="0">
              <a:buNone/>
              <a:defRPr sz="1400"/>
            </a:lvl4pPr>
            <a:lvl5pPr marL="2866644" indent="0">
              <a:buNone/>
              <a:defRPr sz="1400"/>
            </a:lvl5pPr>
            <a:lvl6pPr marL="3583305" indent="0">
              <a:buNone/>
              <a:defRPr sz="1400"/>
            </a:lvl6pPr>
            <a:lvl7pPr marL="4299966" indent="0">
              <a:buNone/>
              <a:defRPr sz="1400"/>
            </a:lvl7pPr>
            <a:lvl8pPr marL="5016627" indent="0">
              <a:buNone/>
              <a:defRPr sz="1400"/>
            </a:lvl8pPr>
            <a:lvl9pPr marL="573328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077" y="6469698"/>
            <a:ext cx="9504998" cy="763784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5077" y="825828"/>
            <a:ext cx="9504998" cy="5545455"/>
          </a:xfrm>
        </p:spPr>
        <p:txBody>
          <a:bodyPr/>
          <a:lstStyle>
            <a:lvl1pPr marL="0" indent="0">
              <a:buNone/>
              <a:defRPr sz="5000"/>
            </a:lvl1pPr>
            <a:lvl2pPr marL="716661" indent="0">
              <a:buNone/>
              <a:defRPr sz="4400"/>
            </a:lvl2pPr>
            <a:lvl3pPr marL="1433322" indent="0">
              <a:buNone/>
              <a:defRPr sz="3800"/>
            </a:lvl3pPr>
            <a:lvl4pPr marL="2149983" indent="0">
              <a:buNone/>
              <a:defRPr sz="3100"/>
            </a:lvl4pPr>
            <a:lvl5pPr marL="2866644" indent="0">
              <a:buNone/>
              <a:defRPr sz="3100"/>
            </a:lvl5pPr>
            <a:lvl6pPr marL="3583305" indent="0">
              <a:buNone/>
              <a:defRPr sz="3100"/>
            </a:lvl6pPr>
            <a:lvl7pPr marL="4299966" indent="0">
              <a:buNone/>
              <a:defRPr sz="3100"/>
            </a:lvl7pPr>
            <a:lvl8pPr marL="5016627" indent="0">
              <a:buNone/>
              <a:defRPr sz="3100"/>
            </a:lvl8pPr>
            <a:lvl9pPr marL="5733288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5077" y="7233482"/>
            <a:ext cx="9504998" cy="1084701"/>
          </a:xfrm>
        </p:spPr>
        <p:txBody>
          <a:bodyPr/>
          <a:lstStyle>
            <a:lvl1pPr marL="0" indent="0">
              <a:buNone/>
              <a:defRPr sz="2200"/>
            </a:lvl1pPr>
            <a:lvl2pPr marL="716661" indent="0">
              <a:buNone/>
              <a:defRPr sz="1900"/>
            </a:lvl2pPr>
            <a:lvl3pPr marL="1433322" indent="0">
              <a:buNone/>
              <a:defRPr sz="1600"/>
            </a:lvl3pPr>
            <a:lvl4pPr marL="2149983" indent="0">
              <a:buNone/>
              <a:defRPr sz="1400"/>
            </a:lvl4pPr>
            <a:lvl5pPr marL="2866644" indent="0">
              <a:buNone/>
              <a:defRPr sz="1400"/>
            </a:lvl5pPr>
            <a:lvl6pPr marL="3583305" indent="0">
              <a:buNone/>
              <a:defRPr sz="1400"/>
            </a:lvl6pPr>
            <a:lvl7pPr marL="4299966" indent="0">
              <a:buNone/>
              <a:defRPr sz="1400"/>
            </a:lvl7pPr>
            <a:lvl8pPr marL="5016627" indent="0">
              <a:buNone/>
              <a:defRPr sz="1400"/>
            </a:lvl8pPr>
            <a:lvl9pPr marL="573328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83" y="370126"/>
            <a:ext cx="14257497" cy="1540404"/>
          </a:xfrm>
          <a:prstGeom prst="rect">
            <a:avLst/>
          </a:prstGeom>
        </p:spPr>
        <p:txBody>
          <a:bodyPr vert="horz" lIns="143332" tIns="71666" rIns="143332" bIns="7166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83" y="2156567"/>
            <a:ext cx="14257497" cy="6099573"/>
          </a:xfrm>
          <a:prstGeom prst="rect">
            <a:avLst/>
          </a:prstGeom>
        </p:spPr>
        <p:txBody>
          <a:bodyPr vert="horz" lIns="143332" tIns="71666" rIns="143332" bIns="7166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83" y="8566359"/>
            <a:ext cx="3696388" cy="492074"/>
          </a:xfrm>
          <a:prstGeom prst="rect">
            <a:avLst/>
          </a:prstGeom>
        </p:spPr>
        <p:txBody>
          <a:bodyPr vert="horz" lIns="143332" tIns="71666" rIns="143332" bIns="71666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2568" y="8566359"/>
            <a:ext cx="5016527" cy="492074"/>
          </a:xfrm>
          <a:prstGeom prst="rect">
            <a:avLst/>
          </a:prstGeom>
        </p:spPr>
        <p:txBody>
          <a:bodyPr vert="horz" lIns="143332" tIns="71666" rIns="143332" bIns="71666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192" y="8566359"/>
            <a:ext cx="3696388" cy="492074"/>
          </a:xfrm>
          <a:prstGeom prst="rect">
            <a:avLst/>
          </a:prstGeom>
        </p:spPr>
        <p:txBody>
          <a:bodyPr vert="horz" lIns="143332" tIns="71666" rIns="143332" bIns="7166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33322" rtl="0" eaLnBrk="1" latinLnBrk="0" hangingPunct="1">
        <a:spcBef>
          <a:spcPct val="0"/>
        </a:spcBef>
        <a:buNone/>
        <a:defRPr sz="6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496" indent="-537496" algn="l" defTabSz="1433322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64574" indent="-447913" algn="l" defTabSz="1433322" rtl="0" eaLnBrk="1" latinLnBrk="0" hangingPunct="1">
        <a:spcBef>
          <a:spcPct val="20000"/>
        </a:spcBef>
        <a:buFont typeface="Arial" pitchFamily="34" charset="0"/>
        <a:buChar char="–"/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1791653" indent="-358331" algn="l" defTabSz="1433322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08314" indent="-358331" algn="l" defTabSz="1433322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224975" indent="-358331" algn="l" defTabSz="1433322" rtl="0" eaLnBrk="1" latinLnBrk="0" hangingPunct="1">
        <a:spcBef>
          <a:spcPct val="20000"/>
        </a:spcBef>
        <a:buFont typeface="Arial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41636" indent="-358331" algn="l" defTabSz="1433322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8297" indent="-358331" algn="l" defTabSz="1433322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4958" indent="-358331" algn="l" defTabSz="1433322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1619" indent="-358331" algn="l" defTabSz="1433322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332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661" algn="l" defTabSz="143332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322" algn="l" defTabSz="143332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49983" algn="l" defTabSz="143332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6644" algn="l" defTabSz="143332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3305" algn="l" defTabSz="143332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99966" algn="l" defTabSz="143332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6627" algn="l" defTabSz="143332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3288" algn="l" defTabSz="1433322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bscan.co/" TargetMode="External"/><Relationship Id="rId2" Type="http://schemas.openxmlformats.org/officeDocument/2006/relationships/hyperlink" Target="https://resumeworded.com/results-v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/>
          <p:cNvGraphicFramePr>
            <a:graphicFrameLocks noChangeAspect="1"/>
          </p:cNvGraphicFramePr>
          <p:nvPr/>
        </p:nvGraphicFramePr>
        <p:xfrm>
          <a:off x="594670" y="513468"/>
          <a:ext cx="6695511" cy="8318183"/>
        </p:xfrm>
        <a:graphic>
          <a:graphicData uri="http://schemas.openxmlformats.org/presentationml/2006/ole">
            <p:oleObj spid="_x0000_s17410" name="Document" r:id="rId3" imgW="6477720" imgH="10343568" progId="Word.Document.12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132014" y="102694"/>
            <a:ext cx="7656804" cy="9037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84859" y="410774"/>
            <a:ext cx="7366768" cy="8010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2631" y="5788595"/>
            <a:ext cx="1940428" cy="2045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 descr="Correct - Free ui icon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5231" y="2335212"/>
            <a:ext cx="4876800" cy="4876801"/>
          </a:xfrm>
          <a:prstGeom prst="rect">
            <a:avLst/>
          </a:prstGeom>
          <a:noFill/>
        </p:spPr>
      </p:pic>
      <p:pic>
        <p:nvPicPr>
          <p:cNvPr id="2" name="Picture 6" descr="Wrong Mark PNGs for Free Download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77831" y="-179388"/>
            <a:ext cx="10591800" cy="1059180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83" y="718855"/>
            <a:ext cx="14257497" cy="15404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How to write about your work experience: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IN" dirty="0" smtClean="0"/>
              <a:t>- Use Action words like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Directed/Managed/Spearheaded instead of Duties included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0800000">
            <a:off x="11485206" y="1129630"/>
            <a:ext cx="3960416" cy="1129630"/>
          </a:xfrm>
          <a:prstGeom prst="right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pic>
        <p:nvPicPr>
          <p:cNvPr id="6" name="Picture 5" descr="banner3.jpeg"/>
          <p:cNvPicPr>
            <a:picLocks noChangeAspect="1"/>
          </p:cNvPicPr>
          <p:nvPr/>
        </p:nvPicPr>
        <p:blipFill>
          <a:blip r:embed="rId2"/>
          <a:srcRect l="41850" t="41850"/>
          <a:stretch>
            <a:fillRect/>
          </a:stretch>
        </p:blipFill>
        <p:spPr>
          <a:xfrm rot="10800000" flipH="1" flipV="1">
            <a:off x="11072532" y="5532517"/>
            <a:ext cx="4769131" cy="37099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165067" y="6161617"/>
            <a:ext cx="1584166" cy="82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IN" dirty="0" smtClean="0"/>
              <a:t>- Use Action words like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Directed/Managed/Spearheaded instead of Duties included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0069" y="4415825"/>
            <a:ext cx="13333400" cy="2053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92083" y="718855"/>
            <a:ext cx="14257497" cy="1540404"/>
          </a:xfrm>
          <a:prstGeom prst="rect">
            <a:avLst/>
          </a:prstGeom>
        </p:spPr>
        <p:txBody>
          <a:bodyPr vert="horz" lIns="143332" tIns="71666" rIns="143332" bIns="71666" rtlCol="0" anchor="ctr">
            <a:normAutofit fontScale="8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6900" dirty="0" smtClean="0">
                <a:latin typeface="+mj-lt"/>
                <a:ea typeface="+mj-ea"/>
                <a:cs typeface="+mj-cs"/>
              </a:rPr>
              <a:t>How to write about your work experience:</a:t>
            </a:r>
            <a:r>
              <a:rPr lang="en-US" sz="6900" dirty="0" smtClean="0">
                <a:latin typeface="+mj-lt"/>
                <a:ea typeface="+mj-ea"/>
                <a:cs typeface="+mj-cs"/>
              </a:rPr>
              <a:t/>
            </a:r>
            <a:br>
              <a:rPr lang="en-US" sz="6900" dirty="0" smtClean="0">
                <a:latin typeface="+mj-lt"/>
                <a:ea typeface="+mj-ea"/>
                <a:cs typeface="+mj-cs"/>
              </a:rPr>
            </a:br>
            <a:endParaRPr lang="en-US" sz="69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11485206" y="5237374"/>
            <a:ext cx="3960416" cy="1129630"/>
          </a:xfrm>
          <a:prstGeom prst="right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pic>
        <p:nvPicPr>
          <p:cNvPr id="8" name="Picture 7" descr="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1247" y="1232324"/>
            <a:ext cx="3960416" cy="3080808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mage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32014" y="1848485"/>
            <a:ext cx="15646709" cy="66750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>
            <a:off x="3168333" y="308081"/>
            <a:ext cx="9240970" cy="143771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sp>
        <p:nvSpPr>
          <p:cNvPr id="6" name="Sun 5"/>
          <p:cNvSpPr/>
          <p:nvPr/>
        </p:nvSpPr>
        <p:spPr>
          <a:xfrm>
            <a:off x="13201386" y="308081"/>
            <a:ext cx="1980208" cy="1335017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396042" y="308081"/>
            <a:ext cx="1980208" cy="1335017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mage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32014" y="1848485"/>
            <a:ext cx="15646709" cy="66750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 rot="16200000">
            <a:off x="-2406152" y="3682528"/>
            <a:ext cx="7188553" cy="290430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sp>
        <p:nvSpPr>
          <p:cNvPr id="6" name="Sun 5"/>
          <p:cNvSpPr/>
          <p:nvPr/>
        </p:nvSpPr>
        <p:spPr>
          <a:xfrm>
            <a:off x="13201386" y="308081"/>
            <a:ext cx="1980208" cy="1335017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396042" y="308081"/>
            <a:ext cx="1980208" cy="1335017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mage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32014" y="1848485"/>
            <a:ext cx="15646709" cy="66750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 rot="16200000">
            <a:off x="-1188780" y="3829202"/>
            <a:ext cx="8318183" cy="250826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sp>
        <p:nvSpPr>
          <p:cNvPr id="6" name="Sun 5"/>
          <p:cNvSpPr/>
          <p:nvPr/>
        </p:nvSpPr>
        <p:spPr>
          <a:xfrm>
            <a:off x="13201386" y="308081"/>
            <a:ext cx="1980208" cy="1335017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396042" y="308081"/>
            <a:ext cx="1980208" cy="1335017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useful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mage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132014" y="1848485"/>
            <a:ext cx="15646709" cy="66750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"/>
          <p:cNvSpPr/>
          <p:nvPr/>
        </p:nvSpPr>
        <p:spPr>
          <a:xfrm rot="16200000">
            <a:off x="2478361" y="4107890"/>
            <a:ext cx="7188553" cy="1848194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sp>
        <p:nvSpPr>
          <p:cNvPr id="6" name="Sun 5"/>
          <p:cNvSpPr/>
          <p:nvPr/>
        </p:nvSpPr>
        <p:spPr>
          <a:xfrm>
            <a:off x="13201386" y="308081"/>
            <a:ext cx="1980208" cy="1335017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396042" y="308081"/>
            <a:ext cx="1980208" cy="1335017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Very IMPORTANT to get shortlisted: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More than 90% companies now use software (called ATS) to shortlist</a:t>
            </a:r>
            <a:endParaRPr lang="en-US" dirty="0" smtClean="0"/>
          </a:p>
          <a:p>
            <a:r>
              <a:rPr lang="en-IN" dirty="0" smtClean="0"/>
              <a:t>- Software checks keywords to match job description (JD)</a:t>
            </a:r>
            <a:endParaRPr lang="en-US" dirty="0" smtClean="0"/>
          </a:p>
          <a:p>
            <a:r>
              <a:rPr lang="en-IN" dirty="0" smtClean="0"/>
              <a:t>- Hence, you need TO include relevant keywords in your CV and tailor each CV based on the specific job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triped Right Arrow 4"/>
          <p:cNvSpPr/>
          <p:nvPr/>
        </p:nvSpPr>
        <p:spPr>
          <a:xfrm rot="10800000">
            <a:off x="10297081" y="2978115"/>
            <a:ext cx="3960416" cy="821549"/>
          </a:xfrm>
          <a:prstGeom prst="stripedRightArrow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Very IMPORTANT to get shortlisted: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More than 90% companies now use software (called ATS) to shortlist</a:t>
            </a:r>
            <a:endParaRPr lang="en-US" dirty="0" smtClean="0"/>
          </a:p>
          <a:p>
            <a:r>
              <a:rPr lang="en-IN" dirty="0" smtClean="0"/>
              <a:t>- Software checks keywords to match job description (JD)</a:t>
            </a:r>
            <a:endParaRPr lang="en-US" dirty="0" smtClean="0"/>
          </a:p>
          <a:p>
            <a:r>
              <a:rPr lang="en-IN" dirty="0" smtClean="0"/>
              <a:t>- Hence, you need TO include relevant keywords in your CV and tailor each CV based on the specific job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triped Right Arrow 4"/>
          <p:cNvSpPr/>
          <p:nvPr/>
        </p:nvSpPr>
        <p:spPr>
          <a:xfrm rot="10800000">
            <a:off x="10561109" y="4210438"/>
            <a:ext cx="3960416" cy="821549"/>
          </a:xfrm>
          <a:prstGeom prst="stripedRightArrow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pic>
        <p:nvPicPr>
          <p:cNvPr id="6" name="Picture 5" descr="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277289" y="6161617"/>
            <a:ext cx="3960416" cy="308080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Very IMPORTANT to get shortlisted: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More than 90% companies now use software (called ATS) to shortlist</a:t>
            </a:r>
            <a:endParaRPr lang="en-US" dirty="0" smtClean="0"/>
          </a:p>
          <a:p>
            <a:r>
              <a:rPr lang="en-IN" dirty="0" smtClean="0"/>
              <a:t>- Software checks keywords to match job description (JD)</a:t>
            </a:r>
            <a:endParaRPr lang="en-US" dirty="0" smtClean="0"/>
          </a:p>
          <a:p>
            <a:r>
              <a:rPr lang="en-IN" dirty="0" smtClean="0"/>
              <a:t>- Hence, you need to include relevant keywords in your CV and tailor each CV based on the specific job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triped Right Arrow 4"/>
          <p:cNvSpPr/>
          <p:nvPr/>
        </p:nvSpPr>
        <p:spPr>
          <a:xfrm rot="10800000">
            <a:off x="10429095" y="6469697"/>
            <a:ext cx="3960416" cy="821549"/>
          </a:xfrm>
          <a:prstGeom prst="stripedRightArrow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83" y="370126"/>
            <a:ext cx="9504998" cy="15404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Resume Summary: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IN" dirty="0" smtClean="0"/>
              <a:t>- Not required for fresher</a:t>
            </a:r>
            <a:endParaRPr lang="en-US" dirty="0" smtClean="0"/>
          </a:p>
          <a:p>
            <a:r>
              <a:rPr lang="en-IN" dirty="0" smtClean="0"/>
              <a:t>- Not more than 3 sentences. </a:t>
            </a:r>
            <a:endParaRPr lang="en-US" dirty="0" smtClean="0"/>
          </a:p>
          <a:p>
            <a:r>
              <a:rPr lang="en-IN" dirty="0" smtClean="0"/>
              <a:t>- Mention experience, top achievements</a:t>
            </a:r>
            <a:endParaRPr lang="en-US" dirty="0" smtClean="0"/>
          </a:p>
          <a:p>
            <a:r>
              <a:rPr lang="en-IN" dirty="0" smtClean="0"/>
              <a:t>- What type of role you are looking at</a:t>
            </a: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9372984" y="2670034"/>
            <a:ext cx="2640277" cy="102693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pic>
        <p:nvPicPr>
          <p:cNvPr id="7" name="Picture 6" descr="banner3.jpeg"/>
          <p:cNvPicPr>
            <a:picLocks noChangeAspect="1"/>
          </p:cNvPicPr>
          <p:nvPr/>
        </p:nvPicPr>
        <p:blipFill>
          <a:blip r:embed="rId2"/>
          <a:srcRect l="41850" t="41850"/>
          <a:stretch>
            <a:fillRect/>
          </a:stretch>
        </p:blipFill>
        <p:spPr>
          <a:xfrm rot="10800000" flipH="1" flipV="1">
            <a:off x="11072532" y="0"/>
            <a:ext cx="4769131" cy="37099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165067" y="629099"/>
            <a:ext cx="1584166" cy="82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/>
          <p:cNvGraphicFramePr>
            <a:graphicFrameLocks noChangeAspect="1"/>
          </p:cNvGraphicFramePr>
          <p:nvPr/>
        </p:nvGraphicFramePr>
        <p:xfrm>
          <a:off x="264029" y="102694"/>
          <a:ext cx="7356794" cy="9139731"/>
        </p:xfrm>
        <a:graphic>
          <a:graphicData uri="http://schemas.openxmlformats.org/presentationml/2006/ole">
            <p:oleObj spid="_x0000_s1026" name="Document" r:id="rId3" imgW="6477720" imgH="10343568" progId="Word.Document.12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132014" y="102694"/>
            <a:ext cx="7656804" cy="9037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0833" y="1129630"/>
            <a:ext cx="7656804" cy="6423374"/>
          </a:xfrm>
          <a:prstGeom prst="rect">
            <a:avLst/>
          </a:prstGeom>
          <a:noFill/>
        </p:spPr>
        <p:txBody>
          <a:bodyPr wrap="square" lIns="143332" tIns="71666" rIns="143332" bIns="71666" rtlCol="0">
            <a:spAutoFit/>
          </a:bodyPr>
          <a:lstStyle/>
          <a:p>
            <a:pPr algn="ctr"/>
            <a:r>
              <a:rPr lang="en-US" sz="3400" dirty="0" smtClean="0"/>
              <a:t>In this video/Lecture, I will provide crucial tips and strategies to help your resume stand out and pass ATS filters. Whether you're new to the </a:t>
            </a:r>
          </a:p>
          <a:p>
            <a:pPr algn="ctr"/>
            <a:r>
              <a:rPr lang="en-US" sz="3400" dirty="0" smtClean="0"/>
              <a:t>job market or a seasoned professional, these insights will increase your chances of securing more interviews and catching the attention of top employers.</a:t>
            </a:r>
          </a:p>
          <a:p>
            <a:pPr algn="ctr"/>
            <a:endParaRPr lang="en-US" sz="3400" dirty="0" smtClean="0"/>
          </a:p>
          <a:p>
            <a:pPr algn="ctr"/>
            <a:r>
              <a:rPr lang="en-US" sz="3400" dirty="0" smtClean="0"/>
              <a:t>If you want to improve your resume and optimize it for ATS, this video is essential viewing! 🎯</a:t>
            </a:r>
            <a:endParaRPr lang="en-US" sz="3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Resume Summary: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IN" dirty="0" smtClean="0"/>
              <a:t>- Not required for fresher</a:t>
            </a:r>
            <a:endParaRPr lang="en-US" dirty="0" smtClean="0"/>
          </a:p>
          <a:p>
            <a:r>
              <a:rPr lang="en-IN" dirty="0" smtClean="0"/>
              <a:t>- Not more than 3 sentences. </a:t>
            </a:r>
            <a:endParaRPr lang="en-US" dirty="0" smtClean="0"/>
          </a:p>
          <a:p>
            <a:r>
              <a:rPr lang="en-IN" dirty="0" smtClean="0"/>
              <a:t>- Mention experience, top achievements</a:t>
            </a:r>
            <a:endParaRPr lang="en-US" dirty="0" smtClean="0"/>
          </a:p>
          <a:p>
            <a:r>
              <a:rPr lang="en-IN" dirty="0" smtClean="0"/>
              <a:t>- What type of role you are looking at</a:t>
            </a: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13333400" y="4621213"/>
            <a:ext cx="2112222" cy="71885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pic>
        <p:nvPicPr>
          <p:cNvPr id="5" name="Picture 4" descr="3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53192" y="6058923"/>
            <a:ext cx="4092430" cy="3183502"/>
          </a:xfrm>
          <a:prstGeom prst="rect">
            <a:avLst/>
          </a:prstGeom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Resume Summary: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IN" dirty="0" smtClean="0"/>
              <a:t>- Not required for fresher</a:t>
            </a:r>
            <a:endParaRPr lang="en-US" dirty="0" smtClean="0"/>
          </a:p>
          <a:p>
            <a:r>
              <a:rPr lang="en-IN" dirty="0" smtClean="0"/>
              <a:t>- Not more than 3 sentences. </a:t>
            </a:r>
            <a:endParaRPr lang="en-US" dirty="0" smtClean="0"/>
          </a:p>
          <a:p>
            <a:r>
              <a:rPr lang="en-IN" dirty="0" smtClean="0"/>
              <a:t>- Mention experience, top achievements</a:t>
            </a:r>
            <a:endParaRPr lang="en-US" dirty="0" smtClean="0"/>
          </a:p>
          <a:p>
            <a:r>
              <a:rPr lang="en-IN" dirty="0" smtClean="0"/>
              <a:t>- What type of role you are looking at</a:t>
            </a: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12673330" y="5237374"/>
            <a:ext cx="2640277" cy="102693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pic>
        <p:nvPicPr>
          <p:cNvPr id="5" name="Picture 4" descr="3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122" y="-308081"/>
            <a:ext cx="5676596" cy="441582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Resume Summary: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IN" dirty="0" smtClean="0"/>
              <a:t>- Not required for fresher</a:t>
            </a:r>
            <a:endParaRPr lang="en-US" dirty="0" smtClean="0"/>
          </a:p>
          <a:p>
            <a:r>
              <a:rPr lang="en-IN" dirty="0" smtClean="0"/>
              <a:t>- Not more than 3 sentences. </a:t>
            </a:r>
            <a:endParaRPr lang="en-US" dirty="0" smtClean="0"/>
          </a:p>
          <a:p>
            <a:r>
              <a:rPr lang="en-IN" dirty="0" smtClean="0"/>
              <a:t>- Mention experience, top achievements</a:t>
            </a:r>
            <a:endParaRPr lang="en-US" dirty="0" smtClean="0"/>
          </a:p>
          <a:p>
            <a:r>
              <a:rPr lang="en-IN" dirty="0" smtClean="0"/>
              <a:t>- What type of role you are looking at</a:t>
            </a:r>
            <a:endParaRPr lang="en-US" dirty="0"/>
          </a:p>
        </p:txBody>
      </p:sp>
      <p:sp>
        <p:nvSpPr>
          <p:cNvPr id="4" name="Explosion 1 3"/>
          <p:cNvSpPr/>
          <p:nvPr/>
        </p:nvSpPr>
        <p:spPr>
          <a:xfrm>
            <a:off x="9372984" y="2670034"/>
            <a:ext cx="2640277" cy="102693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check my Resume ATS score?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AI-powered resume analysis engine: </a:t>
            </a:r>
            <a:r>
              <a:rPr lang="en-IN" u="sng" dirty="0" smtClean="0">
                <a:hlinkClick r:id="rId2"/>
              </a:rPr>
              <a:t>https://resumeworded.com/results-v2</a:t>
            </a:r>
            <a:endParaRPr lang="en-US" dirty="0" smtClean="0"/>
          </a:p>
          <a:p>
            <a:r>
              <a:rPr lang="en-IN" u="sng" dirty="0" smtClean="0">
                <a:hlinkClick r:id="rId3"/>
              </a:rPr>
              <a:t>https://www.jobscan.co/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anner3.jpeg"/>
          <p:cNvPicPr>
            <a:picLocks noChangeAspect="1"/>
          </p:cNvPicPr>
          <p:nvPr/>
        </p:nvPicPr>
        <p:blipFill>
          <a:blip r:embed="rId4"/>
          <a:srcRect l="41850" t="41850"/>
          <a:stretch>
            <a:fillRect/>
          </a:stretch>
        </p:blipFill>
        <p:spPr>
          <a:xfrm rot="10800000" flipH="1" flipV="1">
            <a:off x="11072532" y="5532517"/>
            <a:ext cx="4769131" cy="37099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165067" y="6161617"/>
            <a:ext cx="1584166" cy="821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Send file as </a:t>
            </a:r>
            <a:r>
              <a:rPr lang="en-IN" dirty="0" err="1" smtClean="0"/>
              <a:t>firstname_lastname</a:t>
            </a:r>
            <a:r>
              <a:rPr lang="en-IN" dirty="0" smtClean="0"/>
              <a:t>, not as </a:t>
            </a:r>
            <a:r>
              <a:rPr lang="en-IN" dirty="0" err="1" smtClean="0"/>
              <a:t>cv</a:t>
            </a:r>
            <a:r>
              <a:rPr lang="en-IN" dirty="0" smtClean="0"/>
              <a:t>/resume</a:t>
            </a:r>
            <a:endParaRPr lang="en-US" dirty="0" smtClean="0"/>
          </a:p>
          <a:p>
            <a:r>
              <a:rPr lang="en-IN" dirty="0" smtClean="0"/>
              <a:t>- Send </a:t>
            </a:r>
            <a:r>
              <a:rPr lang="en-IN" dirty="0" err="1" smtClean="0"/>
              <a:t>pdf</a:t>
            </a:r>
            <a:r>
              <a:rPr lang="en-IN" dirty="0" smtClean="0"/>
              <a:t> file and  not as a  word file</a:t>
            </a:r>
            <a:endParaRPr lang="en-US" dirty="0" smtClean="0"/>
          </a:p>
          <a:p>
            <a:r>
              <a:rPr lang="en-IN" dirty="0" smtClean="0"/>
              <a:t>- Include action words from Job Description</a:t>
            </a:r>
            <a:endParaRPr lang="en-US" dirty="0" smtClean="0"/>
          </a:p>
          <a:p>
            <a:r>
              <a:rPr lang="en-IN" dirty="0" smtClean="0"/>
              <a:t>- Choose a neat template</a:t>
            </a:r>
            <a:endParaRPr lang="en-US" dirty="0" smtClean="0"/>
          </a:p>
          <a:p>
            <a:r>
              <a:rPr lang="en-IN" dirty="0" smtClean="0"/>
              <a:t>- Fit most points in 1 line</a:t>
            </a:r>
            <a:endParaRPr lang="en-US" dirty="0" smtClean="0"/>
          </a:p>
          <a:p>
            <a:r>
              <a:rPr lang="en-IN" dirty="0" smtClean="0"/>
              <a:t>- Length: 1 page for work-ex &lt; 10 yrs, 2 pages max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19930880">
            <a:off x="11353192" y="205387"/>
            <a:ext cx="2640277" cy="1848485"/>
          </a:xfrm>
          <a:prstGeom prst="star5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pic>
        <p:nvPicPr>
          <p:cNvPr id="5" name="Picture 4" descr="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042" y="-410774"/>
            <a:ext cx="3960416" cy="308080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Send file as </a:t>
            </a:r>
            <a:r>
              <a:rPr lang="en-IN" dirty="0" err="1" smtClean="0"/>
              <a:t>firstname_lastname</a:t>
            </a:r>
            <a:r>
              <a:rPr lang="en-IN" dirty="0" smtClean="0"/>
              <a:t>, not as </a:t>
            </a:r>
            <a:r>
              <a:rPr lang="en-IN" dirty="0" err="1" smtClean="0"/>
              <a:t>cv</a:t>
            </a:r>
            <a:r>
              <a:rPr lang="en-IN" dirty="0" smtClean="0"/>
              <a:t>/resume</a:t>
            </a:r>
            <a:endParaRPr lang="en-US" dirty="0" smtClean="0"/>
          </a:p>
          <a:p>
            <a:r>
              <a:rPr lang="en-IN" dirty="0" smtClean="0"/>
              <a:t>- Send </a:t>
            </a:r>
            <a:r>
              <a:rPr lang="en-IN" dirty="0" err="1" smtClean="0"/>
              <a:t>pdf</a:t>
            </a:r>
            <a:r>
              <a:rPr lang="en-IN" dirty="0" smtClean="0"/>
              <a:t> file and  not as a  word file</a:t>
            </a:r>
            <a:endParaRPr lang="en-US" dirty="0" smtClean="0"/>
          </a:p>
          <a:p>
            <a:r>
              <a:rPr lang="en-IN" dirty="0" smtClean="0"/>
              <a:t>- Include action words from Job Description</a:t>
            </a:r>
            <a:endParaRPr lang="en-US" dirty="0" smtClean="0"/>
          </a:p>
          <a:p>
            <a:r>
              <a:rPr lang="en-IN" dirty="0" smtClean="0"/>
              <a:t>- Choose a neat template</a:t>
            </a:r>
            <a:endParaRPr lang="en-US" dirty="0" smtClean="0"/>
          </a:p>
          <a:p>
            <a:r>
              <a:rPr lang="en-IN" dirty="0" smtClean="0"/>
              <a:t>- Fit most points in 1 line</a:t>
            </a:r>
            <a:endParaRPr lang="en-US" dirty="0" smtClean="0"/>
          </a:p>
          <a:p>
            <a:r>
              <a:rPr lang="en-IN" dirty="0" smtClean="0"/>
              <a:t>- Length: 1 page for work-ex &lt; 10 yrs, 2 pages max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19930880">
            <a:off x="11353192" y="205387"/>
            <a:ext cx="2640277" cy="1848485"/>
          </a:xfrm>
          <a:prstGeom prst="star5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11485206" y="5237374"/>
            <a:ext cx="3960416" cy="1129630"/>
          </a:xfrm>
          <a:prstGeom prst="right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 Send file as </a:t>
            </a:r>
            <a:r>
              <a:rPr lang="en-IN" dirty="0" err="1" smtClean="0"/>
              <a:t>firstname_lastname</a:t>
            </a:r>
            <a:r>
              <a:rPr lang="en-IN" dirty="0" smtClean="0"/>
              <a:t>, not as </a:t>
            </a:r>
            <a:r>
              <a:rPr lang="en-IN" dirty="0" err="1" smtClean="0"/>
              <a:t>cv</a:t>
            </a:r>
            <a:r>
              <a:rPr lang="en-IN" dirty="0" smtClean="0"/>
              <a:t>/resume</a:t>
            </a:r>
            <a:endParaRPr lang="en-US" dirty="0" smtClean="0"/>
          </a:p>
          <a:p>
            <a:r>
              <a:rPr lang="en-IN" dirty="0" smtClean="0"/>
              <a:t>- Send </a:t>
            </a:r>
            <a:r>
              <a:rPr lang="en-IN" dirty="0" err="1" smtClean="0"/>
              <a:t>pdf</a:t>
            </a:r>
            <a:r>
              <a:rPr lang="en-IN" dirty="0" smtClean="0"/>
              <a:t> file and  not as a  word file</a:t>
            </a:r>
            <a:endParaRPr lang="en-US" dirty="0" smtClean="0"/>
          </a:p>
          <a:p>
            <a:r>
              <a:rPr lang="en-IN" dirty="0" smtClean="0"/>
              <a:t>- Include action words from Job Description</a:t>
            </a:r>
            <a:endParaRPr lang="en-US" dirty="0" smtClean="0"/>
          </a:p>
          <a:p>
            <a:r>
              <a:rPr lang="en-IN" dirty="0" smtClean="0"/>
              <a:t>- Choose a neat template</a:t>
            </a:r>
            <a:endParaRPr lang="en-US" dirty="0" smtClean="0"/>
          </a:p>
          <a:p>
            <a:r>
              <a:rPr lang="en-IN" dirty="0" smtClean="0"/>
              <a:t>- Fit most points in 1 line</a:t>
            </a:r>
            <a:endParaRPr lang="en-US" dirty="0" smtClean="0"/>
          </a:p>
          <a:p>
            <a:r>
              <a:rPr lang="en-IN" dirty="0" smtClean="0"/>
              <a:t>- Length: 1 page for work-ex &lt; 10 yrs, 2 pages max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 rot="19930880">
            <a:off x="11353192" y="205387"/>
            <a:ext cx="2640277" cy="1848485"/>
          </a:xfrm>
          <a:prstGeom prst="star5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11485206" y="7496633"/>
            <a:ext cx="3960416" cy="1129630"/>
          </a:xfrm>
          <a:prstGeom prst="right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Donts</a:t>
            </a:r>
            <a:r>
              <a:rPr lang="en-IN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-Don’t make bold claims that cannot be backed up</a:t>
            </a:r>
            <a:endParaRPr lang="en-US" dirty="0" smtClean="0"/>
          </a:p>
          <a:p>
            <a:r>
              <a:rPr lang="en-IN" dirty="0" smtClean="0"/>
              <a:t>-Don’t just list job duties;  focus on accomplishments</a:t>
            </a:r>
            <a:endParaRPr lang="en-US" dirty="0" smtClean="0"/>
          </a:p>
          <a:p>
            <a:r>
              <a:rPr lang="en-IN" dirty="0" smtClean="0"/>
              <a:t>-Avoid personal pronouns (I/me/my)</a:t>
            </a:r>
            <a:endParaRPr lang="en-US" dirty="0" smtClean="0"/>
          </a:p>
          <a:p>
            <a:r>
              <a:rPr lang="en-IN" dirty="0" smtClean="0"/>
              <a:t>-Unprofessional email ID like coolguy352</a:t>
            </a:r>
            <a:endParaRPr lang="en-US" dirty="0" smtClean="0"/>
          </a:p>
          <a:p>
            <a:r>
              <a:rPr lang="en-IN" dirty="0" smtClean="0"/>
              <a:t>-No need for Photo/DOB</a:t>
            </a:r>
            <a:endParaRPr lang="en-US" dirty="0" smtClean="0"/>
          </a:p>
          <a:p>
            <a:r>
              <a:rPr lang="en-IN" dirty="0" smtClean="0"/>
              <a:t>-Don't bold too many words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 rot="10800000">
            <a:off x="10429095" y="410774"/>
            <a:ext cx="3960416" cy="821549"/>
          </a:xfrm>
          <a:prstGeom prst="stripedRightArrow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pic>
        <p:nvPicPr>
          <p:cNvPr id="5" name="Picture 4" descr="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528056" y="-308081"/>
            <a:ext cx="3960416" cy="308080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Donts</a:t>
            </a:r>
            <a:r>
              <a:rPr lang="en-IN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-Don’t make bold claims that cannot be backed up</a:t>
            </a:r>
            <a:endParaRPr lang="en-US" dirty="0" smtClean="0"/>
          </a:p>
          <a:p>
            <a:r>
              <a:rPr lang="en-IN" dirty="0" smtClean="0"/>
              <a:t>-Don’t just list job duties;  focus on accomplishments</a:t>
            </a:r>
            <a:endParaRPr lang="en-US" dirty="0" smtClean="0"/>
          </a:p>
          <a:p>
            <a:r>
              <a:rPr lang="en-IN" dirty="0" smtClean="0"/>
              <a:t>-Avoid personal pronouns (I/me/my)</a:t>
            </a:r>
            <a:endParaRPr lang="en-US" dirty="0" smtClean="0"/>
          </a:p>
          <a:p>
            <a:r>
              <a:rPr lang="en-IN" dirty="0" smtClean="0"/>
              <a:t>-Unprofessional email ID like coolguy352</a:t>
            </a:r>
            <a:endParaRPr lang="en-US" dirty="0" smtClean="0"/>
          </a:p>
          <a:p>
            <a:r>
              <a:rPr lang="en-IN" dirty="0" smtClean="0"/>
              <a:t>-No need for Photo/DOB</a:t>
            </a:r>
            <a:endParaRPr lang="en-US" dirty="0" smtClean="0"/>
          </a:p>
          <a:p>
            <a:r>
              <a:rPr lang="en-IN" dirty="0" smtClean="0"/>
              <a:t>-Don't bold too many words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 rot="10800000">
            <a:off x="10429095" y="2772727"/>
            <a:ext cx="3960416" cy="821549"/>
          </a:xfrm>
          <a:prstGeom prst="stripedRightArrow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Donts</a:t>
            </a:r>
            <a:r>
              <a:rPr lang="en-IN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-Don’t make bold claims that cannot be backed up</a:t>
            </a:r>
            <a:endParaRPr lang="en-US" dirty="0" smtClean="0"/>
          </a:p>
          <a:p>
            <a:r>
              <a:rPr lang="en-IN" dirty="0" smtClean="0"/>
              <a:t>-Don’t just list job duties;  focus on accomplishments</a:t>
            </a:r>
            <a:endParaRPr lang="en-US" dirty="0" smtClean="0"/>
          </a:p>
          <a:p>
            <a:r>
              <a:rPr lang="en-IN" dirty="0" smtClean="0"/>
              <a:t>-Avoid personal pronouns (I/me/my)</a:t>
            </a:r>
            <a:endParaRPr lang="en-US" dirty="0" smtClean="0"/>
          </a:p>
          <a:p>
            <a:r>
              <a:rPr lang="en-IN" dirty="0" smtClean="0"/>
              <a:t>-Unprofessional email ID like coolguy352</a:t>
            </a:r>
            <a:endParaRPr lang="en-US" dirty="0" smtClean="0"/>
          </a:p>
          <a:p>
            <a:r>
              <a:rPr lang="en-IN" dirty="0" smtClean="0"/>
              <a:t>-No need for Photo/DOB</a:t>
            </a:r>
            <a:endParaRPr lang="en-US" dirty="0" smtClean="0"/>
          </a:p>
          <a:p>
            <a:r>
              <a:rPr lang="en-IN" dirty="0" smtClean="0"/>
              <a:t>-Don't bold too many words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 rot="10800000">
            <a:off x="11881247" y="3696970"/>
            <a:ext cx="3960416" cy="821549"/>
          </a:xfrm>
          <a:prstGeom prst="stripedRightArrow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pic>
        <p:nvPicPr>
          <p:cNvPr id="5" name="Picture 4" descr="3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17220" y="-102694"/>
            <a:ext cx="4356457" cy="3388889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/>
          <p:cNvGraphicFramePr>
            <a:graphicFrameLocks noChangeAspect="1"/>
          </p:cNvGraphicFramePr>
          <p:nvPr/>
        </p:nvGraphicFramePr>
        <p:xfrm>
          <a:off x="264029" y="102694"/>
          <a:ext cx="7356794" cy="9139731"/>
        </p:xfrm>
        <a:graphic>
          <a:graphicData uri="http://schemas.openxmlformats.org/presentationml/2006/ole">
            <p:oleObj spid="_x0000_s2050" name="Document" r:id="rId3" imgW="6477720" imgH="10343568" progId="Word.Document.12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132014" y="102694"/>
            <a:ext cx="7656804" cy="9037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846234" y="2978115"/>
            <a:ext cx="7518815" cy="4607492"/>
          </a:xfrm>
          <a:prstGeom prst="rect">
            <a:avLst/>
          </a:prstGeom>
          <a:noFill/>
        </p:spPr>
        <p:txBody>
          <a:bodyPr wrap="none" lIns="143332" tIns="71666" rIns="143332" bIns="71666" rtlCol="0">
            <a:spAutoFit/>
          </a:bodyPr>
          <a:lstStyle/>
          <a:p>
            <a:pPr algn="ctr"/>
            <a:r>
              <a:rPr lang="en-US" sz="8200" dirty="0" smtClean="0"/>
              <a:t>How to Make an </a:t>
            </a:r>
          </a:p>
          <a:p>
            <a:pPr algn="ctr"/>
            <a:r>
              <a:rPr lang="en-US" sz="8200" dirty="0" smtClean="0"/>
              <a:t>ATS Friendly </a:t>
            </a:r>
          </a:p>
          <a:p>
            <a:pPr algn="ctr"/>
            <a:r>
              <a:rPr lang="en-US" sz="8200" dirty="0" smtClean="0"/>
              <a:t>Resume!!</a:t>
            </a:r>
          </a:p>
          <a:p>
            <a:pPr algn="ctr"/>
            <a:r>
              <a:rPr lang="en-US" sz="4400" dirty="0" smtClean="0"/>
              <a:t> (For </a:t>
            </a:r>
            <a:r>
              <a:rPr lang="en-US" sz="4400" dirty="0" err="1" smtClean="0"/>
              <a:t>Freshers</a:t>
            </a:r>
            <a:r>
              <a:rPr lang="en-US" sz="4400" dirty="0" smtClean="0"/>
              <a:t>/Experienced)</a:t>
            </a:r>
            <a:endParaRPr lang="en-US" sz="4400" dirty="0"/>
          </a:p>
        </p:txBody>
      </p:sp>
      <p:sp>
        <p:nvSpPr>
          <p:cNvPr id="7" name="5-Point Star 6"/>
          <p:cNvSpPr/>
          <p:nvPr/>
        </p:nvSpPr>
        <p:spPr>
          <a:xfrm>
            <a:off x="9901039" y="821549"/>
            <a:ext cx="2640277" cy="1848485"/>
          </a:xfrm>
          <a:prstGeom prst="star5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pic>
        <p:nvPicPr>
          <p:cNvPr id="9" name="Picture 8" descr="2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3330" y="410774"/>
            <a:ext cx="3168333" cy="2464647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Donts</a:t>
            </a:r>
            <a:r>
              <a:rPr lang="en-IN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-Don’t make bold claims that cannot be backed up</a:t>
            </a:r>
            <a:endParaRPr lang="en-US" dirty="0" smtClean="0"/>
          </a:p>
          <a:p>
            <a:r>
              <a:rPr lang="en-IN" dirty="0" smtClean="0"/>
              <a:t>-Don’t just list job duties;  focus on accomplishments</a:t>
            </a:r>
            <a:endParaRPr lang="en-US" dirty="0" smtClean="0"/>
          </a:p>
          <a:p>
            <a:r>
              <a:rPr lang="en-IN" dirty="0" smtClean="0"/>
              <a:t>-Avoid personal pronouns (I/me/my)</a:t>
            </a:r>
            <a:endParaRPr lang="en-US" dirty="0" smtClean="0"/>
          </a:p>
          <a:p>
            <a:r>
              <a:rPr lang="en-IN" dirty="0" smtClean="0"/>
              <a:t>-Unprofessional email ID like coolguy352</a:t>
            </a:r>
            <a:endParaRPr lang="en-US" dirty="0" smtClean="0"/>
          </a:p>
          <a:p>
            <a:r>
              <a:rPr lang="en-IN" dirty="0" smtClean="0"/>
              <a:t>-No need for Photo/DOB</a:t>
            </a:r>
            <a:endParaRPr lang="en-US" dirty="0" smtClean="0"/>
          </a:p>
          <a:p>
            <a:r>
              <a:rPr lang="en-IN" dirty="0" smtClean="0"/>
              <a:t>-Don't bold too many words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 rot="10800000">
            <a:off x="12409303" y="5031987"/>
            <a:ext cx="3960416" cy="821549"/>
          </a:xfrm>
          <a:prstGeom prst="stripedRightArrow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Donts</a:t>
            </a:r>
            <a:r>
              <a:rPr lang="en-IN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-Don’t make bold claims that cannot be backed up</a:t>
            </a:r>
            <a:endParaRPr lang="en-US" dirty="0" smtClean="0"/>
          </a:p>
          <a:p>
            <a:r>
              <a:rPr lang="en-IN" dirty="0" smtClean="0"/>
              <a:t>-Don’t just list job duties;  focus on accomplishments</a:t>
            </a:r>
            <a:endParaRPr lang="en-US" dirty="0" smtClean="0"/>
          </a:p>
          <a:p>
            <a:r>
              <a:rPr lang="en-IN" dirty="0" smtClean="0"/>
              <a:t>-Avoid personal pronouns (I/me/my)</a:t>
            </a:r>
            <a:endParaRPr lang="en-US" dirty="0" smtClean="0"/>
          </a:p>
          <a:p>
            <a:r>
              <a:rPr lang="en-IN" dirty="0" smtClean="0"/>
              <a:t>-Unprofessional email ID like coolguy352</a:t>
            </a:r>
            <a:endParaRPr lang="en-US" dirty="0" smtClean="0"/>
          </a:p>
          <a:p>
            <a:r>
              <a:rPr lang="en-IN" dirty="0" smtClean="0"/>
              <a:t>-No need for Photo/DOB</a:t>
            </a:r>
            <a:endParaRPr lang="en-US" dirty="0" smtClean="0"/>
          </a:p>
          <a:p>
            <a:r>
              <a:rPr lang="en-IN" dirty="0" smtClean="0"/>
              <a:t>-Don't bold too many words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 rot="10800000">
            <a:off x="12145275" y="6572391"/>
            <a:ext cx="3960416" cy="821549"/>
          </a:xfrm>
          <a:prstGeom prst="stripedRightArrow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path path="rect">
              <a:fillToRect l="100000" t="100000"/>
            </a:path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Common Mistakes: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-Typos/ grammatical errors</a:t>
            </a:r>
            <a:endParaRPr lang="en-US" dirty="0" smtClean="0"/>
          </a:p>
          <a:p>
            <a:r>
              <a:rPr lang="en-IN" dirty="0" smtClean="0"/>
              <a:t>-More than 2 lines on any point</a:t>
            </a:r>
            <a:endParaRPr lang="en-US" dirty="0" smtClean="0"/>
          </a:p>
          <a:p>
            <a:r>
              <a:rPr lang="en-IN" dirty="0" smtClean="0"/>
              <a:t>- Inconsistent font size/line spacing</a:t>
            </a:r>
            <a:endParaRPr lang="en-US" dirty="0" smtClean="0"/>
          </a:p>
          <a:p>
            <a:r>
              <a:rPr lang="en-IN" dirty="0" smtClean="0"/>
              <a:t>- Being unethical like disclosing confidential info</a:t>
            </a:r>
            <a:endParaRPr lang="en-US" dirty="0" smtClean="0"/>
          </a:p>
          <a:p>
            <a:r>
              <a:rPr lang="en-IN" dirty="0" smtClean="0"/>
              <a:t>- Verbose resume with length &gt; 2 pages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triped Right Arrow 4"/>
          <p:cNvSpPr/>
          <p:nvPr/>
        </p:nvSpPr>
        <p:spPr>
          <a:xfrm rot="10800000">
            <a:off x="10693122" y="2156566"/>
            <a:ext cx="3960416" cy="821549"/>
          </a:xfrm>
          <a:prstGeom prst="striped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pic>
        <p:nvPicPr>
          <p:cNvPr id="6" name="Picture 5" descr="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1247" y="6161617"/>
            <a:ext cx="3960416" cy="308080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Technical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-Select a professional font </a:t>
            </a:r>
            <a:r>
              <a:rPr lang="en-IN" dirty="0" err="1" smtClean="0"/>
              <a:t>eg</a:t>
            </a:r>
            <a:r>
              <a:rPr lang="en-IN" dirty="0" smtClean="0"/>
              <a:t> Arial/ Calibri/Garamond</a:t>
            </a:r>
            <a:endParaRPr lang="en-US" dirty="0" smtClean="0"/>
          </a:p>
          <a:p>
            <a:r>
              <a:rPr lang="en-IN" dirty="0" smtClean="0"/>
              <a:t>- Readable size (10.5-12) for text</a:t>
            </a:r>
            <a:endParaRPr lang="en-US" dirty="0" smtClean="0"/>
          </a:p>
          <a:p>
            <a:r>
              <a:rPr lang="en-IN" dirty="0" smtClean="0"/>
              <a:t>- Leave ample white-space so that it is soothing to read</a:t>
            </a:r>
            <a:endParaRPr lang="en-US" dirty="0" smtClean="0"/>
          </a:p>
          <a:p>
            <a:r>
              <a:rPr lang="en-IN" dirty="0" smtClean="0"/>
              <a:t>- 1/2-1 inch margins on all sides</a:t>
            </a:r>
            <a:endParaRPr lang="en-US" dirty="0" smtClean="0"/>
          </a:p>
          <a:p>
            <a:r>
              <a:rPr lang="en-IN" dirty="0" smtClean="0"/>
              <a:t>- Single spacing works best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 rot="10800000">
            <a:off x="10957150" y="2772727"/>
            <a:ext cx="3960416" cy="821549"/>
          </a:xfrm>
          <a:prstGeom prst="stripedRightArrow">
            <a:avLst/>
          </a:prstGeom>
          <a:gradFill flip="none"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pic>
        <p:nvPicPr>
          <p:cNvPr id="5" name="Picture 4" descr="3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067" y="4826600"/>
            <a:ext cx="5676596" cy="441582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83" y="1232323"/>
            <a:ext cx="14257497" cy="15404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For example following is the Job summary for ML Engineer and Data Scientist: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083" y="2978116"/>
            <a:ext cx="14257497" cy="609957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IN" dirty="0" smtClean="0"/>
              <a:t>Strong understanding of Azure environment (</a:t>
            </a:r>
            <a:r>
              <a:rPr lang="en-IN" dirty="0" err="1" smtClean="0"/>
              <a:t>PaaS</a:t>
            </a:r>
            <a:r>
              <a:rPr lang="en-IN" dirty="0" smtClean="0"/>
              <a:t>, </a:t>
            </a:r>
            <a:r>
              <a:rPr lang="en-IN" dirty="0" err="1" smtClean="0"/>
              <a:t>IaaS</a:t>
            </a:r>
            <a:r>
              <a:rPr lang="en-IN" dirty="0" smtClean="0"/>
              <a:t>) and experience in working with hybrid model.</a:t>
            </a:r>
            <a:endParaRPr lang="en-US" dirty="0" smtClean="0"/>
          </a:p>
          <a:p>
            <a:pPr lvl="0"/>
            <a:r>
              <a:rPr lang="en-IN" dirty="0" smtClean="0"/>
              <a:t>Ability to guide and instruct mid-size team of Azure Data Engineers.</a:t>
            </a:r>
            <a:endParaRPr lang="en-US" dirty="0" smtClean="0"/>
          </a:p>
          <a:p>
            <a:pPr lvl="0"/>
            <a:r>
              <a:rPr lang="en-IN" dirty="0" smtClean="0"/>
              <a:t>Understand and design/reverse engineering AWS </a:t>
            </a:r>
            <a:r>
              <a:rPr lang="en-IN" dirty="0" err="1" smtClean="0"/>
              <a:t>DataSync</a:t>
            </a:r>
            <a:r>
              <a:rPr lang="en-IN" dirty="0" smtClean="0"/>
              <a:t> ETL codes, implement the same data solutions through Azure services.</a:t>
            </a:r>
            <a:endParaRPr lang="en-US" dirty="0" smtClean="0"/>
          </a:p>
          <a:p>
            <a:pPr lvl="0"/>
            <a:r>
              <a:rPr lang="en-IN" dirty="0" smtClean="0"/>
              <a:t>Design and build simple to complex ETLs in Azure Data Factory, Synapse Spark Notebooks and Azure </a:t>
            </a:r>
            <a:r>
              <a:rPr lang="en-IN" dirty="0" err="1" smtClean="0"/>
              <a:t>DataBricks</a:t>
            </a:r>
            <a:r>
              <a:rPr lang="en-IN" dirty="0" smtClean="0"/>
              <a:t>.</a:t>
            </a:r>
            <a:endParaRPr lang="en-US" dirty="0" smtClean="0"/>
          </a:p>
          <a:p>
            <a:pPr lvl="0"/>
            <a:r>
              <a:rPr lang="en-IN" dirty="0" smtClean="0"/>
              <a:t>Should be able to design modules that has security and authorization frameworks.</a:t>
            </a:r>
            <a:endParaRPr lang="en-US" dirty="0" smtClean="0"/>
          </a:p>
          <a:p>
            <a:pPr lvl="0"/>
            <a:r>
              <a:rPr lang="en-IN" dirty="0" smtClean="0"/>
              <a:t>Analyze current business practices, processes and procedures and identify future opportunities for leveraging Azure data &amp; analytics </a:t>
            </a:r>
            <a:r>
              <a:rPr lang="en-IN" dirty="0" err="1" smtClean="0"/>
              <a:t>PaaS</a:t>
            </a:r>
            <a:r>
              <a:rPr lang="en-IN" dirty="0" smtClean="0"/>
              <a:t> services.</a:t>
            </a:r>
            <a:endParaRPr lang="en-US" dirty="0" smtClean="0"/>
          </a:p>
          <a:p>
            <a:pPr lvl="0"/>
            <a:r>
              <a:rPr lang="en-IN" dirty="0" smtClean="0"/>
              <a:t>Minimum 5-10 years of ETL experience using Azure data services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 rot="19073479">
            <a:off x="503007" y="2878049"/>
            <a:ext cx="3960416" cy="821549"/>
          </a:xfrm>
          <a:prstGeom prst="striped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83" y="1232323"/>
            <a:ext cx="14257497" cy="15404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For example following is the Job summary for ML Engineer and Data Scientist: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083" y="2978116"/>
            <a:ext cx="14257497" cy="6099573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IN" dirty="0" smtClean="0"/>
              <a:t>Strong understanding of Azure environment (</a:t>
            </a:r>
            <a:r>
              <a:rPr lang="en-IN" dirty="0" err="1" smtClean="0"/>
              <a:t>PaaS</a:t>
            </a:r>
            <a:r>
              <a:rPr lang="en-IN" dirty="0" smtClean="0"/>
              <a:t>, </a:t>
            </a:r>
            <a:r>
              <a:rPr lang="en-IN" dirty="0" err="1" smtClean="0"/>
              <a:t>IaaS</a:t>
            </a:r>
            <a:r>
              <a:rPr lang="en-IN" dirty="0" smtClean="0"/>
              <a:t>) and experience in working with hybrid model.</a:t>
            </a:r>
            <a:endParaRPr lang="en-US" dirty="0" smtClean="0"/>
          </a:p>
          <a:p>
            <a:pPr lvl="0"/>
            <a:r>
              <a:rPr lang="en-IN" dirty="0" smtClean="0"/>
              <a:t>Ability to guide and instruct mid-size team of Azure Data Engineers.</a:t>
            </a:r>
            <a:endParaRPr lang="en-US" dirty="0" smtClean="0"/>
          </a:p>
          <a:p>
            <a:pPr lvl="0"/>
            <a:r>
              <a:rPr lang="en-IN" dirty="0" smtClean="0"/>
              <a:t>Understand and design/reverse engineering AWS </a:t>
            </a:r>
            <a:r>
              <a:rPr lang="en-IN" dirty="0" err="1" smtClean="0"/>
              <a:t>DataSync</a:t>
            </a:r>
            <a:r>
              <a:rPr lang="en-IN" dirty="0" smtClean="0"/>
              <a:t> ETL codes, implement the same data solutions through Azure services.</a:t>
            </a:r>
            <a:endParaRPr lang="en-US" dirty="0" smtClean="0"/>
          </a:p>
          <a:p>
            <a:pPr lvl="0"/>
            <a:r>
              <a:rPr lang="en-IN" dirty="0" smtClean="0"/>
              <a:t>Design and build simple to complex ETLs in Azure Data Factory, Synapse Spark Notebooks and Azure </a:t>
            </a:r>
            <a:r>
              <a:rPr lang="en-IN" dirty="0" err="1" smtClean="0"/>
              <a:t>DataBricks</a:t>
            </a:r>
            <a:r>
              <a:rPr lang="en-IN" dirty="0" smtClean="0"/>
              <a:t>.</a:t>
            </a:r>
            <a:endParaRPr lang="en-US" dirty="0" smtClean="0"/>
          </a:p>
          <a:p>
            <a:pPr lvl="0"/>
            <a:r>
              <a:rPr lang="en-IN" dirty="0" smtClean="0"/>
              <a:t>Should be able to design modules that has security and authorization frameworks.</a:t>
            </a:r>
            <a:endParaRPr lang="en-US" dirty="0" smtClean="0"/>
          </a:p>
          <a:p>
            <a:pPr lvl="0"/>
            <a:r>
              <a:rPr lang="en-IN" dirty="0" smtClean="0"/>
              <a:t>Analyze current business practices, processes and procedures and identify future opportunities for leveraging Azure data &amp; analytics </a:t>
            </a:r>
            <a:r>
              <a:rPr lang="en-IN" dirty="0" err="1" smtClean="0"/>
              <a:t>PaaS</a:t>
            </a:r>
            <a:r>
              <a:rPr lang="en-IN" dirty="0" smtClean="0"/>
              <a:t> services.</a:t>
            </a:r>
            <a:endParaRPr lang="en-US" dirty="0" smtClean="0"/>
          </a:p>
          <a:p>
            <a:pPr lvl="0"/>
            <a:r>
              <a:rPr lang="en-IN" dirty="0" smtClean="0"/>
              <a:t>Minimum 5-10 years of ETL experience using Azure data services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triped Right Arrow 3"/>
          <p:cNvSpPr/>
          <p:nvPr/>
        </p:nvSpPr>
        <p:spPr>
          <a:xfrm rot="2745389">
            <a:off x="219493" y="862063"/>
            <a:ext cx="3080808" cy="1056111"/>
          </a:xfrm>
          <a:prstGeom prst="stripedRightArrow">
            <a:avLst/>
          </a:prstGeom>
          <a:gradFill flip="none"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pic>
        <p:nvPicPr>
          <p:cNvPr id="5" name="Picture 4" descr="3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067" y="4826600"/>
            <a:ext cx="5676596" cy="441582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mage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dh="http://schemas.microsoft.com/office/word/2020/wordml/sdtdatahash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3828402" y="410774"/>
            <a:ext cx="8316873" cy="846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3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067" y="4826600"/>
            <a:ext cx="5676596" cy="441582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/>
          <p:cNvGraphicFramePr>
            <a:graphicFrameLocks noChangeAspect="1"/>
          </p:cNvGraphicFramePr>
          <p:nvPr/>
        </p:nvGraphicFramePr>
        <p:xfrm>
          <a:off x="594670" y="513468"/>
          <a:ext cx="6695511" cy="8318183"/>
        </p:xfrm>
        <a:graphic>
          <a:graphicData uri="http://schemas.openxmlformats.org/presentationml/2006/ole">
            <p:oleObj spid="_x0000_s3074" name="Document" r:id="rId3" imgW="6477720" imgH="10343568" progId="Word.Document.12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132014" y="102694"/>
            <a:ext cx="7656804" cy="9037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84859" y="410774"/>
            <a:ext cx="7366768" cy="8010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72637" y="4723906"/>
            <a:ext cx="3960416" cy="4174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/>
          <p:cNvGraphicFramePr>
            <a:graphicFrameLocks noChangeAspect="1"/>
          </p:cNvGraphicFramePr>
          <p:nvPr/>
        </p:nvGraphicFramePr>
        <p:xfrm>
          <a:off x="594670" y="513468"/>
          <a:ext cx="6695511" cy="8318183"/>
        </p:xfrm>
        <a:graphic>
          <a:graphicData uri="http://schemas.openxmlformats.org/presentationml/2006/ole">
            <p:oleObj spid="_x0000_s4098" name="Document" r:id="rId3" imgW="6477720" imgH="10343568" progId="Word.Document.12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132014" y="102694"/>
            <a:ext cx="7656804" cy="90370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84859" y="410774"/>
            <a:ext cx="7366768" cy="8010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&quot;No&quot; Symbol 5"/>
          <p:cNvSpPr/>
          <p:nvPr/>
        </p:nvSpPr>
        <p:spPr>
          <a:xfrm>
            <a:off x="9769025" y="2772728"/>
            <a:ext cx="5676596" cy="421043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83" y="718855"/>
            <a:ext cx="14257497" cy="15404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to write in the CV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sz="5800" dirty="0" smtClean="0"/>
              <a:t>4-5 relevant sections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-Resume Summary (More on this later)</a:t>
            </a:r>
            <a:endParaRPr lang="en-US" dirty="0" smtClean="0"/>
          </a:p>
          <a:p>
            <a:r>
              <a:rPr lang="en-IN" dirty="0" smtClean="0"/>
              <a:t>-Work-Ex</a:t>
            </a:r>
            <a:endParaRPr lang="en-US" dirty="0" smtClean="0"/>
          </a:p>
          <a:p>
            <a:r>
              <a:rPr lang="en-IN" dirty="0" smtClean="0"/>
              <a:t>-Education</a:t>
            </a:r>
            <a:endParaRPr lang="en-US" dirty="0" smtClean="0"/>
          </a:p>
          <a:p>
            <a:r>
              <a:rPr lang="en-IN" dirty="0" smtClean="0"/>
              <a:t>-Internships</a:t>
            </a:r>
            <a:endParaRPr lang="en-US" dirty="0" smtClean="0"/>
          </a:p>
          <a:p>
            <a:r>
              <a:rPr lang="en-IN" dirty="0" smtClean="0"/>
              <a:t>-Achievements</a:t>
            </a:r>
            <a:endParaRPr lang="en-US" dirty="0" smtClean="0"/>
          </a:p>
          <a:p>
            <a:r>
              <a:rPr lang="en-IN" dirty="0" smtClean="0"/>
              <a:t>-Projects</a:t>
            </a:r>
            <a:endParaRPr lang="en-US" dirty="0" smtClean="0"/>
          </a:p>
          <a:p>
            <a:r>
              <a:rPr lang="en-IN" dirty="0" smtClean="0"/>
              <a:t>-Extra-</a:t>
            </a:r>
            <a:r>
              <a:rPr lang="en-IN" dirty="0" err="1" smtClean="0"/>
              <a:t>Curriculars</a:t>
            </a:r>
            <a:endParaRPr lang="en-US" dirty="0" smtClean="0"/>
          </a:p>
          <a:p>
            <a:r>
              <a:rPr lang="en-IN" dirty="0" smtClean="0"/>
              <a:t>-Anything else that makes u stand 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9372984" y="3512122"/>
            <a:ext cx="4224443" cy="2957576"/>
          </a:xfrm>
          <a:prstGeom prst="star5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84166" y="2772728"/>
            <a:ext cx="11749233" cy="214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52153" y="3594276"/>
            <a:ext cx="11749233" cy="214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83" y="718855"/>
            <a:ext cx="14257497" cy="15404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to write in the CV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sz="5800" dirty="0" smtClean="0"/>
              <a:t>4-5 relevant sections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-Resume Summary (More on this later)</a:t>
            </a:r>
            <a:endParaRPr lang="en-US" dirty="0" smtClean="0"/>
          </a:p>
          <a:p>
            <a:r>
              <a:rPr lang="en-IN" dirty="0" smtClean="0"/>
              <a:t>-Work-Ex</a:t>
            </a:r>
            <a:endParaRPr lang="en-US" dirty="0" smtClean="0"/>
          </a:p>
          <a:p>
            <a:r>
              <a:rPr lang="en-IN" dirty="0" smtClean="0"/>
              <a:t>-Education</a:t>
            </a:r>
            <a:endParaRPr lang="en-US" dirty="0" smtClean="0"/>
          </a:p>
          <a:p>
            <a:r>
              <a:rPr lang="en-IN" dirty="0" smtClean="0"/>
              <a:t>-Internships</a:t>
            </a:r>
            <a:endParaRPr lang="en-US" dirty="0" smtClean="0"/>
          </a:p>
          <a:p>
            <a:r>
              <a:rPr lang="en-IN" dirty="0" smtClean="0"/>
              <a:t>-Achievements</a:t>
            </a:r>
            <a:endParaRPr lang="en-US" dirty="0" smtClean="0"/>
          </a:p>
          <a:p>
            <a:r>
              <a:rPr lang="en-IN" dirty="0" smtClean="0"/>
              <a:t>-Projects</a:t>
            </a:r>
            <a:endParaRPr lang="en-US" dirty="0" smtClean="0"/>
          </a:p>
          <a:p>
            <a:r>
              <a:rPr lang="en-IN" dirty="0" smtClean="0"/>
              <a:t>-Extra-</a:t>
            </a:r>
            <a:r>
              <a:rPr lang="en-IN" dirty="0" err="1" smtClean="0"/>
              <a:t>Curriculars</a:t>
            </a:r>
            <a:endParaRPr lang="en-US" dirty="0" smtClean="0"/>
          </a:p>
          <a:p>
            <a:r>
              <a:rPr lang="en-IN" dirty="0" smtClean="0"/>
              <a:t>-Anything else that makes u stand 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9372984" y="3512122"/>
            <a:ext cx="4224443" cy="2957576"/>
          </a:xfrm>
          <a:prstGeom prst="star5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52153" y="3594276"/>
            <a:ext cx="11749233" cy="214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1247" y="0"/>
            <a:ext cx="3960416" cy="308080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83" y="718855"/>
            <a:ext cx="14257497" cy="15404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to write in the CV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sz="5800" dirty="0" smtClean="0"/>
              <a:t>4-5 relevant sections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-Resume Summary (More on this later)</a:t>
            </a:r>
            <a:endParaRPr lang="en-US" dirty="0" smtClean="0"/>
          </a:p>
          <a:p>
            <a:r>
              <a:rPr lang="en-IN" dirty="0" smtClean="0"/>
              <a:t>-Work-Ex</a:t>
            </a:r>
            <a:endParaRPr lang="en-US" dirty="0" smtClean="0"/>
          </a:p>
          <a:p>
            <a:r>
              <a:rPr lang="en-IN" dirty="0" smtClean="0"/>
              <a:t>-Education</a:t>
            </a:r>
            <a:endParaRPr lang="en-US" dirty="0" smtClean="0"/>
          </a:p>
          <a:p>
            <a:r>
              <a:rPr lang="en-IN" dirty="0" smtClean="0"/>
              <a:t>-Internships</a:t>
            </a:r>
            <a:endParaRPr lang="en-US" dirty="0" smtClean="0"/>
          </a:p>
          <a:p>
            <a:r>
              <a:rPr lang="en-IN" dirty="0" smtClean="0"/>
              <a:t>-Achievements</a:t>
            </a:r>
            <a:endParaRPr lang="en-US" dirty="0" smtClean="0"/>
          </a:p>
          <a:p>
            <a:r>
              <a:rPr lang="en-IN" dirty="0" smtClean="0"/>
              <a:t>-Projects</a:t>
            </a:r>
            <a:endParaRPr lang="en-US" dirty="0" smtClean="0"/>
          </a:p>
          <a:p>
            <a:r>
              <a:rPr lang="en-IN" dirty="0" smtClean="0"/>
              <a:t>-Extra-</a:t>
            </a:r>
            <a:r>
              <a:rPr lang="en-IN" dirty="0" err="1" smtClean="0"/>
              <a:t>Curriculars</a:t>
            </a:r>
            <a:endParaRPr lang="en-US" dirty="0" smtClean="0"/>
          </a:p>
          <a:p>
            <a:r>
              <a:rPr lang="en-IN" dirty="0" smtClean="0"/>
              <a:t>-Anything else that makes u stand 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9372984" y="3512122"/>
            <a:ext cx="4224443" cy="2957576"/>
          </a:xfrm>
          <a:prstGeom prst="star5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52153" y="4313132"/>
            <a:ext cx="11749233" cy="214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33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05344" y="6880472"/>
            <a:ext cx="3036319" cy="2361953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083" y="718855"/>
            <a:ext cx="14257497" cy="154040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to write in the CV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sz="5800" dirty="0" smtClean="0"/>
              <a:t>4-5 relevant sections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-Resume Summary (More on this later)</a:t>
            </a:r>
            <a:endParaRPr lang="en-US" dirty="0" smtClean="0"/>
          </a:p>
          <a:p>
            <a:r>
              <a:rPr lang="en-IN" dirty="0" smtClean="0"/>
              <a:t>-Work-Ex</a:t>
            </a:r>
            <a:endParaRPr lang="en-US" dirty="0" smtClean="0"/>
          </a:p>
          <a:p>
            <a:r>
              <a:rPr lang="en-IN" dirty="0" smtClean="0"/>
              <a:t>-Education</a:t>
            </a:r>
            <a:endParaRPr lang="en-US" dirty="0" smtClean="0"/>
          </a:p>
          <a:p>
            <a:r>
              <a:rPr lang="en-IN" dirty="0" smtClean="0"/>
              <a:t>-Internships</a:t>
            </a:r>
            <a:endParaRPr lang="en-US" dirty="0" smtClean="0"/>
          </a:p>
          <a:p>
            <a:r>
              <a:rPr lang="en-IN" dirty="0" smtClean="0"/>
              <a:t>-Achievements</a:t>
            </a:r>
            <a:endParaRPr lang="en-US" dirty="0" smtClean="0"/>
          </a:p>
          <a:p>
            <a:r>
              <a:rPr lang="en-IN" dirty="0" smtClean="0"/>
              <a:t>-Projects</a:t>
            </a:r>
            <a:endParaRPr lang="en-US" dirty="0" smtClean="0"/>
          </a:p>
          <a:p>
            <a:r>
              <a:rPr lang="en-IN" dirty="0" smtClean="0"/>
              <a:t>-Extra-</a:t>
            </a:r>
            <a:r>
              <a:rPr lang="en-IN" dirty="0" err="1" smtClean="0"/>
              <a:t>Curriculars</a:t>
            </a:r>
            <a:endParaRPr lang="en-US" dirty="0" smtClean="0"/>
          </a:p>
          <a:p>
            <a:r>
              <a:rPr lang="en-IN" dirty="0" smtClean="0"/>
              <a:t>-Anything else that makes u stand 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9372984" y="3512122"/>
            <a:ext cx="4224443" cy="2957576"/>
          </a:xfrm>
          <a:prstGeom prst="star5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3332" tIns="71666" rIns="143332" bIns="71666"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320139" y="5031987"/>
            <a:ext cx="8052845" cy="214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20138" y="6469698"/>
            <a:ext cx="7656804" cy="214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1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81247" y="0"/>
            <a:ext cx="3960416" cy="3080808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1292</Words>
  <Application>Microsoft Office PowerPoint</Application>
  <PresentationFormat>Custom</PresentationFormat>
  <Paragraphs>181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Office Theme</vt:lpstr>
      <vt:lpstr>Document</vt:lpstr>
      <vt:lpstr>Slide 1</vt:lpstr>
      <vt:lpstr>Slide 2</vt:lpstr>
      <vt:lpstr>Slide 3</vt:lpstr>
      <vt:lpstr>Slide 4</vt:lpstr>
      <vt:lpstr>Slide 5</vt:lpstr>
      <vt:lpstr>What to write in the CV 4-5 relevant sections </vt:lpstr>
      <vt:lpstr>What to write in the CV 4-5 relevant sections </vt:lpstr>
      <vt:lpstr>What to write in the CV 4-5 relevant sections </vt:lpstr>
      <vt:lpstr>What to write in the CV 4-5 relevant sections </vt:lpstr>
      <vt:lpstr>How to write about your work experience: </vt:lpstr>
      <vt:lpstr>Slide 11</vt:lpstr>
      <vt:lpstr>Some useful words</vt:lpstr>
      <vt:lpstr>Some useful words</vt:lpstr>
      <vt:lpstr>Some useful words</vt:lpstr>
      <vt:lpstr>Some useful words</vt:lpstr>
      <vt:lpstr>Very IMPORTANT to get shortlisted:</vt:lpstr>
      <vt:lpstr>Very IMPORTANT to get shortlisted:</vt:lpstr>
      <vt:lpstr>Very IMPORTANT to get shortlisted:</vt:lpstr>
      <vt:lpstr>Resume Summary: </vt:lpstr>
      <vt:lpstr>Resume Summary: </vt:lpstr>
      <vt:lpstr>Resume Summary: </vt:lpstr>
      <vt:lpstr>Resume Summary: </vt:lpstr>
      <vt:lpstr>How to check my Resume ATS score?</vt:lpstr>
      <vt:lpstr>Dos:</vt:lpstr>
      <vt:lpstr>Dos:</vt:lpstr>
      <vt:lpstr>Dos:</vt:lpstr>
      <vt:lpstr>Donts: </vt:lpstr>
      <vt:lpstr>Donts: </vt:lpstr>
      <vt:lpstr>Donts: </vt:lpstr>
      <vt:lpstr>Donts: </vt:lpstr>
      <vt:lpstr>Donts: </vt:lpstr>
      <vt:lpstr>Common Mistakes:</vt:lpstr>
      <vt:lpstr>Technical aspects</vt:lpstr>
      <vt:lpstr>For example following is the Job summary for ML Engineer and Data Scientist: </vt:lpstr>
      <vt:lpstr>For example following is the Job summary for ML Engineer and Data Scientist: </vt:lpstr>
      <vt:lpstr>Slide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55</cp:revision>
  <dcterms:created xsi:type="dcterms:W3CDTF">2006-08-16T00:00:00Z</dcterms:created>
  <dcterms:modified xsi:type="dcterms:W3CDTF">2024-09-23T18:17:48Z</dcterms:modified>
</cp:coreProperties>
</file>