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6"/>
  </p:notesMasterIdLst>
  <p:sldIdLst>
    <p:sldId id="278" r:id="rId5"/>
    <p:sldId id="308" r:id="rId6"/>
    <p:sldId id="309" r:id="rId7"/>
    <p:sldId id="307" r:id="rId8"/>
    <p:sldId id="279" r:id="rId9"/>
    <p:sldId id="310" r:id="rId10"/>
    <p:sldId id="280" r:id="rId11"/>
    <p:sldId id="281" r:id="rId12"/>
    <p:sldId id="282" r:id="rId13"/>
    <p:sldId id="290" r:id="rId14"/>
    <p:sldId id="292" r:id="rId15"/>
    <p:sldId id="294" r:id="rId16"/>
    <p:sldId id="295" r:id="rId17"/>
    <p:sldId id="296" r:id="rId18"/>
    <p:sldId id="299" r:id="rId19"/>
    <p:sldId id="301" r:id="rId20"/>
    <p:sldId id="302" r:id="rId21"/>
    <p:sldId id="303" r:id="rId22"/>
    <p:sldId id="305" r:id="rId23"/>
    <p:sldId id="311" r:id="rId24"/>
    <p:sldId id="293" r:id="rId2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09" autoAdjust="0"/>
  </p:normalViewPr>
  <p:slideViewPr>
    <p:cSldViewPr snapToGrid="0" snapToObjects="1">
      <p:cViewPr>
        <p:scale>
          <a:sx n="100" d="100"/>
          <a:sy n="100" d="100"/>
        </p:scale>
        <p:origin x="-77"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DAX FUNCTION</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BI Academy</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86783" y="1243584"/>
            <a:ext cx="8274127" cy="768096"/>
          </a:xfrm>
        </p:spPr>
        <p:txBody>
          <a:bodyPr/>
          <a:lstStyle/>
          <a:p>
            <a:r>
              <a:rPr lang="en-US" dirty="0"/>
              <a:t>COUNT and </a:t>
            </a:r>
            <a:r>
              <a:rPr lang="en-US" dirty="0" err="1"/>
              <a:t>countrows</a:t>
            </a: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986784" y="3571108"/>
            <a:ext cx="5880785" cy="411480"/>
          </a:xfrm>
        </p:spPr>
        <p:txBody>
          <a:bodyPr/>
          <a:lstStyle/>
          <a:p>
            <a:r>
              <a:rPr lang="en-US" dirty="0"/>
              <a:t>Num Orders = COUNTROWS('master table')</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986784" y="4115817"/>
            <a:ext cx="7447192" cy="1815416"/>
          </a:xfrm>
        </p:spPr>
        <p:txBody>
          <a:bodyPr/>
          <a:lstStyle/>
          <a:p>
            <a:r>
              <a:rPr lang="en-US" dirty="0"/>
              <a:t>Count function Counts the number of rows in the specified column that contain non-blank values.</a:t>
            </a:r>
          </a:p>
          <a:p>
            <a:endParaRPr lang="en-US" dirty="0"/>
          </a:p>
          <a:p>
            <a:endParaRPr lang="en-US" dirty="0"/>
          </a:p>
          <a:p>
            <a:r>
              <a:rPr lang="en-US" dirty="0"/>
              <a:t>You can use the COUNT function to count column values, or you can use the COUNTROWS function to count table rows. Both functions will achieve the same result, providing that the counted column contains no BLANKs.</a:t>
            </a:r>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a:xfrm>
            <a:off x="3986784" y="2330704"/>
            <a:ext cx="7882128" cy="411480"/>
          </a:xfrm>
        </p:spPr>
        <p:txBody>
          <a:bodyPr/>
          <a:lstStyle/>
          <a:p>
            <a:r>
              <a:rPr lang="en-US" dirty="0"/>
              <a:t>Count </a:t>
            </a:r>
            <a:r>
              <a:rPr lang="en-US" dirty="0" err="1"/>
              <a:t>custID</a:t>
            </a:r>
            <a:r>
              <a:rPr lang="en-US" dirty="0"/>
              <a:t>= </a:t>
            </a:r>
          </a:p>
          <a:p>
            <a:r>
              <a:rPr lang="en-US" dirty="0"/>
              <a:t>COUNT('Master Table'[Customer ID])</a:t>
            </a:r>
          </a:p>
        </p:txBody>
      </p:sp>
    </p:spTree>
    <p:extLst>
      <p:ext uri="{BB962C8B-B14F-4D97-AF65-F5344CB8AC3E}">
        <p14:creationId xmlns:p14="http://schemas.microsoft.com/office/powerpoint/2010/main" val="3170280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MAX</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b="1" dirty="0"/>
              <a:t>Max Sales = MAX('master table'[Sales])</a:t>
            </a:r>
          </a:p>
          <a:p>
            <a:endParaRPr lang="en-US" b="1" dirty="0"/>
          </a:p>
          <a:p>
            <a:r>
              <a:rPr lang="en-US" b="1" dirty="0"/>
              <a:t>This DAX formula calculates the maximum value from the 'Sales' column in the 'master table'. You can use a similar approach to create measures or calculated columns for other maximum-related analyses.</a:t>
            </a:r>
          </a:p>
        </p:txBody>
      </p:sp>
    </p:spTree>
    <p:extLst>
      <p:ext uri="{BB962C8B-B14F-4D97-AF65-F5344CB8AC3E}">
        <p14:creationId xmlns:p14="http://schemas.microsoft.com/office/powerpoint/2010/main" val="94818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CALCULATE</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Central Region Orders = CALCULATE(COUNTROWS('Location Table'), 'Location Table'[Region] = "Central")</a:t>
            </a:r>
          </a:p>
          <a:p>
            <a:r>
              <a:rPr lang="en-US" sz="1200" dirty="0"/>
              <a:t>COUNTROWS('master table'): This part of the formula counts the number of rows in the ‘location table' without any filters. CALCULATE(..., 'master table'[Region] = "Central"): This part of the formula modifies the filter context for the 'master table' by specifying that it should only consider rows where the 'Region' column is equal to "Central".</a:t>
            </a:r>
          </a:p>
        </p:txBody>
      </p:sp>
    </p:spTree>
    <p:extLst>
      <p:ext uri="{BB962C8B-B14F-4D97-AF65-F5344CB8AC3E}">
        <p14:creationId xmlns:p14="http://schemas.microsoft.com/office/powerpoint/2010/main" val="3272737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147771"/>
            <a:ext cx="6766560" cy="768096"/>
          </a:xfrm>
        </p:spPr>
        <p:txBody>
          <a:bodyPr/>
          <a:lstStyle/>
          <a:p>
            <a:r>
              <a:rPr lang="en-US" dirty="0"/>
              <a:t>TOPN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078736"/>
            <a:ext cx="6766560" cy="2700528"/>
          </a:xfrm>
        </p:spPr>
        <p:txBody>
          <a:bodyPr/>
          <a:lstStyle/>
          <a:p>
            <a:r>
              <a:rPr lang="en-US" b="1" dirty="0"/>
              <a:t>Top 5 Products Sales = </a:t>
            </a:r>
          </a:p>
          <a:p>
            <a:r>
              <a:rPr lang="en-US" b="1" dirty="0"/>
              <a:t>CALCULATE(</a:t>
            </a:r>
          </a:p>
          <a:p>
            <a:r>
              <a:rPr lang="en-US" b="1" dirty="0"/>
              <a:t>    SUM('master table'[Sales]),</a:t>
            </a:r>
          </a:p>
          <a:p>
            <a:r>
              <a:rPr lang="en-US" b="1" dirty="0"/>
              <a:t>    TOPN(5, ALL('master table'), 'master table'[Sales], DESC))</a:t>
            </a:r>
          </a:p>
          <a:p>
            <a:endParaRPr lang="en-US" dirty="0"/>
          </a:p>
          <a:p>
            <a:pPr marL="285750" indent="-285750">
              <a:buFont typeface="Arial" panose="020B0604020202020204" pitchFamily="34" charset="0"/>
              <a:buChar char="•"/>
            </a:pPr>
            <a:r>
              <a:rPr lang="en-US" dirty="0"/>
              <a:t>It calculates the sum of 'Sales' for the top 5 products based on their sales amounts in descending order across the entire 'master table'. Here's a brief breakdown: </a:t>
            </a:r>
          </a:p>
          <a:p>
            <a:pPr marL="285750" indent="-285750">
              <a:buFont typeface="Arial" panose="020B0604020202020204" pitchFamily="34" charset="0"/>
              <a:buChar char="•"/>
            </a:pPr>
            <a:r>
              <a:rPr lang="en-US" dirty="0"/>
              <a:t>CALCULATE(SUM('master table'[Sales]), ...): This part of the formula calculates the sum of 'Sales' within the specified context. </a:t>
            </a:r>
          </a:p>
          <a:p>
            <a:pPr marL="285750" indent="-285750">
              <a:buFont typeface="Arial" panose="020B0604020202020204" pitchFamily="34" charset="0"/>
              <a:buChar char="•"/>
            </a:pPr>
            <a:r>
              <a:rPr lang="en-US" dirty="0"/>
              <a:t>TOPN(5, ALL('master table'), 'master table'[Sales], DESC): This part determines the top 5 rows from the 'master table' based on the 'Sales' column in descending order. </a:t>
            </a:r>
          </a:p>
          <a:p>
            <a:pPr marL="285750" indent="-285750">
              <a:buFont typeface="Arial" panose="020B0604020202020204" pitchFamily="34" charset="0"/>
              <a:buChar char="•"/>
            </a:pPr>
            <a:r>
              <a:rPr lang="en-US" dirty="0"/>
              <a:t>The ALL('master table') ensures that the calculation considers the entire table without any filters.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3613877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1255910"/>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DISTINCT</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2610016"/>
            <a:ext cx="6400800" cy="512064"/>
          </a:xfrm>
        </p:spPr>
        <p:txBody>
          <a:bodyPr/>
          <a:lstStyle/>
          <a:p>
            <a:pPr algn="ctr"/>
            <a:r>
              <a:rPr lang="en-US" sz="2400" dirty="0" err="1">
                <a:solidFill>
                  <a:schemeClr val="accent6"/>
                </a:solidFill>
                <a:latin typeface="Sabon Next LT" panose="02000500000000000000" pitchFamily="2" charset="0"/>
                <a:cs typeface="Sabon Next LT" panose="02000500000000000000" pitchFamily="2" charset="0"/>
              </a:rPr>
              <a:t>count_distinct_rows</a:t>
            </a:r>
            <a:r>
              <a:rPr lang="en-US" sz="2400" dirty="0">
                <a:solidFill>
                  <a:schemeClr val="accent6"/>
                </a:solidFill>
                <a:latin typeface="Sabon Next LT" panose="02000500000000000000" pitchFamily="2" charset="0"/>
                <a:cs typeface="Sabon Next LT" panose="02000500000000000000" pitchFamily="2" charset="0"/>
              </a:rPr>
              <a:t> = COUNTROWS(DISTINCT('Master Table'[Customer ID]))</a:t>
            </a:r>
          </a:p>
          <a:p>
            <a:pPr algn="ctr"/>
            <a:endParaRPr lang="en-US" dirty="0">
              <a:latin typeface="Sabon Next LT" panose="02000500000000000000" pitchFamily="2" charset="0"/>
              <a:cs typeface="Sabon Next LT" panose="02000500000000000000" pitchFamily="2" charset="0"/>
            </a:endParaRPr>
          </a:p>
          <a:p>
            <a:pPr marL="342900" indent="-342900" algn="l">
              <a:buFont typeface="Arial" panose="020B0604020202020204" pitchFamily="34" charset="0"/>
              <a:buChar char="•"/>
            </a:pPr>
            <a:r>
              <a:rPr lang="en-US" sz="1800" dirty="0">
                <a:solidFill>
                  <a:schemeClr val="accent6"/>
                </a:solidFill>
                <a:latin typeface="Sabon Next LT" panose="02000500000000000000" pitchFamily="2" charset="0"/>
                <a:cs typeface="Sabon Next LT" panose="02000500000000000000" pitchFamily="2" charset="0"/>
              </a:rPr>
              <a:t>It uses the COUNTROWS function in combination with DISTINCT to count the number of distinct values in the 'Customer ID' column from the 'Master Table'. This will give you the count of unique customer IDs in your dataset. </a:t>
            </a:r>
          </a:p>
          <a:p>
            <a:pPr algn="l"/>
            <a:endParaRPr lang="en-US" sz="1800" dirty="0">
              <a:solidFill>
                <a:schemeClr val="accent6"/>
              </a:solidFill>
              <a:latin typeface="Sabon Next LT" panose="02000500000000000000" pitchFamily="2" charset="0"/>
              <a:cs typeface="Sabon Next LT" panose="02000500000000000000" pitchFamily="2" charset="0"/>
            </a:endParaRPr>
          </a:p>
          <a:p>
            <a:pPr marL="342900" indent="-342900" algn="l">
              <a:buFont typeface="Arial" panose="020B0604020202020204" pitchFamily="34" charset="0"/>
              <a:buChar char="•"/>
            </a:pPr>
            <a:r>
              <a:rPr lang="en-US" sz="1800" dirty="0">
                <a:solidFill>
                  <a:schemeClr val="accent6"/>
                </a:solidFill>
                <a:latin typeface="Sabon Next LT" panose="02000500000000000000" pitchFamily="2" charset="0"/>
                <a:cs typeface="Sabon Next LT" panose="02000500000000000000" pitchFamily="2" charset="0"/>
              </a:rPr>
              <a:t>This measure will return the total number of unique customer IDs in the 'Master Table'. If you want to count distinct rows based on multiple columns, you can modify the formula accordingly.</a:t>
            </a:r>
          </a:p>
          <a:p>
            <a:pPr marL="342900" indent="-342900" algn="l">
              <a:buFont typeface="Arial" panose="020B0604020202020204" pitchFamily="34" charset="0"/>
              <a:buChar char="•"/>
            </a:pPr>
            <a:endParaRPr lang="en-US" sz="1800" dirty="0">
              <a:solidFill>
                <a:schemeClr val="accent6"/>
              </a:solidFill>
              <a:latin typeface="Sabon Next LT" panose="02000500000000000000" pitchFamily="2" charset="0"/>
              <a:cs typeface="Sabon Next LT" panose="02000500000000000000" pitchFamily="2" charset="0"/>
            </a:endParaRPr>
          </a:p>
          <a:p>
            <a:pPr marL="342900" indent="-342900" algn="l">
              <a:buFont typeface="Arial" panose="020B0604020202020204" pitchFamily="34" charset="0"/>
              <a:buChar char="•"/>
            </a:pPr>
            <a:endParaRPr lang="en-US" sz="1800" b="0" i="0" dirty="0">
              <a:effectLst/>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3298952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FILTER</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977639" y="2330704"/>
            <a:ext cx="7074673" cy="411480"/>
          </a:xfrm>
        </p:spPr>
        <p:txBody>
          <a:bodyPr/>
          <a:lstStyle/>
          <a:p>
            <a:r>
              <a:rPr lang="en-US" dirty="0"/>
              <a:t>create a new table not new measure or column</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p:txBody>
          <a:bodyPr/>
          <a:lstStyle/>
          <a:p>
            <a:r>
              <a:rPr lang="en-US" dirty="0" err="1"/>
              <a:t>FilteredTable</a:t>
            </a:r>
            <a:r>
              <a:rPr lang="en-US" dirty="0"/>
              <a:t> = FILTER('Master', 'Master'[Ship Mode] = "Standard Class")</a:t>
            </a:r>
          </a:p>
          <a:p>
            <a:endParaRPr lang="en-US" dirty="0"/>
          </a:p>
          <a:p>
            <a:r>
              <a:rPr lang="en-US" dirty="0" err="1"/>
              <a:t>FilteredTable</a:t>
            </a:r>
            <a:r>
              <a:rPr lang="en-US" dirty="0"/>
              <a:t> = FILTER('Master', 'Master'[Category] = "Office Supplies")</a:t>
            </a:r>
          </a:p>
          <a:p>
            <a:endParaRPr lang="en-US" dirty="0"/>
          </a:p>
          <a:p>
            <a:r>
              <a:rPr lang="en-US" dirty="0" err="1"/>
              <a:t>FilteredTable</a:t>
            </a:r>
            <a:r>
              <a:rPr lang="en-US" dirty="0"/>
              <a:t> = FILTER('Master', 'Master'[Profit] &gt; 0)</a:t>
            </a:r>
          </a:p>
          <a:p>
            <a:endParaRPr lang="en-US" dirty="0"/>
          </a:p>
          <a:p>
            <a:r>
              <a:rPr lang="en-US" dirty="0" err="1"/>
              <a:t>FilteredTable</a:t>
            </a:r>
            <a:r>
              <a:rPr lang="en-US" dirty="0"/>
              <a:t> = FILTER('Master', 'Master'[Region] = "Central")</a:t>
            </a:r>
          </a:p>
          <a:p>
            <a:endParaRPr lang="en-US" dirty="0"/>
          </a:p>
          <a:p>
            <a:r>
              <a:rPr lang="en-US" dirty="0" err="1"/>
              <a:t>FilteredTable</a:t>
            </a:r>
            <a:r>
              <a:rPr lang="en-US" dirty="0"/>
              <a:t> = FILTER('Master', 'Master'[Sales] &gt; 100)</a:t>
            </a:r>
          </a:p>
          <a:p>
            <a:endParaRPr lang="en-US" dirty="0"/>
          </a:p>
          <a:p>
            <a:endParaRPr lang="en-US" dirty="0"/>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p:txBody>
          <a:bodyPr/>
          <a:lstStyle/>
          <a:p>
            <a:r>
              <a:rPr lang="en-US" dirty="0"/>
              <a:t>You can use FILTER to reduce the number of rows in the table that you are working with, and use only specific data in calculations. FILTER is not used independently, but as a function that is embedded in other functions that require a table as an argument.</a:t>
            </a:r>
          </a:p>
        </p:txBody>
      </p:sp>
    </p:spTree>
    <p:extLst>
      <p:ext uri="{BB962C8B-B14F-4D97-AF65-F5344CB8AC3E}">
        <p14:creationId xmlns:p14="http://schemas.microsoft.com/office/powerpoint/2010/main" val="16526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IF</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222752"/>
            <a:ext cx="7773990" cy="2700528"/>
          </a:xfrm>
        </p:spPr>
        <p:txBody>
          <a:bodyPr/>
          <a:lstStyle/>
          <a:p>
            <a:r>
              <a:rPr lang="en-US" sz="1800" b="1" dirty="0"/>
              <a:t>Creating a New Column to Identify Profitable Sales:</a:t>
            </a:r>
          </a:p>
          <a:p>
            <a:endParaRPr lang="en-US" dirty="0"/>
          </a:p>
          <a:p>
            <a:r>
              <a:rPr lang="en-US" dirty="0" err="1"/>
              <a:t>ProfitableSales</a:t>
            </a:r>
            <a:r>
              <a:rPr lang="en-US" dirty="0"/>
              <a:t> = IF('master table'[Profit] &gt; 0, "Profitable", "Not Profitable")</a:t>
            </a:r>
          </a:p>
          <a:p>
            <a:endParaRPr lang="en-US" dirty="0"/>
          </a:p>
          <a:p>
            <a:r>
              <a:rPr lang="en-US" dirty="0" err="1"/>
              <a:t>SalesCategory</a:t>
            </a:r>
            <a:r>
              <a:rPr lang="en-US" dirty="0"/>
              <a:t> = IF('master table'[Sales] &gt; 100, "High Sales", "Low Sales")</a:t>
            </a:r>
          </a:p>
          <a:p>
            <a:endParaRPr lang="en-US" dirty="0"/>
          </a:p>
          <a:p>
            <a:r>
              <a:rPr lang="en-US" dirty="0" err="1"/>
              <a:t>ShippingModeDecision</a:t>
            </a:r>
            <a:r>
              <a:rPr lang="en-US" dirty="0"/>
              <a:t> = IF('master table'[Segment] = "Consumer", "Standard Class", "Express")</a:t>
            </a:r>
          </a:p>
          <a:p>
            <a:endParaRPr lang="en-US" dirty="0"/>
          </a:p>
          <a:p>
            <a:endParaRPr lang="en-US" dirty="0"/>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2707778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1243584"/>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SWITCH</a:t>
            </a:r>
          </a:p>
        </p:txBody>
      </p:sp>
      <p:sp>
        <p:nvSpPr>
          <p:cNvPr id="4" name="Content Placeholder 2">
            <a:extLst>
              <a:ext uri="{FF2B5EF4-FFF2-40B4-BE49-F238E27FC236}">
                <a16:creationId xmlns:a16="http://schemas.microsoft.com/office/drawing/2014/main" id="{7E76F793-EEA9-D934-FB7E-2700BBBE23C5}"/>
              </a:ext>
            </a:extLst>
          </p:cNvPr>
          <p:cNvSpPr txBox="1">
            <a:spLocks/>
          </p:cNvSpPr>
          <p:nvPr/>
        </p:nvSpPr>
        <p:spPr>
          <a:xfrm>
            <a:off x="2209005" y="2243328"/>
            <a:ext cx="7773990" cy="2700528"/>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r>
              <a:rPr lang="en-US" sz="1800" b="1" dirty="0"/>
              <a:t>Creating a New Column:</a:t>
            </a:r>
            <a:endParaRPr lang="en-US" dirty="0"/>
          </a:p>
          <a:p>
            <a:pPr algn="l"/>
            <a:r>
              <a:rPr lang="en-US" dirty="0" err="1"/>
              <a:t>Switch_Category_Profit</a:t>
            </a:r>
            <a:r>
              <a:rPr lang="en-US" dirty="0"/>
              <a:t> = </a:t>
            </a:r>
          </a:p>
          <a:p>
            <a:pPr algn="l"/>
            <a:r>
              <a:rPr lang="en-US" dirty="0"/>
              <a:t>SWITCH ('Orders'[Category],</a:t>
            </a:r>
          </a:p>
          <a:p>
            <a:pPr algn="l"/>
            <a:r>
              <a:rPr lang="en-US" dirty="0"/>
              <a:t>    "Office Supplies", IF('Orders'[Profit] &gt; 0, "Profitable", "Not Profitable"),</a:t>
            </a:r>
          </a:p>
          <a:p>
            <a:pPr algn="l"/>
            <a:r>
              <a:rPr lang="en-US" dirty="0"/>
              <a:t>    "Furniture", IF('Orders'[Profit] &gt; 0, "Profitable", "Not Profitable"),</a:t>
            </a:r>
          </a:p>
          <a:p>
            <a:pPr algn="l"/>
            <a:r>
              <a:rPr lang="en-US" dirty="0"/>
              <a:t>    "Technology", IF('Orders'[Profit] &gt; 0, "Profitable", "Not Profitable"),</a:t>
            </a:r>
          </a:p>
          <a:p>
            <a:pPr algn="l"/>
            <a:r>
              <a:rPr lang="en-US" dirty="0"/>
              <a:t>    "Other", "Uncategorized"</a:t>
            </a:r>
          </a:p>
          <a:p>
            <a:pPr algn="l"/>
            <a:r>
              <a:rPr lang="en-US" dirty="0"/>
              <a:t>)</a:t>
            </a:r>
          </a:p>
          <a:p>
            <a:br>
              <a:rPr lang="en-US" dirty="0"/>
            </a:br>
            <a:endParaRPr lang="en-US" dirty="0"/>
          </a:p>
          <a:p>
            <a:endParaRPr lang="en-US" dirty="0"/>
          </a:p>
          <a:p>
            <a:endParaRPr lang="en-US" dirty="0"/>
          </a:p>
          <a:p>
            <a:endParaRPr lang="en-US" dirty="0"/>
          </a:p>
        </p:txBody>
      </p:sp>
    </p:spTree>
    <p:extLst>
      <p:ext uri="{BB962C8B-B14F-4D97-AF65-F5344CB8AC3E}">
        <p14:creationId xmlns:p14="http://schemas.microsoft.com/office/powerpoint/2010/main" val="4174585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389120" y="2543285"/>
            <a:ext cx="4436828" cy="768096"/>
          </a:xfrm>
        </p:spPr>
        <p:txBody>
          <a:bodyPr/>
          <a:lstStyle/>
          <a:p>
            <a:r>
              <a:rPr lang="en-US" sz="2400" b="1" dirty="0"/>
              <a:t>Creating a New Measure:</a:t>
            </a:r>
            <a:endParaRPr lang="en-US" dirty="0"/>
          </a:p>
          <a:p>
            <a:endParaRPr lang="en-US" dirty="0"/>
          </a:p>
          <a:p>
            <a:r>
              <a:rPr lang="en-US" dirty="0"/>
              <a:t>Profit Margin = DIVIDE(SUM('master table'[Profit]), SUM('master table'[Sales]))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3" name="Title 1">
            <a:extLst>
              <a:ext uri="{FF2B5EF4-FFF2-40B4-BE49-F238E27FC236}">
                <a16:creationId xmlns:a16="http://schemas.microsoft.com/office/drawing/2014/main" id="{D50F59F2-4A5D-AB27-38D3-7CC611B21B19}"/>
              </a:ext>
            </a:extLst>
          </p:cNvPr>
          <p:cNvSpPr txBox="1">
            <a:spLocks/>
          </p:cNvSpPr>
          <p:nvPr/>
        </p:nvSpPr>
        <p:spPr>
          <a:xfrm>
            <a:off x="4780059" y="1207803"/>
            <a:ext cx="6400800" cy="76809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r>
              <a:rPr lang="en-US" sz="4400" dirty="0">
                <a:latin typeface="Arial Black" panose="020B0604020202020204" pitchFamily="34" charset="0"/>
                <a:cs typeface="Arial Black" panose="020B0604020202020204" pitchFamily="34" charset="0"/>
              </a:rPr>
              <a:t>DIVIDE</a:t>
            </a:r>
          </a:p>
        </p:txBody>
      </p:sp>
    </p:spTree>
    <p:extLst>
      <p:ext uri="{BB962C8B-B14F-4D97-AF65-F5344CB8AC3E}">
        <p14:creationId xmlns:p14="http://schemas.microsoft.com/office/powerpoint/2010/main" val="1481585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86784" y="763016"/>
            <a:ext cx="8165592" cy="768096"/>
          </a:xfrm>
        </p:spPr>
        <p:txBody>
          <a:bodyPr/>
          <a:lstStyle/>
          <a:p>
            <a:r>
              <a:rPr lang="en-US" dirty="0"/>
              <a:t>Time intelligence functions</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19</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977640" y="2330704"/>
            <a:ext cx="4373880" cy="411480"/>
          </a:xfrm>
        </p:spPr>
        <p:txBody>
          <a:bodyPr/>
          <a:lstStyle/>
          <a:p>
            <a:r>
              <a:rPr lang="en-US" dirty="0"/>
              <a:t>Data Analysis Expressions (DAX)</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p:txBody>
          <a:bodyPr/>
          <a:lstStyle/>
          <a:p>
            <a:r>
              <a:rPr lang="en-US" dirty="0"/>
              <a:t>Data Analysis Expressions (DAX) includes time-intelligence functions that enable you to manipulate data using time periods, including days, months, quarters, and years, and then build and compare calculations over those periods.</a:t>
            </a:r>
          </a:p>
          <a:p>
            <a:r>
              <a:rPr lang="en-US" dirty="0"/>
              <a:t>Before using any time-intelligence functions, make sure to mark one of the tables containing date column as Date Table.</a:t>
            </a:r>
          </a:p>
        </p:txBody>
      </p:sp>
    </p:spTree>
    <p:extLst>
      <p:ext uri="{BB962C8B-B14F-4D97-AF65-F5344CB8AC3E}">
        <p14:creationId xmlns:p14="http://schemas.microsoft.com/office/powerpoint/2010/main" val="465173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are the most common DAX functions used? - Software Development -  Discussion Forum | Board Infinity">
            <a:extLst>
              <a:ext uri="{FF2B5EF4-FFF2-40B4-BE49-F238E27FC236}">
                <a16:creationId xmlns:a16="http://schemas.microsoft.com/office/drawing/2014/main" id="{B47403DF-1CDB-9A1A-741E-7AB4F9EBB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110" y="1259330"/>
            <a:ext cx="8215367" cy="4576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62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86784" y="763016"/>
            <a:ext cx="8165592" cy="768096"/>
          </a:xfrm>
        </p:spPr>
        <p:txBody>
          <a:bodyPr/>
          <a:lstStyle/>
          <a:p>
            <a:r>
              <a:rPr lang="en-US" dirty="0"/>
              <a:t>DATESBETWEEN</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20</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977640" y="1551432"/>
            <a:ext cx="7688580" cy="411480"/>
          </a:xfrm>
        </p:spPr>
        <p:txBody>
          <a:bodyPr/>
          <a:lstStyle/>
          <a:p>
            <a:r>
              <a:rPr lang="en-US" dirty="0"/>
              <a:t>Returns a table that contains a column of dates that </a:t>
            </a:r>
          </a:p>
          <a:p>
            <a:r>
              <a:rPr lang="en-US" dirty="0"/>
              <a:t>begins with a specified start date and continues until a specified end date.</a:t>
            </a:r>
          </a:p>
          <a:p>
            <a:endParaRPr lang="en-US" dirty="0"/>
          </a:p>
          <a:p>
            <a:r>
              <a:rPr lang="en-US" dirty="0"/>
              <a:t>Create  new measure and cross check with date slicer</a:t>
            </a:r>
          </a:p>
          <a:p>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85032" y="3494532"/>
            <a:ext cx="3741928" cy="3684588"/>
          </a:xfrm>
        </p:spPr>
        <p:txBody>
          <a:bodyPr/>
          <a:lstStyle/>
          <a:p>
            <a:r>
              <a:rPr lang="en-US" dirty="0"/>
              <a:t>Customers Order Date time Intelligent function = </a:t>
            </a:r>
          </a:p>
          <a:p>
            <a:r>
              <a:rPr lang="en-US" dirty="0"/>
              <a:t>CALCULATE(</a:t>
            </a:r>
          </a:p>
          <a:p>
            <a:r>
              <a:rPr lang="en-US" dirty="0"/>
              <a:t>    DISTINCTCOUNT('Order Table'[Order ID]),</a:t>
            </a:r>
          </a:p>
          <a:p>
            <a:r>
              <a:rPr lang="en-US" dirty="0"/>
              <a:t>    DATESBETWEEN(</a:t>
            </a:r>
          </a:p>
          <a:p>
            <a:r>
              <a:rPr lang="en-US" dirty="0"/>
              <a:t>        'Order Table'[Order Date],  </a:t>
            </a:r>
          </a:p>
          <a:p>
            <a:r>
              <a:rPr lang="en-US" dirty="0"/>
              <a:t>        DATE(2017, 12,20),  </a:t>
            </a:r>
          </a:p>
          <a:p>
            <a:r>
              <a:rPr lang="en-US" dirty="0"/>
              <a:t>        MAX('Order Table'[Order Date])  </a:t>
            </a:r>
          </a:p>
          <a:p>
            <a:r>
              <a:rPr lang="en-US" dirty="0"/>
              <a:t>    )</a:t>
            </a:r>
          </a:p>
          <a:p>
            <a:r>
              <a:rPr lang="en-US" dirty="0"/>
              <a:t>)</a:t>
            </a:r>
          </a:p>
        </p:txBody>
      </p:sp>
      <p:sp>
        <p:nvSpPr>
          <p:cNvPr id="3" name="Content Placeholder 11">
            <a:extLst>
              <a:ext uri="{FF2B5EF4-FFF2-40B4-BE49-F238E27FC236}">
                <a16:creationId xmlns:a16="http://schemas.microsoft.com/office/drawing/2014/main" id="{04FBB3D2-BE64-F2D8-8A59-13D011DC2B31}"/>
              </a:ext>
            </a:extLst>
          </p:cNvPr>
          <p:cNvSpPr txBox="1">
            <a:spLocks/>
          </p:cNvSpPr>
          <p:nvPr/>
        </p:nvSpPr>
        <p:spPr>
          <a:xfrm>
            <a:off x="7495032" y="3476244"/>
            <a:ext cx="3741928" cy="3684588"/>
          </a:xfrm>
          <a:prstGeom prst="rect">
            <a:avLst/>
          </a:prstGeom>
        </p:spPr>
        <p:txBody>
          <a:bodyPr vert="horz" lIns="45720" tIns="45720" rIns="4572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3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CALCULATE: This function is used to modify the context in which a formula is being evaluated.</a:t>
            </a:r>
          </a:p>
          <a:p>
            <a:r>
              <a:rPr lang="en-US" dirty="0"/>
              <a:t>DISTINCTCOUNT('Order Table'[Order ID]): This calculates the distinct count of 'Order ID' in the modified context.</a:t>
            </a:r>
          </a:p>
          <a:p>
            <a:r>
              <a:rPr lang="en-US" dirty="0"/>
              <a:t>DATESBETWEEN('Order Table'[Order Date], DATE(2017, 12, 20), MAX('Order Table'[Order Date])): </a:t>
            </a:r>
          </a:p>
          <a:p>
            <a:r>
              <a:rPr lang="en-US" dirty="0"/>
              <a:t>This filters the data based on the date range specified, ensuring only data within that range is considered.</a:t>
            </a:r>
          </a:p>
        </p:txBody>
      </p:sp>
    </p:spTree>
    <p:extLst>
      <p:ext uri="{BB962C8B-B14F-4D97-AF65-F5344CB8AC3E}">
        <p14:creationId xmlns:p14="http://schemas.microsoft.com/office/powerpoint/2010/main" val="1395324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BI Academy</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pic>
        <p:nvPicPr>
          <p:cNvPr id="1028" name="Picture 4" descr="Power BI DAX | Beginner's Guide to DAX Functions in Power BI">
            <a:extLst>
              <a:ext uri="{FF2B5EF4-FFF2-40B4-BE49-F238E27FC236}">
                <a16:creationId xmlns:a16="http://schemas.microsoft.com/office/drawing/2014/main" id="{7D1F234B-988D-24DF-7E38-3889E5687F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4728" y="594360"/>
            <a:ext cx="9052759" cy="564178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3D6E0227-1315-BB68-C5F8-B0A306C1C941}"/>
              </a:ext>
            </a:extLst>
          </p:cNvPr>
          <p:cNvSpPr/>
          <p:nvPr/>
        </p:nvSpPr>
        <p:spPr>
          <a:xfrm>
            <a:off x="3124862" y="5486400"/>
            <a:ext cx="1987827" cy="64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255908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634787" y="335545"/>
            <a:ext cx="9664015"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Types of </a:t>
            </a:r>
            <a:r>
              <a:rPr lang="en-US" sz="4400" b="1" dirty="0" err="1">
                <a:solidFill>
                  <a:schemeClr val="accent6"/>
                </a:solidFill>
                <a:latin typeface="Arial Black" panose="020B0604020202020204" pitchFamily="34" charset="0"/>
                <a:ea typeface="Arial Regular" pitchFamily="34" charset="-122"/>
                <a:cs typeface="Arial Black" panose="020B0604020202020204" pitchFamily="34" charset="0"/>
              </a:rPr>
              <a:t>dax</a:t>
            </a:r>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 functions</a:t>
            </a: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2050" name="Picture 2" descr="What is DAX in Power BI? | Introduction, Benefits &amp; Steps to Use">
            <a:extLst>
              <a:ext uri="{FF2B5EF4-FFF2-40B4-BE49-F238E27FC236}">
                <a16:creationId xmlns:a16="http://schemas.microsoft.com/office/drawing/2014/main" id="{751FB108-BCCE-2E68-5CA6-E5F54E101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089" y="1294472"/>
            <a:ext cx="6925567" cy="5360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275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Learn DAX basics in Power BI Desktop - Power BI | Microsoft Learn">
            <a:extLst>
              <a:ext uri="{FF2B5EF4-FFF2-40B4-BE49-F238E27FC236}">
                <a16:creationId xmlns:a16="http://schemas.microsoft.com/office/drawing/2014/main" id="{87CA7A5B-19C9-1B22-7D7B-70FC7964FC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904" y="73135"/>
            <a:ext cx="9010733" cy="2699418"/>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020A5CC2-EC19-22D2-8DBA-7433A223A184}"/>
              </a:ext>
            </a:extLst>
          </p:cNvPr>
          <p:cNvSpPr>
            <a:spLocks noGrp="1"/>
          </p:cNvSpPr>
          <p:nvPr>
            <p:ph idx="1"/>
          </p:nvPr>
        </p:nvSpPr>
        <p:spPr>
          <a:xfrm>
            <a:off x="355904" y="2953511"/>
            <a:ext cx="8383855" cy="3122168"/>
          </a:xfrm>
        </p:spPr>
        <p:txBody>
          <a:bodyPr/>
          <a:lstStyle/>
          <a:p>
            <a:pPr>
              <a:lnSpc>
                <a:spcPct val="100000"/>
              </a:lnSpc>
            </a:pPr>
            <a:r>
              <a:rPr lang="en-US" sz="1400" b="1" dirty="0"/>
              <a:t>This formula includes the following syntax elements:</a:t>
            </a:r>
          </a:p>
          <a:p>
            <a:pPr>
              <a:lnSpc>
                <a:spcPct val="100000"/>
              </a:lnSpc>
            </a:pPr>
            <a:endParaRPr lang="en-US" sz="1400" b="1" dirty="0"/>
          </a:p>
          <a:p>
            <a:pPr>
              <a:lnSpc>
                <a:spcPct val="100000"/>
              </a:lnSpc>
            </a:pPr>
            <a:r>
              <a:rPr lang="en-US" sz="1400" b="1" dirty="0"/>
              <a:t>A. The measure name, Total Sales.</a:t>
            </a:r>
          </a:p>
          <a:p>
            <a:pPr>
              <a:lnSpc>
                <a:spcPct val="100000"/>
              </a:lnSpc>
            </a:pPr>
            <a:endParaRPr lang="en-US" sz="1400" b="1" dirty="0"/>
          </a:p>
          <a:p>
            <a:pPr>
              <a:lnSpc>
                <a:spcPct val="100000"/>
              </a:lnSpc>
            </a:pPr>
            <a:r>
              <a:rPr lang="en-US" sz="1400" b="1" dirty="0"/>
              <a:t>B. The equals sign operator (=), which indicates the beginning of the formula. When calculated, it will return a result.</a:t>
            </a:r>
          </a:p>
          <a:p>
            <a:pPr>
              <a:lnSpc>
                <a:spcPct val="100000"/>
              </a:lnSpc>
            </a:pPr>
            <a:endParaRPr lang="en-US" sz="1400" b="1" dirty="0"/>
          </a:p>
          <a:p>
            <a:pPr>
              <a:lnSpc>
                <a:spcPct val="100000"/>
              </a:lnSpc>
            </a:pPr>
            <a:r>
              <a:rPr lang="en-US" sz="1400" b="1" dirty="0"/>
              <a:t>C. The DAX function SUM, which adds up all of the numbers in the Sales[</a:t>
            </a:r>
            <a:r>
              <a:rPr lang="en-US" sz="1400" b="1" dirty="0" err="1"/>
              <a:t>SalesAmount</a:t>
            </a:r>
            <a:r>
              <a:rPr lang="en-US" sz="1400" b="1" dirty="0"/>
              <a:t>] column. You’ll learn more about functions later.</a:t>
            </a:r>
          </a:p>
          <a:p>
            <a:pPr>
              <a:lnSpc>
                <a:spcPct val="100000"/>
              </a:lnSpc>
            </a:pPr>
            <a:endParaRPr lang="en-US" sz="1400" b="1" dirty="0"/>
          </a:p>
          <a:p>
            <a:pPr>
              <a:lnSpc>
                <a:spcPct val="100000"/>
              </a:lnSpc>
            </a:pPr>
            <a:r>
              <a:rPr lang="en-US" sz="1400" b="1" dirty="0"/>
              <a:t>D. Parenthesis (), which surround an expression that contains one or more arguments. Most functions require at least one argument. An argument passes a value to a function.</a:t>
            </a:r>
          </a:p>
          <a:p>
            <a:pPr>
              <a:lnSpc>
                <a:spcPct val="100000"/>
              </a:lnSpc>
            </a:pPr>
            <a:endParaRPr lang="en-US" sz="1400" b="1" dirty="0"/>
          </a:p>
          <a:p>
            <a:pPr>
              <a:lnSpc>
                <a:spcPct val="100000"/>
              </a:lnSpc>
            </a:pPr>
            <a:r>
              <a:rPr lang="en-US" sz="1400" b="1" dirty="0"/>
              <a:t>E. The referenced table, Sales.</a:t>
            </a:r>
          </a:p>
          <a:p>
            <a:pPr>
              <a:lnSpc>
                <a:spcPct val="100000"/>
              </a:lnSpc>
            </a:pPr>
            <a:endParaRPr lang="en-US" sz="1400" b="1" dirty="0"/>
          </a:p>
          <a:p>
            <a:pPr>
              <a:lnSpc>
                <a:spcPct val="100000"/>
              </a:lnSpc>
            </a:pPr>
            <a:r>
              <a:rPr lang="en-US" sz="1400" b="1" dirty="0"/>
              <a:t>F. The referenced column, [</a:t>
            </a:r>
            <a:r>
              <a:rPr lang="en-US" sz="1400" b="1" dirty="0" err="1"/>
              <a:t>SalesAmount</a:t>
            </a:r>
            <a:r>
              <a:rPr lang="en-US" sz="1400" b="1" dirty="0"/>
              <a:t>], in the Sales table. With this argument, the SUM function knows on which column to aggregate a SUM.</a:t>
            </a:r>
          </a:p>
        </p:txBody>
      </p:sp>
    </p:spTree>
    <p:extLst>
      <p:ext uri="{BB962C8B-B14F-4D97-AF65-F5344CB8AC3E}">
        <p14:creationId xmlns:p14="http://schemas.microsoft.com/office/powerpoint/2010/main" val="3855531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SUM</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sz="1200" b="1" dirty="0"/>
              <a:t>Total Sales = SUM('master table'[Sales])</a:t>
            </a:r>
          </a:p>
          <a:p>
            <a:endParaRPr lang="en-US" sz="1200" b="1" dirty="0"/>
          </a:p>
          <a:p>
            <a:pPr marL="171450" indent="-171450">
              <a:buFont typeface="Arial" panose="020B0604020202020204" pitchFamily="34" charset="0"/>
              <a:buChar char="•"/>
            </a:pPr>
            <a:r>
              <a:rPr lang="en-US" sz="1200" b="1" dirty="0"/>
              <a:t>The DAX formula Total Sales = SUM('master table'[Sales]) calculates the sum of the 'Sales' column in the 'master table', giving you the total sales amount. You can use similar formulas to create other measures or calculated columns based on your specific analysis requirements.</a:t>
            </a:r>
          </a:p>
          <a:p>
            <a:endParaRPr lang="en-US" sz="1200" b="1" dirty="0"/>
          </a:p>
          <a:p>
            <a:endParaRPr lang="en-US" sz="1200" b="1" dirty="0"/>
          </a:p>
          <a:p>
            <a:endParaRPr lang="en-US" sz="1200" b="1" dirty="0"/>
          </a:p>
        </p:txBody>
      </p:sp>
    </p:spTree>
    <p:extLst>
      <p:ext uri="{BB962C8B-B14F-4D97-AF65-F5344CB8AC3E}">
        <p14:creationId xmlns:p14="http://schemas.microsoft.com/office/powerpoint/2010/main" val="2038717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SUMX</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7" y="3222752"/>
            <a:ext cx="7583159" cy="2700528"/>
          </a:xfrm>
        </p:spPr>
        <p:txBody>
          <a:bodyPr/>
          <a:lstStyle/>
          <a:p>
            <a:r>
              <a:rPr lang="en-US" b="1" dirty="0"/>
              <a:t>Total Sales per Customer = SUMX(VALUES('master table'[Customer ID]), CALCULATE(SUM('master table'[Sales])))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The SUMX function is used to sum the result of an expression evaluated for each row in a table. </a:t>
            </a:r>
          </a:p>
          <a:p>
            <a:pPr marL="285750" indent="-285750">
              <a:buFont typeface="Arial" panose="020B0604020202020204" pitchFamily="34" charset="0"/>
              <a:buChar char="•"/>
            </a:pPr>
            <a:r>
              <a:rPr lang="en-US" b="1" dirty="0"/>
              <a:t>Here's an example of how you might use SUMX: </a:t>
            </a:r>
          </a:p>
          <a:p>
            <a:pPr marL="285750" indent="-285750">
              <a:buFont typeface="Arial" panose="020B0604020202020204" pitchFamily="34" charset="0"/>
              <a:buChar char="•"/>
            </a:pPr>
            <a:r>
              <a:rPr lang="en-US" b="1" dirty="0"/>
              <a:t>Let's say you want to calculate the total sales for each customer by summing the 'Sales' column for each order they made. </a:t>
            </a:r>
          </a:p>
          <a:p>
            <a:pPr marL="285750" indent="-285750">
              <a:buFont typeface="Arial" panose="020B0604020202020204" pitchFamily="34" charset="0"/>
              <a:buChar char="•"/>
            </a:pPr>
            <a:r>
              <a:rPr lang="en-US" b="1" dirty="0"/>
              <a:t>In this example: VALUES('master table'[Customer ID]) provides a table of unique customer IDs. CALCULATE(SUM('master table'[Sales])) calculates the total sales for each customer using the context of the customer ID. </a:t>
            </a:r>
          </a:p>
          <a:p>
            <a:pPr marL="285750" indent="-285750">
              <a:buFont typeface="Arial" panose="020B0604020202020204" pitchFamily="34" charset="0"/>
              <a:buChar char="•"/>
            </a:pPr>
            <a:r>
              <a:rPr lang="en-US" b="1" dirty="0"/>
              <a:t>This measure, when placed in a visual or a table, will give you the total sales for each unique customer.</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975113" y="2210065"/>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AVERAGE</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3367776"/>
            <a:ext cx="6400800" cy="512064"/>
          </a:xfrm>
        </p:spPr>
        <p:txBody>
          <a:bodyPr/>
          <a:lstStyle/>
          <a:p>
            <a:pPr algn="l"/>
            <a:r>
              <a:rPr lang="en-US" sz="1800" b="1" dirty="0">
                <a:solidFill>
                  <a:schemeClr val="accent6"/>
                </a:solidFill>
                <a:latin typeface="Sabon Next LT" panose="02000500000000000000" pitchFamily="2" charset="0"/>
                <a:cs typeface="Sabon Next LT" panose="02000500000000000000" pitchFamily="2" charset="0"/>
              </a:rPr>
              <a:t>Avg Sales per Order = AVERAGE('master table'[Sales])</a:t>
            </a:r>
          </a:p>
          <a:p>
            <a:pPr algn="l"/>
            <a:endParaRPr lang="en-US" sz="1400" b="1" dirty="0">
              <a:latin typeface="Sabon Next LT" panose="02000500000000000000" pitchFamily="2" charset="0"/>
              <a:cs typeface="Sabon Next LT" panose="02000500000000000000" pitchFamily="2" charset="0"/>
            </a:endParaRPr>
          </a:p>
          <a:p>
            <a:pPr algn="l"/>
            <a:r>
              <a:rPr lang="en-US" sz="1400" b="1" dirty="0">
                <a:solidFill>
                  <a:schemeClr val="accent6"/>
                </a:solidFill>
                <a:latin typeface="Sabon Next LT" panose="02000500000000000000" pitchFamily="2" charset="0"/>
                <a:cs typeface="Sabon Next LT" panose="02000500000000000000" pitchFamily="2" charset="0"/>
              </a:rPr>
              <a:t> is a measure that calculates the average sales amount per order in the 'master table’. </a:t>
            </a:r>
          </a:p>
          <a:p>
            <a:pPr algn="l"/>
            <a:r>
              <a:rPr lang="en-US" sz="1400" b="1" dirty="0">
                <a:solidFill>
                  <a:schemeClr val="accent6"/>
                </a:solidFill>
                <a:latin typeface="Sabon Next LT" panose="02000500000000000000" pitchFamily="2" charset="0"/>
                <a:cs typeface="Sabon Next LT" panose="02000500000000000000" pitchFamily="2" charset="0"/>
              </a:rPr>
              <a:t>This is a straightforward calculation, and it should work as intended. </a:t>
            </a:r>
          </a:p>
          <a:p>
            <a:pPr algn="l"/>
            <a:r>
              <a:rPr lang="en-US" sz="1400" b="1" dirty="0">
                <a:solidFill>
                  <a:schemeClr val="accent6"/>
                </a:solidFill>
                <a:latin typeface="Sabon Next LT" panose="02000500000000000000" pitchFamily="2" charset="0"/>
                <a:cs typeface="Sabon Next LT" panose="02000500000000000000" pitchFamily="2" charset="0"/>
              </a:rPr>
              <a:t>If you're encountering an error while creating a new table, it's important to understand the context in which you are trying to use this measure. </a:t>
            </a:r>
          </a:p>
          <a:p>
            <a:pPr algn="l"/>
            <a:endParaRPr lang="en-US" sz="1400" b="1" dirty="0">
              <a:latin typeface="Sabon Next LT" panose="02000500000000000000" pitchFamily="2" charset="0"/>
              <a:cs typeface="Sabon Next LT" panose="02000500000000000000" pitchFamily="2" charset="0"/>
            </a:endParaRPr>
          </a:p>
          <a:p>
            <a:pPr algn="l"/>
            <a:r>
              <a:rPr lang="en-US" sz="1400" b="1" dirty="0">
                <a:solidFill>
                  <a:schemeClr val="accent6"/>
                </a:solidFill>
                <a:latin typeface="Sabon Next LT" panose="02000500000000000000" pitchFamily="2" charset="0"/>
                <a:cs typeface="Sabon Next LT" panose="02000500000000000000" pitchFamily="2" charset="0"/>
              </a:rPr>
              <a:t>Measures are typically used in visualizations, cards, or tables to provide aggregated results. I</a:t>
            </a:r>
          </a:p>
          <a:p>
            <a:pPr algn="l"/>
            <a:endParaRPr lang="en-US" sz="1400" b="1" dirty="0">
              <a:latin typeface="Sabon Next LT" panose="02000500000000000000" pitchFamily="2" charset="0"/>
              <a:cs typeface="Sabon Next LT" panose="02000500000000000000" pitchFamily="2" charset="0"/>
            </a:endParaRPr>
          </a:p>
          <a:p>
            <a:pPr algn="l"/>
            <a:r>
              <a:rPr lang="en-US" sz="1400" b="1" dirty="0">
                <a:solidFill>
                  <a:schemeClr val="accent6"/>
                </a:solidFill>
                <a:latin typeface="Sabon Next LT" panose="02000500000000000000" pitchFamily="2" charset="0"/>
                <a:cs typeface="Sabon Next LT" panose="02000500000000000000" pitchFamily="2" charset="0"/>
              </a:rPr>
              <a:t>f you are trying to use this measure in a calculated column in a new table, it might not work as expected because measures are intended for use in the context of visualizations. Calculated columns in tables should typically use column-wise operations rather than aggregation functions like AVERAGE.</a:t>
            </a:r>
          </a:p>
        </p:txBody>
      </p:sp>
    </p:spTree>
    <p:extLst>
      <p:ext uri="{BB962C8B-B14F-4D97-AF65-F5344CB8AC3E}">
        <p14:creationId xmlns:p14="http://schemas.microsoft.com/office/powerpoint/2010/main" val="2952923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397072" y="1473888"/>
            <a:ext cx="6345140" cy="588963"/>
          </a:xfrm>
        </p:spPr>
        <p:txBody>
          <a:bodyPr/>
          <a:lstStyle/>
          <a:p>
            <a:pPr marL="342900" indent="-342900">
              <a:buFont typeface="Arial" panose="020B0604020202020204" pitchFamily="34" charset="0"/>
              <a:buChar char="•"/>
            </a:pPr>
            <a:r>
              <a:rPr lang="en-US" dirty="0"/>
              <a:t>Average Sales and Profit per Order = </a:t>
            </a:r>
          </a:p>
          <a:p>
            <a:r>
              <a:rPr lang="en-US" dirty="0"/>
              <a:t>AVERAGEX(</a:t>
            </a:r>
          </a:p>
          <a:p>
            <a:r>
              <a:rPr lang="en-US" dirty="0"/>
              <a:t>    'Master Table',</a:t>
            </a:r>
          </a:p>
          <a:p>
            <a:r>
              <a:rPr lang="en-US" dirty="0"/>
              <a:t>    'Master Table'[Sales] + 'Master Table'[Profit]</a:t>
            </a:r>
          </a:p>
          <a:p>
            <a:r>
              <a:rPr lang="en-US" dirty="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This formula iterates over each row in the 'Master Table' and calculates the sum of 'Sales' and 'Profit' for each row.</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Then, it calculates the average of these sums, giving you the average sales and profit per order.</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3" name="Title 1">
            <a:extLst>
              <a:ext uri="{FF2B5EF4-FFF2-40B4-BE49-F238E27FC236}">
                <a16:creationId xmlns:a16="http://schemas.microsoft.com/office/drawing/2014/main" id="{D50F59F2-4A5D-AB27-38D3-7CC611B21B19}"/>
              </a:ext>
            </a:extLst>
          </p:cNvPr>
          <p:cNvSpPr txBox="1">
            <a:spLocks/>
          </p:cNvSpPr>
          <p:nvPr/>
        </p:nvSpPr>
        <p:spPr>
          <a:xfrm>
            <a:off x="5161722" y="457200"/>
            <a:ext cx="6400800" cy="76809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r>
              <a:rPr lang="en-US" sz="4400" dirty="0">
                <a:latin typeface="Arial Black" panose="020B0604020202020204" pitchFamily="34" charset="0"/>
                <a:cs typeface="Arial Black" panose="020B0604020202020204" pitchFamily="34" charset="0"/>
              </a:rPr>
              <a:t>AVERAGEX</a:t>
            </a:r>
          </a:p>
        </p:txBody>
      </p:sp>
    </p:spTree>
    <p:extLst>
      <p:ext uri="{BB962C8B-B14F-4D97-AF65-F5344CB8AC3E}">
        <p14:creationId xmlns:p14="http://schemas.microsoft.com/office/powerpoint/2010/main" val="68568106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{FCCDDE8C-BAA5-4FFC-BEDF-13EA826E4617}tf78438558_win32</Template>
  <TotalTime>314</TotalTime>
  <Words>1585</Words>
  <Application>Microsoft Office PowerPoint</Application>
  <PresentationFormat>Widescreen</PresentationFormat>
  <Paragraphs>152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Arial Black</vt:lpstr>
      <vt:lpstr>Sabon Next LT</vt:lpstr>
      <vt:lpstr>Office Theme</vt:lpstr>
      <vt:lpstr>DAX FUNCTION </vt:lpstr>
      <vt:lpstr>PowerPoint Presentation</vt:lpstr>
      <vt:lpstr>PowerPoint Presentation</vt:lpstr>
      <vt:lpstr>Types of dax functions</vt:lpstr>
      <vt:lpstr>PowerPoint Presentation</vt:lpstr>
      <vt:lpstr>SUM</vt:lpstr>
      <vt:lpstr>SUMX</vt:lpstr>
      <vt:lpstr>AVERAGE</vt:lpstr>
      <vt:lpstr>PowerPoint Presentation</vt:lpstr>
      <vt:lpstr>COUNT and countrows</vt:lpstr>
      <vt:lpstr>MAX</vt:lpstr>
      <vt:lpstr>CALCULATE</vt:lpstr>
      <vt:lpstr>TOPN</vt:lpstr>
      <vt:lpstr>DISTINCT</vt:lpstr>
      <vt:lpstr>FILTER</vt:lpstr>
      <vt:lpstr>IF</vt:lpstr>
      <vt:lpstr>SWITCH</vt:lpstr>
      <vt:lpstr>PowerPoint Presentation</vt:lpstr>
      <vt:lpstr>Time intelligence functions</vt:lpstr>
      <vt:lpstr>DATESBETWEEN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DAX FUNCTION</dc:title>
  <dc:subject/>
  <dc:creator>sachin saxena</dc:creator>
  <cp:lastModifiedBy>sachin saxena</cp:lastModifiedBy>
  <cp:revision>32</cp:revision>
  <dcterms:created xsi:type="dcterms:W3CDTF">2024-01-29T04:52:43Z</dcterms:created>
  <dcterms:modified xsi:type="dcterms:W3CDTF">2024-01-30T03:49:28Z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