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7"/>
  </p:notesMasterIdLst>
  <p:sldIdLst>
    <p:sldId id="278" r:id="rId5"/>
    <p:sldId id="308" r:id="rId6"/>
    <p:sldId id="309" r:id="rId7"/>
    <p:sldId id="307" r:id="rId8"/>
    <p:sldId id="279" r:id="rId9"/>
    <p:sldId id="310" r:id="rId10"/>
    <p:sldId id="280" r:id="rId11"/>
    <p:sldId id="281" r:id="rId12"/>
    <p:sldId id="282" r:id="rId13"/>
    <p:sldId id="290" r:id="rId14"/>
    <p:sldId id="292" r:id="rId15"/>
    <p:sldId id="294" r:id="rId16"/>
    <p:sldId id="295" r:id="rId17"/>
    <p:sldId id="296" r:id="rId18"/>
    <p:sldId id="299" r:id="rId19"/>
    <p:sldId id="300" r:id="rId20"/>
    <p:sldId id="301" r:id="rId21"/>
    <p:sldId id="302" r:id="rId22"/>
    <p:sldId id="303" r:id="rId23"/>
    <p:sldId id="305" r:id="rId24"/>
    <p:sldId id="306" r:id="rId25"/>
    <p:sldId id="293" r:id="rId2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09" autoAdjust="0"/>
  </p:normalViewPr>
  <p:slideViewPr>
    <p:cSldViewPr snapToGrid="0" snapToObjects="1">
      <p:cViewPr varScale="1">
        <p:scale>
          <a:sx n="96" d="100"/>
          <a:sy n="96" d="100"/>
        </p:scale>
        <p:origin x="86" y="20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DAX FUNCTION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BI Academy</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86783" y="1243584"/>
            <a:ext cx="8274127" cy="768096"/>
          </a:xfrm>
        </p:spPr>
        <p:txBody>
          <a:bodyPr/>
          <a:lstStyle/>
          <a:p>
            <a:r>
              <a:rPr lang="en-US" dirty="0"/>
              <a:t>COUNT and </a:t>
            </a:r>
            <a:r>
              <a:rPr lang="en-US" dirty="0" err="1"/>
              <a:t>countrows</a:t>
            </a: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86784" y="3571108"/>
            <a:ext cx="5880785" cy="411480"/>
          </a:xfrm>
        </p:spPr>
        <p:txBody>
          <a:bodyPr/>
          <a:lstStyle/>
          <a:p>
            <a:r>
              <a:rPr lang="en-US" dirty="0"/>
              <a:t>Num Orders = COUNTROWS('master table')</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986784" y="4115817"/>
            <a:ext cx="7447192" cy="1815416"/>
          </a:xfrm>
        </p:spPr>
        <p:txBody>
          <a:bodyPr/>
          <a:lstStyle/>
          <a:p>
            <a:r>
              <a:rPr lang="en-US" dirty="0"/>
              <a:t>Count function Counts the number of rows in the specified column that contain non-blank values.</a:t>
            </a:r>
          </a:p>
          <a:p>
            <a:endParaRPr lang="en-US" dirty="0"/>
          </a:p>
          <a:p>
            <a:endParaRPr lang="en-US" dirty="0"/>
          </a:p>
          <a:p>
            <a:r>
              <a:rPr lang="en-US" dirty="0"/>
              <a:t>You can use the COUNT function to count column values, or you can use the COUNTROWS function to count table rows. Both functions will achieve the same result, providing that the counted column contains no BLANKs.</a:t>
            </a:r>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3986784" y="2330704"/>
            <a:ext cx="7882128" cy="411480"/>
          </a:xfrm>
        </p:spPr>
        <p:txBody>
          <a:bodyPr/>
          <a:lstStyle/>
          <a:p>
            <a:r>
              <a:rPr lang="en-US" dirty="0"/>
              <a:t>Count </a:t>
            </a:r>
            <a:r>
              <a:rPr lang="en-US" dirty="0" err="1"/>
              <a:t>custID</a:t>
            </a:r>
            <a:r>
              <a:rPr lang="en-US" dirty="0"/>
              <a:t>= </a:t>
            </a:r>
          </a:p>
          <a:p>
            <a:r>
              <a:rPr lang="en-US" dirty="0"/>
              <a:t>COUNT('Master Table'[Customer ID])</a:t>
            </a:r>
          </a:p>
        </p:txBody>
      </p:sp>
    </p:spTree>
    <p:extLst>
      <p:ext uri="{BB962C8B-B14F-4D97-AF65-F5344CB8AC3E}">
        <p14:creationId xmlns:p14="http://schemas.microsoft.com/office/powerpoint/2010/main" val="317028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MAX</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b="1" dirty="0"/>
              <a:t>Max Sales = MAX('master table'[Sales])</a:t>
            </a:r>
          </a:p>
          <a:p>
            <a:endParaRPr lang="en-US" b="1" dirty="0"/>
          </a:p>
          <a:p>
            <a:r>
              <a:rPr lang="en-US" b="1" dirty="0"/>
              <a:t>This DAX formula calculates the maximum value from the 'Sales' column in the 'master table'. You can use a similar approach to create measures or calculated columns for other maximum-related analyses.</a:t>
            </a:r>
          </a:p>
        </p:txBody>
      </p:sp>
    </p:spTree>
    <p:extLst>
      <p:ext uri="{BB962C8B-B14F-4D97-AF65-F5344CB8AC3E}">
        <p14:creationId xmlns:p14="http://schemas.microsoft.com/office/powerpoint/2010/main" val="9481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CALCULATE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Central Region Orders = CALCULATE(COUNTROWS('Location Table'), 'Location Table'[Region] = "Central")</a:t>
            </a:r>
          </a:p>
          <a:p>
            <a:r>
              <a:rPr lang="en-US" sz="1200" dirty="0"/>
              <a:t>COUNTROWS('master table'): This part of the formula counts the number of rows in the ‘location table' without any filters. CALCULATE(..., 'master table'[Region] = "Central"): This part of the formula modifies the filter context for the 'master table' by specifying that it should only consider rows where the 'Region' column is equal to "Central".</a:t>
            </a:r>
          </a:p>
        </p:txBody>
      </p:sp>
    </p:spTree>
    <p:extLst>
      <p:ext uri="{BB962C8B-B14F-4D97-AF65-F5344CB8AC3E}">
        <p14:creationId xmlns:p14="http://schemas.microsoft.com/office/powerpoint/2010/main" val="3272737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147771"/>
            <a:ext cx="6766560" cy="768096"/>
          </a:xfrm>
        </p:spPr>
        <p:txBody>
          <a:bodyPr/>
          <a:lstStyle/>
          <a:p>
            <a:r>
              <a:rPr lang="en-US" dirty="0"/>
              <a:t>TOPN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078736"/>
            <a:ext cx="6766560" cy="2700528"/>
          </a:xfrm>
        </p:spPr>
        <p:txBody>
          <a:bodyPr/>
          <a:lstStyle/>
          <a:p>
            <a:r>
              <a:rPr lang="en-US" b="1" dirty="0"/>
              <a:t>Top 5 Products Sales = </a:t>
            </a:r>
          </a:p>
          <a:p>
            <a:r>
              <a:rPr lang="en-US" b="1" dirty="0"/>
              <a:t>CALCULATE(</a:t>
            </a:r>
          </a:p>
          <a:p>
            <a:r>
              <a:rPr lang="en-US" b="1" dirty="0"/>
              <a:t>    SUM('master table'[Sales]),</a:t>
            </a:r>
          </a:p>
          <a:p>
            <a:r>
              <a:rPr lang="en-US" b="1" dirty="0"/>
              <a:t>    TOPN(5, ALL('master table'), 'master table'[Sales], DESC))</a:t>
            </a:r>
          </a:p>
          <a:p>
            <a:endParaRPr lang="en-US" dirty="0"/>
          </a:p>
          <a:p>
            <a:pPr marL="285750" indent="-285750">
              <a:buFont typeface="Arial" panose="020B0604020202020204" pitchFamily="34" charset="0"/>
              <a:buChar char="•"/>
            </a:pPr>
            <a:r>
              <a:rPr lang="en-US" dirty="0"/>
              <a:t>It calculates the sum of 'Sales' for the top 5 products based on their sales amounts in descending order across the entire 'master table'. Here's a brief breakdown: </a:t>
            </a:r>
          </a:p>
          <a:p>
            <a:pPr marL="285750" indent="-285750">
              <a:buFont typeface="Arial" panose="020B0604020202020204" pitchFamily="34" charset="0"/>
              <a:buChar char="•"/>
            </a:pPr>
            <a:r>
              <a:rPr lang="en-US" dirty="0"/>
              <a:t>CALCULATE(SUM('master table'[Sales]), ...): This part of the formula calculates the sum of 'Sales' within the specified context. </a:t>
            </a:r>
          </a:p>
          <a:p>
            <a:pPr marL="285750" indent="-285750">
              <a:buFont typeface="Arial" panose="020B0604020202020204" pitchFamily="34" charset="0"/>
              <a:buChar char="•"/>
            </a:pPr>
            <a:r>
              <a:rPr lang="en-US" dirty="0"/>
              <a:t>TOPN(5, ALL('master table'), 'master table'[Sales], DESC): This part determines the top 5 rows from the 'master table' based on the 'Sales' column in descending order. </a:t>
            </a:r>
          </a:p>
          <a:p>
            <a:pPr marL="285750" indent="-285750">
              <a:buFont typeface="Arial" panose="020B0604020202020204" pitchFamily="34" charset="0"/>
              <a:buChar char="•"/>
            </a:pPr>
            <a:r>
              <a:rPr lang="en-US" dirty="0"/>
              <a:t>The ALL('master table') ensures that the calculation considers the entire table without any filters.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3613877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255910"/>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DISTINCT</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2610016"/>
            <a:ext cx="6400800" cy="512064"/>
          </a:xfrm>
        </p:spPr>
        <p:txBody>
          <a:bodyPr/>
          <a:lstStyle/>
          <a:p>
            <a:pPr algn="ctr"/>
            <a:r>
              <a:rPr lang="en-US" sz="2400" dirty="0" err="1">
                <a:solidFill>
                  <a:schemeClr val="accent6"/>
                </a:solidFill>
                <a:latin typeface="Sabon Next LT" panose="02000500000000000000" pitchFamily="2" charset="0"/>
                <a:cs typeface="Sabon Next LT" panose="02000500000000000000" pitchFamily="2" charset="0"/>
              </a:rPr>
              <a:t>count_distinct_rows</a:t>
            </a:r>
            <a:r>
              <a:rPr lang="en-US" sz="2400" dirty="0">
                <a:solidFill>
                  <a:schemeClr val="accent6"/>
                </a:solidFill>
                <a:latin typeface="Sabon Next LT" panose="02000500000000000000" pitchFamily="2" charset="0"/>
                <a:cs typeface="Sabon Next LT" panose="02000500000000000000" pitchFamily="2" charset="0"/>
              </a:rPr>
              <a:t> = COUNTROWS(DISTINCT('Master Table'[Customer ID]))</a:t>
            </a:r>
          </a:p>
          <a:p>
            <a:pPr algn="ctr"/>
            <a:endParaRPr lang="en-US" dirty="0">
              <a:latin typeface="Sabon Next LT" panose="02000500000000000000" pitchFamily="2" charset="0"/>
              <a:cs typeface="Sabon Next LT" panose="02000500000000000000" pitchFamily="2" charset="0"/>
            </a:endParaRPr>
          </a:p>
          <a:p>
            <a:pPr marL="342900" indent="-342900" algn="l">
              <a:buFont typeface="Arial" panose="020B0604020202020204" pitchFamily="34" charset="0"/>
              <a:buChar char="•"/>
            </a:pPr>
            <a:r>
              <a:rPr lang="en-US" sz="1800" dirty="0">
                <a:solidFill>
                  <a:schemeClr val="accent6"/>
                </a:solidFill>
                <a:latin typeface="Sabon Next LT" panose="02000500000000000000" pitchFamily="2" charset="0"/>
                <a:cs typeface="Sabon Next LT" panose="02000500000000000000" pitchFamily="2" charset="0"/>
              </a:rPr>
              <a:t>It uses the COUNTROWS function in combination with DISTINCT to count the number of distinct values in the 'Customer ID' column from the 'Master Table'. This will give you the count of unique customer IDs in your dataset.</a:t>
            </a:r>
          </a:p>
          <a:p>
            <a:pPr marL="342900" indent="-342900" algn="l">
              <a:buFont typeface="Arial" panose="020B0604020202020204" pitchFamily="34" charset="0"/>
              <a:buChar char="•"/>
            </a:pPr>
            <a:endParaRPr lang="en-US" sz="1800" b="0" i="0" dirty="0">
              <a:effectLst/>
              <a:latin typeface="Sabon Next LT" panose="02000500000000000000" pitchFamily="2" charset="0"/>
              <a:cs typeface="Sabon Next LT" panose="02000500000000000000" pitchFamily="2" charset="0"/>
            </a:endParaRPr>
          </a:p>
          <a:p>
            <a:pPr marL="342900" indent="-342900" algn="l">
              <a:buFont typeface="Arial" panose="020B0604020202020204" pitchFamily="34" charset="0"/>
              <a:buChar char="•"/>
            </a:pPr>
            <a:r>
              <a:rPr lang="en-US" sz="1800" b="0" i="0" dirty="0">
                <a:solidFill>
                  <a:srgbClr val="374151"/>
                </a:solidFill>
                <a:effectLst/>
                <a:latin typeface="Söhne"/>
              </a:rPr>
              <a:t>This measure will return the total number of unique customer IDs in the 'Master Table'. If you want to count distinct rows based on multiple columns, you can modify the formula accordingly.</a:t>
            </a:r>
            <a:endParaRPr lang="en-US" sz="18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298952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FILTER</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B2B MARKET SCENARIOS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a:p>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CLOUD-BASED</a:t>
            </a:r>
            <a:r>
              <a:rPr lang="zh-CN" altLang="en-US"/>
              <a:t> </a:t>
            </a:r>
            <a:r>
              <a:rPr lang="en-US" dirty="0"/>
              <a:t>OPPORTUNITIES</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p:txBody>
      </p:sp>
    </p:spTree>
    <p:extLst>
      <p:ext uri="{BB962C8B-B14F-4D97-AF65-F5344CB8AC3E}">
        <p14:creationId xmlns:p14="http://schemas.microsoft.com/office/powerpoint/2010/main" val="16526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CONTAINS</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Tree>
    <p:extLst>
      <p:ext uri="{BB962C8B-B14F-4D97-AF65-F5344CB8AC3E}">
        <p14:creationId xmlns:p14="http://schemas.microsoft.com/office/powerpoint/2010/main" val="2242820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IF</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2707778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SWITCH</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Annual revenue growth</a:t>
            </a:r>
          </a:p>
        </p:txBody>
      </p:sp>
    </p:spTree>
    <p:extLst>
      <p:ext uri="{BB962C8B-B14F-4D97-AF65-F5344CB8AC3E}">
        <p14:creationId xmlns:p14="http://schemas.microsoft.com/office/powerpoint/2010/main" val="4174585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389120" y="2543285"/>
            <a:ext cx="4436828" cy="768096"/>
          </a:xfrm>
        </p:spPr>
        <p:txBody>
          <a:bodyPr/>
          <a:lstStyle/>
          <a:p>
            <a:r>
              <a:rPr lang="en-US" dirty="0"/>
              <a:t>Profit Margin = DIVIDE(SUM('master table'[Profit]), SUM('master table'[Sales]))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3" name="Title 1">
            <a:extLst>
              <a:ext uri="{FF2B5EF4-FFF2-40B4-BE49-F238E27FC236}">
                <a16:creationId xmlns:a16="http://schemas.microsoft.com/office/drawing/2014/main" id="{D50F59F2-4A5D-AB27-38D3-7CC611B21B19}"/>
              </a:ext>
            </a:extLst>
          </p:cNvPr>
          <p:cNvSpPr txBox="1">
            <a:spLocks/>
          </p:cNvSpPr>
          <p:nvPr/>
        </p:nvSpPr>
        <p:spPr>
          <a:xfrm>
            <a:off x="4780059" y="1207803"/>
            <a:ext cx="6400800" cy="76809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sz="4400" dirty="0">
                <a:latin typeface="Arial Black" panose="020B0604020202020204" pitchFamily="34" charset="0"/>
                <a:cs typeface="Arial Black" panose="020B0604020202020204" pitchFamily="34" charset="0"/>
              </a:rPr>
              <a:t>DIVIDE</a:t>
            </a:r>
          </a:p>
        </p:txBody>
      </p:sp>
    </p:spTree>
    <p:extLst>
      <p:ext uri="{BB962C8B-B14F-4D97-AF65-F5344CB8AC3E}">
        <p14:creationId xmlns:p14="http://schemas.microsoft.com/office/powerpoint/2010/main" val="1481585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are the most common DAX functions used? - Software Development -  Discussion Forum | Board Infinity">
            <a:extLst>
              <a:ext uri="{FF2B5EF4-FFF2-40B4-BE49-F238E27FC236}">
                <a16:creationId xmlns:a16="http://schemas.microsoft.com/office/drawing/2014/main" id="{B47403DF-1CDB-9A1A-741E-7AB4F9EBB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110" y="1259330"/>
            <a:ext cx="8215367" cy="4576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62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EXCEPT</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B2B MARKET SCENARIOS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a:p>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CLOUD-BASED</a:t>
            </a:r>
            <a:r>
              <a:rPr lang="zh-CN" altLang="en-US"/>
              <a:t> </a:t>
            </a:r>
            <a:r>
              <a:rPr lang="en-US" dirty="0"/>
              <a:t>OPPORTUNITIES</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p:txBody>
      </p:sp>
    </p:spTree>
    <p:extLst>
      <p:ext uri="{BB962C8B-B14F-4D97-AF65-F5344CB8AC3E}">
        <p14:creationId xmlns:p14="http://schemas.microsoft.com/office/powerpoint/2010/main" val="465173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GROUPBY</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3452559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1028" name="Picture 4" descr="Power BI DAX | Beginner's Guide to DAX Functions in Power BI">
            <a:extLst>
              <a:ext uri="{FF2B5EF4-FFF2-40B4-BE49-F238E27FC236}">
                <a16:creationId xmlns:a16="http://schemas.microsoft.com/office/drawing/2014/main" id="{7D1F234B-988D-24DF-7E38-3889E5687F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4728" y="594360"/>
            <a:ext cx="9052759" cy="564178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D6E0227-1315-BB68-C5F8-B0A306C1C941}"/>
              </a:ext>
            </a:extLst>
          </p:cNvPr>
          <p:cNvSpPr/>
          <p:nvPr/>
        </p:nvSpPr>
        <p:spPr>
          <a:xfrm>
            <a:off x="3124862" y="5486400"/>
            <a:ext cx="1987827" cy="64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255908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634787" y="335545"/>
            <a:ext cx="9664015"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Types of </a:t>
            </a:r>
            <a:r>
              <a:rPr lang="en-US" sz="4400" b="1" dirty="0" err="1">
                <a:solidFill>
                  <a:schemeClr val="accent6"/>
                </a:solidFill>
                <a:latin typeface="Arial Black" panose="020B0604020202020204" pitchFamily="34" charset="0"/>
                <a:ea typeface="Arial Regular" pitchFamily="34" charset="-122"/>
                <a:cs typeface="Arial Black" panose="020B0604020202020204" pitchFamily="34" charset="0"/>
              </a:rPr>
              <a:t>dax</a:t>
            </a:r>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 functions</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2050" name="Picture 2" descr="What is DAX in Power BI? | Introduction, Benefits &amp; Steps to Use">
            <a:extLst>
              <a:ext uri="{FF2B5EF4-FFF2-40B4-BE49-F238E27FC236}">
                <a16:creationId xmlns:a16="http://schemas.microsoft.com/office/drawing/2014/main" id="{751FB108-BCCE-2E68-5CA6-E5F54E101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089" y="1294472"/>
            <a:ext cx="6925567" cy="5360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275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Learn DAX basics in Power BI Desktop - Power BI | Microsoft Learn">
            <a:extLst>
              <a:ext uri="{FF2B5EF4-FFF2-40B4-BE49-F238E27FC236}">
                <a16:creationId xmlns:a16="http://schemas.microsoft.com/office/drawing/2014/main" id="{87CA7A5B-19C9-1B22-7D7B-70FC7964F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04" y="73135"/>
            <a:ext cx="9010733" cy="269941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020A5CC2-EC19-22D2-8DBA-7433A223A184}"/>
              </a:ext>
            </a:extLst>
          </p:cNvPr>
          <p:cNvSpPr>
            <a:spLocks noGrp="1"/>
          </p:cNvSpPr>
          <p:nvPr>
            <p:ph idx="1"/>
          </p:nvPr>
        </p:nvSpPr>
        <p:spPr>
          <a:xfrm>
            <a:off x="355904" y="2953511"/>
            <a:ext cx="8383855" cy="3122168"/>
          </a:xfrm>
        </p:spPr>
        <p:txBody>
          <a:bodyPr/>
          <a:lstStyle/>
          <a:p>
            <a:pPr>
              <a:lnSpc>
                <a:spcPct val="100000"/>
              </a:lnSpc>
            </a:pPr>
            <a:r>
              <a:rPr lang="en-US" sz="1400" b="1" dirty="0"/>
              <a:t>This formula includes the following syntax elements:</a:t>
            </a:r>
          </a:p>
          <a:p>
            <a:pPr>
              <a:lnSpc>
                <a:spcPct val="100000"/>
              </a:lnSpc>
            </a:pPr>
            <a:endParaRPr lang="en-US" sz="1400" b="1" dirty="0"/>
          </a:p>
          <a:p>
            <a:pPr>
              <a:lnSpc>
                <a:spcPct val="100000"/>
              </a:lnSpc>
            </a:pPr>
            <a:r>
              <a:rPr lang="en-US" sz="1400" b="1" dirty="0"/>
              <a:t>A. The measure name, Total Sales.</a:t>
            </a:r>
          </a:p>
          <a:p>
            <a:pPr>
              <a:lnSpc>
                <a:spcPct val="100000"/>
              </a:lnSpc>
            </a:pPr>
            <a:endParaRPr lang="en-US" sz="1400" b="1" dirty="0"/>
          </a:p>
          <a:p>
            <a:pPr>
              <a:lnSpc>
                <a:spcPct val="100000"/>
              </a:lnSpc>
            </a:pPr>
            <a:r>
              <a:rPr lang="en-US" sz="1400" b="1" dirty="0"/>
              <a:t>B. The equals sign operator (=), which indicates the beginning of the formula. When calculated, it will return a result.</a:t>
            </a:r>
          </a:p>
          <a:p>
            <a:pPr>
              <a:lnSpc>
                <a:spcPct val="100000"/>
              </a:lnSpc>
            </a:pPr>
            <a:endParaRPr lang="en-US" sz="1400" b="1" dirty="0"/>
          </a:p>
          <a:p>
            <a:pPr>
              <a:lnSpc>
                <a:spcPct val="100000"/>
              </a:lnSpc>
            </a:pPr>
            <a:r>
              <a:rPr lang="en-US" sz="1400" b="1" dirty="0"/>
              <a:t>C. The DAX function SUM, which adds up all of the numbers in the Sales[</a:t>
            </a:r>
            <a:r>
              <a:rPr lang="en-US" sz="1400" b="1" dirty="0" err="1"/>
              <a:t>SalesAmount</a:t>
            </a:r>
            <a:r>
              <a:rPr lang="en-US" sz="1400" b="1" dirty="0"/>
              <a:t>] column. You’ll learn more about functions later.</a:t>
            </a:r>
          </a:p>
          <a:p>
            <a:pPr>
              <a:lnSpc>
                <a:spcPct val="100000"/>
              </a:lnSpc>
            </a:pPr>
            <a:endParaRPr lang="en-US" sz="1400" b="1" dirty="0"/>
          </a:p>
          <a:p>
            <a:pPr>
              <a:lnSpc>
                <a:spcPct val="100000"/>
              </a:lnSpc>
            </a:pPr>
            <a:r>
              <a:rPr lang="en-US" sz="1400" b="1" dirty="0"/>
              <a:t>D. Parenthesis (), which surround an expression that contains one or more arguments. Most functions require at least one argument. An argument passes a value to a function.</a:t>
            </a:r>
          </a:p>
          <a:p>
            <a:pPr>
              <a:lnSpc>
                <a:spcPct val="100000"/>
              </a:lnSpc>
            </a:pPr>
            <a:endParaRPr lang="en-US" sz="1400" b="1" dirty="0"/>
          </a:p>
          <a:p>
            <a:pPr>
              <a:lnSpc>
                <a:spcPct val="100000"/>
              </a:lnSpc>
            </a:pPr>
            <a:r>
              <a:rPr lang="en-US" sz="1400" b="1" dirty="0"/>
              <a:t>E. The referenced table, Sales.</a:t>
            </a:r>
          </a:p>
          <a:p>
            <a:pPr>
              <a:lnSpc>
                <a:spcPct val="100000"/>
              </a:lnSpc>
            </a:pPr>
            <a:endParaRPr lang="en-US" sz="1400" b="1" dirty="0"/>
          </a:p>
          <a:p>
            <a:pPr>
              <a:lnSpc>
                <a:spcPct val="100000"/>
              </a:lnSpc>
            </a:pPr>
            <a:r>
              <a:rPr lang="en-US" sz="1400" b="1" dirty="0"/>
              <a:t>F. The referenced column, [</a:t>
            </a:r>
            <a:r>
              <a:rPr lang="en-US" sz="1400" b="1" dirty="0" err="1"/>
              <a:t>SalesAmount</a:t>
            </a:r>
            <a:r>
              <a:rPr lang="en-US" sz="1400" b="1" dirty="0"/>
              <a:t>], in the Sales table. With this argument, the SUM function knows on which column to aggregate a SUM.</a:t>
            </a:r>
          </a:p>
        </p:txBody>
      </p:sp>
    </p:spTree>
    <p:extLst>
      <p:ext uri="{BB962C8B-B14F-4D97-AF65-F5344CB8AC3E}">
        <p14:creationId xmlns:p14="http://schemas.microsoft.com/office/powerpoint/2010/main" val="385553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SUM</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sz="1200" b="1" dirty="0"/>
              <a:t>Total Sales = SUM('master table'[Sales])</a:t>
            </a:r>
          </a:p>
          <a:p>
            <a:endParaRPr lang="en-US" sz="1200" b="1" dirty="0"/>
          </a:p>
          <a:p>
            <a:pPr marL="171450" indent="-171450">
              <a:buFont typeface="Arial" panose="020B0604020202020204" pitchFamily="34" charset="0"/>
              <a:buChar char="•"/>
            </a:pPr>
            <a:r>
              <a:rPr lang="en-US" sz="1200" b="1" dirty="0"/>
              <a:t>The DAX formula Total Sales = SUM('master table'[Sales]) calculates the sum of the 'Sales' column in the 'master table', giving you the total sales amount. You can use similar formulas to create other measures or calculated columns based on your specific analysis requirements.</a:t>
            </a:r>
          </a:p>
          <a:p>
            <a:endParaRPr lang="en-US" sz="1200" b="1" dirty="0"/>
          </a:p>
          <a:p>
            <a:endParaRPr lang="en-US" sz="1200" b="1" dirty="0"/>
          </a:p>
          <a:p>
            <a:endParaRPr lang="en-US" sz="1200" b="1" dirty="0"/>
          </a:p>
        </p:txBody>
      </p:sp>
    </p:spTree>
    <p:extLst>
      <p:ext uri="{BB962C8B-B14F-4D97-AF65-F5344CB8AC3E}">
        <p14:creationId xmlns:p14="http://schemas.microsoft.com/office/powerpoint/2010/main" val="203871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SUMX</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7" y="3222752"/>
            <a:ext cx="7583159" cy="2700528"/>
          </a:xfrm>
        </p:spPr>
        <p:txBody>
          <a:bodyPr/>
          <a:lstStyle/>
          <a:p>
            <a:r>
              <a:rPr lang="en-US" b="1" dirty="0"/>
              <a:t>Total Sales per Customer = SUMX(VALUES('master table'[Customer ID]), CALCULATE(SUM('master table'[Sales])))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 SUMX function is used to sum the result of an expression evaluated for each row in a table. </a:t>
            </a:r>
          </a:p>
          <a:p>
            <a:pPr marL="285750" indent="-285750">
              <a:buFont typeface="Arial" panose="020B0604020202020204" pitchFamily="34" charset="0"/>
              <a:buChar char="•"/>
            </a:pPr>
            <a:r>
              <a:rPr lang="en-US" b="1" dirty="0"/>
              <a:t>Here's an example of how you might use SUMX: </a:t>
            </a:r>
          </a:p>
          <a:p>
            <a:pPr marL="285750" indent="-285750">
              <a:buFont typeface="Arial" panose="020B0604020202020204" pitchFamily="34" charset="0"/>
              <a:buChar char="•"/>
            </a:pPr>
            <a:r>
              <a:rPr lang="en-US" b="1" dirty="0"/>
              <a:t>Let's say you want to calculate the total sales for each customer by summing the 'Sales' column for each order they made. </a:t>
            </a:r>
          </a:p>
          <a:p>
            <a:pPr marL="285750" indent="-285750">
              <a:buFont typeface="Arial" panose="020B0604020202020204" pitchFamily="34" charset="0"/>
              <a:buChar char="•"/>
            </a:pPr>
            <a:r>
              <a:rPr lang="en-US" b="1" dirty="0"/>
              <a:t>In this example: VALUES('master table'[Customer ID]) provides a table of unique customer IDs. CALCULATE(SUM('master table'[Sales])) calculates the total sales for each customer using the context of the customer ID. </a:t>
            </a:r>
          </a:p>
          <a:p>
            <a:pPr marL="285750" indent="-285750">
              <a:buFont typeface="Arial" panose="020B0604020202020204" pitchFamily="34" charset="0"/>
              <a:buChar char="•"/>
            </a:pPr>
            <a:r>
              <a:rPr lang="en-US" b="1" dirty="0"/>
              <a:t>This measure, when placed in a visual or a table, will give you the total sales for each unique customer.</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975113" y="2210065"/>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AVERAGE</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3367776"/>
            <a:ext cx="6400800" cy="512064"/>
          </a:xfrm>
        </p:spPr>
        <p:txBody>
          <a:bodyPr/>
          <a:lstStyle/>
          <a:p>
            <a:pPr algn="l"/>
            <a:r>
              <a:rPr lang="en-US" sz="1800" b="1" dirty="0">
                <a:solidFill>
                  <a:schemeClr val="accent6"/>
                </a:solidFill>
                <a:latin typeface="Sabon Next LT" panose="02000500000000000000" pitchFamily="2" charset="0"/>
                <a:cs typeface="Sabon Next LT" panose="02000500000000000000" pitchFamily="2" charset="0"/>
              </a:rPr>
              <a:t>Avg Sales per Order = AVERAGE('master table'[Sales])</a:t>
            </a:r>
          </a:p>
          <a:p>
            <a:pPr algn="l"/>
            <a:endParaRPr lang="en-US" sz="1400" b="1" dirty="0">
              <a:latin typeface="Sabon Next LT" panose="02000500000000000000" pitchFamily="2" charset="0"/>
              <a:cs typeface="Sabon Next LT" panose="02000500000000000000" pitchFamily="2" charset="0"/>
            </a:endParaRPr>
          </a:p>
          <a:p>
            <a:pPr algn="l"/>
            <a:r>
              <a:rPr lang="en-US" sz="1400" b="1" dirty="0">
                <a:solidFill>
                  <a:schemeClr val="accent6"/>
                </a:solidFill>
                <a:latin typeface="Sabon Next LT" panose="02000500000000000000" pitchFamily="2" charset="0"/>
                <a:cs typeface="Sabon Next LT" panose="02000500000000000000" pitchFamily="2" charset="0"/>
              </a:rPr>
              <a:t> is a measure that calculates the average sales amount per order in the 'master table’. </a:t>
            </a:r>
          </a:p>
          <a:p>
            <a:pPr algn="l"/>
            <a:r>
              <a:rPr lang="en-US" sz="1400" b="1" dirty="0">
                <a:solidFill>
                  <a:schemeClr val="accent6"/>
                </a:solidFill>
                <a:latin typeface="Sabon Next LT" panose="02000500000000000000" pitchFamily="2" charset="0"/>
                <a:cs typeface="Sabon Next LT" panose="02000500000000000000" pitchFamily="2" charset="0"/>
              </a:rPr>
              <a:t>This is a straightforward calculation, and it should work as intended. </a:t>
            </a:r>
          </a:p>
          <a:p>
            <a:pPr algn="l"/>
            <a:r>
              <a:rPr lang="en-US" sz="1400" b="1" dirty="0">
                <a:solidFill>
                  <a:schemeClr val="accent6"/>
                </a:solidFill>
                <a:latin typeface="Sabon Next LT" panose="02000500000000000000" pitchFamily="2" charset="0"/>
                <a:cs typeface="Sabon Next LT" panose="02000500000000000000" pitchFamily="2" charset="0"/>
              </a:rPr>
              <a:t>If you're encountering an error while creating a new table, it's important to understand the context in which you are trying to use this measure. </a:t>
            </a:r>
          </a:p>
          <a:p>
            <a:pPr algn="l"/>
            <a:endParaRPr lang="en-US" sz="1400" b="1" dirty="0">
              <a:latin typeface="Sabon Next LT" panose="02000500000000000000" pitchFamily="2" charset="0"/>
              <a:cs typeface="Sabon Next LT" panose="02000500000000000000" pitchFamily="2" charset="0"/>
            </a:endParaRPr>
          </a:p>
          <a:p>
            <a:pPr algn="l"/>
            <a:r>
              <a:rPr lang="en-US" sz="1400" b="1" dirty="0">
                <a:solidFill>
                  <a:schemeClr val="accent6"/>
                </a:solidFill>
                <a:latin typeface="Sabon Next LT" panose="02000500000000000000" pitchFamily="2" charset="0"/>
                <a:cs typeface="Sabon Next LT" panose="02000500000000000000" pitchFamily="2" charset="0"/>
              </a:rPr>
              <a:t>Measures are typically used in visualizations, cards, or tables to provide aggregated results. I</a:t>
            </a:r>
          </a:p>
          <a:p>
            <a:pPr algn="l"/>
            <a:endParaRPr lang="en-US" sz="1400" b="1" dirty="0">
              <a:latin typeface="Sabon Next LT" panose="02000500000000000000" pitchFamily="2" charset="0"/>
              <a:cs typeface="Sabon Next LT" panose="02000500000000000000" pitchFamily="2" charset="0"/>
            </a:endParaRPr>
          </a:p>
          <a:p>
            <a:pPr algn="l"/>
            <a:r>
              <a:rPr lang="en-US" sz="1400" b="1" dirty="0">
                <a:solidFill>
                  <a:schemeClr val="accent6"/>
                </a:solidFill>
                <a:latin typeface="Sabon Next LT" panose="02000500000000000000" pitchFamily="2" charset="0"/>
                <a:cs typeface="Sabon Next LT" panose="02000500000000000000" pitchFamily="2" charset="0"/>
              </a:rPr>
              <a:t>f you are trying to use this measure in a calculated column in a new table, it might not work as expected because measures are intended for use in the context of visualizations. Calculated columns in tables should typically use column-wise operations rather than aggregation functions like AVERAGE.</a:t>
            </a:r>
          </a:p>
        </p:txBody>
      </p:sp>
    </p:spTree>
    <p:extLst>
      <p:ext uri="{BB962C8B-B14F-4D97-AF65-F5344CB8AC3E}">
        <p14:creationId xmlns:p14="http://schemas.microsoft.com/office/powerpoint/2010/main" val="2952923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397072" y="1473888"/>
            <a:ext cx="6345140" cy="588963"/>
          </a:xfrm>
        </p:spPr>
        <p:txBody>
          <a:bodyPr/>
          <a:lstStyle/>
          <a:p>
            <a:pPr marL="342900" indent="-342900">
              <a:buFont typeface="Arial" panose="020B0604020202020204" pitchFamily="34" charset="0"/>
              <a:buChar char="•"/>
            </a:pPr>
            <a:r>
              <a:rPr lang="en-US" dirty="0"/>
              <a:t>Average Sales and Profit per Order = </a:t>
            </a:r>
          </a:p>
          <a:p>
            <a:r>
              <a:rPr lang="en-US" dirty="0"/>
              <a:t>AVERAGEX(</a:t>
            </a:r>
          </a:p>
          <a:p>
            <a:r>
              <a:rPr lang="en-US" dirty="0"/>
              <a:t>    'Master Table',</a:t>
            </a:r>
          </a:p>
          <a:p>
            <a:r>
              <a:rPr lang="en-US" dirty="0"/>
              <a:t>    'Master Table'[Sales] + 'Master Table'[Profit]</a:t>
            </a:r>
          </a:p>
          <a:p>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This formula iterates over each row in the 'Master Table' and calculates the sum of 'Sales' and 'Profit' for each row.</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Then, it calculates the average of these sums, giving you the average sales and profit per order.</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3" name="Title 1">
            <a:extLst>
              <a:ext uri="{FF2B5EF4-FFF2-40B4-BE49-F238E27FC236}">
                <a16:creationId xmlns:a16="http://schemas.microsoft.com/office/drawing/2014/main" id="{D50F59F2-4A5D-AB27-38D3-7CC611B21B19}"/>
              </a:ext>
            </a:extLst>
          </p:cNvPr>
          <p:cNvSpPr txBox="1">
            <a:spLocks/>
          </p:cNvSpPr>
          <p:nvPr/>
        </p:nvSpPr>
        <p:spPr>
          <a:xfrm>
            <a:off x="5161722" y="457200"/>
            <a:ext cx="6400800" cy="76809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sz="4400" dirty="0">
                <a:latin typeface="Arial Black" panose="020B0604020202020204" pitchFamily="34" charset="0"/>
                <a:cs typeface="Arial Black" panose="020B0604020202020204" pitchFamily="34" charset="0"/>
              </a:rPr>
              <a:t>AVERAGEX</a:t>
            </a:r>
          </a:p>
        </p:txBody>
      </p:sp>
    </p:spTree>
    <p:extLst>
      <p:ext uri="{BB962C8B-B14F-4D97-AF65-F5344CB8AC3E}">
        <p14:creationId xmlns:p14="http://schemas.microsoft.com/office/powerpoint/2010/main" val="68568106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{FCCDDE8C-BAA5-4FFC-BEDF-13EA826E4617}tf78438558_win32</Template>
  <TotalTime>234</TotalTime>
  <Words>1285</Words>
  <Application>Microsoft Office PowerPoint</Application>
  <PresentationFormat>Widescreen</PresentationFormat>
  <Paragraphs>124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Black</vt:lpstr>
      <vt:lpstr>Sabon Next LT</vt:lpstr>
      <vt:lpstr>Söhne</vt:lpstr>
      <vt:lpstr>Office Theme</vt:lpstr>
      <vt:lpstr>DAX FUNCTION </vt:lpstr>
      <vt:lpstr>PowerPoint Presentation</vt:lpstr>
      <vt:lpstr>PowerPoint Presentation</vt:lpstr>
      <vt:lpstr>Types of dax functions</vt:lpstr>
      <vt:lpstr>PowerPoint Presentation</vt:lpstr>
      <vt:lpstr>SUM</vt:lpstr>
      <vt:lpstr>SUMX</vt:lpstr>
      <vt:lpstr>AVERAGE</vt:lpstr>
      <vt:lpstr>PowerPoint Presentation</vt:lpstr>
      <vt:lpstr>COUNT and countrows</vt:lpstr>
      <vt:lpstr>MAX</vt:lpstr>
      <vt:lpstr>CALCULATE</vt:lpstr>
      <vt:lpstr>TOPN</vt:lpstr>
      <vt:lpstr>DISTINCT</vt:lpstr>
      <vt:lpstr>FILTER</vt:lpstr>
      <vt:lpstr>CONTAINS</vt:lpstr>
      <vt:lpstr>IF</vt:lpstr>
      <vt:lpstr>SWITCH</vt:lpstr>
      <vt:lpstr>PowerPoint Presentation</vt:lpstr>
      <vt:lpstr>EXCEPT</vt:lpstr>
      <vt:lpstr>GROUPBY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DAX FUNCTION</dc:title>
  <dc:subject/>
  <dc:creator>sachin saxena</dc:creator>
  <cp:lastModifiedBy>sachin saxena</cp:lastModifiedBy>
  <cp:revision>21</cp:revision>
  <dcterms:created xsi:type="dcterms:W3CDTF">2024-01-29T04:52:43Z</dcterms:created>
  <dcterms:modified xsi:type="dcterms:W3CDTF">2024-01-29T08:52:51Z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