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59" r:id="rId6"/>
    <p:sldId id="262" r:id="rId7"/>
    <p:sldId id="263" r:id="rId8"/>
    <p:sldId id="264" r:id="rId9"/>
    <p:sldId id="260" r:id="rId10"/>
    <p:sldId id="277" r:id="rId11"/>
    <p:sldId id="265" r:id="rId12"/>
    <p:sldId id="279" r:id="rId13"/>
    <p:sldId id="27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75" d="100"/>
          <a:sy n="75" d="100"/>
        </p:scale>
        <p:origin x="-1666" y="-235"/>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5/27/2024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5/27/2024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514600"/>
            <a:ext cx="7772400" cy="1470025"/>
          </a:xfrm>
        </p:spPr>
        <p:txBody>
          <a:bodyPr>
            <a:noAutofit/>
          </a:bodyPr>
          <a:lstStyle/>
          <a:p>
            <a:pPr algn="l">
              <a:lnSpc>
                <a:spcPct val="115000"/>
              </a:lnSpc>
              <a:spcAft>
                <a:spcPts val="1000"/>
              </a:spcAft>
            </a:pPr>
            <a:r>
              <a:rPr lang="en-US" sz="3200" b="1" dirty="0" smtClean="0">
                <a:ea typeface="Times New Roman"/>
                <a:cs typeface="Times New Roman"/>
              </a:rPr>
              <a:t>Good afternoon, all dignitaries, esteemed VC Sir, Dean Sir, and everyone who has joined </a:t>
            </a:r>
            <a:r>
              <a:rPr lang="en-US" sz="3200" b="1" dirty="0" smtClean="0">
                <a:ea typeface="Times New Roman"/>
                <a:cs typeface="Times New Roman"/>
              </a:rPr>
              <a:t>me </a:t>
            </a:r>
            <a:r>
              <a:rPr lang="en-US" sz="3200" b="1" dirty="0" smtClean="0">
                <a:ea typeface="Times New Roman"/>
                <a:cs typeface="Times New Roman"/>
              </a:rPr>
              <a:t>here. </a:t>
            </a:r>
            <a:r>
              <a:rPr lang="en-US" sz="3200" b="1" dirty="0" smtClean="0">
                <a:ea typeface="Times New Roman"/>
                <a:cs typeface="Times New Roman"/>
              </a:rPr>
              <a:t/>
            </a:r>
            <a:br>
              <a:rPr lang="en-US" sz="3200" b="1" dirty="0" smtClean="0">
                <a:ea typeface="Times New Roman"/>
                <a:cs typeface="Times New Roman"/>
              </a:rPr>
            </a:br>
            <a:r>
              <a:rPr lang="en-US" sz="3200" b="1" dirty="0" smtClean="0">
                <a:ea typeface="Times New Roman"/>
                <a:cs typeface="Times New Roman"/>
              </a:rPr>
              <a:t>Thank </a:t>
            </a:r>
            <a:r>
              <a:rPr lang="en-US" sz="3200" b="1" dirty="0" smtClean="0">
                <a:ea typeface="Times New Roman"/>
                <a:cs typeface="Times New Roman"/>
              </a:rPr>
              <a:t>you for being present today.</a:t>
            </a:r>
            <a:br>
              <a:rPr lang="en-US" sz="3200" b="1" dirty="0" smtClean="0">
                <a:ea typeface="Times New Roman"/>
                <a:cs typeface="Times New Roman"/>
              </a:rPr>
            </a:br>
            <a:r>
              <a:rPr lang="en-US" sz="3200" b="1" dirty="0" smtClean="0">
                <a:ea typeface="Times New Roman"/>
                <a:cs typeface="Times New Roman"/>
              </a:rPr>
              <a:t>My </a:t>
            </a:r>
            <a:r>
              <a:rPr lang="en-US" sz="3200" b="1" dirty="0" smtClean="0">
                <a:ea typeface="Times New Roman"/>
                <a:cs typeface="Times New Roman"/>
              </a:rPr>
              <a:t>name is </a:t>
            </a:r>
            <a:r>
              <a:rPr lang="en-US" sz="3200" b="1" dirty="0" err="1" smtClean="0">
                <a:ea typeface="Times New Roman"/>
                <a:cs typeface="Times New Roman"/>
              </a:rPr>
              <a:t>Sachin</a:t>
            </a:r>
            <a:r>
              <a:rPr lang="en-US" sz="3200" b="1" dirty="0" smtClean="0">
                <a:ea typeface="Times New Roman"/>
                <a:cs typeface="Times New Roman"/>
              </a:rPr>
              <a:t> </a:t>
            </a:r>
            <a:r>
              <a:rPr lang="en-US" sz="3200" b="1" dirty="0" err="1" smtClean="0">
                <a:ea typeface="Times New Roman"/>
                <a:cs typeface="Times New Roman"/>
              </a:rPr>
              <a:t>Saxena</a:t>
            </a:r>
            <a:r>
              <a:rPr lang="en-US" sz="3200" b="1" dirty="0" smtClean="0">
                <a:ea typeface="Times New Roman"/>
                <a:cs typeface="Times New Roman"/>
              </a:rPr>
              <a:t>, and I am here to present my PhD thesis on ‘Study and Analysis of Diabetic Patients using Deep Learning’ under the guidance of Prof. </a:t>
            </a:r>
            <a:r>
              <a:rPr lang="en-US" sz="3200" b="1" dirty="0" err="1" smtClean="0">
                <a:ea typeface="Times New Roman"/>
                <a:cs typeface="Times New Roman"/>
              </a:rPr>
              <a:t>Jitendra</a:t>
            </a:r>
            <a:r>
              <a:rPr lang="en-US" sz="3200" b="1" dirty="0" smtClean="0">
                <a:ea typeface="Times New Roman"/>
                <a:cs typeface="Times New Roman"/>
              </a:rPr>
              <a:t> </a:t>
            </a:r>
            <a:r>
              <a:rPr lang="en-US" sz="3200" b="1" dirty="0" err="1" smtClean="0">
                <a:ea typeface="Times New Roman"/>
                <a:cs typeface="Times New Roman"/>
              </a:rPr>
              <a:t>Nath</a:t>
            </a:r>
            <a:r>
              <a:rPr lang="en-US" sz="3200" b="1" dirty="0" smtClean="0">
                <a:ea typeface="Times New Roman"/>
                <a:cs typeface="Times New Roman"/>
              </a:rPr>
              <a:t> </a:t>
            </a:r>
            <a:r>
              <a:rPr lang="en-US" sz="3200" b="1" dirty="0" err="1" smtClean="0">
                <a:ea typeface="Times New Roman"/>
                <a:cs typeface="Times New Roman"/>
              </a:rPr>
              <a:t>Shrivastava</a:t>
            </a:r>
            <a:r>
              <a:rPr lang="en-US" sz="3200" b="1" dirty="0" smtClean="0">
                <a:ea typeface="Times New Roman"/>
                <a:cs typeface="Times New Roman"/>
              </a:rPr>
              <a:t> </a:t>
            </a:r>
            <a:r>
              <a:rPr lang="en-US" sz="3200" b="1" dirty="0" smtClean="0">
                <a:ea typeface="Times New Roman"/>
                <a:cs typeface="Times New Roman"/>
              </a:rPr>
              <a:t>Sir </a:t>
            </a:r>
            <a:r>
              <a:rPr lang="en-IN" sz="3200" b="1" dirty="0" smtClean="0">
                <a:ea typeface="Times New Roman"/>
                <a:cs typeface="Times New Roman"/>
              </a:rPr>
              <a:t>and </a:t>
            </a:r>
            <a:r>
              <a:rPr lang="en-IN" sz="3200" b="1" dirty="0" smtClean="0">
                <a:ea typeface="Times New Roman"/>
                <a:cs typeface="Times New Roman"/>
              </a:rPr>
              <a:t>co supervisor Dr </a:t>
            </a:r>
            <a:r>
              <a:rPr lang="en-IN" sz="3200" b="1" dirty="0" err="1" smtClean="0">
                <a:ea typeface="Times New Roman"/>
                <a:cs typeface="Times New Roman"/>
              </a:rPr>
              <a:t>Gaurav</a:t>
            </a:r>
            <a:r>
              <a:rPr lang="en-IN" sz="3200" b="1" dirty="0" smtClean="0">
                <a:ea typeface="Times New Roman"/>
                <a:cs typeface="Times New Roman"/>
              </a:rPr>
              <a:t> </a:t>
            </a:r>
            <a:r>
              <a:rPr lang="en-IN" sz="3200" b="1" dirty="0" err="1" smtClean="0">
                <a:ea typeface="Times New Roman"/>
                <a:cs typeface="Times New Roman"/>
              </a:rPr>
              <a:t>Agarwal</a:t>
            </a:r>
            <a:r>
              <a:rPr lang="en-IN" sz="3200" b="1" dirty="0" smtClean="0">
                <a:ea typeface="Times New Roman"/>
                <a:cs typeface="Times New Roman"/>
              </a:rPr>
              <a:t> </a:t>
            </a:r>
            <a:r>
              <a:rPr lang="en-IN" sz="3200" b="1" dirty="0" smtClean="0">
                <a:ea typeface="Times New Roman"/>
                <a:cs typeface="Times New Roman"/>
              </a:rPr>
              <a:t>Sir. </a:t>
            </a:r>
            <a:r>
              <a:rPr lang="en-US" sz="3200" b="1" dirty="0" smtClean="0">
                <a:ea typeface="Times New Roman"/>
                <a:cs typeface="Times New Roman"/>
              </a:rPr>
              <a:t/>
            </a:r>
            <a:br>
              <a:rPr lang="en-US" sz="3200" b="1" dirty="0" smtClean="0">
                <a:ea typeface="Times New Roman"/>
                <a:cs typeface="Times New Roman"/>
              </a:rPr>
            </a:br>
            <a:endParaRPr lang="en-US" sz="32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pPr algn="l"/>
            <a:r>
              <a:rPr lang="en-US" sz="3200" dirty="0" smtClean="0"/>
              <a:t/>
            </a:r>
            <a:br>
              <a:rPr lang="en-US" sz="3200" dirty="0" smtClean="0"/>
            </a:br>
            <a:r>
              <a:rPr lang="en-US" sz="3200" b="1" dirty="0" smtClean="0"/>
              <a:t>Scalability:</a:t>
            </a:r>
            <a:r>
              <a:rPr lang="en-US" sz="3200" dirty="0" smtClean="0"/>
              <a:t/>
            </a:r>
            <a:br>
              <a:rPr lang="en-US" sz="3200" dirty="0" smtClean="0"/>
            </a:br>
            <a:r>
              <a:rPr lang="en-US" sz="3200" b="1" dirty="0" smtClean="0"/>
              <a:t>The cloud allows us to scale our computational resources up or down based on our needs, ensuring I have the necessary power </a:t>
            </a:r>
            <a:r>
              <a:rPr lang="en-US" sz="3200" b="1" dirty="0" smtClean="0">
                <a:solidFill>
                  <a:srgbClr val="FF0000"/>
                </a:solidFill>
              </a:rPr>
              <a:t>to handle large-scale data processing and model training tasks</a:t>
            </a:r>
            <a:r>
              <a:rPr lang="en-US" sz="3200" b="1" dirty="0" smtClean="0"/>
              <a:t>.</a:t>
            </a:r>
            <a:r>
              <a:rPr lang="en-US" sz="3200" dirty="0" smtClean="0"/>
              <a:t/>
            </a:r>
            <a:br>
              <a:rPr lang="en-US" sz="3200" dirty="0" smtClean="0"/>
            </a:br>
            <a:r>
              <a:rPr lang="en-US" sz="3200" b="1" dirty="0" smtClean="0"/>
              <a:t>Automatic backup and disaster recovery options in the cloud ensure that your data is safe and can be quickly restored </a:t>
            </a:r>
            <a:r>
              <a:rPr lang="en-US" sz="3200" b="1" dirty="0" smtClean="0">
                <a:solidFill>
                  <a:srgbClr val="FF0000"/>
                </a:solidFill>
              </a:rPr>
              <a:t>in case of accidental loss or corruption.</a:t>
            </a:r>
            <a:endParaRPr lang="en-US" sz="3200" dirty="0">
              <a:solidFill>
                <a:srgbClr val="FF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pPr algn="l"/>
            <a:r>
              <a:rPr lang="en-US" sz="3200" b="1" dirty="0" smtClean="0"/>
              <a:t>Insurance companies will also be benefitted with this work as my research provides valuable tools and insights that can help insurance companies </a:t>
            </a:r>
            <a:r>
              <a:rPr lang="en-US" sz="3200" b="1" dirty="0" smtClean="0">
                <a:solidFill>
                  <a:srgbClr val="FF0000"/>
                </a:solidFill>
              </a:rPr>
              <a:t>improve risk assessment, streamline claims processing, reduce costs, and enhance customer engagement.</a:t>
            </a:r>
            <a:endParaRPr lang="en-US" sz="3200" dirty="0">
              <a:solidFill>
                <a:srgbClr val="FF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pPr algn="l"/>
            <a:r>
              <a:rPr lang="en-US" sz="3200" b="1" dirty="0" smtClean="0"/>
              <a:t> I am grateful for your advice and will act on it.</a:t>
            </a:r>
            <a:br>
              <a:rPr lang="en-US" sz="3200" b="1" dirty="0" smtClean="0"/>
            </a:br>
            <a:r>
              <a:rPr lang="en-US" sz="3200" b="1" dirty="0" smtClean="0"/>
              <a:t>Your advice is accepted, thank you.</a:t>
            </a:r>
            <a:br>
              <a:rPr lang="en-US" sz="3200" b="1" dirty="0" smtClean="0"/>
            </a:br>
            <a:r>
              <a:rPr lang="en-US" sz="3200" b="1" dirty="0" smtClean="0"/>
              <a:t>I agree with your advice and will implement it.</a:t>
            </a:r>
            <a:br>
              <a:rPr lang="en-US" sz="3200" b="1" dirty="0" smtClean="0"/>
            </a:br>
            <a:r>
              <a:rPr lang="en-US" sz="3200" b="1" dirty="0" smtClean="0"/>
              <a:t>I acknowledge your advice and will abide by it.</a:t>
            </a:r>
            <a:br>
              <a:rPr lang="en-US" sz="3200" b="1" dirty="0" smtClean="0"/>
            </a:br>
            <a:r>
              <a:rPr lang="en-US" sz="3200" b="1" dirty="0" smtClean="0"/>
              <a:t>I accept and will adhere to your advice.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pPr algn="l"/>
            <a:r>
              <a:rPr lang="en-US" sz="3200" b="1" dirty="0" smtClean="0"/>
              <a:t>In today's presentation, I will cover the following key areas: the background and motivation for my research, the methodologies employed, the results obtained, and the implications of these findings. </a:t>
            </a:r>
            <a:br>
              <a:rPr lang="en-US" sz="3200" b="1" dirty="0" smtClean="0"/>
            </a:br>
            <a:r>
              <a:rPr lang="en-US" sz="3200" b="1" dirty="0" smtClean="0"/>
              <a:t/>
            </a:r>
            <a:br>
              <a:rPr lang="en-US" sz="3200" b="1" dirty="0" smtClean="0"/>
            </a:br>
            <a:r>
              <a:rPr lang="en-US" sz="3200" b="1" dirty="0" smtClean="0"/>
              <a:t>Finally, I will discuss future directions and conclude with a summary of the contributions of this work.</a:t>
            </a:r>
            <a:endParaRPr lang="en-US" sz="32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pPr algn="l"/>
            <a:r>
              <a:rPr lang="en-US" sz="3200" b="1" dirty="0" smtClean="0"/>
              <a:t>Imagine a patient struggling with chronic diabetes for years, who suddenly experiences severe kidney issues leading to a hospital visit and a diagnosis of advanced diabetic nephropathy. </a:t>
            </a:r>
            <a:br>
              <a:rPr lang="en-US" sz="3200" b="1" dirty="0" smtClean="0"/>
            </a:br>
            <a:r>
              <a:rPr lang="en-US" sz="3200" b="1" dirty="0" smtClean="0"/>
              <a:t/>
            </a:r>
            <a:br>
              <a:rPr lang="en-US" sz="3200" b="1" dirty="0" smtClean="0"/>
            </a:br>
            <a:r>
              <a:rPr lang="en-US" sz="3200" b="1" dirty="0" smtClean="0"/>
              <a:t>This scenario highlights the urgent need for early and accurate detection methods, which my research aims to address.</a:t>
            </a:r>
            <a:endParaRPr lang="en-US" sz="3200"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pPr algn="l"/>
            <a:r>
              <a:rPr lang="en-US" sz="3200" b="1" dirty="0" smtClean="0"/>
              <a:t>The rising of chronic diseases such as diabetes and kidney disorders presents a significant </a:t>
            </a:r>
            <a:r>
              <a:rPr lang="en-US" sz="3200" b="1" dirty="0" smtClean="0">
                <a:solidFill>
                  <a:srgbClr val="FF0000"/>
                </a:solidFill>
              </a:rPr>
              <a:t>challenge in early detection and effective management. </a:t>
            </a:r>
            <a:r>
              <a:rPr lang="en-US" sz="3200" b="1" dirty="0" smtClean="0"/>
              <a:t/>
            </a:r>
            <a:br>
              <a:rPr lang="en-US" sz="3200" b="1" dirty="0" smtClean="0"/>
            </a:br>
            <a:r>
              <a:rPr lang="en-US" sz="3200" b="1" dirty="0" smtClean="0"/>
              <a:t> </a:t>
            </a:r>
            <a:br>
              <a:rPr lang="en-US" sz="3200" b="1" dirty="0" smtClean="0"/>
            </a:br>
            <a:r>
              <a:rPr lang="en-US" sz="3200" b="1" dirty="0" smtClean="0"/>
              <a:t>Traditional diagnostic methods are often </a:t>
            </a:r>
            <a:r>
              <a:rPr lang="en-US" sz="3200" b="1" dirty="0" smtClean="0">
                <a:solidFill>
                  <a:srgbClr val="FF0000"/>
                </a:solidFill>
              </a:rPr>
              <a:t>time-consuming, costly, and limited in accessibility, particularly in remote areas.</a:t>
            </a:r>
            <a:endParaRPr lang="en-US" sz="3200" b="1" dirty="0">
              <a:solidFill>
                <a:srgbClr val="FF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pPr algn="l"/>
            <a:r>
              <a:rPr lang="en-US" sz="3200" b="1" dirty="0" smtClean="0"/>
              <a:t>My research aims to develop and apply advanced Deep learning techniques for the </a:t>
            </a:r>
            <a:r>
              <a:rPr lang="en-US" sz="3200" b="1" dirty="0" smtClean="0">
                <a:solidFill>
                  <a:srgbClr val="FF0000"/>
                </a:solidFill>
              </a:rPr>
              <a:t>classification and detection of medical conditions</a:t>
            </a:r>
            <a:r>
              <a:rPr lang="en-US" sz="3200" b="1" dirty="0" smtClean="0"/>
              <a:t>, specifically focusing on diabetic kidney diseases, </a:t>
            </a:r>
            <a:r>
              <a:rPr lang="en-US" sz="3200" b="1" dirty="0" smtClean="0">
                <a:solidFill>
                  <a:srgbClr val="FF0000"/>
                </a:solidFill>
              </a:rPr>
              <a:t>to enhance diagnostic accuracy, accessibility, and efficiency</a:t>
            </a:r>
            <a:r>
              <a:rPr lang="en-US" sz="3200" b="1" dirty="0" smtClean="0"/>
              <a:t>.</a:t>
            </a:r>
            <a:br>
              <a:rPr lang="en-US" sz="3200" b="1" dirty="0" smtClean="0"/>
            </a:br>
            <a:r>
              <a:rPr lang="en-US" sz="3200" b="1" dirty="0" smtClean="0"/>
              <a:t> </a:t>
            </a:r>
            <a:br>
              <a:rPr lang="en-US" sz="3200" b="1" dirty="0" smtClean="0"/>
            </a:br>
            <a:r>
              <a:rPr lang="en-US" sz="3200" b="1" dirty="0" smtClean="0"/>
              <a:t>Automating the detection of </a:t>
            </a:r>
            <a:r>
              <a:rPr lang="en-US" sz="3200" b="1" dirty="0" err="1" smtClean="0"/>
              <a:t>glomeruli</a:t>
            </a:r>
            <a:r>
              <a:rPr lang="en-US" sz="3200" b="1" dirty="0" smtClean="0"/>
              <a:t> in WSIs improves diagnostic consistency and </a:t>
            </a:r>
            <a:r>
              <a:rPr lang="en-US" sz="3200" b="1" dirty="0" smtClean="0">
                <a:solidFill>
                  <a:srgbClr val="FF0000"/>
                </a:solidFill>
              </a:rPr>
              <a:t>reduces human error, enabling pathologists to focus on complex cases.</a:t>
            </a:r>
            <a:endParaRPr lang="en-US" sz="3200" b="1" dirty="0">
              <a:solidFill>
                <a:srgbClr val="FF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819400"/>
            <a:ext cx="7772400" cy="1470025"/>
          </a:xfrm>
        </p:spPr>
        <p:txBody>
          <a:bodyPr>
            <a:noAutofit/>
          </a:bodyPr>
          <a:lstStyle/>
          <a:p>
            <a:pPr algn="l">
              <a:lnSpc>
                <a:spcPct val="115000"/>
              </a:lnSpc>
              <a:spcAft>
                <a:spcPts val="1000"/>
              </a:spcAft>
            </a:pPr>
            <a:r>
              <a:rPr lang="en-US" sz="2800" b="1" dirty="0" smtClean="0">
                <a:ea typeface="Times New Roman"/>
                <a:cs typeface="Times New Roman"/>
              </a:rPr>
              <a:t>By developing algorithms to analyze renal biopsy images, </a:t>
            </a:r>
            <a:r>
              <a:rPr lang="en-US" sz="2800" b="1" dirty="0" smtClean="0">
                <a:solidFill>
                  <a:srgbClr val="FF0000"/>
                </a:solidFill>
                <a:ea typeface="Times New Roman"/>
                <a:cs typeface="Times New Roman"/>
              </a:rPr>
              <a:t>my research helps pathologists accurately</a:t>
            </a:r>
            <a:r>
              <a:rPr lang="en-US" sz="2800" b="1" dirty="0" smtClean="0">
                <a:ea typeface="Times New Roman"/>
                <a:cs typeface="Times New Roman"/>
              </a:rPr>
              <a:t> identify </a:t>
            </a:r>
            <a:r>
              <a:rPr lang="en-US" sz="2800" b="1" dirty="0" err="1" smtClean="0">
                <a:ea typeface="Times New Roman"/>
                <a:cs typeface="Times New Roman"/>
              </a:rPr>
              <a:t>glomerular</a:t>
            </a:r>
            <a:r>
              <a:rPr lang="en-US" sz="2800" b="1" dirty="0" smtClean="0">
                <a:ea typeface="Times New Roman"/>
                <a:cs typeface="Times New Roman"/>
              </a:rPr>
              <a:t> patterns and </a:t>
            </a:r>
            <a:r>
              <a:rPr lang="en-US" sz="2800" b="1" dirty="0" smtClean="0">
                <a:solidFill>
                  <a:srgbClr val="FF0000"/>
                </a:solidFill>
                <a:ea typeface="Times New Roman"/>
                <a:cs typeface="Times New Roman"/>
              </a:rPr>
              <a:t>classify kidney diseases </a:t>
            </a:r>
            <a:r>
              <a:rPr lang="en-US" sz="2800" b="1" dirty="0" smtClean="0">
                <a:ea typeface="Times New Roman"/>
                <a:cs typeface="Times New Roman"/>
              </a:rPr>
              <a:t>such as </a:t>
            </a:r>
            <a:r>
              <a:rPr lang="en-US" sz="2800" b="1" dirty="0" err="1" smtClean="0">
                <a:ea typeface="Times New Roman"/>
                <a:cs typeface="Times New Roman"/>
              </a:rPr>
              <a:t>glomerulonephritis</a:t>
            </a:r>
            <a:r>
              <a:rPr lang="en-US" sz="2800" b="1" dirty="0" smtClean="0">
                <a:ea typeface="Times New Roman"/>
                <a:cs typeface="Times New Roman"/>
              </a:rPr>
              <a:t> and </a:t>
            </a:r>
            <a:r>
              <a:rPr lang="en-US" sz="2800" b="1" dirty="0" err="1" smtClean="0">
                <a:ea typeface="Times New Roman"/>
                <a:cs typeface="Times New Roman"/>
              </a:rPr>
              <a:t>glomerulosclerosis</a:t>
            </a:r>
            <a:r>
              <a:rPr lang="en-US" sz="2800" b="1" dirty="0" smtClean="0">
                <a:ea typeface="Times New Roman"/>
                <a:cs typeface="Times New Roman"/>
              </a:rPr>
              <a:t>. This leads to more precise diagnoses and personalized treatment plans.</a:t>
            </a:r>
            <a:br>
              <a:rPr lang="en-US" sz="2800" b="1" dirty="0" smtClean="0">
                <a:ea typeface="Times New Roman"/>
                <a:cs typeface="Times New Roman"/>
              </a:rPr>
            </a:br>
            <a:r>
              <a:rPr lang="en-US" sz="2800" b="1" dirty="0" smtClean="0">
                <a:ea typeface="Times New Roman"/>
                <a:cs typeface="Times New Roman"/>
              </a:rPr>
              <a:t> </a:t>
            </a:r>
            <a:br>
              <a:rPr lang="en-US" sz="2800" b="1" dirty="0" smtClean="0">
                <a:ea typeface="Times New Roman"/>
                <a:cs typeface="Times New Roman"/>
              </a:rPr>
            </a:br>
            <a:r>
              <a:rPr lang="en-US" sz="2800" b="1" dirty="0" smtClean="0">
                <a:ea typeface="Times New Roman"/>
                <a:cs typeface="Times New Roman"/>
              </a:rPr>
              <a:t>Using machine learning to classify kidney conditions (cysts, tumors, stones, and healthy kidneys) </a:t>
            </a:r>
            <a:r>
              <a:rPr lang="en-US" sz="2800" b="1" dirty="0" smtClean="0">
                <a:solidFill>
                  <a:srgbClr val="FF0000"/>
                </a:solidFill>
                <a:ea typeface="Times New Roman"/>
                <a:cs typeface="Times New Roman"/>
              </a:rPr>
              <a:t>optimizes the use of medical resources by streamlining diagnostic processes and reducing the burden on radiologists and pathologists</a:t>
            </a:r>
            <a:r>
              <a:rPr lang="en-US" sz="2800" b="1" dirty="0" smtClean="0">
                <a:ea typeface="Times New Roman"/>
                <a:cs typeface="Times New Roman"/>
              </a:rPr>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514600"/>
            <a:ext cx="7772400" cy="1470025"/>
          </a:xfrm>
        </p:spPr>
        <p:txBody>
          <a:bodyPr>
            <a:noAutofit/>
          </a:bodyPr>
          <a:lstStyle/>
          <a:p>
            <a:pPr algn="l"/>
            <a:r>
              <a:rPr lang="en-US" sz="3200" b="1" dirty="0" smtClean="0"/>
              <a:t>By integrating data from various sources (</a:t>
            </a:r>
            <a:r>
              <a:rPr lang="en-US" sz="3200" b="1" dirty="0" smtClean="0">
                <a:solidFill>
                  <a:srgbClr val="FF0000"/>
                </a:solidFill>
              </a:rPr>
              <a:t>biopsy images, MRI scans, Pima Indian dataset</a:t>
            </a:r>
            <a:r>
              <a:rPr lang="en-US" sz="3200" b="1" dirty="0" smtClean="0"/>
              <a:t>), my research provides a comprehensive view of a patient’s condition, aiding in more effective disease management and better health outcomes.</a:t>
            </a:r>
            <a:r>
              <a:rPr lang="en-US" sz="3200" dirty="0" smtClean="0"/>
              <a:t/>
            </a:r>
            <a:br>
              <a:rPr lang="en-US" sz="3200" dirty="0" smtClean="0"/>
            </a:br>
            <a:r>
              <a:rPr lang="en-US" sz="3200" b="1" dirty="0" smtClean="0"/>
              <a:t> </a:t>
            </a:r>
            <a:r>
              <a:rPr lang="en-US" sz="3200" dirty="0" smtClean="0"/>
              <a:t/>
            </a:r>
            <a:br>
              <a:rPr lang="en-US" sz="3200" dirty="0" smtClean="0"/>
            </a:br>
            <a:r>
              <a:rPr lang="en-US" sz="3200" b="1" dirty="0" smtClean="0"/>
              <a:t>My research can be integrated into decision support systems, providing doctors with </a:t>
            </a:r>
            <a:r>
              <a:rPr lang="en-US" sz="3200" b="1" dirty="0" smtClean="0">
                <a:solidFill>
                  <a:srgbClr val="FF0000"/>
                </a:solidFill>
              </a:rPr>
              <a:t>valuable tools to assist in diagnosis and treatment planning</a:t>
            </a:r>
            <a:r>
              <a:rPr lang="en-US" sz="3200" b="1" dirty="0" smtClean="0"/>
              <a:t>.</a:t>
            </a:r>
            <a:endParaRPr lang="en-US" sz="32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pPr algn="l"/>
            <a:r>
              <a:rPr lang="en-US" sz="3200" b="1" dirty="0" smtClean="0"/>
              <a:t>Cloud platforms provide virtually unlimited storage capacity, allowing us to store large datasets such as </a:t>
            </a:r>
            <a:r>
              <a:rPr lang="en-US" sz="3200" b="1" dirty="0" smtClean="0">
                <a:solidFill>
                  <a:srgbClr val="FF0000"/>
                </a:solidFill>
              </a:rPr>
              <a:t>whole-slide images (WSIs), renal biopsy images, and MRI scans </a:t>
            </a:r>
            <a:r>
              <a:rPr lang="en-US" sz="3200" b="1" dirty="0" smtClean="0"/>
              <a:t>without worrying about local storage limitations.</a:t>
            </a:r>
            <a:r>
              <a:rPr lang="en-US" sz="3200" dirty="0" smtClean="0"/>
              <a:t/>
            </a:r>
            <a:br>
              <a:rPr lang="en-US" sz="3200" dirty="0" smtClean="0"/>
            </a:br>
            <a:r>
              <a:rPr lang="en-US" sz="3200" b="1" dirty="0" smtClean="0"/>
              <a:t>Cloud services enable efficient organization and easy access to your data, facilitating </a:t>
            </a:r>
            <a:r>
              <a:rPr lang="en-US" sz="3200" b="1" dirty="0" smtClean="0">
                <a:solidFill>
                  <a:srgbClr val="FF0000"/>
                </a:solidFill>
              </a:rPr>
              <a:t>data sharing and collaboration among research team members </a:t>
            </a:r>
            <a:r>
              <a:rPr lang="en-US" sz="3200" b="1" dirty="0" smtClean="0"/>
              <a:t>regardless of their location.</a:t>
            </a:r>
            <a:endParaRPr lang="en-US" sz="32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pPr algn="l"/>
            <a:r>
              <a:rPr lang="en-US" sz="3200" b="1" dirty="0" smtClean="0"/>
              <a:t>Cloud providers like AWS, Google Cloud, and Microsoft Azure </a:t>
            </a:r>
            <a:r>
              <a:rPr lang="en-US" sz="3200" b="1" dirty="0" smtClean="0">
                <a:solidFill>
                  <a:srgbClr val="FF0000"/>
                </a:solidFill>
              </a:rPr>
              <a:t>offer high-performance computing (HPC) resources</a:t>
            </a:r>
            <a:r>
              <a:rPr lang="en-US" sz="3200" b="1" dirty="0" smtClean="0"/>
              <a:t>, including GPUs and TPUs, which are essential for training complex machine learning and deep learning models.</a:t>
            </a:r>
            <a:r>
              <a:rPr lang="en-US" sz="3200" dirty="0" smtClean="0"/>
              <a:t/>
            </a:r>
            <a:br>
              <a:rPr lang="en-US" sz="3200" dirty="0" smtClean="0"/>
            </a:br>
            <a:endParaRPr lang="en-US" sz="32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TotalTime>
  <Words>344</Words>
  <Application>Microsoft Office PowerPoint</Application>
  <PresentationFormat>On-screen Show (4:3)</PresentationFormat>
  <Paragraphs>12</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Good afternoon, all dignitaries, esteemed VC Sir, Dean Sir, and everyone who has joined me here.  Thank you for being present today. My name is Sachin Saxena, and I am here to present my PhD thesis on ‘Study and Analysis of Diabetic Patients using Deep Learning’ under the guidance of Prof. Jitendra Nath Shrivastava Sir and co supervisor Dr Gaurav Agarwal Sir.  </vt:lpstr>
      <vt:lpstr>In today's presentation, I will cover the following key areas: the background and motivation for my research, the methodologies employed, the results obtained, and the implications of these findings.   Finally, I will discuss future directions and conclude with a summary of the contributions of this work.</vt:lpstr>
      <vt:lpstr>Imagine a patient struggling with chronic diabetes for years, who suddenly experiences severe kidney issues leading to a hospital visit and a diagnosis of advanced diabetic nephropathy.   This scenario highlights the urgent need for early and accurate detection methods, which my research aims to address.</vt:lpstr>
      <vt:lpstr>The rising of chronic diseases such as diabetes and kidney disorders presents a significant challenge in early detection and effective management.    Traditional diagnostic methods are often time-consuming, costly, and limited in accessibility, particularly in remote areas.</vt:lpstr>
      <vt:lpstr>My research aims to develop and apply advanced Deep learning techniques for the classification and detection of medical conditions, specifically focusing on diabetic kidney diseases, to enhance diagnostic accuracy, accessibility, and efficiency.   Automating the detection of glomeruli in WSIs improves diagnostic consistency and reduces human error, enabling pathologists to focus on complex cases.</vt:lpstr>
      <vt:lpstr>By developing algorithms to analyze renal biopsy images, my research helps pathologists accurately identify glomerular patterns and classify kidney diseases such as glomerulonephritis and glomerulosclerosis. This leads to more precise diagnoses and personalized treatment plans.   Using machine learning to classify kidney conditions (cysts, tumors, stones, and healthy kidneys) optimizes the use of medical resources by streamlining diagnostic processes and reducing the burden on radiologists and pathologists.</vt:lpstr>
      <vt:lpstr>By integrating data from various sources (biopsy images, MRI scans, Pima Indian dataset), my research provides a comprehensive view of a patient’s condition, aiding in more effective disease management and better health outcomes.   My research can be integrated into decision support systems, providing doctors with valuable tools to assist in diagnosis and treatment planning.</vt:lpstr>
      <vt:lpstr>Cloud platforms provide virtually unlimited storage capacity, allowing us to store large datasets such as whole-slide images (WSIs), renal biopsy images, and MRI scans without worrying about local storage limitations. Cloud services enable efficient organization and easy access to your data, facilitating data sharing and collaboration among research team members regardless of their location.</vt:lpstr>
      <vt:lpstr>Cloud providers like AWS, Google Cloud, and Microsoft Azure offer high-performance computing (HPC) resources, including GPUs and TPUs, which are essential for training complex machine learning and deep learning models. </vt:lpstr>
      <vt:lpstr> Scalability: The cloud allows us to scale our computational resources up or down based on our needs, ensuring I have the necessary power to handle large-scale data processing and model training tasks. Automatic backup and disaster recovery options in the cloud ensure that your data is safe and can be quickly restored in case of accidental loss or corruption.</vt:lpstr>
      <vt:lpstr>Insurance companies will also be benefitted with this work as my research provides valuable tools and insights that can help insurance companies improve risk assessment, streamline claims processing, reduce costs, and enhance customer engagement.</vt:lpstr>
      <vt:lpstr> I am grateful for your advice and will act on it. Your advice is accepted, thank you. I agree with your advice and will implement it. I acknowledge your advice and will abide by it. I accept and will adhere to your advice.</vt:lpstr>
      <vt:lpstr>Slide 13</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Good afternoon, everyone. Thank you for being here today. My name is Sachin Saxena, and I am here to present my PhD thesis on ‘Study and Analysis of Diabetic Patients using Deep Learning’ under the guidance of Prof. Jitendra Nath Shrivastava and co supervisor Dr Gaurav Agarwal.  </dc:title>
  <dc:creator>HP</dc:creator>
  <cp:lastModifiedBy>HP</cp:lastModifiedBy>
  <cp:revision>23</cp:revision>
  <dcterms:created xsi:type="dcterms:W3CDTF">2006-08-16T00:00:00Z</dcterms:created>
  <dcterms:modified xsi:type="dcterms:W3CDTF">2024-05-27T16:49:47Z</dcterms:modified>
</cp:coreProperties>
</file>