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257" r:id="rId61"/>
    <p:sldId id="258" r:id="rId62"/>
    <p:sldId id="259" r:id="rId63"/>
    <p:sldId id="260" r:id="rId64"/>
    <p:sldId id="261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69" r:id="rId73"/>
    <p:sldId id="270" r:id="rId74"/>
    <p:sldId id="271" r:id="rId75"/>
    <p:sldId id="272" r:id="rId76"/>
    <p:sldId id="273" r:id="rId77"/>
    <p:sldId id="274" r:id="rId7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EEAF-424A-3325-1AF6-FC725A77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EE32-6A0F-87D0-0D4E-39B11571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43FF-AA23-19A9-A00E-BBF4D43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7E8B-1F12-CF03-D471-D8F2EC5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91A-3131-7C8A-3F71-A171163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1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DC83-C66C-A19D-9BC1-1DE5D28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E3B17-192A-6BD1-BA62-820F5C00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1BC3-F65A-61A7-3D67-AE55608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31C4-977D-6900-F025-3BD5FAB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ECF5-98CE-4A9A-73CA-826A6A5B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17582-D88C-96BD-4CAD-4BCE9663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5311-7277-958F-020E-3CFA0A4E7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71E-D313-5025-0FDD-D4A28BA1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9674-00B1-9E16-D65B-E9E1857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74E4-F249-5ABD-9211-8AF2846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2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15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25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95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66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0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DBF0-660E-9BFB-D587-46ABDDDE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6FD9-C520-AA87-31F7-561817FE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147C-A6C7-A651-1E74-03B0E89D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02E8-0FF8-733F-8B16-3986ED83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9581-DF6C-76D6-BF51-B42A128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EDC5-A2F0-96D3-9144-73711762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EAEB-ADD3-7E97-8295-77DB4F70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6DC3-D99A-960C-7DD7-AF43E2B2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2038-A760-98F5-DF5A-7748FBA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E534-6F37-4017-B0CF-C87C08DA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E5D-68F6-32FD-29D4-108C5CEC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1AC-7481-95B1-FD04-645844B7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DD36-D11D-296A-9CCB-80E2DBA0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BACE-8C33-44B9-0F5A-2A249019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B404-8387-53AF-D245-5A93D6CE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5E5B-BA37-3171-8EA2-CAB4ECF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5813-4676-2129-DE2B-225B991B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CC93-3D01-25EE-7CC7-42700847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C7A3-F18C-FD34-5C19-94AFC8E6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F5416-DD80-AFFA-2387-DA7C53671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6D18A-C4E2-CA1A-ED37-73532E81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2C40-F31F-2C6D-81F2-540E7A91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0AEE5-1550-17CE-319E-48BFAEC7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DD11-C975-4A41-4635-FFE75D14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A6DF-FF5D-1B7B-8F9F-5CD4E0D3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7A686-3AEB-56E7-4A4B-E86C9A7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3428-B0A2-4D4B-FD85-657EC92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2681-4A8E-3383-3F73-013F81A1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92BD4-F0DE-A2DD-9133-F6EE2EE9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F90EC-D3AE-E7BB-B6E4-76F202F6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A40E-3503-EED0-286D-E08B19EE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7723-1F56-FB31-2C1E-12D3CC5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4AE3-354D-EFF6-246A-EA65BA3C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CA3D0-6127-8896-3366-7ED9BADC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86FD-1E99-E941-AF0F-E835060E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A029-4C25-6164-A1FF-3FF71CE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5A90-60CA-6456-F9A8-40D90801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8C9-4352-B25D-7AC6-D9041788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1B2BC-4BFD-BEE3-4173-00D0D1310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C580-BED5-AC1C-A124-B30390FB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A8B4-543F-FF8D-F212-52A49A46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FFB8-3E20-98B4-41CC-FE65C955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C6E4-9738-3814-6E48-60F9E554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62A5B-4F05-6FAD-D2B0-62D657DF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A85D-EBC6-1BE5-FD2E-12B87432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37BA-C087-D786-5A38-AEA61E8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FCB7-2E2B-40B9-ACBA-12754899A730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3EF7-9624-EA4C-FDC7-575896A0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4EAF-E06B-29B2-69CB-10FF8B91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9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18862"/>
            <a:ext cx="12192000" cy="73226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69391"/>
            <a:ext cx="12192000" cy="56464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15811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818" y="643127"/>
            <a:ext cx="9597263" cy="1554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7414" y="2384501"/>
            <a:ext cx="9777171" cy="118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4816" y="1698625"/>
            <a:ext cx="6349365" cy="226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3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123@gmail.com" TargetMode="External"/><Relationship Id="rId2" Type="http://schemas.openxmlformats.org/officeDocument/2006/relationships/hyperlink" Target="mailto:edward@outlook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lex9898@yahoo.com" TargetMode="External"/><Relationship Id="rId4" Type="http://schemas.openxmlformats.org/officeDocument/2006/relationships/hyperlink" Target="mailto:edwrad@outlook.com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123@gmail.com" TargetMode="External"/><Relationship Id="rId2" Type="http://schemas.openxmlformats.org/officeDocument/2006/relationships/hyperlink" Target="mailto:edward@outlook.com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alex9898@yahoo.com" TargetMode="External"/><Relationship Id="rId4" Type="http://schemas.openxmlformats.org/officeDocument/2006/relationships/hyperlink" Target="mailto:edwrad@outlook.com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282D-0BA3-00D5-7FDD-949DCD40B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92242-FAA5-4B0C-A192-C94D14FC2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1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Software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2900" spc="-100" dirty="0">
                <a:latin typeface="Tahoma"/>
                <a:cs typeface="Tahoma"/>
              </a:rPr>
              <a:t>requirements</a:t>
            </a:r>
            <a:endParaRPr sz="29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4407" y="1704213"/>
          <a:ext cx="9602470" cy="213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Component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Requirement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system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1507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greater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2016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greater.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6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4.6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Engine,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Master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Services,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have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built-in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software.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39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Considerations…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19833"/>
            <a:ext cx="7310755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x64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processors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2019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services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domain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controller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local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service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and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tempdb.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688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20" dirty="0"/>
              <a:t>Install</a:t>
            </a:r>
            <a:r>
              <a:rPr spc="-220" dirty="0"/>
              <a:t> and</a:t>
            </a:r>
            <a:r>
              <a:rPr spc="-250" dirty="0"/>
              <a:t> </a:t>
            </a:r>
            <a:r>
              <a:rPr spc="-280" dirty="0"/>
              <a:t>Config</a:t>
            </a:r>
            <a:r>
              <a:rPr spc="-330" dirty="0"/>
              <a:t>u</a:t>
            </a:r>
            <a:r>
              <a:rPr spc="-405" dirty="0"/>
              <a:t>re</a:t>
            </a:r>
            <a:r>
              <a:rPr spc="-229" dirty="0"/>
              <a:t> </a:t>
            </a:r>
            <a:r>
              <a:rPr spc="-515" dirty="0"/>
              <a:t>MSSQL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688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20" dirty="0"/>
              <a:t>Install</a:t>
            </a:r>
            <a:r>
              <a:rPr spc="-220" dirty="0"/>
              <a:t> and</a:t>
            </a:r>
            <a:r>
              <a:rPr spc="-250" dirty="0"/>
              <a:t> </a:t>
            </a:r>
            <a:r>
              <a:rPr spc="-280" dirty="0"/>
              <a:t>Config</a:t>
            </a:r>
            <a:r>
              <a:rPr spc="-330" dirty="0"/>
              <a:t>u</a:t>
            </a:r>
            <a:r>
              <a:rPr spc="-405" dirty="0"/>
              <a:t>re</a:t>
            </a:r>
            <a:r>
              <a:rPr spc="-229" dirty="0"/>
              <a:t> </a:t>
            </a:r>
            <a:r>
              <a:rPr spc="-515" dirty="0"/>
              <a:t>MSSQL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170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Production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Environment…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49932"/>
            <a:ext cx="5485765" cy="215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Most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Powerful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Machines.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96+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CPU.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256+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GB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RAM.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Solid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erab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Storage</a:t>
            </a:r>
            <a:r>
              <a:rPr kumimoji="0" sz="1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Attached.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tempdb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backups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090534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15" dirty="0"/>
              <a:t>Install</a:t>
            </a:r>
            <a:r>
              <a:rPr spc="-235" dirty="0"/>
              <a:t> </a:t>
            </a:r>
            <a:r>
              <a:rPr spc="-575" dirty="0"/>
              <a:t>SQ</a:t>
            </a:r>
            <a:r>
              <a:rPr spc="-465" dirty="0"/>
              <a:t>L</a:t>
            </a:r>
            <a:r>
              <a:rPr spc="-250" dirty="0"/>
              <a:t> </a:t>
            </a:r>
            <a:r>
              <a:rPr spc="-620" dirty="0"/>
              <a:t>SER</a:t>
            </a:r>
            <a:r>
              <a:rPr spc="-660" dirty="0"/>
              <a:t>V</a:t>
            </a:r>
            <a:r>
              <a:rPr spc="-690" dirty="0"/>
              <a:t>E</a:t>
            </a:r>
            <a:r>
              <a:rPr spc="-785" dirty="0"/>
              <a:t>R</a:t>
            </a:r>
            <a:r>
              <a:rPr spc="-225" dirty="0"/>
              <a:t> </a:t>
            </a:r>
            <a:r>
              <a:rPr spc="-260" dirty="0"/>
              <a:t>MA</a:t>
            </a:r>
            <a:r>
              <a:rPr spc="-270" dirty="0"/>
              <a:t>N</a:t>
            </a:r>
            <a:r>
              <a:rPr spc="-325" dirty="0"/>
              <a:t>AGEME</a:t>
            </a:r>
            <a:r>
              <a:rPr spc="-365" dirty="0"/>
              <a:t>N</a:t>
            </a:r>
            <a:r>
              <a:rPr spc="-700" dirty="0"/>
              <a:t>T  </a:t>
            </a:r>
            <a:r>
              <a:rPr spc="-675" dirty="0"/>
              <a:t>STUDI</a:t>
            </a:r>
            <a:r>
              <a:rPr spc="-795" dirty="0"/>
              <a:t>O</a:t>
            </a:r>
            <a:r>
              <a:rPr spc="-235" dirty="0"/>
              <a:t> </a:t>
            </a:r>
            <a:r>
              <a:rPr spc="-635" dirty="0"/>
              <a:t>(SSMS)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6600190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440" dirty="0"/>
              <a:t>Do</a:t>
            </a:r>
            <a:r>
              <a:rPr spc="-580" dirty="0"/>
              <a:t>w</a:t>
            </a:r>
            <a:r>
              <a:rPr spc="-245" dirty="0"/>
              <a:t>nloa</a:t>
            </a:r>
            <a:r>
              <a:rPr spc="-280" dirty="0"/>
              <a:t>d</a:t>
            </a:r>
            <a:r>
              <a:rPr spc="-225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475" dirty="0"/>
              <a:t>Install  </a:t>
            </a:r>
            <a:r>
              <a:rPr spc="-425" dirty="0"/>
              <a:t>AdventureWorks</a:t>
            </a:r>
            <a:r>
              <a:rPr spc="-215" dirty="0"/>
              <a:t> </a:t>
            </a:r>
            <a:r>
              <a:rPr spc="-300" dirty="0"/>
              <a:t>Databa</a:t>
            </a:r>
            <a:r>
              <a:rPr spc="-254" dirty="0"/>
              <a:t>s</a:t>
            </a:r>
            <a:r>
              <a:rPr spc="-100" dirty="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12113"/>
            <a:ext cx="7646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What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have</a:t>
            </a:r>
            <a:r>
              <a:rPr spc="-10" dirty="0">
                <a:latin typeface="Arial"/>
                <a:cs typeface="Arial"/>
              </a:rPr>
              <a:t> covered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far….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9029065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 :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Data,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Databases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 :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VM,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managing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Lab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Download,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Configure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952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Databa</a:t>
            </a:r>
            <a:r>
              <a:rPr spc="-254" dirty="0"/>
              <a:t>s</a:t>
            </a:r>
            <a:r>
              <a:rPr spc="-100" dirty="0"/>
              <a:t>e</a:t>
            </a:r>
            <a:r>
              <a:rPr spc="-250" dirty="0"/>
              <a:t> </a:t>
            </a:r>
            <a:r>
              <a:rPr spc="-545" dirty="0"/>
              <a:t>F</a:t>
            </a:r>
            <a:r>
              <a:rPr spc="-590" dirty="0"/>
              <a:t>u</a:t>
            </a:r>
            <a:r>
              <a:rPr spc="-300" dirty="0"/>
              <a:t>ndament</a:t>
            </a:r>
            <a:r>
              <a:rPr spc="-275" dirty="0"/>
              <a:t>a</a:t>
            </a:r>
            <a:r>
              <a:rPr spc="-515" dirty="0"/>
              <a:t>ls</a:t>
            </a:r>
            <a:r>
              <a:rPr spc="-235" dirty="0"/>
              <a:t> </a:t>
            </a:r>
            <a:r>
              <a:rPr spc="-220" dirty="0"/>
              <a:t>and</a:t>
            </a:r>
            <a:r>
              <a:rPr spc="-240" dirty="0"/>
              <a:t> </a:t>
            </a:r>
            <a:r>
              <a:rPr spc="-385" dirty="0"/>
              <a:t>Design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620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spc="-35" dirty="0">
                <a:latin typeface="Arial MT"/>
                <a:cs typeface="Arial MT"/>
              </a:rPr>
              <a:t>We</a:t>
            </a:r>
            <a:r>
              <a:rPr sz="3200" b="0" spc="-5" dirty="0">
                <a:latin typeface="Arial MT"/>
                <a:cs typeface="Arial MT"/>
              </a:rPr>
              <a:t> will </a:t>
            </a:r>
            <a:r>
              <a:rPr sz="3200" b="0" dirty="0">
                <a:latin typeface="Arial MT"/>
                <a:cs typeface="Arial MT"/>
              </a:rPr>
              <a:t>Cover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in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this </a:t>
            </a:r>
            <a:r>
              <a:rPr sz="3200" b="0" dirty="0">
                <a:latin typeface="Arial MT"/>
                <a:cs typeface="Arial MT"/>
              </a:rPr>
              <a:t>Section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199258"/>
            <a:ext cx="3516629" cy="296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RDBMS?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ACID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PK,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FK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UK…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Creating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our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DB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populating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46391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360" dirty="0"/>
              <a:t>Download</a:t>
            </a:r>
            <a:r>
              <a:rPr spc="-185" dirty="0"/>
              <a:t>,</a:t>
            </a:r>
            <a:r>
              <a:rPr spc="-229" dirty="0"/>
              <a:t> </a:t>
            </a:r>
            <a:r>
              <a:rPr spc="-515" dirty="0"/>
              <a:t>Install</a:t>
            </a:r>
            <a:r>
              <a:rPr spc="-229" dirty="0"/>
              <a:t> </a:t>
            </a:r>
            <a:r>
              <a:rPr spc="-175" dirty="0"/>
              <a:t>and  </a:t>
            </a:r>
            <a:r>
              <a:rPr spc="-350" dirty="0"/>
              <a:t>Configu</a:t>
            </a:r>
            <a:r>
              <a:rPr spc="-280" dirty="0"/>
              <a:t>r</a:t>
            </a:r>
            <a:r>
              <a:rPr spc="-100" dirty="0"/>
              <a:t>e</a:t>
            </a:r>
            <a:r>
              <a:rPr spc="-235" dirty="0"/>
              <a:t> </a:t>
            </a:r>
            <a:r>
              <a:rPr spc="-325" dirty="0"/>
              <a:t>Micro</a:t>
            </a:r>
            <a:r>
              <a:rPr spc="-310" dirty="0"/>
              <a:t>s</a:t>
            </a:r>
            <a:r>
              <a:rPr spc="-500" dirty="0"/>
              <a:t>of</a:t>
            </a:r>
            <a:r>
              <a:rPr spc="-405" dirty="0"/>
              <a:t>t</a:t>
            </a:r>
            <a:r>
              <a:rPr spc="-225" dirty="0"/>
              <a:t> </a:t>
            </a:r>
            <a:r>
              <a:rPr spc="-540" dirty="0"/>
              <a:t>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3732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420" dirty="0"/>
              <a:t>DATA…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34" y="1389964"/>
            <a:ext cx="9240520" cy="164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 collection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facts,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numbers,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words, measurements,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observations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just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descriptions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things.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Raw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-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needs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give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meaning.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meaning.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Data,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context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 the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items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either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individually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7447" y="1566672"/>
            <a:ext cx="798576" cy="3779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9243" y="1108963"/>
            <a:ext cx="417195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Qualitative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VS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Quantitative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6979" y="1935607"/>
            <a:ext cx="3529965" cy="1569720"/>
            <a:chOff x="2506979" y="1935607"/>
            <a:chExt cx="3529965" cy="1569720"/>
          </a:xfrm>
        </p:grpSpPr>
        <p:sp>
          <p:nvSpPr>
            <p:cNvPr id="6" name="object 6"/>
            <p:cNvSpPr/>
            <p:nvPr/>
          </p:nvSpPr>
          <p:spPr>
            <a:xfrm>
              <a:off x="5138927" y="1935607"/>
              <a:ext cx="898525" cy="927735"/>
            </a:xfrm>
            <a:custGeom>
              <a:avLst/>
              <a:gdLst/>
              <a:ahLst/>
              <a:cxnLst/>
              <a:rect l="l" t="t" r="r" b="b"/>
              <a:pathLst>
                <a:path w="898525" h="927735">
                  <a:moveTo>
                    <a:pt x="840557" y="877223"/>
                  </a:moveTo>
                  <a:lnTo>
                    <a:pt x="817752" y="899287"/>
                  </a:lnTo>
                  <a:lnTo>
                    <a:pt x="898017" y="927607"/>
                  </a:lnTo>
                  <a:lnTo>
                    <a:pt x="885054" y="886332"/>
                  </a:lnTo>
                  <a:lnTo>
                    <a:pt x="849376" y="886332"/>
                  </a:lnTo>
                  <a:lnTo>
                    <a:pt x="840557" y="877223"/>
                  </a:lnTo>
                  <a:close/>
                </a:path>
                <a:path w="898525" h="927735">
                  <a:moveTo>
                    <a:pt x="849660" y="868416"/>
                  </a:moveTo>
                  <a:lnTo>
                    <a:pt x="840557" y="877223"/>
                  </a:lnTo>
                  <a:lnTo>
                    <a:pt x="849376" y="886332"/>
                  </a:lnTo>
                  <a:lnTo>
                    <a:pt x="858520" y="877569"/>
                  </a:lnTo>
                  <a:lnTo>
                    <a:pt x="849660" y="868416"/>
                  </a:lnTo>
                  <a:close/>
                </a:path>
                <a:path w="898525" h="927735">
                  <a:moveTo>
                    <a:pt x="872489" y="846327"/>
                  </a:moveTo>
                  <a:lnTo>
                    <a:pt x="849660" y="868416"/>
                  </a:lnTo>
                  <a:lnTo>
                    <a:pt x="858520" y="877569"/>
                  </a:lnTo>
                  <a:lnTo>
                    <a:pt x="849376" y="886332"/>
                  </a:lnTo>
                  <a:lnTo>
                    <a:pt x="885054" y="886332"/>
                  </a:lnTo>
                  <a:lnTo>
                    <a:pt x="872489" y="846327"/>
                  </a:lnTo>
                  <a:close/>
                </a:path>
                <a:path w="898525" h="927735">
                  <a:moveTo>
                    <a:pt x="9144" y="0"/>
                  </a:moveTo>
                  <a:lnTo>
                    <a:pt x="0" y="8889"/>
                  </a:lnTo>
                  <a:lnTo>
                    <a:pt x="840557" y="877223"/>
                  </a:lnTo>
                  <a:lnTo>
                    <a:pt x="849660" y="86841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979" y="2849880"/>
              <a:ext cx="1912620" cy="6553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19501" y="2882265"/>
            <a:ext cx="168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921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Qualitative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(party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1135" y="2834639"/>
            <a:ext cx="1680971" cy="655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9829" y="2866135"/>
            <a:ext cx="124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lvl="0" indent="-20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Qu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ntit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tive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(Numerical)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35552" y="3480815"/>
            <a:ext cx="3681095" cy="1830705"/>
            <a:chOff x="4035552" y="3480815"/>
            <a:chExt cx="3681095" cy="1830705"/>
          </a:xfrm>
        </p:grpSpPr>
        <p:sp>
          <p:nvSpPr>
            <p:cNvPr id="12" name="object 12"/>
            <p:cNvSpPr/>
            <p:nvPr/>
          </p:nvSpPr>
          <p:spPr>
            <a:xfrm>
              <a:off x="6132576" y="3480815"/>
              <a:ext cx="1584325" cy="919480"/>
            </a:xfrm>
            <a:custGeom>
              <a:avLst/>
              <a:gdLst/>
              <a:ahLst/>
              <a:cxnLst/>
              <a:rect l="l" t="t" r="r" b="b"/>
              <a:pathLst>
                <a:path w="1584325" h="919479">
                  <a:moveTo>
                    <a:pt x="1583817" y="856488"/>
                  </a:moveTo>
                  <a:lnTo>
                    <a:pt x="1570075" y="816483"/>
                  </a:lnTo>
                  <a:lnTo>
                    <a:pt x="1556131" y="775843"/>
                  </a:lnTo>
                  <a:lnTo>
                    <a:pt x="1533817" y="798537"/>
                  </a:lnTo>
                  <a:lnTo>
                    <a:pt x="720725" y="0"/>
                  </a:lnTo>
                  <a:lnTo>
                    <a:pt x="714057" y="6858"/>
                  </a:lnTo>
                  <a:lnTo>
                    <a:pt x="706247" y="635"/>
                  </a:lnTo>
                  <a:lnTo>
                    <a:pt x="41757" y="854913"/>
                  </a:lnTo>
                  <a:lnTo>
                    <a:pt x="16764" y="835406"/>
                  </a:lnTo>
                  <a:lnTo>
                    <a:pt x="0" y="918972"/>
                  </a:lnTo>
                  <a:lnTo>
                    <a:pt x="76835" y="882269"/>
                  </a:lnTo>
                  <a:lnTo>
                    <a:pt x="64617" y="872744"/>
                  </a:lnTo>
                  <a:lnTo>
                    <a:pt x="51752" y="862711"/>
                  </a:lnTo>
                  <a:lnTo>
                    <a:pt x="713994" y="11277"/>
                  </a:lnTo>
                  <a:lnTo>
                    <a:pt x="1524927" y="807554"/>
                  </a:lnTo>
                  <a:lnTo>
                    <a:pt x="1502664" y="830199"/>
                  </a:lnTo>
                  <a:lnTo>
                    <a:pt x="1583817" y="856488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2" y="4378451"/>
              <a:ext cx="2081784" cy="9326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56709" y="4410532"/>
            <a:ext cx="184023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4889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Discrete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Usually Counted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(5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Dog,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100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Cars)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0583" y="4347971"/>
            <a:ext cx="2164080" cy="93268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863967" y="4380103"/>
            <a:ext cx="18789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Continuous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Usually Measured </a:t>
            </a:r>
            <a:r>
              <a:rPr kumimoji="0" sz="1800" b="0" i="0" u="none" strike="noStrike" kern="1200" cap="none" spc="-4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(18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cm,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30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grams)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4171" y="1936114"/>
            <a:ext cx="716280" cy="918844"/>
          </a:xfrm>
          <a:custGeom>
            <a:avLst/>
            <a:gdLst/>
            <a:ahLst/>
            <a:cxnLst/>
            <a:rect l="l" t="t" r="r" b="b"/>
            <a:pathLst>
              <a:path w="716279" h="918844">
                <a:moveTo>
                  <a:pt x="16763" y="834771"/>
                </a:moveTo>
                <a:lnTo>
                  <a:pt x="0" y="918337"/>
                </a:lnTo>
                <a:lnTo>
                  <a:pt x="76835" y="881634"/>
                </a:lnTo>
                <a:lnTo>
                  <a:pt x="64625" y="872109"/>
                </a:lnTo>
                <a:lnTo>
                  <a:pt x="43941" y="872109"/>
                </a:lnTo>
                <a:lnTo>
                  <a:pt x="34036" y="864362"/>
                </a:lnTo>
                <a:lnTo>
                  <a:pt x="41836" y="854331"/>
                </a:lnTo>
                <a:lnTo>
                  <a:pt x="16763" y="834771"/>
                </a:lnTo>
                <a:close/>
              </a:path>
              <a:path w="716279" h="918844">
                <a:moveTo>
                  <a:pt x="41836" y="854331"/>
                </a:moveTo>
                <a:lnTo>
                  <a:pt x="34036" y="864362"/>
                </a:lnTo>
                <a:lnTo>
                  <a:pt x="43941" y="872109"/>
                </a:lnTo>
                <a:lnTo>
                  <a:pt x="51752" y="862066"/>
                </a:lnTo>
                <a:lnTo>
                  <a:pt x="41836" y="854331"/>
                </a:lnTo>
                <a:close/>
              </a:path>
              <a:path w="716279" h="918844">
                <a:moveTo>
                  <a:pt x="51752" y="862066"/>
                </a:moveTo>
                <a:lnTo>
                  <a:pt x="43941" y="872109"/>
                </a:lnTo>
                <a:lnTo>
                  <a:pt x="64625" y="872109"/>
                </a:lnTo>
                <a:lnTo>
                  <a:pt x="51752" y="862066"/>
                </a:lnTo>
                <a:close/>
              </a:path>
              <a:path w="716279" h="918844">
                <a:moveTo>
                  <a:pt x="706247" y="0"/>
                </a:moveTo>
                <a:lnTo>
                  <a:pt x="41836" y="854331"/>
                </a:lnTo>
                <a:lnTo>
                  <a:pt x="51752" y="862066"/>
                </a:lnTo>
                <a:lnTo>
                  <a:pt x="716152" y="7874"/>
                </a:lnTo>
                <a:lnTo>
                  <a:pt x="706247" y="0"/>
                </a:lnTo>
                <a:close/>
              </a:path>
            </a:pathLst>
          </a:custGeom>
          <a:solidFill>
            <a:srgbClr val="41548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4810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240" dirty="0"/>
              <a:t>Datab</a:t>
            </a:r>
            <a:r>
              <a:rPr spc="-229" dirty="0"/>
              <a:t>a</a:t>
            </a:r>
            <a:r>
              <a:rPr spc="-305" dirty="0"/>
              <a:t>se…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819" y="2523870"/>
            <a:ext cx="3856354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structure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something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rests"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structure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holds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data”.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7155" y="1321308"/>
            <a:ext cx="1641475" cy="462280"/>
          </a:xfrm>
          <a:prstGeom prst="rect">
            <a:avLst/>
          </a:prstGeom>
          <a:ln w="9144">
            <a:solidFill>
              <a:srgbClr val="415487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00"/>
              </a:spcBef>
            </a:pPr>
            <a:r>
              <a:rPr sz="2400" b="0" spc="-5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1046226"/>
            <a:ext cx="9104630" cy="5505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1800" spc="-5" dirty="0">
                <a:latin typeface="Arial"/>
                <a:cs typeface="Arial"/>
              </a:rPr>
              <a:t>Database</a:t>
            </a:r>
            <a:r>
              <a:rPr sz="2000" b="0" spc="-5" dirty="0">
                <a:latin typeface="Arial MT"/>
                <a:cs typeface="Arial MT"/>
              </a:rPr>
              <a:t>:</a:t>
            </a:r>
            <a:r>
              <a:rPr sz="2000" b="0" spc="27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an</a:t>
            </a:r>
            <a:r>
              <a:rPr sz="1400" b="0" spc="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organized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collection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of</a:t>
            </a:r>
            <a:r>
              <a:rPr sz="1400" b="0" spc="-5" dirty="0">
                <a:latin typeface="Arial MT"/>
                <a:cs typeface="Arial MT"/>
              </a:rPr>
              <a:t> structured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information,</a:t>
            </a:r>
            <a:r>
              <a:rPr sz="1400" b="0" spc="-2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or</a:t>
            </a:r>
            <a:r>
              <a:rPr sz="1400" b="0" spc="-1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data,</a:t>
            </a:r>
            <a:r>
              <a:rPr sz="1400" b="0" spc="-2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typically </a:t>
            </a:r>
            <a:r>
              <a:rPr sz="1400" b="0" dirty="0">
                <a:latin typeface="Arial MT"/>
                <a:cs typeface="Arial MT"/>
              </a:rPr>
              <a:t>stored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electronically</a:t>
            </a:r>
            <a:r>
              <a:rPr sz="1400" b="0" spc="-2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in a computer </a:t>
            </a:r>
            <a:r>
              <a:rPr sz="1400" b="0" spc="-37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system.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2133600"/>
            <a:ext cx="3182112" cy="2807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4467" y="2133600"/>
            <a:ext cx="8304276" cy="23911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88258" y="1913382"/>
            <a:ext cx="27940" cy="3396615"/>
          </a:xfrm>
          <a:custGeom>
            <a:avLst/>
            <a:gdLst/>
            <a:ahLst/>
            <a:cxnLst/>
            <a:rect l="l" t="t" r="r" b="b"/>
            <a:pathLst>
              <a:path w="27939" h="3396615">
                <a:moveTo>
                  <a:pt x="0" y="0"/>
                </a:moveTo>
                <a:lnTo>
                  <a:pt x="27939" y="339636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45" y="5180203"/>
            <a:ext cx="240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ti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8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8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Sys</a:t>
            </a:r>
            <a:r>
              <a:rPr kumimoji="0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1709" y="5180203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b</a:t>
            </a:r>
            <a:r>
              <a:rPr kumimoji="0" sz="1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9133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latin typeface="Arial MT"/>
                <a:cs typeface="Arial MT"/>
              </a:rPr>
              <a:t>Difference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between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Database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and Spreadsheet?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219070"/>
            <a:ext cx="343154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manipulated.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Who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much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5004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Ho</a:t>
            </a:r>
            <a:r>
              <a:rPr spc="-605" dirty="0"/>
              <a:t>w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35" dirty="0"/>
              <a:t> </a:t>
            </a:r>
            <a:r>
              <a:rPr spc="-310" dirty="0"/>
              <a:t>Data</a:t>
            </a:r>
            <a:r>
              <a:rPr spc="-240" dirty="0"/>
              <a:t> </a:t>
            </a:r>
            <a:r>
              <a:rPr spc="-400" dirty="0"/>
              <a:t>stored</a:t>
            </a:r>
            <a:r>
              <a:rPr spc="-245" dirty="0"/>
              <a:t> </a:t>
            </a:r>
            <a:r>
              <a:rPr spc="-229" dirty="0"/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145794"/>
            <a:ext cx="5899150" cy="1389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Inside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into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Structured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Query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r>
              <a:rPr kumimoji="0" sz="1400" b="1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(SQL).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standardized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manner.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</a:t>
            </a:r>
            <a:r>
              <a:rPr kumimoji="0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tables</a:t>
            </a:r>
            <a:r>
              <a:rPr kumimoji="0" sz="1400" b="1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</a:t>
            </a:r>
            <a:r>
              <a:rPr kumimoji="0" sz="14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</a:t>
            </a:r>
            <a:r>
              <a:rPr kumimoji="0" sz="14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database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40" y="2746248"/>
            <a:ext cx="51816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653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40" dirty="0"/>
              <a:t> </a:t>
            </a:r>
            <a:r>
              <a:rPr spc="-350" dirty="0"/>
              <a:t>Table,</a:t>
            </a:r>
            <a:r>
              <a:rPr spc="-240" dirty="0"/>
              <a:t> </a:t>
            </a:r>
            <a:r>
              <a:rPr spc="-295" dirty="0"/>
              <a:t>Column</a:t>
            </a:r>
            <a:r>
              <a:rPr spc="-215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509" dirty="0"/>
              <a:t>ROW?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620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spc="-35" dirty="0">
                <a:latin typeface="Arial MT"/>
                <a:cs typeface="Arial MT"/>
              </a:rPr>
              <a:t>We</a:t>
            </a:r>
            <a:r>
              <a:rPr sz="3200" b="0" spc="-5" dirty="0">
                <a:latin typeface="Arial MT"/>
                <a:cs typeface="Arial MT"/>
              </a:rPr>
              <a:t> will </a:t>
            </a:r>
            <a:r>
              <a:rPr sz="3200" b="0" dirty="0">
                <a:latin typeface="Arial MT"/>
                <a:cs typeface="Arial MT"/>
              </a:rPr>
              <a:t>Cover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in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this </a:t>
            </a:r>
            <a:r>
              <a:rPr sz="3200" b="0" dirty="0">
                <a:latin typeface="Arial MT"/>
                <a:cs typeface="Arial MT"/>
              </a:rPr>
              <a:t>Section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6628765" cy="230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Prerequisites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Studio.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Configure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Studio.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AdventureWorks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446905" cy="292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9972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more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objects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information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these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their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names</a:t>
            </a:r>
          </a:p>
          <a:p>
            <a:pPr marL="241300" marR="59690" lvl="0" indent="-229235" algn="l" defTabSz="914400" rtl="0" eaLnBrk="1" fontAlgn="auto" latinLnBrk="0" hangingPunct="1">
              <a:lnSpc>
                <a:spcPct val="1201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limited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number of objects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allowed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 database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(2,147,483,647)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/>
              <a:defRPr/>
            </a:pP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018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spc="-55" dirty="0">
                <a:latin typeface="Arial MT"/>
                <a:cs typeface="Arial MT"/>
              </a:rPr>
              <a:t>Table..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1741932"/>
            <a:ext cx="5180076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63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Column…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74012"/>
            <a:ext cx="5401310" cy="353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values,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type,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define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data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5080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may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text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values,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numbers,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even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pointers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operating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name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Maximum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of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Columns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SQL</a:t>
            </a:r>
            <a:r>
              <a:rPr kumimoji="0" sz="15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1024.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Maximum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 in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MySQL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4096.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need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least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 is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intersection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a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46747" y="1741932"/>
            <a:ext cx="5180330" cy="3162300"/>
            <a:chOff x="6746747" y="1741932"/>
            <a:chExt cx="5180330" cy="316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747" y="1741932"/>
              <a:ext cx="5180076" cy="3162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04759" y="1819656"/>
              <a:ext cx="4310380" cy="2630805"/>
            </a:xfrm>
            <a:custGeom>
              <a:avLst/>
              <a:gdLst/>
              <a:ahLst/>
              <a:cxnLst/>
              <a:rect l="l" t="t" r="r" b="b"/>
              <a:pathLst>
                <a:path w="4310380" h="2630804">
                  <a:moveTo>
                    <a:pt x="0" y="1504188"/>
                  </a:moveTo>
                  <a:lnTo>
                    <a:pt x="4309872" y="1504188"/>
                  </a:lnTo>
                  <a:lnTo>
                    <a:pt x="4309872" y="0"/>
                  </a:lnTo>
                  <a:lnTo>
                    <a:pt x="0" y="0"/>
                  </a:lnTo>
                  <a:lnTo>
                    <a:pt x="0" y="1504188"/>
                  </a:lnTo>
                  <a:close/>
                </a:path>
                <a:path w="4310380" h="2630804">
                  <a:moveTo>
                    <a:pt x="1732788" y="2630423"/>
                  </a:moveTo>
                  <a:lnTo>
                    <a:pt x="2351532" y="2630423"/>
                  </a:lnTo>
                  <a:lnTo>
                    <a:pt x="2351532" y="2247899"/>
                  </a:lnTo>
                  <a:lnTo>
                    <a:pt x="1732788" y="2247899"/>
                  </a:lnTo>
                  <a:lnTo>
                    <a:pt x="1732788" y="2630423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232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ROW…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46797"/>
            <a:ext cx="5200015" cy="25825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terms,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row</a:t>
            </a:r>
            <a:r>
              <a:rPr kumimoji="0" sz="14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collection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make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up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Each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represents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rows.</a:t>
            </a:r>
            <a:r>
              <a:rPr kumimoji="0" sz="1400" b="0" i="0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said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empty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1701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rows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storage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capacity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46747" y="1741932"/>
            <a:ext cx="5187950" cy="3162300"/>
            <a:chOff x="6746747" y="1741932"/>
            <a:chExt cx="5187950" cy="316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747" y="1741932"/>
              <a:ext cx="5180076" cy="3162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37931" y="3657600"/>
              <a:ext cx="4089400" cy="466725"/>
            </a:xfrm>
            <a:custGeom>
              <a:avLst/>
              <a:gdLst/>
              <a:ahLst/>
              <a:cxnLst/>
              <a:rect l="l" t="t" r="r" b="b"/>
              <a:pathLst>
                <a:path w="4089400" h="466725">
                  <a:moveTo>
                    <a:pt x="0" y="466344"/>
                  </a:moveTo>
                  <a:lnTo>
                    <a:pt x="4088891" y="466344"/>
                  </a:lnTo>
                  <a:lnTo>
                    <a:pt x="4088891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360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35" dirty="0"/>
              <a:t> </a:t>
            </a:r>
            <a:r>
              <a:rPr spc="-310" dirty="0"/>
              <a:t>Key?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25320"/>
            <a:ext cx="449897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526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item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exclusively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identifies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record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also used to generate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relationship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among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different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4572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726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0" dirty="0">
                <a:latin typeface="Arial MT"/>
                <a:cs typeface="Arial MT"/>
              </a:rPr>
              <a:t>Key..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74816" y="1698625"/>
          <a:ext cx="6297293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85343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85343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85343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7724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85343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7724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5786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Differen</a:t>
            </a:r>
            <a:r>
              <a:rPr spc="-370" dirty="0"/>
              <a:t>t</a:t>
            </a:r>
            <a:r>
              <a:rPr spc="-225" dirty="0"/>
              <a:t> </a:t>
            </a:r>
            <a:r>
              <a:rPr spc="-400" dirty="0"/>
              <a:t>Type</a:t>
            </a:r>
            <a:r>
              <a:rPr spc="-229" dirty="0"/>
              <a:t> </a:t>
            </a:r>
            <a:r>
              <a:rPr spc="-480" dirty="0"/>
              <a:t>o</a:t>
            </a:r>
            <a:r>
              <a:rPr spc="-290" dirty="0"/>
              <a:t>f</a:t>
            </a:r>
            <a:r>
              <a:rPr spc="-240" dirty="0"/>
              <a:t> </a:t>
            </a:r>
            <a:r>
              <a:rPr spc="-370" dirty="0"/>
              <a:t>Keys…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61286"/>
            <a:ext cx="4187825" cy="1468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 </a:t>
            </a:r>
            <a:r>
              <a:rPr kumimoji="0" sz="13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identifies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record.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can.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325120" lvl="0" indent="-229235">
              <a:spcBef>
                <a:spcPts val="1000"/>
              </a:spcBef>
              <a:buClr>
                <a:srgbClr val="415487"/>
              </a:buClr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Among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candidate,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</a:t>
            </a:r>
            <a:r>
              <a:rPr lang="en-US" sz="1300" spc="-10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lang="en-US" sz="1300" spc="3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1300" spc="-5" dirty="0">
                <a:solidFill>
                  <a:prstClr val="black"/>
                </a:solidFill>
                <a:latin typeface="Arial MT"/>
                <a:cs typeface="Arial MT"/>
              </a:rPr>
              <a:t>multiple</a:t>
            </a:r>
            <a:r>
              <a:rPr lang="en-US" sz="1300" spc="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1300" spc="-5" dirty="0">
                <a:solidFill>
                  <a:prstClr val="black"/>
                </a:solidFill>
                <a:latin typeface="Arial MT"/>
                <a:cs typeface="Arial MT"/>
              </a:rPr>
              <a:t>candidate</a:t>
            </a:r>
            <a:r>
              <a:rPr lang="en-US" sz="1300" spc="3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1300" spc="-5" dirty="0">
                <a:solidFill>
                  <a:prstClr val="black"/>
                </a:solidFill>
                <a:latin typeface="Arial MT"/>
                <a:cs typeface="Arial MT"/>
              </a:rPr>
              <a:t>keys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sz="13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chosen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689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Candidate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035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41474"/>
            <a:ext cx="4406900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 key is 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 of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 or more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 ( 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columns)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196215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have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one </a:t>
            </a:r>
            <a:r>
              <a:rPr kumimoji="0" sz="15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select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 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76530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 chosen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never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rarely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changed.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 key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clustered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index.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238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Primary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709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436880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selected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Alternate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</a:t>
            </a:r>
            <a:r>
              <a:rPr kumimoji="0" sz="1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779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Secondary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0834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9341"/>
            <a:ext cx="445643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73355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 of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be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 to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identify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table.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just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 key is similar to primary key but unique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field can contain a “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 value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but primary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doesn’t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allow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non-clustered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index.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239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Unique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9656" y="4095064"/>
            <a:ext cx="12922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</a:t>
            </a:r>
            <a:r>
              <a:rPr kumimoji="0" sz="1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426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45" dirty="0"/>
              <a:t>Prerequisites</a:t>
            </a:r>
            <a:r>
              <a:rPr spc="-229" dirty="0"/>
              <a:t> </a:t>
            </a:r>
            <a:r>
              <a:rPr spc="-490" dirty="0"/>
              <a:t>for</a:t>
            </a:r>
            <a:r>
              <a:rPr spc="-220" dirty="0"/>
              <a:t> </a:t>
            </a:r>
            <a:r>
              <a:rPr spc="-515" dirty="0"/>
              <a:t>MSSQL</a:t>
            </a:r>
            <a:r>
              <a:rPr spc="-245" dirty="0"/>
              <a:t> </a:t>
            </a:r>
            <a:r>
              <a:rPr spc="-450" dirty="0"/>
              <a:t>Installation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43608"/>
            <a:ext cx="4347210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785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Composite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is 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combination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than one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identity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each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composite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893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Composite</a:t>
            </a:r>
            <a:r>
              <a:rPr sz="3200" b="0" spc="-11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2204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59763"/>
            <a:ext cx="6418778" cy="9162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0988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another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150495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generate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relationship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between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null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duplicate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375" y="3684142"/>
          <a:ext cx="6297293" cy="222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327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Foreign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80631" y="3684142"/>
          <a:ext cx="5470524" cy="222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InvoiceNo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Amount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InvoiceDate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A-5789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$1500.00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04-11-2020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A-8854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$1000.00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05-17-2019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A-9845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$250.00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07-25-2020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A-2323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$750.00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01-18-2021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1011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A-6841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$70.00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12-13-2021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21483" y="3327272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9722" y="3327272"/>
            <a:ext cx="1266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invoiceInfo</a:t>
            </a:r>
            <a:r>
              <a:rPr kumimoji="0" sz="1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61123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09" dirty="0"/>
              <a:t>What</a:t>
            </a:r>
            <a:r>
              <a:rPr spc="-24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50" dirty="0"/>
              <a:t> </a:t>
            </a:r>
            <a:r>
              <a:rPr spc="-1019" dirty="0"/>
              <a:t>T</a:t>
            </a:r>
            <a:r>
              <a:rPr spc="-735" dirty="0"/>
              <a:t>r</a:t>
            </a:r>
            <a:r>
              <a:rPr spc="-290" dirty="0"/>
              <a:t>ansactio</a:t>
            </a:r>
            <a:r>
              <a:rPr spc="-345" dirty="0"/>
              <a:t>n</a:t>
            </a:r>
            <a:r>
              <a:rPr spc="-250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459" dirty="0"/>
              <a:t>what</a:t>
            </a:r>
            <a:r>
              <a:rPr spc="-235" dirty="0"/>
              <a:t> </a:t>
            </a:r>
            <a:r>
              <a:rPr spc="-240" dirty="0"/>
              <a:t>are  </a:t>
            </a:r>
            <a:r>
              <a:rPr spc="-380" dirty="0"/>
              <a:t>ACID</a:t>
            </a:r>
            <a:r>
              <a:rPr spc="-225" dirty="0"/>
              <a:t> </a:t>
            </a:r>
            <a:r>
              <a:rPr spc="-360" dirty="0"/>
              <a:t>prope</a:t>
            </a:r>
            <a:r>
              <a:rPr spc="-265" dirty="0"/>
              <a:t>r</a:t>
            </a:r>
            <a:r>
              <a:rPr spc="-400" dirty="0"/>
              <a:t>ties?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85945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62255" lvl="0" indent="-229235" algn="just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logical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work which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accesses and possibly modifies the contents of 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</a:p>
          <a:p>
            <a:pPr marL="241300" marR="48895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read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write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operations.</a:t>
            </a:r>
          </a:p>
          <a:p>
            <a:pPr marL="241300" marR="240665" lvl="0" indent="-229235" algn="l" defTabSz="914400" rtl="0" eaLnBrk="1" fontAlgn="auto" latinLnBrk="0" hangingPunct="1">
              <a:lnSpc>
                <a:spcPct val="1201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statements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either all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committed, which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means they are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applied to the database, or all rolled back,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means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undone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Transfer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$1000.00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Savings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9187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hecking</a:t>
            </a:r>
            <a:r>
              <a:rPr kumimoji="0" sz="1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7819.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338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4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Transaction…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438650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765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ACID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concept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(and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acronym)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four properties of 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 database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are: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Atomicity,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Consistency,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Isolation</a:t>
            </a:r>
            <a:r>
              <a:rPr kumimoji="0" sz="1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Durability.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These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accuracy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integrity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become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corrupt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some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failure.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27940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Because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focus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 application logic instead of failures,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recovery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sync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961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ACID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Properties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1" y="1179095"/>
            <a:ext cx="5598694" cy="368231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4074795" cy="878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either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operations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660370"/>
            <a:ext cx="438785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 be completely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completely,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fails,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243" y="3554577"/>
            <a:ext cx="440118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201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provides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reliability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because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failure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middle of a transaction, none of the changes in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08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Atomicity…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0615" y="954024"/>
            <a:ext cx="6332220" cy="5003800"/>
            <a:chOff x="5690615" y="954024"/>
            <a:chExt cx="6332220" cy="5003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9" y="954024"/>
              <a:ext cx="4611624" cy="50032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28715" y="2961131"/>
              <a:ext cx="6256020" cy="9525"/>
            </a:xfrm>
            <a:custGeom>
              <a:avLst/>
              <a:gdLst/>
              <a:ahLst/>
              <a:cxnLst/>
              <a:rect l="l" t="t" r="r" b="b"/>
              <a:pathLst>
                <a:path w="6256020" h="9525">
                  <a:moveTo>
                    <a:pt x="0" y="9016"/>
                  </a:moveTo>
                  <a:lnTo>
                    <a:pt x="625589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61303" y="2488692"/>
            <a:ext cx="942340" cy="306705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Failure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9610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905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remain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consistent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after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maintains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integrity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constraints,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leaving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consistent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89560" marR="0" lvl="0" indent="-27749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89560" algn="l"/>
                <a:tab pos="29019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correctness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21285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saved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always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valid.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361315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valid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according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defined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rules,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including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constraints.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 have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column that does not allow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negative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numbers, and try to add or modify a record, using a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lower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than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647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Consistency…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8277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207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carried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out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 if it is the only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system. No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will affect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existence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any other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74295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not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changed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concurrent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1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 example,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two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clients are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trying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buy at the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same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time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last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available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product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web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site,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finishes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shopping,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make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interrupted.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19456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Isolation…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055745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16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Once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completed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changes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persisted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permanently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6223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information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saved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 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immutable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until another update or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deletion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affects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purpose,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completed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recorded on permanent memory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devices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(non-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volatile)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 as hard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 the data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always available, even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DB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instance is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restarted.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125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Durability…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90615" y="954024"/>
            <a:ext cx="6332220" cy="5003800"/>
            <a:chOff x="5690615" y="954024"/>
            <a:chExt cx="6332220" cy="5003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9" y="954024"/>
              <a:ext cx="4611624" cy="50032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28715" y="5849112"/>
              <a:ext cx="6256020" cy="9525"/>
            </a:xfrm>
            <a:custGeom>
              <a:avLst/>
              <a:gdLst/>
              <a:ahLst/>
              <a:cxnLst/>
              <a:rect l="l" t="t" r="r" b="b"/>
              <a:pathLst>
                <a:path w="6256020" h="9525">
                  <a:moveTo>
                    <a:pt x="0" y="9055"/>
                  </a:moveTo>
                  <a:lnTo>
                    <a:pt x="625589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61303" y="5010911"/>
            <a:ext cx="942340" cy="73787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5250" marR="88265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 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Saved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400" b="1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DISK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57694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09" dirty="0"/>
              <a:t>What</a:t>
            </a:r>
            <a:r>
              <a:rPr spc="-24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80" dirty="0"/>
              <a:t>Normalization</a:t>
            </a:r>
            <a:r>
              <a:rPr spc="-229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155" dirty="0"/>
              <a:t>d</a:t>
            </a:r>
            <a:r>
              <a:rPr spc="-415" dirty="0"/>
              <a:t>ifferent  </a:t>
            </a:r>
            <a:r>
              <a:rPr spc="-515" dirty="0"/>
              <a:t>forms</a:t>
            </a:r>
            <a:r>
              <a:rPr spc="-225" dirty="0"/>
              <a:t> </a:t>
            </a:r>
            <a:r>
              <a:rPr spc="-480" dirty="0"/>
              <a:t>o</a:t>
            </a:r>
            <a:r>
              <a:rPr spc="-290" dirty="0"/>
              <a:t>f</a:t>
            </a:r>
            <a:r>
              <a:rPr spc="-240" dirty="0"/>
              <a:t> </a:t>
            </a:r>
            <a:r>
              <a:rPr spc="-380" dirty="0"/>
              <a:t>Normalization</a:t>
            </a:r>
            <a:r>
              <a:rPr spc="-215" dirty="0"/>
              <a:t> </a:t>
            </a:r>
            <a:r>
              <a:rPr spc="-229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816356"/>
            <a:ext cx="4700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Hardware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requirements: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3924" y="1525524"/>
          <a:ext cx="9603105" cy="4329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Hard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Disk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hard-disk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space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4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NTFS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ReFS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formats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recommended.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FAT32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recommended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Memory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512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Processor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Speed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x64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Processor: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1.4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faster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ces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 Process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r: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Optero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Athlon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Xeon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support, Intel Pentium IV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276987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Waste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space.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Creates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maintenance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problems.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828925"/>
            <a:ext cx="2252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Inconsistent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31926"/>
            <a:ext cx="49815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dirty="0">
                <a:latin typeface="Arial MT"/>
                <a:cs typeface="Arial MT"/>
              </a:rPr>
              <a:t>Why</a:t>
            </a:r>
            <a:r>
              <a:rPr sz="2900" b="0" spc="-25" dirty="0">
                <a:latin typeface="Arial MT"/>
                <a:cs typeface="Arial MT"/>
              </a:rPr>
              <a:t> </a:t>
            </a:r>
            <a:r>
              <a:rPr sz="2900" b="0" dirty="0">
                <a:latin typeface="Arial MT"/>
                <a:cs typeface="Arial MT"/>
              </a:rPr>
              <a:t>we</a:t>
            </a:r>
            <a:r>
              <a:rPr sz="2900" b="0" spc="-10" dirty="0">
                <a:latin typeface="Arial MT"/>
                <a:cs typeface="Arial MT"/>
              </a:rPr>
              <a:t> </a:t>
            </a:r>
            <a:r>
              <a:rPr sz="2900" b="0" dirty="0">
                <a:latin typeface="Arial MT"/>
                <a:cs typeface="Arial MT"/>
              </a:rPr>
              <a:t>need</a:t>
            </a:r>
            <a:r>
              <a:rPr sz="2900" b="0" spc="-45" dirty="0">
                <a:latin typeface="Arial MT"/>
                <a:cs typeface="Arial MT"/>
              </a:rPr>
              <a:t> </a:t>
            </a:r>
            <a:r>
              <a:rPr sz="2900" b="0" spc="-5" dirty="0">
                <a:latin typeface="Arial MT"/>
                <a:cs typeface="Arial MT"/>
              </a:rPr>
              <a:t>Normalization…</a:t>
            </a:r>
            <a:endParaRPr sz="29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460" y="3307715"/>
          <a:ext cx="11591921" cy="2382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4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10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 cap="flat" cmpd="sng" algn="ctr">
                      <a:solidFill>
                        <a:srgbClr val="00A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300.00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ueen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s,NY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03/05/2020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LA-3258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9800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Smith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358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Bristol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Street,Denbury,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32587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ts val="116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589-698-8547,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212-396-1380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4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ueen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s,NY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4"/>
                        </a:rPr>
                        <a:t>edwrad@outlook.com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02/24/2021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92.78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7816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Alex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Alpine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Ave,Edison,NJ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32598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214-859-9852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56301" y="2971876"/>
            <a:ext cx="1816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7661909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3279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organizing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order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reduce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improve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integrity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proposed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Edgar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F.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Cord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model.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418465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Systematic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approach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decomposing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eliminate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redundancy(repetition)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undesirable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characteristics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like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Insertion,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Update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Deletion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Anomalies.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27432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multi-step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puts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tabular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removing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duplicated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accordance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with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series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so-called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3NF….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Although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levels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possible,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third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considered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highest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level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necessary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applications.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380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Normalization…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24406"/>
            <a:ext cx="528701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86055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values,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divided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R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epeating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Groups,</a:t>
            </a:r>
            <a:r>
              <a:rPr kumimoji="0" sz="1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repeating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series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fields/attributes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repeated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throughout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54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1NF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First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2483" y="1111503"/>
          <a:ext cx="11584938" cy="238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300.00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eens,NY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03/05/2020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LA-3258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9800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Smith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358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Bristol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Street,Denbury,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32587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589-698-8547,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212-396-1380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4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eens,NY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4"/>
                        </a:rPr>
                        <a:t>edwrad@outlook.com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0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02/24/2021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92.78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7816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Alex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71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Alpine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Ave,Edison,NJ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32598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214-859-9852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12483" y="1488694"/>
            <a:ext cx="11603355" cy="0"/>
          </a:xfrm>
          <a:custGeom>
            <a:avLst/>
            <a:gdLst/>
            <a:ahLst/>
            <a:cxnLst/>
            <a:rect l="l" t="t" r="r" b="b"/>
            <a:pathLst>
              <a:path w="11603355">
                <a:moveTo>
                  <a:pt x="0" y="0"/>
                </a:moveTo>
                <a:lnTo>
                  <a:pt x="1160296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121" y="775842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483" y="4012438"/>
          <a:ext cx="11854176" cy="192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611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8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0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custPriPhone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custAltPhone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A-231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01/13/2019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300.00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NY-203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Edward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Street,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Queens,NY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11859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324-987-3587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324-897-3582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Z-980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03/05/2020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725.00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LA-3258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9800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9800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Smith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6286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358 Bristol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tre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t,De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, 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32587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589-698-8547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212-396-1380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Y-2432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01/13/2019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72.00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NY-009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4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7816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Alex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2952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115-A Alpine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Ave,Edison,NJ</a:t>
                      </a:r>
                      <a:r>
                        <a:rPr sz="1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32598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90" dirty="0">
                          <a:latin typeface="Verdana"/>
                          <a:cs typeface="Verdana"/>
                        </a:rPr>
                        <a:t>214-859-9852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80" dirty="0">
                          <a:latin typeface="Verdana"/>
                          <a:cs typeface="Verdana"/>
                        </a:rPr>
                        <a:t>NULL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79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02/24/2021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92.78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NY-224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7816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04950" y="3716273"/>
            <a:ext cx="3196590" cy="290195"/>
          </a:xfrm>
          <a:custGeom>
            <a:avLst/>
            <a:gdLst/>
            <a:ahLst/>
            <a:cxnLst/>
            <a:rect l="l" t="t" r="r" b="b"/>
            <a:pathLst>
              <a:path w="3196590" h="290195">
                <a:moveTo>
                  <a:pt x="0" y="289940"/>
                </a:moveTo>
                <a:lnTo>
                  <a:pt x="3196463" y="0"/>
                </a:lnTo>
              </a:path>
            </a:pathLst>
          </a:custGeom>
          <a:ln w="38100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8870" y="3716273"/>
            <a:ext cx="3759200" cy="304165"/>
          </a:xfrm>
          <a:custGeom>
            <a:avLst/>
            <a:gdLst/>
            <a:ahLst/>
            <a:cxnLst/>
            <a:rect l="l" t="t" r="r" b="b"/>
            <a:pathLst>
              <a:path w="3759200" h="304164">
                <a:moveTo>
                  <a:pt x="3759200" y="303783"/>
                </a:moveTo>
                <a:lnTo>
                  <a:pt x="0" y="0"/>
                </a:lnTo>
              </a:path>
            </a:pathLst>
          </a:custGeom>
          <a:ln w="38100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1540" y="3561588"/>
            <a:ext cx="1496695" cy="307975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0574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2000199"/>
            <a:ext cx="535559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1NF.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partial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dependencies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removed,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where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 depends on only a part of the primary key and not on the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whole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79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2NF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2ND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60240" y="1111503"/>
          <a:ext cx="3887468" cy="1940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5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PR1258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PR2298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Chair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PR7780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Lamp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PR1258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67121" y="775842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35628" y="3606038"/>
          <a:ext cx="1883410" cy="1920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A-231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Z-980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PR2298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Y-2432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PR7780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68007" y="3606038"/>
          <a:ext cx="2047875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3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Desk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PR2298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Chair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PR7780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Lamp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86533" y="2715005"/>
            <a:ext cx="4689475" cy="913765"/>
          </a:xfrm>
          <a:custGeom>
            <a:avLst/>
            <a:gdLst/>
            <a:ahLst/>
            <a:cxnLst/>
            <a:rect l="l" t="t" r="r" b="b"/>
            <a:pathLst>
              <a:path w="4689475" h="913764">
                <a:moveTo>
                  <a:pt x="4689221" y="913384"/>
                </a:moveTo>
                <a:lnTo>
                  <a:pt x="0" y="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4154" y="2730245"/>
            <a:ext cx="1649095" cy="913765"/>
          </a:xfrm>
          <a:custGeom>
            <a:avLst/>
            <a:gdLst/>
            <a:ahLst/>
            <a:cxnLst/>
            <a:rect l="l" t="t" r="r" b="b"/>
            <a:pathLst>
              <a:path w="1649095" h="913764">
                <a:moveTo>
                  <a:pt x="1649095" y="913383"/>
                </a:moveTo>
                <a:lnTo>
                  <a:pt x="0" y="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472" y="2293620"/>
            <a:ext cx="876300" cy="585470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17907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ables  in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2007488"/>
            <a:ext cx="5082540" cy="1704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3NF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/>
              <a:defRPr/>
            </a:pP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Non-Primary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shouldn’t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transitive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79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3NF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3RD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86956" y="1059941"/>
          <a:ext cx="3243580" cy="1938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115"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 vMerge="1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AB45783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Databases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AB42897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Networking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AB40892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6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Op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ng 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AB44551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Project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BUSS2309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5636" y="3471036"/>
          <a:ext cx="2784475" cy="1274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BUSS2309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Buss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6236" y="1100582"/>
          <a:ext cx="5365112" cy="316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34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AF5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73785">
                        <a:lnSpc>
                          <a:spcPct val="100000"/>
                        </a:lnSpc>
                        <a:tabLst>
                          <a:tab pos="3333115" algn="l"/>
                        </a:tabLst>
                      </a:pPr>
                      <a:r>
                        <a:rPr sz="1500" b="1" spc="-7" baseline="2777" dirty="0">
                          <a:latin typeface="Arial"/>
                          <a:cs typeface="Arial"/>
                        </a:rPr>
                        <a:t>Dependent	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Dependent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50"/>
                      </a:solidFill>
                      <a:prstDash val="solid"/>
                    </a:lnL>
                    <a:lnR w="53975">
                      <a:solidFill>
                        <a:srgbClr val="00AF50"/>
                      </a:solidFill>
                      <a:prstDash val="solid"/>
                    </a:lnR>
                    <a:lnB w="8991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5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majorCode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9915">
                      <a:solidFill>
                        <a:srgbClr val="FF0000"/>
                      </a:solidFill>
                      <a:prstDash val="solid"/>
                    </a:lnT>
                    <a:lnB w="89915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AB45783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Databases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991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AB42897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Networking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AB40892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5854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pe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rating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AB44551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Project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BUSS2309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Buss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&amp;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02658" y="1782317"/>
            <a:ext cx="1087120" cy="240029"/>
          </a:xfrm>
          <a:custGeom>
            <a:avLst/>
            <a:gdLst/>
            <a:ahLst/>
            <a:cxnLst/>
            <a:rect l="l" t="t" r="r" b="b"/>
            <a:pathLst>
              <a:path w="1087120" h="240030">
                <a:moveTo>
                  <a:pt x="469391" y="0"/>
                </a:moveTo>
                <a:lnTo>
                  <a:pt x="1086865" y="240030"/>
                </a:lnTo>
              </a:path>
              <a:path w="1087120" h="240030">
                <a:moveTo>
                  <a:pt x="0" y="239776"/>
                </a:moveTo>
                <a:lnTo>
                  <a:pt x="468883" y="762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9250" y="1789938"/>
            <a:ext cx="2687955" cy="246379"/>
          </a:xfrm>
          <a:custGeom>
            <a:avLst/>
            <a:gdLst/>
            <a:ahLst/>
            <a:cxnLst/>
            <a:rect l="l" t="t" r="r" b="b"/>
            <a:pathLst>
              <a:path w="2687954" h="246380">
                <a:moveTo>
                  <a:pt x="2687574" y="245999"/>
                </a:moveTo>
                <a:lnTo>
                  <a:pt x="1194816" y="0"/>
                </a:lnTo>
              </a:path>
              <a:path w="2687954" h="246380">
                <a:moveTo>
                  <a:pt x="0" y="240029"/>
                </a:moveTo>
                <a:lnTo>
                  <a:pt x="1195705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016" y="1008634"/>
            <a:ext cx="1412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000" b="1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1000" b="1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</a:t>
            </a:r>
            <a:r>
              <a:rPr kumimoji="0" sz="1000" b="1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iti</a:t>
            </a:r>
            <a:r>
              <a:rPr kumimoji="0" sz="10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Depen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10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0490" y="3775709"/>
            <a:ext cx="834390" cy="1009015"/>
          </a:xfrm>
          <a:custGeom>
            <a:avLst/>
            <a:gdLst/>
            <a:ahLst/>
            <a:cxnLst/>
            <a:rect l="l" t="t" r="r" b="b"/>
            <a:pathLst>
              <a:path w="834390" h="1009014">
                <a:moveTo>
                  <a:pt x="834262" y="0"/>
                </a:moveTo>
                <a:lnTo>
                  <a:pt x="0" y="1008888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2570" y="4814697"/>
            <a:ext cx="762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</a:t>
            </a:r>
            <a:r>
              <a:rPr kumimoji="0" sz="1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Key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2926" y="1166241"/>
            <a:ext cx="756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Foreign</a:t>
            </a:r>
            <a:r>
              <a:rPr kumimoji="0" sz="10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51085" y="2177033"/>
            <a:ext cx="873760" cy="1391285"/>
          </a:xfrm>
          <a:custGeom>
            <a:avLst/>
            <a:gdLst/>
            <a:ahLst/>
            <a:cxnLst/>
            <a:rect l="l" t="t" r="r" b="b"/>
            <a:pathLst>
              <a:path w="873759" h="1391285">
                <a:moveTo>
                  <a:pt x="873379" y="133857"/>
                </a:moveTo>
                <a:lnTo>
                  <a:pt x="0" y="0"/>
                </a:lnTo>
              </a:path>
              <a:path w="873759" h="1391285">
                <a:moveTo>
                  <a:pt x="667512" y="1391285"/>
                </a:moveTo>
                <a:lnTo>
                  <a:pt x="873506" y="115824"/>
                </a:lnTo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4093" y="2206879"/>
            <a:ext cx="846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Tables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0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3NF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05497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225" dirty="0"/>
              <a:t>Create</a:t>
            </a:r>
            <a:r>
              <a:rPr spc="-250" dirty="0"/>
              <a:t> </a:t>
            </a:r>
            <a:r>
              <a:rPr spc="-415" dirty="0"/>
              <a:t>your</a:t>
            </a:r>
            <a:r>
              <a:rPr spc="-225" dirty="0"/>
              <a:t> </a:t>
            </a:r>
            <a:r>
              <a:rPr spc="-590" dirty="0"/>
              <a:t>first</a:t>
            </a:r>
            <a:r>
              <a:rPr spc="-250" dirty="0"/>
              <a:t> </a:t>
            </a:r>
            <a:r>
              <a:rPr spc="-280" dirty="0"/>
              <a:t>Database,</a:t>
            </a:r>
            <a:r>
              <a:rPr spc="-229" dirty="0"/>
              <a:t> </a:t>
            </a:r>
            <a:r>
              <a:rPr spc="-350" dirty="0"/>
              <a:t>Table </a:t>
            </a:r>
            <a:r>
              <a:rPr spc="-1350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335" dirty="0"/>
              <a:t>Populat</a:t>
            </a:r>
            <a:r>
              <a:rPr spc="-360" dirty="0"/>
              <a:t>e</a:t>
            </a:r>
            <a:r>
              <a:rPr spc="-225" dirty="0"/>
              <a:t> </a:t>
            </a:r>
            <a:r>
              <a:rPr spc="-265" dirty="0"/>
              <a:t>table</a:t>
            </a:r>
            <a:r>
              <a:rPr spc="-225" dirty="0"/>
              <a:t> </a:t>
            </a:r>
            <a:r>
              <a:rPr spc="-555" dirty="0"/>
              <a:t>with</a:t>
            </a:r>
            <a:r>
              <a:rPr spc="-250" dirty="0"/>
              <a:t> </a:t>
            </a:r>
            <a:r>
              <a:rPr spc="-105" dirty="0"/>
              <a:t>d</a:t>
            </a:r>
            <a:r>
              <a:rPr spc="-85" dirty="0"/>
              <a:t>a</a:t>
            </a:r>
            <a:r>
              <a:rPr spc="-290" dirty="0"/>
              <a:t>ta…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2">
            <a:extLst>
              <a:ext uri="{FF2B5EF4-FFF2-40B4-BE49-F238E27FC236}">
                <a16:creationId xmlns:a16="http://schemas.microsoft.com/office/drawing/2014/main" id="{9E7597BD-4609-76A5-D730-8D6F2BFD92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38"/>
            <a:ext cx="12192000" cy="61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Software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2900" spc="-300" dirty="0"/>
              <a:t>requirements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4407" y="1704213"/>
          <a:ext cx="9602470" cy="1407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Requirement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4.6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Engine,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Master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2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 have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built-in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3">
            <a:extLst>
              <a:ext uri="{FF2B5EF4-FFF2-40B4-BE49-F238E27FC236}">
                <a16:creationId xmlns:a16="http://schemas.microsoft.com/office/drawing/2014/main" id="{F01D4DBE-B535-4812-AD32-5076BC651E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96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4">
            <a:extLst>
              <a:ext uri="{FF2B5EF4-FFF2-40B4-BE49-F238E27FC236}">
                <a16:creationId xmlns:a16="http://schemas.microsoft.com/office/drawing/2014/main" id="{DCE3B9E1-1F6F-66F0-81E8-0D738FD33F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0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5">
            <a:extLst>
              <a:ext uri="{FF2B5EF4-FFF2-40B4-BE49-F238E27FC236}">
                <a16:creationId xmlns:a16="http://schemas.microsoft.com/office/drawing/2014/main" id="{DFF1B869-9916-BB66-CBDE-339F5CD859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4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6">
            <a:extLst>
              <a:ext uri="{FF2B5EF4-FFF2-40B4-BE49-F238E27FC236}">
                <a16:creationId xmlns:a16="http://schemas.microsoft.com/office/drawing/2014/main" id="{2C3C6534-6C23-E193-3045-2AD11599AF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763"/>
            <a:ext cx="12192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3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7">
            <a:extLst>
              <a:ext uri="{FF2B5EF4-FFF2-40B4-BE49-F238E27FC236}">
                <a16:creationId xmlns:a16="http://schemas.microsoft.com/office/drawing/2014/main" id="{57A3D538-D54C-4DEE-2438-C6292613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5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8">
            <a:extLst>
              <a:ext uri="{FF2B5EF4-FFF2-40B4-BE49-F238E27FC236}">
                <a16:creationId xmlns:a16="http://schemas.microsoft.com/office/drawing/2014/main" id="{AA4A36BF-BAE1-BC95-F305-240A856A42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2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0">
            <a:extLst>
              <a:ext uri="{FF2B5EF4-FFF2-40B4-BE49-F238E27FC236}">
                <a16:creationId xmlns:a16="http://schemas.microsoft.com/office/drawing/2014/main" id="{E0138919-95A6-8AA9-BFB2-2FF19C51FC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013"/>
            <a:ext cx="12192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56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1">
            <a:extLst>
              <a:ext uri="{FF2B5EF4-FFF2-40B4-BE49-F238E27FC236}">
                <a16:creationId xmlns:a16="http://schemas.microsoft.com/office/drawing/2014/main" id="{8236D740-23F7-305E-B83A-8779B251E4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9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2">
            <a:extLst>
              <a:ext uri="{FF2B5EF4-FFF2-40B4-BE49-F238E27FC236}">
                <a16:creationId xmlns:a16="http://schemas.microsoft.com/office/drawing/2014/main" id="{8FB48CB0-9D46-6F0E-AFE7-03D9325E06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0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3">
            <a:extLst>
              <a:ext uri="{FF2B5EF4-FFF2-40B4-BE49-F238E27FC236}">
                <a16:creationId xmlns:a16="http://schemas.microsoft.com/office/drawing/2014/main" id="{3877FFCF-3C93-AB09-595B-60B9259603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8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39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Considerations…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19833"/>
            <a:ext cx="9131935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x64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processors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no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longer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x86 processors.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2012,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2019.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services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domain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controller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local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service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and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tempdb.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4">
            <a:extLst>
              <a:ext uri="{FF2B5EF4-FFF2-40B4-BE49-F238E27FC236}">
                <a16:creationId xmlns:a16="http://schemas.microsoft.com/office/drawing/2014/main" id="{D3D08FEA-E82C-3E40-E4A6-A4CB8BBA0D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12192000" cy="6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29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5">
            <a:extLst>
              <a:ext uri="{FF2B5EF4-FFF2-40B4-BE49-F238E27FC236}">
                <a16:creationId xmlns:a16="http://schemas.microsoft.com/office/drawing/2014/main" id="{E8BC283F-A501-4655-D647-84881F4FEF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121920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0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6">
            <a:extLst>
              <a:ext uri="{FF2B5EF4-FFF2-40B4-BE49-F238E27FC236}">
                <a16:creationId xmlns:a16="http://schemas.microsoft.com/office/drawing/2014/main" id="{E609EA5A-E211-AAD6-E1AD-E2EBA4C881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8"/>
            <a:ext cx="12192000" cy="59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55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9">
            <a:extLst>
              <a:ext uri="{FF2B5EF4-FFF2-40B4-BE49-F238E27FC236}">
                <a16:creationId xmlns:a16="http://schemas.microsoft.com/office/drawing/2014/main" id="{C7BB1366-8C10-5EAD-8BDB-37D46777B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08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5">
            <a:extLst>
              <a:ext uri="{FF2B5EF4-FFF2-40B4-BE49-F238E27FC236}">
                <a16:creationId xmlns:a16="http://schemas.microsoft.com/office/drawing/2014/main" id="{6F0B6DA1-D9B4-C204-46F8-AFF908A71E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38"/>
            <a:ext cx="121920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602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6">
            <a:extLst>
              <a:ext uri="{FF2B5EF4-FFF2-40B4-BE49-F238E27FC236}">
                <a16:creationId xmlns:a16="http://schemas.microsoft.com/office/drawing/2014/main" id="{951757C6-9B58-AF47-311F-5E5A7AD8A3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1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7">
            <a:extLst>
              <a:ext uri="{FF2B5EF4-FFF2-40B4-BE49-F238E27FC236}">
                <a16:creationId xmlns:a16="http://schemas.microsoft.com/office/drawing/2014/main" id="{60D92B75-C859-E129-73D3-8A6391C6E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7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692467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90" dirty="0">
                <a:latin typeface="Tahoma"/>
                <a:cs typeface="Tahoma"/>
              </a:rPr>
              <a:t>Prerequisite</a:t>
            </a:r>
            <a:r>
              <a:rPr spc="-185" dirty="0">
                <a:latin typeface="Tahoma"/>
                <a:cs typeface="Tahoma"/>
              </a:rPr>
              <a:t>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260" dirty="0">
                <a:latin typeface="Tahoma"/>
                <a:cs typeface="Tahoma"/>
              </a:rPr>
              <a:t>for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229" dirty="0">
                <a:latin typeface="Tahoma"/>
                <a:cs typeface="Tahoma"/>
              </a:rPr>
              <a:t>MSSQL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315" dirty="0">
                <a:latin typeface="Tahoma"/>
                <a:cs typeface="Tahoma"/>
              </a:rPr>
              <a:t>2</a:t>
            </a:r>
            <a:r>
              <a:rPr spc="-330" dirty="0">
                <a:latin typeface="Tahoma"/>
                <a:cs typeface="Tahoma"/>
              </a:rPr>
              <a:t>0</a:t>
            </a:r>
            <a:r>
              <a:rPr spc="-229" dirty="0">
                <a:latin typeface="Tahoma"/>
                <a:cs typeface="Tahoma"/>
              </a:rPr>
              <a:t>22  </a:t>
            </a:r>
            <a:r>
              <a:rPr spc="-215" dirty="0">
                <a:latin typeface="Tahoma"/>
                <a:cs typeface="Tahoma"/>
              </a:rPr>
              <a:t>Installation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816356"/>
            <a:ext cx="4700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Hardware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requirements: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3924" y="1525524"/>
          <a:ext cx="9603105" cy="4329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Hard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Disk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hard-disk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space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4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NTFS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ReFS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formats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recommended.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FAT32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recommended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Memory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512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Processor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Speed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x64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Processor: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1.4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faster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ces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 Process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r: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Optero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Athlon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Xeon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support, Intel Pentium IV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3118</Words>
  <Application>Microsoft Office PowerPoint</Application>
  <PresentationFormat>Widescreen</PresentationFormat>
  <Paragraphs>744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Arial MT</vt:lpstr>
      <vt:lpstr>Calibri</vt:lpstr>
      <vt:lpstr>Calibri Light</vt:lpstr>
      <vt:lpstr>Tahoma</vt:lpstr>
      <vt:lpstr>Times New Roman</vt:lpstr>
      <vt:lpstr>Verdana</vt:lpstr>
      <vt:lpstr>Office Theme</vt:lpstr>
      <vt:lpstr>1_Office Theme</vt:lpstr>
      <vt:lpstr>SQL Day 1</vt:lpstr>
      <vt:lpstr>Download, Install and  Configure Microsoft SQL</vt:lpstr>
      <vt:lpstr>What We will Cover in this Section</vt:lpstr>
      <vt:lpstr>Prerequisites for MSSQL Installation</vt:lpstr>
      <vt:lpstr>Hardware requirements:</vt:lpstr>
      <vt:lpstr>Software requirements</vt:lpstr>
      <vt:lpstr>Considerations…</vt:lpstr>
      <vt:lpstr>Prerequisites for MSSQL 2022  Installation</vt:lpstr>
      <vt:lpstr>Hardware requirements:</vt:lpstr>
      <vt:lpstr>Software requirements</vt:lpstr>
      <vt:lpstr>Considerations…</vt:lpstr>
      <vt:lpstr>Install and Configure MSSQL</vt:lpstr>
      <vt:lpstr>Install and Configure MSSQL</vt:lpstr>
      <vt:lpstr>Production Environment…</vt:lpstr>
      <vt:lpstr>Install SQL SERVER MANAGEMENT  STUDIO (SSMS)</vt:lpstr>
      <vt:lpstr>Download and Install  AdventureWorks Database</vt:lpstr>
      <vt:lpstr>What we have covered so far….</vt:lpstr>
      <vt:lpstr>Database Fundamentals and Design</vt:lpstr>
      <vt:lpstr>What We will Cover in this Section</vt:lpstr>
      <vt:lpstr>What is DATA…</vt:lpstr>
      <vt:lpstr>PowerPoint Presentation</vt:lpstr>
      <vt:lpstr>PowerPoint Presentation</vt:lpstr>
      <vt:lpstr>What is Database…</vt:lpstr>
      <vt:lpstr>Database</vt:lpstr>
      <vt:lpstr>Database: an organized collection of structured information, or data, typically stored electronically in a computer  system.</vt:lpstr>
      <vt:lpstr>Difference between a Database and Spreadsheet?</vt:lpstr>
      <vt:lpstr>How is Data stored ?</vt:lpstr>
      <vt:lpstr>PowerPoint Presentation</vt:lpstr>
      <vt:lpstr>What is a Table, Column and ROW?</vt:lpstr>
      <vt:lpstr>What is a Table..</vt:lpstr>
      <vt:lpstr>What is a Column…</vt:lpstr>
      <vt:lpstr>What is a ROW…</vt:lpstr>
      <vt:lpstr>What is a Key?</vt:lpstr>
      <vt:lpstr>What is a Key..</vt:lpstr>
      <vt:lpstr>Different Type of Keys…</vt:lpstr>
      <vt:lpstr>Candidate Key</vt:lpstr>
      <vt:lpstr>Primary Key</vt:lpstr>
      <vt:lpstr>Secondary Key</vt:lpstr>
      <vt:lpstr>Unique Key:</vt:lpstr>
      <vt:lpstr>Composite Key:</vt:lpstr>
      <vt:lpstr>Foreign Key:</vt:lpstr>
      <vt:lpstr>What is a Transaction and what are  ACID properties?</vt:lpstr>
      <vt:lpstr>What is a Transaction…</vt:lpstr>
      <vt:lpstr>ACID Properties</vt:lpstr>
      <vt:lpstr>Atomicity…</vt:lpstr>
      <vt:lpstr>Consistency…</vt:lpstr>
      <vt:lpstr>Isolation…</vt:lpstr>
      <vt:lpstr>Durability…</vt:lpstr>
      <vt:lpstr>What is Normalization and different  forms of Normalization ?</vt:lpstr>
      <vt:lpstr>Why we need Normalization…</vt:lpstr>
      <vt:lpstr>What is Normalization…</vt:lpstr>
      <vt:lpstr>1NF or First Normal Form…</vt:lpstr>
      <vt:lpstr>PowerPoint Presentation</vt:lpstr>
      <vt:lpstr>2NF or 2ND Normal Form…</vt:lpstr>
      <vt:lpstr>PowerPoint Presentation</vt:lpstr>
      <vt:lpstr>3NF or 3RD Normal Form…</vt:lpstr>
      <vt:lpstr>PowerPoint Presentation</vt:lpstr>
      <vt:lpstr>Create your first Database, Table  and Populate table with data…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sachin saxena</dc:creator>
  <cp:lastModifiedBy>Sachin Saxena</cp:lastModifiedBy>
  <cp:revision>6</cp:revision>
  <dcterms:created xsi:type="dcterms:W3CDTF">2023-07-17T10:43:41Z</dcterms:created>
  <dcterms:modified xsi:type="dcterms:W3CDTF">2024-07-01T04:35:00Z</dcterms:modified>
</cp:coreProperties>
</file>