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514DE-2453-46F2-9014-94B3BE4F65C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K-nearest neighbors algorithm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1065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1477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0983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 smtClean="0">
                <a:solidFill>
                  <a:srgbClr val="FFFF00"/>
                </a:solidFill>
              </a:rPr>
              <a:t>pple		     10		           9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bacon		     1		           4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banana		     10		           1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carrot		     7		           10</a:t>
            </a:r>
            <a:r>
              <a:rPr lang="hu-HU" b="1" dirty="0">
                <a:solidFill>
                  <a:srgbClr val="FFFF00"/>
                </a:solidFill>
              </a:rPr>
              <a:t>	 </a:t>
            </a:r>
            <a:r>
              <a:rPr lang="hu-HU" b="1" dirty="0" smtClean="0">
                <a:solidFill>
                  <a:srgbClr val="FFFF00"/>
                </a:solidFill>
              </a:rPr>
              <a:t>        vegetable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cheese		     1		           1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3611" y="4414785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tomato		     6		           4		         ???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8140" y="571070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ist(tomato,carrot)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991345" y="5527853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6.083 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5" y="5527853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44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232" y="38905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ist(tomato,carrot)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6.083 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05232" y="112409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dist(tomato,apple)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6.403 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05232" y="192108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dist(tomato,bacon)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209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5232" y="265581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dist(tomato,banana)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2000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05232" y="3384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dist(tomato,cheese)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5.83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173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232" y="38905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ist(tomato,carrot)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6.083 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05232" y="112409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dist(tomato,apple)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6.403 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05232" y="192108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dist(tomato,bacon)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209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5232" y="265581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dist(tomato,banana)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2000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05232" y="3384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dist(tomato,cheese) =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hu-HU" sz="2800" dirty="0" smtClean="0">
                    <a:solidFill>
                      <a:schemeClr val="tx2"/>
                    </a:solidFill>
                  </a:rPr>
                  <a:t>= 5.83</a:t>
                </a:r>
                <a:endParaRPr lang="hu-HU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173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8212" y="423424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k</a:t>
            </a:r>
            <a:r>
              <a:rPr lang="hu-HU" b="1" dirty="0" smtClean="0">
                <a:solidFill>
                  <a:srgbClr val="FFFF00"/>
                </a:solidFill>
              </a:rPr>
              <a:t>=1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1352" y="423424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smallest distance: bacon and banana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118212" y="47245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k=2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1352" y="4724594"/>
            <a:ext cx="661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2 smallest distances: bacon and banana</a:t>
            </a:r>
          </a:p>
          <a:p>
            <a:r>
              <a:rPr lang="hu-HU" dirty="0"/>
              <a:t>	</a:t>
            </a:r>
            <a:r>
              <a:rPr lang="hu-HU" dirty="0" smtClean="0"/>
              <a:t>50%-50% that tomato is a fruit or a protein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118212" y="54665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k=3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1352" y="5466565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3 smallest distances: bacon, banana and cheese</a:t>
            </a:r>
          </a:p>
          <a:p>
            <a:r>
              <a:rPr lang="hu-HU" dirty="0"/>
              <a:t>	</a:t>
            </a:r>
            <a:r>
              <a:rPr lang="hu-HU" dirty="0" smtClean="0"/>
              <a:t>So tomato appears to be a protein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23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Choosing k values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Deciding how many neighbors to use for kNN </a:t>
            </a:r>
            <a:r>
              <a:rPr lang="hu-HU" dirty="0" smtClean="0">
                <a:sym typeface="Wingdings" panose="05000000000000000000" pitchFamily="2" charset="2"/>
              </a:rPr>
              <a:t> determines how well the model will generalize and work on other dataset</a:t>
            </a:r>
          </a:p>
          <a:p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is small  noisy data or outliers have a huge impact on our classifier ...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is called „underfitting”</a:t>
            </a:r>
          </a:p>
          <a:p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smtClean="0">
                <a:sym typeface="Wingdings" panose="05000000000000000000" pitchFamily="2" charset="2"/>
              </a:rPr>
              <a:t>large  the classifier has the tendency to predict the majority class regardless of which neighbors are nearest ... </a:t>
            </a:r>
            <a:r>
              <a:rPr lang="hu-HU" dirty="0">
                <a:sym typeface="Wingdings" panose="05000000000000000000" pitchFamily="2" charset="2"/>
              </a:rPr>
              <a:t>this is called </a:t>
            </a:r>
            <a:r>
              <a:rPr lang="hu-HU" dirty="0" smtClean="0">
                <a:sym typeface="Wingdings" panose="05000000000000000000" pitchFamily="2" charset="2"/>
              </a:rPr>
              <a:t>„overfitting”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33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Lazy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Lazy learners does not learn anything !!!</a:t>
            </a:r>
          </a:p>
          <a:p>
            <a:r>
              <a:rPr lang="hu-HU" dirty="0" smtClean="0"/>
              <a:t>We just store the training data: training is very fast (because there is no training at all) BUT making the prediction is rather slow </a:t>
            </a:r>
          </a:p>
          <a:p>
            <a:r>
              <a:rPr lang="hu-HU" b="1" dirty="0" smtClean="0"/>
              <a:t>WE DO NOT BUILD A MODEL !!!</a:t>
            </a:r>
          </a:p>
          <a:p>
            <a:r>
              <a:rPr lang="hu-HU" dirty="0" smtClean="0"/>
              <a:t>This is a non-parametric learning: no parameters are to be learned about the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8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Optical character recognition + facial recognition ( images and videos )</a:t>
            </a:r>
          </a:p>
          <a:p>
            <a:r>
              <a:rPr lang="hu-HU" dirty="0" smtClean="0"/>
              <a:t>Recommender systems: whether a person will enjoy a movie or not</a:t>
            </a:r>
          </a:p>
          <a:p>
            <a:r>
              <a:rPr lang="hu-HU" dirty="0" smtClean="0"/>
              <a:t>Identifying patterns in genetic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1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neighbors classifier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K-nearest neighbors classifiers can classify examples by assigning them the class of the most similar labeled examples</a:t>
            </a:r>
          </a:p>
          <a:p>
            <a:r>
              <a:rPr lang="hu-HU" dirty="0" smtClean="0"/>
              <a:t>Very simple </a:t>
            </a:r>
            <a:r>
              <a:rPr lang="hu-HU" b="1" dirty="0" smtClean="0"/>
              <a:t>BUT</a:t>
            </a:r>
            <a:r>
              <a:rPr lang="hu-HU" dirty="0" smtClean="0"/>
              <a:t> extremely powerful algorithm !!!</a:t>
            </a:r>
          </a:p>
          <a:p>
            <a:r>
              <a:rPr lang="hu-HU" b="1" dirty="0" smtClean="0"/>
              <a:t>kNN</a:t>
            </a:r>
            <a:r>
              <a:rPr lang="hu-HU" dirty="0" smtClean="0"/>
              <a:t> is well suited for classification tasks where the relationship between the features are very complex and hard to understand</a:t>
            </a:r>
          </a:p>
          <a:p>
            <a:r>
              <a:rPr lang="hu-HU" dirty="0" smtClean="0"/>
              <a:t>We have a training dataset </a:t>
            </a:r>
            <a:r>
              <a:rPr lang="hu-HU" dirty="0" smtClean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have a new example: (with the same number of features as the training data)  </a:t>
            </a:r>
            <a:r>
              <a:rPr lang="hu-HU" b="1" dirty="0" smtClean="0">
                <a:sym typeface="Wingdings" panose="05000000000000000000" pitchFamily="2" charset="2"/>
              </a:rPr>
              <a:t>kNN</a:t>
            </a:r>
            <a:r>
              <a:rPr lang="hu-HU" dirty="0" smtClean="0">
                <a:sym typeface="Wingdings" panose="05000000000000000000" pitchFamily="2" charset="2"/>
              </a:rPr>
              <a:t> algorithm identifies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nearest neighbors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 smtClean="0">
                <a:solidFill>
                  <a:srgbClr val="FFFF00"/>
                </a:solidFill>
              </a:rPr>
              <a:t>pple		     10		           9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bacon		     1		           4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banana		     10		           1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carrot		     7		           10</a:t>
            </a:r>
            <a:r>
              <a:rPr lang="hu-HU" b="1" dirty="0">
                <a:solidFill>
                  <a:srgbClr val="FFFF00"/>
                </a:solidFill>
              </a:rPr>
              <a:t>	 </a:t>
            </a:r>
            <a:r>
              <a:rPr lang="hu-HU" b="1" dirty="0" smtClean="0">
                <a:solidFill>
                  <a:srgbClr val="FFFF00"/>
                </a:solidFill>
              </a:rPr>
              <a:t>        vegetable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cheese		     1		           1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 smtClean="0">
                <a:solidFill>
                  <a:srgbClr val="FFFF00"/>
                </a:solidFill>
              </a:rPr>
              <a:t>pple		     10		           9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bacon		     1		           4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banana		     10		           1		         fruit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carrot		     7		           10</a:t>
            </a:r>
            <a:r>
              <a:rPr lang="hu-HU" b="1" dirty="0">
                <a:solidFill>
                  <a:srgbClr val="FFFF00"/>
                </a:solidFill>
              </a:rPr>
              <a:t>	 </a:t>
            </a:r>
            <a:r>
              <a:rPr lang="hu-HU" b="1" dirty="0" smtClean="0">
                <a:solidFill>
                  <a:srgbClr val="FFFF00"/>
                </a:solidFill>
              </a:rPr>
              <a:t>        vegetable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cheese		     1		           1		         protein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3611" y="4414785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tomato		     6		           4		         ???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28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27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  <p:sp>
        <p:nvSpPr>
          <p:cNvPr id="26" name="Oval 25"/>
          <p:cNvSpPr/>
          <p:nvPr/>
        </p:nvSpPr>
        <p:spPr>
          <a:xfrm>
            <a:off x="5181259" y="330131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771870" y="35649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tomato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9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  <p:sp>
        <p:nvSpPr>
          <p:cNvPr id="26" name="Oval 25"/>
          <p:cNvSpPr/>
          <p:nvPr/>
        </p:nvSpPr>
        <p:spPr>
          <a:xfrm>
            <a:off x="5181259" y="330131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771870" y="35649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tomato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647558" y="749300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need a distance-function to be able</a:t>
            </a:r>
          </a:p>
          <a:p>
            <a:r>
              <a:rPr lang="hu-HU" dirty="0"/>
              <a:t>	</a:t>
            </a:r>
            <a:r>
              <a:rPr lang="hu-HU" dirty="0" smtClean="0"/>
              <a:t>to classify tomato !!!	</a:t>
            </a:r>
          </a:p>
          <a:p>
            <a:r>
              <a:rPr lang="hu-HU" dirty="0"/>
              <a:t>	</a:t>
            </a:r>
            <a:r>
              <a:rPr lang="hu-HU" dirty="0" smtClean="0"/>
              <a:t>	~ eclidean-distance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2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2217" y="302708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d</a:t>
            </a:r>
            <a:r>
              <a:rPr lang="hu-HU" sz="2800" b="1" dirty="0" smtClean="0">
                <a:solidFill>
                  <a:srgbClr val="FFFF00"/>
                </a:solidFill>
              </a:rPr>
              <a:t>ist(x,y) = </a:t>
            </a:r>
            <a:endParaRPr lang="hu-HU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89489" y="2964873"/>
                <a:ext cx="613244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rgbClr val="FFFF00"/>
                    </a:solidFill>
                  </a:rPr>
                  <a:t> </a:t>
                </a:r>
                <a:endParaRPr lang="hu-HU" sz="28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9" y="2964873"/>
                <a:ext cx="6132448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47286" y="334955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1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0134" y="337723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1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1630" y="335631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2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1936" y="335631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2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5956" y="32886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n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6262" y="32924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FF00"/>
                </a:solidFill>
              </a:rPr>
              <a:t>n</a:t>
            </a:r>
            <a:endParaRPr lang="hu-HU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604" y="518983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u="sng" dirty="0" smtClean="0"/>
              <a:t>Euclidean-distance</a:t>
            </a:r>
            <a:endParaRPr lang="hu-HU" sz="2800" b="1" u="sng" dirty="0"/>
          </a:p>
        </p:txBody>
      </p:sp>
    </p:spTree>
    <p:extLst>
      <p:ext uri="{BB962C8B-B14F-4D97-AF65-F5344CB8AC3E}">
        <p14:creationId xmlns:p14="http://schemas.microsoft.com/office/powerpoint/2010/main" val="39472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1797</TotalTime>
  <Words>433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K-nearest neighbors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k values</vt:lpstr>
      <vt:lpstr>Lazy learning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73</cp:revision>
  <dcterms:created xsi:type="dcterms:W3CDTF">2015-07-13T08:53:10Z</dcterms:created>
  <dcterms:modified xsi:type="dcterms:W3CDTF">2017-01-20T11:45:41Z</dcterms:modified>
</cp:coreProperties>
</file>