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7"/>
  </p:notesMasterIdLst>
  <p:sldIdLst>
    <p:sldId id="256" r:id="rId2"/>
    <p:sldId id="297" r:id="rId3"/>
    <p:sldId id="296" r:id="rId4"/>
    <p:sldId id="310" r:id="rId5"/>
    <p:sldId id="295" r:id="rId6"/>
    <p:sldId id="313" r:id="rId7"/>
    <p:sldId id="314" r:id="rId8"/>
    <p:sldId id="315" r:id="rId9"/>
    <p:sldId id="316" r:id="rId10"/>
    <p:sldId id="328" r:id="rId11"/>
    <p:sldId id="329" r:id="rId12"/>
    <p:sldId id="317" r:id="rId13"/>
    <p:sldId id="318" r:id="rId14"/>
    <p:sldId id="319" r:id="rId15"/>
    <p:sldId id="320" r:id="rId16"/>
    <p:sldId id="321" r:id="rId17"/>
    <p:sldId id="322" r:id="rId18"/>
    <p:sldId id="323" r:id="rId19"/>
    <p:sldId id="324" r:id="rId20"/>
    <p:sldId id="325" r:id="rId21"/>
    <p:sldId id="330" r:id="rId22"/>
    <p:sldId id="326" r:id="rId23"/>
    <p:sldId id="327" r:id="rId24"/>
    <p:sldId id="312" r:id="rId25"/>
    <p:sldId id="311" r:id="rId26"/>
    <p:sldId id="332" r:id="rId27"/>
    <p:sldId id="331" r:id="rId28"/>
    <p:sldId id="334" r:id="rId29"/>
    <p:sldId id="333" r:id="rId30"/>
    <p:sldId id="335" r:id="rId31"/>
    <p:sldId id="336" r:id="rId32"/>
    <p:sldId id="337" r:id="rId33"/>
    <p:sldId id="338" r:id="rId34"/>
    <p:sldId id="339" r:id="rId35"/>
    <p:sldId id="340" r:id="rId36"/>
    <p:sldId id="341" r:id="rId37"/>
    <p:sldId id="342" r:id="rId38"/>
    <p:sldId id="343" r:id="rId39"/>
    <p:sldId id="344" r:id="rId40"/>
    <p:sldId id="345" r:id="rId41"/>
    <p:sldId id="350" r:id="rId42"/>
    <p:sldId id="352" r:id="rId43"/>
    <p:sldId id="351" r:id="rId44"/>
    <p:sldId id="348" r:id="rId45"/>
    <p:sldId id="262" r:id="rId46"/>
  </p:sldIdLst>
  <p:sldSz cx="9144000" cy="5143500" type="screen16x9"/>
  <p:notesSz cx="6858000" cy="9144000"/>
  <p:embeddedFontLst>
    <p:embeddedFont>
      <p:font typeface="Lato" panose="020F0502020204030203" pitchFamily="34" charset="0"/>
      <p:regular r:id="rId48"/>
      <p:bold r:id="rId49"/>
      <p:italic r:id="rId50"/>
      <p:boldItalic r:id="rId51"/>
    </p:embeddedFont>
    <p:embeddedFont>
      <p:font typeface="Playfair Display" panose="00000500000000000000" pitchFamily="2"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4b1c608e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4b1c608e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0348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4b1c608e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4b1c608e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5420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4b1c608e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4b1c608e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9864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4b1c608e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4b1c608e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2753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4b1c608e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4b1c608e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0645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4b1c608e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4b1c608e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0220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4b1c608e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4b1c608e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59845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4b1c608e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4b1c608e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642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4b1c608e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4b1c608e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62576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4b1c608e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4b1c608e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8651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4b1c608e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4b1c608e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7034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4b1c608e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4b1c608e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76968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4b1c608e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4b1c608e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36673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4b1c608e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4b1c608e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45745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4b1c608e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4b1c608e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8907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4b1c608e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4b1c608e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34262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4b1c608e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4b1c608e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9972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4b1c608e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4b1c608e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5371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4b1c608e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4b1c608e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48320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4b1c608e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4b1c608e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4226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4b1c608e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4b1c608e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6846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4b1c608e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4b1c608e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88879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4b1c608e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4b1c608e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16265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4b1c608e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4b1c608e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1047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4b1c608e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4b1c608e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67112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4b1c608e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4b1c608e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78263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4b1c608e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4b1c608e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07220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4b1c608e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4b1c608e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21936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4b1c608e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4b1c608e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61849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4b1c608e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4b1c608e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93458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4b1c608e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4b1c608e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25761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4b1c608e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4b1c608e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3796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4b1c608e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4b1c608e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10455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4b1c608e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4b1c608e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36713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4b1c608e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4b1c608e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5461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4b1c608e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4b1c608e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64892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4b1c608e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4b1c608e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07683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4b1c608e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4b1c608e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1178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04b1c608ea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04b1c608ea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4b1c608e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4b1c608e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7993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4b1c608e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4b1c608e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5495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4b1c608e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4b1c608e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9523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4b1c608e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4b1c608e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3049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4b1c608e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4b1c608e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4366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10.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a:stretch/>
        </p:blipFill>
        <p:spPr>
          <a:xfrm>
            <a:off x="6858000" y="4381500"/>
            <a:ext cx="2286000" cy="762000"/>
          </a:xfrm>
          <a:prstGeom prst="rect">
            <a:avLst/>
          </a:prstGeom>
          <a:noFill/>
          <a:ln>
            <a:noFill/>
          </a:ln>
        </p:spPr>
      </p:pic>
      <p:pic>
        <p:nvPicPr>
          <p:cNvPr id="1026" name="Picture 2">
            <a:extLst>
              <a:ext uri="{FF2B5EF4-FFF2-40B4-BE49-F238E27FC236}">
                <a16:creationId xmlns:a16="http://schemas.microsoft.com/office/drawing/2014/main" id="{ECFCC1F3-7019-411C-A8EB-912CDE3220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8" y="0"/>
            <a:ext cx="1719416" cy="73741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8D87C30-66C0-2AE7-A95F-A0F8E50235EF}"/>
              </a:ext>
            </a:extLst>
          </p:cNvPr>
          <p:cNvSpPr txBox="1"/>
          <p:nvPr/>
        </p:nvSpPr>
        <p:spPr>
          <a:xfrm>
            <a:off x="6858000" y="3727938"/>
            <a:ext cx="1201615" cy="707886"/>
          </a:xfrm>
          <a:prstGeom prst="rect">
            <a:avLst/>
          </a:prstGeom>
          <a:noFill/>
        </p:spPr>
        <p:txBody>
          <a:bodyPr wrap="square" rtlCol="0">
            <a:spAutoFit/>
          </a:bodyPr>
          <a:lstStyle/>
          <a:p>
            <a:r>
              <a:rPr lang="en-IN" sz="1000" b="1" dirty="0"/>
              <a:t>Presented by:</a:t>
            </a:r>
          </a:p>
          <a:p>
            <a:r>
              <a:rPr lang="en-IN" sz="1000" b="1" dirty="0"/>
              <a:t>Sachin Saxena </a:t>
            </a:r>
          </a:p>
          <a:p>
            <a:r>
              <a:rPr lang="en-IN" sz="1000" b="1" dirty="0"/>
              <a:t>SME, </a:t>
            </a:r>
            <a:r>
              <a:rPr lang="en-IN" sz="1000" b="1" dirty="0" err="1"/>
              <a:t>upGrade</a:t>
            </a:r>
            <a:endParaRPr lang="en-IN" sz="1000" b="1" dirty="0"/>
          </a:p>
          <a:p>
            <a:endParaRPr lang="en-IN" sz="1000" b="1" dirty="0"/>
          </a:p>
        </p:txBody>
      </p:sp>
      <p:sp>
        <p:nvSpPr>
          <p:cNvPr id="3" name="TextBox 2">
            <a:extLst>
              <a:ext uri="{FF2B5EF4-FFF2-40B4-BE49-F238E27FC236}">
                <a16:creationId xmlns:a16="http://schemas.microsoft.com/office/drawing/2014/main" id="{2043F93C-C478-E082-B561-CD039FE2B5F0}"/>
              </a:ext>
            </a:extLst>
          </p:cNvPr>
          <p:cNvSpPr txBox="1"/>
          <p:nvPr/>
        </p:nvSpPr>
        <p:spPr>
          <a:xfrm>
            <a:off x="3255776" y="1682262"/>
            <a:ext cx="2632452" cy="523220"/>
          </a:xfrm>
          <a:prstGeom prst="rect">
            <a:avLst/>
          </a:prstGeom>
          <a:noFill/>
        </p:spPr>
        <p:txBody>
          <a:bodyPr wrap="none" rtlCol="0">
            <a:spAutoFit/>
          </a:bodyPr>
          <a:lstStyle/>
          <a:p>
            <a:pPr algn="ctr"/>
            <a:r>
              <a:rPr lang="en-US" dirty="0"/>
              <a:t>DATA SCIENCE </a:t>
            </a:r>
          </a:p>
          <a:p>
            <a:pPr algn="ctr"/>
            <a:r>
              <a:rPr lang="en-US" dirty="0"/>
              <a:t>UNIT 4- Preprocessing of Data</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US" dirty="0"/>
              <a:t>Fixing Invalid Values and Filter Data:</a:t>
            </a:r>
          </a:p>
          <a:p>
            <a:pPr marL="114300" indent="0" algn="just" rtl="0">
              <a:buNone/>
            </a:pPr>
            <a:r>
              <a:rPr lang="en-US" dirty="0">
                <a:solidFill>
                  <a:srgbClr val="091E42"/>
                </a:solidFill>
                <a:latin typeface="freight-text-pro"/>
              </a:rPr>
              <a:t>F</a:t>
            </a:r>
            <a:r>
              <a:rPr lang="en-US" b="0" i="0" dirty="0">
                <a:solidFill>
                  <a:srgbClr val="091E42"/>
                </a:solidFill>
                <a:effectLst/>
                <a:latin typeface="freight-text-pro"/>
              </a:rPr>
              <a:t>uture data cleaning exercises:</a:t>
            </a:r>
          </a:p>
          <a:p>
            <a:pPr algn="just" rtl="0">
              <a:buFont typeface="Arial" panose="020B0604020202020204" pitchFamily="34" charset="0"/>
              <a:buChar char="•"/>
            </a:pPr>
            <a:r>
              <a:rPr lang="en-US" b="1" i="0" dirty="0">
                <a:solidFill>
                  <a:srgbClr val="091E42"/>
                </a:solidFill>
                <a:effectLst/>
                <a:latin typeface="freight-text-pro"/>
              </a:rPr>
              <a:t>Correct the values not belonging in the list</a:t>
            </a:r>
            <a:r>
              <a:rPr lang="en-US" b="0" i="0" dirty="0">
                <a:solidFill>
                  <a:srgbClr val="091E42"/>
                </a:solidFill>
                <a:effectLst/>
                <a:latin typeface="freight-text-pro"/>
              </a:rPr>
              <a:t>: Remove the values that do not belong to a list. For example, in a data set of blood groups of individuals, strings ‘E’ or ‘F’ are invalid values and can be removed.</a:t>
            </a:r>
          </a:p>
          <a:p>
            <a:pPr algn="just" rtl="0">
              <a:buFont typeface="Arial" panose="020B0604020202020204" pitchFamily="34" charset="0"/>
              <a:buChar char="•"/>
            </a:pPr>
            <a:r>
              <a:rPr lang="en-US" b="1" i="0" dirty="0">
                <a:solidFill>
                  <a:srgbClr val="091E42"/>
                </a:solidFill>
                <a:effectLst/>
                <a:latin typeface="freight-text-pro"/>
              </a:rPr>
              <a:t>Fix incorrect structure</a:t>
            </a:r>
            <a:r>
              <a:rPr lang="en-US" b="0" i="0" dirty="0">
                <a:solidFill>
                  <a:srgbClr val="091E42"/>
                </a:solidFill>
                <a:effectLst/>
                <a:latin typeface="freight-text-pro"/>
              </a:rPr>
              <a:t>: Values that don’t follow a defined structure can be removed from a data set. For example, in a data set containing the pin codes of Indian cities, a pin code of 12 digits would be an invalid value and would need to be removed. Similarly, a phone number of 12 digits would be an invalid value.</a:t>
            </a:r>
          </a:p>
          <a:p>
            <a:pPr algn="just" rtl="0">
              <a:buFont typeface="Arial" panose="020B0604020202020204" pitchFamily="34" charset="0"/>
              <a:buChar char="•"/>
            </a:pPr>
            <a:r>
              <a:rPr lang="en-US" b="1" i="0" dirty="0">
                <a:solidFill>
                  <a:srgbClr val="091E42"/>
                </a:solidFill>
                <a:effectLst/>
                <a:latin typeface="freight-text-pro"/>
              </a:rPr>
              <a:t>Validate internal rules</a:t>
            </a:r>
            <a:r>
              <a:rPr lang="en-US" b="0" i="0" dirty="0">
                <a:solidFill>
                  <a:srgbClr val="091E42"/>
                </a:solidFill>
                <a:effectLst/>
                <a:latin typeface="freight-text-pro"/>
              </a:rPr>
              <a:t>: Internal rules, if present, should be correct and consistent. For example, the date of a product’s delivery should definitely come after the date of purchase.</a:t>
            </a:r>
          </a:p>
          <a:p>
            <a:pPr marL="0" lvl="0" indent="0" algn="l" rtl="0">
              <a:spcBef>
                <a:spcPts val="0"/>
              </a:spcBef>
              <a:spcAft>
                <a:spcPts val="1200"/>
              </a:spcAft>
              <a:buNone/>
            </a:pPr>
            <a:endParaRPr lang="en-US" dirty="0"/>
          </a:p>
          <a:p>
            <a:pPr marL="0" lvl="0" indent="0" algn="l" rtl="0">
              <a:spcBef>
                <a:spcPts val="0"/>
              </a:spcBef>
              <a:spcAft>
                <a:spcPts val="1200"/>
              </a:spcAft>
              <a:buNone/>
            </a:pPr>
            <a:endParaRPr lang="en-IN" dirty="0"/>
          </a:p>
        </p:txBody>
      </p:sp>
      <p:pic>
        <p:nvPicPr>
          <p:cNvPr id="94" name="Google Shape;94;p18"/>
          <p:cNvPicPr preferRelativeResize="0"/>
          <p:nvPr/>
        </p:nvPicPr>
        <p:blipFill rotWithShape="1">
          <a:blip r:embed="rId3">
            <a:alphaModFix/>
          </a:blip>
          <a:srcRect/>
          <a:stretch/>
        </p:blipFill>
        <p:spPr>
          <a:xfrm>
            <a:off x="6858000" y="4381500"/>
            <a:ext cx="2286000" cy="762000"/>
          </a:xfrm>
          <a:prstGeom prst="rect">
            <a:avLst/>
          </a:prstGeom>
          <a:noFill/>
          <a:ln>
            <a:noFill/>
          </a:ln>
        </p:spPr>
      </p:pic>
      <p:pic>
        <p:nvPicPr>
          <p:cNvPr id="5" name="Picture 2">
            <a:extLst>
              <a:ext uri="{FF2B5EF4-FFF2-40B4-BE49-F238E27FC236}">
                <a16:creationId xmlns:a16="http://schemas.microsoft.com/office/drawing/2014/main" id="{93401CC2-4E7E-4D2E-A6AE-EF7E62AAB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8" y="0"/>
            <a:ext cx="1719416" cy="737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065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Fixing Invalid Values and Filter Data:</a:t>
            </a:r>
          </a:p>
          <a:p>
            <a:pPr algn="just" rtl="0">
              <a:buFont typeface="Arial" panose="020B0604020202020204" pitchFamily="34" charset="0"/>
              <a:buChar char="•"/>
            </a:pPr>
            <a:r>
              <a:rPr lang="en-US" b="1" i="0" dirty="0">
                <a:solidFill>
                  <a:srgbClr val="091E42"/>
                </a:solidFill>
                <a:effectLst/>
                <a:latin typeface="freight-text-pro"/>
              </a:rPr>
              <a:t>Deduplicate data:</a:t>
            </a:r>
            <a:r>
              <a:rPr lang="en-US" b="0" i="0" dirty="0">
                <a:solidFill>
                  <a:srgbClr val="091E42"/>
                </a:solidFill>
                <a:effectLst/>
                <a:latin typeface="freight-text-pro"/>
              </a:rPr>
              <a:t> Remove identical rows and the rows in which some columns are identical.</a:t>
            </a:r>
          </a:p>
          <a:p>
            <a:pPr algn="just" rtl="0">
              <a:buFont typeface="Arial" panose="020B0604020202020204" pitchFamily="34" charset="0"/>
              <a:buChar char="•"/>
            </a:pPr>
            <a:r>
              <a:rPr lang="en-US" b="1" i="0" dirty="0">
                <a:solidFill>
                  <a:srgbClr val="091E42"/>
                </a:solidFill>
                <a:effectLst/>
                <a:latin typeface="freight-text-pro"/>
              </a:rPr>
              <a:t>Filter rows</a:t>
            </a:r>
            <a:r>
              <a:rPr lang="en-US" b="0" i="0" dirty="0">
                <a:solidFill>
                  <a:srgbClr val="091E42"/>
                </a:solidFill>
                <a:effectLst/>
                <a:latin typeface="freight-text-pro"/>
              </a:rPr>
              <a:t>: Filter rows by segment and date period to obtain only rows relevant to the analysis.</a:t>
            </a:r>
          </a:p>
          <a:p>
            <a:pPr algn="just" rtl="0">
              <a:buFont typeface="Arial" panose="020B0604020202020204" pitchFamily="34" charset="0"/>
              <a:buChar char="•"/>
            </a:pPr>
            <a:r>
              <a:rPr lang="en-US" b="1" i="0" dirty="0">
                <a:solidFill>
                  <a:srgbClr val="091E42"/>
                </a:solidFill>
                <a:effectLst/>
                <a:latin typeface="freight-text-pro"/>
              </a:rPr>
              <a:t>Filter columns</a:t>
            </a:r>
            <a:r>
              <a:rPr lang="en-US" b="0" i="0" dirty="0">
                <a:solidFill>
                  <a:srgbClr val="091E42"/>
                </a:solidFill>
                <a:effectLst/>
                <a:latin typeface="freight-text-pro"/>
              </a:rPr>
              <a:t>: Filter columns relevant to the analysis.</a:t>
            </a:r>
          </a:p>
          <a:p>
            <a:pPr algn="just" rtl="0">
              <a:buFont typeface="Arial" panose="020B0604020202020204" pitchFamily="34" charset="0"/>
              <a:buChar char="•"/>
            </a:pPr>
            <a:r>
              <a:rPr lang="en-US" b="1" i="0" dirty="0">
                <a:solidFill>
                  <a:srgbClr val="091E42"/>
                </a:solidFill>
                <a:effectLst/>
                <a:latin typeface="freight-text-pro"/>
              </a:rPr>
              <a:t>Aggregate data</a:t>
            </a:r>
            <a:r>
              <a:rPr lang="en-US" b="0" i="0" dirty="0">
                <a:solidFill>
                  <a:srgbClr val="091E42"/>
                </a:solidFill>
                <a:effectLst/>
                <a:latin typeface="freight-text-pro"/>
              </a:rPr>
              <a:t>: Group by the required keys and aggregate the rest.</a:t>
            </a:r>
          </a:p>
          <a:p>
            <a:pPr marL="0" lvl="0" indent="0" algn="l" rtl="0">
              <a:spcBef>
                <a:spcPts val="0"/>
              </a:spcBef>
              <a:spcAft>
                <a:spcPts val="1200"/>
              </a:spcAft>
              <a:buNone/>
            </a:pPr>
            <a:endParaRPr lang="en-US" dirty="0"/>
          </a:p>
          <a:p>
            <a:pPr marL="0" lvl="0" indent="0" algn="l" rtl="0">
              <a:spcBef>
                <a:spcPts val="0"/>
              </a:spcBef>
              <a:spcAft>
                <a:spcPts val="1200"/>
              </a:spcAft>
              <a:buNone/>
            </a:pPr>
            <a:endParaRPr lang="en-IN" dirty="0"/>
          </a:p>
        </p:txBody>
      </p:sp>
      <p:pic>
        <p:nvPicPr>
          <p:cNvPr id="94" name="Google Shape;94;p18"/>
          <p:cNvPicPr preferRelativeResize="0"/>
          <p:nvPr/>
        </p:nvPicPr>
        <p:blipFill rotWithShape="1">
          <a:blip r:embed="rId3">
            <a:alphaModFix/>
          </a:blip>
          <a:srcRect/>
          <a:stretch/>
        </p:blipFill>
        <p:spPr>
          <a:xfrm>
            <a:off x="6858000" y="4381500"/>
            <a:ext cx="2286000" cy="762000"/>
          </a:xfrm>
          <a:prstGeom prst="rect">
            <a:avLst/>
          </a:prstGeom>
          <a:noFill/>
          <a:ln>
            <a:noFill/>
          </a:ln>
        </p:spPr>
      </p:pic>
      <p:pic>
        <p:nvPicPr>
          <p:cNvPr id="5" name="Picture 2">
            <a:extLst>
              <a:ext uri="{FF2B5EF4-FFF2-40B4-BE49-F238E27FC236}">
                <a16:creationId xmlns:a16="http://schemas.microsoft.com/office/drawing/2014/main" id="{93401CC2-4E7E-4D2E-A6AE-EF7E62AAB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8" y="0"/>
            <a:ext cx="1719416" cy="737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156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IN" dirty="0"/>
              <a:t>Case Study:</a:t>
            </a:r>
          </a:p>
          <a:p>
            <a:pPr marL="0" lvl="0" indent="0" algn="l" rtl="0">
              <a:spcBef>
                <a:spcPts val="0"/>
              </a:spcBef>
              <a:spcAft>
                <a:spcPts val="1200"/>
              </a:spcAft>
              <a:buNone/>
            </a:pPr>
            <a:r>
              <a:rPr lang="en-IN" dirty="0"/>
              <a:t>Dataset: 3_8 Attribute+DataSet.csv</a:t>
            </a:r>
          </a:p>
          <a:p>
            <a:pPr marL="0" lvl="0" indent="0" algn="l" rtl="0">
              <a:spcBef>
                <a:spcPts val="0"/>
              </a:spcBef>
              <a:spcAft>
                <a:spcPts val="1200"/>
              </a:spcAft>
              <a:buNone/>
            </a:pPr>
            <a:r>
              <a:rPr lang="en-IN" dirty="0"/>
              <a:t>Dataset: 3_9 3_9 Dress+Sales.csv</a:t>
            </a:r>
          </a:p>
          <a:p>
            <a:pPr marL="0" lvl="0" indent="0" algn="l" rtl="0">
              <a:spcBef>
                <a:spcPts val="0"/>
              </a:spcBef>
              <a:spcAft>
                <a:spcPts val="1200"/>
              </a:spcAft>
              <a:buNone/>
            </a:pPr>
            <a:r>
              <a:rPr lang="en-IN" dirty="0"/>
              <a:t>Python code: 3_10 </a:t>
            </a:r>
            <a:r>
              <a:rPr lang="en-IN" dirty="0" err="1"/>
              <a:t>EDA+Graded+Exercise.ipynb</a:t>
            </a:r>
            <a:endParaRPr lang="en-IN" dirty="0"/>
          </a:p>
        </p:txBody>
      </p:sp>
      <p:pic>
        <p:nvPicPr>
          <p:cNvPr id="94" name="Google Shape;94;p18"/>
          <p:cNvPicPr preferRelativeResize="0"/>
          <p:nvPr/>
        </p:nvPicPr>
        <p:blipFill rotWithShape="1">
          <a:blip r:embed="rId3">
            <a:alphaModFix/>
          </a:blip>
          <a:srcRect/>
          <a:stretch/>
        </p:blipFill>
        <p:spPr>
          <a:xfrm>
            <a:off x="6858000" y="4381500"/>
            <a:ext cx="2286000" cy="762000"/>
          </a:xfrm>
          <a:prstGeom prst="rect">
            <a:avLst/>
          </a:prstGeom>
          <a:noFill/>
          <a:ln>
            <a:noFill/>
          </a:ln>
        </p:spPr>
      </p:pic>
      <p:pic>
        <p:nvPicPr>
          <p:cNvPr id="5" name="Picture 2">
            <a:extLst>
              <a:ext uri="{FF2B5EF4-FFF2-40B4-BE49-F238E27FC236}">
                <a16:creationId xmlns:a16="http://schemas.microsoft.com/office/drawing/2014/main" id="{93401CC2-4E7E-4D2E-A6AE-EF7E62AAB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8" y="0"/>
            <a:ext cx="1719416" cy="737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9046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IN" dirty="0"/>
              <a:t>Introduction to Univariate Analysis:</a:t>
            </a:r>
          </a:p>
          <a:p>
            <a:pPr marL="0" lvl="0" indent="0" algn="l" rtl="0">
              <a:spcBef>
                <a:spcPts val="0"/>
              </a:spcBef>
              <a:spcAft>
                <a:spcPts val="1200"/>
              </a:spcAft>
              <a:buNone/>
            </a:pPr>
            <a:r>
              <a:rPr lang="en-US" dirty="0"/>
              <a:t>Exploratory Data Analysis (EDA) is to learn univariate analysis. It deals with </a:t>
            </a:r>
            <a:r>
              <a:rPr lang="en-US" dirty="0" err="1"/>
              <a:t>analysing</a:t>
            </a:r>
            <a:r>
              <a:rPr lang="en-US" dirty="0"/>
              <a:t> a single column/variable.</a:t>
            </a:r>
          </a:p>
          <a:p>
            <a:pPr marL="114300" indent="0" algn="just" rtl="0">
              <a:buNone/>
            </a:pPr>
            <a:r>
              <a:rPr lang="en-US" b="0" i="0" dirty="0">
                <a:solidFill>
                  <a:srgbClr val="091E42"/>
                </a:solidFill>
                <a:effectLst/>
                <a:latin typeface="freight-text-pro"/>
              </a:rPr>
              <a:t>You will learn about univariate analysis, which broadly is of the following four types:</a:t>
            </a:r>
          </a:p>
          <a:p>
            <a:pPr algn="just" rtl="0">
              <a:buFont typeface="Arial" panose="020B0604020202020204" pitchFamily="34" charset="0"/>
              <a:buChar char="•"/>
            </a:pPr>
            <a:r>
              <a:rPr lang="en-US" b="0" i="0" dirty="0">
                <a:solidFill>
                  <a:srgbClr val="091E42"/>
                </a:solidFill>
                <a:effectLst/>
                <a:latin typeface="freight-text-pro"/>
              </a:rPr>
              <a:t>Categorical unordered univariate analysis</a:t>
            </a:r>
          </a:p>
          <a:p>
            <a:pPr algn="just" rtl="0">
              <a:buFont typeface="Arial" panose="020B0604020202020204" pitchFamily="34" charset="0"/>
              <a:buChar char="•"/>
            </a:pPr>
            <a:r>
              <a:rPr lang="en-US" b="0" i="0" dirty="0">
                <a:solidFill>
                  <a:srgbClr val="091E42"/>
                </a:solidFill>
                <a:effectLst/>
                <a:latin typeface="freight-text-pro"/>
              </a:rPr>
              <a:t>Categorical ordered univariate analysis</a:t>
            </a:r>
          </a:p>
          <a:p>
            <a:pPr algn="just" rtl="0">
              <a:buFont typeface="Arial" panose="020B0604020202020204" pitchFamily="34" charset="0"/>
              <a:buChar char="•"/>
            </a:pPr>
            <a:r>
              <a:rPr lang="en-US" b="0" i="0" dirty="0">
                <a:solidFill>
                  <a:srgbClr val="091E42"/>
                </a:solidFill>
                <a:effectLst/>
                <a:latin typeface="freight-text-pro"/>
              </a:rPr>
              <a:t>Statistics on the numerical variable</a:t>
            </a:r>
          </a:p>
          <a:p>
            <a:pPr algn="just" rtl="0">
              <a:buFont typeface="Arial" panose="020B0604020202020204" pitchFamily="34" charset="0"/>
              <a:buChar char="•"/>
            </a:pPr>
            <a:r>
              <a:rPr lang="en-US" b="0" i="0" dirty="0">
                <a:solidFill>
                  <a:srgbClr val="091E42"/>
                </a:solidFill>
                <a:effectLst/>
                <a:latin typeface="freight-text-pro"/>
              </a:rPr>
              <a:t>Numerical variable univariate analysis</a:t>
            </a:r>
          </a:p>
          <a:p>
            <a:pPr marL="0" lvl="0" indent="0" algn="l" rtl="0">
              <a:spcBef>
                <a:spcPts val="0"/>
              </a:spcBef>
              <a:spcAft>
                <a:spcPts val="1200"/>
              </a:spcAft>
              <a:buNone/>
            </a:pPr>
            <a:endParaRPr lang="en-IN" dirty="0"/>
          </a:p>
        </p:txBody>
      </p:sp>
      <p:pic>
        <p:nvPicPr>
          <p:cNvPr id="94" name="Google Shape;94;p18"/>
          <p:cNvPicPr preferRelativeResize="0"/>
          <p:nvPr/>
        </p:nvPicPr>
        <p:blipFill rotWithShape="1">
          <a:blip r:embed="rId3">
            <a:alphaModFix/>
          </a:blip>
          <a:srcRect/>
          <a:stretch/>
        </p:blipFill>
        <p:spPr>
          <a:xfrm>
            <a:off x="6858000" y="4381500"/>
            <a:ext cx="2286000" cy="762000"/>
          </a:xfrm>
          <a:prstGeom prst="rect">
            <a:avLst/>
          </a:prstGeom>
          <a:noFill/>
          <a:ln>
            <a:noFill/>
          </a:ln>
        </p:spPr>
      </p:pic>
      <p:pic>
        <p:nvPicPr>
          <p:cNvPr id="5" name="Picture 2">
            <a:extLst>
              <a:ext uri="{FF2B5EF4-FFF2-40B4-BE49-F238E27FC236}">
                <a16:creationId xmlns:a16="http://schemas.microsoft.com/office/drawing/2014/main" id="{93401CC2-4E7E-4D2E-A6AE-EF7E62AAB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8" y="0"/>
            <a:ext cx="1719416" cy="737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244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lgn="l">
              <a:buNone/>
            </a:pPr>
            <a:r>
              <a:rPr lang="en-US" sz="2800" b="1" i="0" dirty="0">
                <a:solidFill>
                  <a:srgbClr val="091E42"/>
                </a:solidFill>
                <a:effectLst/>
                <a:latin typeface="circular"/>
              </a:rPr>
              <a:t>Categorical Unordered Univariate Analysis</a:t>
            </a:r>
          </a:p>
          <a:p>
            <a:pPr algn="just"/>
            <a:r>
              <a:rPr lang="en-US" b="0" i="0" dirty="0">
                <a:solidFill>
                  <a:srgbClr val="091E42"/>
                </a:solidFill>
                <a:effectLst/>
                <a:latin typeface="freight-text-pro"/>
              </a:rPr>
              <a:t>Univariate analysis involves the analysis of a single variable at a time. The concept of univariate analysis is divided into </a:t>
            </a:r>
            <a:r>
              <a:rPr lang="en-US" b="1" i="0" dirty="0">
                <a:solidFill>
                  <a:srgbClr val="091E42"/>
                </a:solidFill>
                <a:effectLst/>
                <a:latin typeface="freight-text-pro"/>
              </a:rPr>
              <a:t>ordered </a:t>
            </a:r>
            <a:r>
              <a:rPr lang="en-US" b="0" i="0" dirty="0">
                <a:solidFill>
                  <a:srgbClr val="091E42"/>
                </a:solidFill>
                <a:effectLst/>
                <a:latin typeface="freight-text-pro"/>
              </a:rPr>
              <a:t>and </a:t>
            </a:r>
            <a:r>
              <a:rPr lang="en-US" b="1" i="0" dirty="0">
                <a:solidFill>
                  <a:srgbClr val="091E42"/>
                </a:solidFill>
                <a:effectLst/>
                <a:latin typeface="freight-text-pro"/>
              </a:rPr>
              <a:t>unordered </a:t>
            </a:r>
            <a:r>
              <a:rPr lang="en-US" b="0" i="0" dirty="0">
                <a:solidFill>
                  <a:srgbClr val="091E42"/>
                </a:solidFill>
                <a:effectLst/>
                <a:latin typeface="freight-text-pro"/>
              </a:rPr>
              <a:t>category of variables. In this segment, you will learn how to conduct univariate analysis on </a:t>
            </a:r>
            <a:r>
              <a:rPr lang="en-US" b="1" i="0" dirty="0">
                <a:solidFill>
                  <a:srgbClr val="091E42"/>
                </a:solidFill>
                <a:effectLst/>
                <a:latin typeface="freight-text-pro"/>
              </a:rPr>
              <a:t>categorical unordered variables. </a:t>
            </a:r>
            <a:endParaRPr lang="en-US" b="0" i="0" dirty="0">
              <a:solidFill>
                <a:srgbClr val="091E42"/>
              </a:solidFill>
              <a:effectLst/>
              <a:latin typeface="freight-text-pro"/>
            </a:endParaRPr>
          </a:p>
          <a:p>
            <a:pPr marL="0" lvl="0" indent="0" algn="l" rtl="0">
              <a:spcBef>
                <a:spcPts val="0"/>
              </a:spcBef>
              <a:spcAft>
                <a:spcPts val="1200"/>
              </a:spcAft>
              <a:buNone/>
            </a:pPr>
            <a:endParaRPr lang="en-IN" dirty="0"/>
          </a:p>
        </p:txBody>
      </p:sp>
      <p:pic>
        <p:nvPicPr>
          <p:cNvPr id="94" name="Google Shape;94;p18"/>
          <p:cNvPicPr preferRelativeResize="0"/>
          <p:nvPr/>
        </p:nvPicPr>
        <p:blipFill rotWithShape="1">
          <a:blip r:embed="rId3">
            <a:alphaModFix/>
          </a:blip>
          <a:srcRect/>
          <a:stretch/>
        </p:blipFill>
        <p:spPr>
          <a:xfrm>
            <a:off x="6858000" y="4381500"/>
            <a:ext cx="2286000" cy="762000"/>
          </a:xfrm>
          <a:prstGeom prst="rect">
            <a:avLst/>
          </a:prstGeom>
          <a:noFill/>
          <a:ln>
            <a:noFill/>
          </a:ln>
        </p:spPr>
      </p:pic>
      <p:pic>
        <p:nvPicPr>
          <p:cNvPr id="5" name="Picture 2">
            <a:extLst>
              <a:ext uri="{FF2B5EF4-FFF2-40B4-BE49-F238E27FC236}">
                <a16:creationId xmlns:a16="http://schemas.microsoft.com/office/drawing/2014/main" id="{93401CC2-4E7E-4D2E-A6AE-EF7E62AAB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8" y="0"/>
            <a:ext cx="1719416" cy="737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558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lgn="just" rtl="0">
              <a:buNone/>
            </a:pPr>
            <a:r>
              <a:rPr lang="en-US" b="0" i="0" dirty="0">
                <a:solidFill>
                  <a:srgbClr val="091E42"/>
                </a:solidFill>
                <a:effectLst/>
                <a:latin typeface="freight-text-pro"/>
              </a:rPr>
              <a:t>Unordered data is the type of data that does not have any measurable terms (measurable terms can be like high-low, more-less, fail-pass, etc.) Example:</a:t>
            </a:r>
          </a:p>
          <a:p>
            <a:pPr marL="114300" indent="0" algn="just" rtl="0">
              <a:buNone/>
            </a:pPr>
            <a:endParaRPr lang="en-US" b="0" i="0" dirty="0">
              <a:solidFill>
                <a:srgbClr val="091E42"/>
              </a:solidFill>
              <a:effectLst/>
              <a:latin typeface="freight-text-pro"/>
            </a:endParaRPr>
          </a:p>
          <a:p>
            <a:pPr algn="just" rtl="0">
              <a:buFont typeface="Arial" panose="020B0604020202020204" pitchFamily="34" charset="0"/>
              <a:buChar char="•"/>
            </a:pPr>
            <a:r>
              <a:rPr lang="en-US" b="0" i="0" dirty="0">
                <a:solidFill>
                  <a:srgbClr val="091E42"/>
                </a:solidFill>
                <a:effectLst/>
                <a:latin typeface="freight-text-pro"/>
              </a:rPr>
              <a:t>The type of loan taken by an individual (home loan, personal loan, auto loan, etc.) does not have any ordered notion. They are just different types of loans.</a:t>
            </a:r>
          </a:p>
          <a:p>
            <a:pPr marL="114300" indent="0" algn="just" rtl="0">
              <a:buNone/>
            </a:pPr>
            <a:endParaRPr lang="en-US" b="0" i="0" dirty="0">
              <a:solidFill>
                <a:srgbClr val="091E42"/>
              </a:solidFill>
              <a:effectLst/>
              <a:latin typeface="freight-text-pro"/>
            </a:endParaRPr>
          </a:p>
          <a:p>
            <a:pPr algn="just" rtl="0">
              <a:buFont typeface="Arial" panose="020B0604020202020204" pitchFamily="34" charset="0"/>
              <a:buChar char="•"/>
            </a:pPr>
            <a:r>
              <a:rPr lang="en-US" b="0" i="0" dirty="0">
                <a:solidFill>
                  <a:srgbClr val="091E42"/>
                </a:solidFill>
                <a:effectLst/>
                <a:latin typeface="freight-text-pro"/>
              </a:rPr>
              <a:t>Departments of an </a:t>
            </a:r>
            <a:r>
              <a:rPr lang="en-US" b="0" i="0" dirty="0" err="1">
                <a:solidFill>
                  <a:srgbClr val="091E42"/>
                </a:solidFill>
                <a:effectLst/>
                <a:latin typeface="freight-text-pro"/>
              </a:rPr>
              <a:t>organisation</a:t>
            </a:r>
            <a:r>
              <a:rPr lang="en-US" b="0" i="0" dirty="0">
                <a:solidFill>
                  <a:srgbClr val="091E42"/>
                </a:solidFill>
                <a:effectLst/>
                <a:latin typeface="freight-text-pro"/>
              </a:rPr>
              <a:t> — Sales, Marketing, HR — are different departments in an organization, with no measurable attribute attached to any term.</a:t>
            </a:r>
          </a:p>
          <a:p>
            <a:pPr marL="0" lvl="0" indent="0" algn="l" rtl="0">
              <a:spcBef>
                <a:spcPts val="0"/>
              </a:spcBef>
              <a:spcAft>
                <a:spcPts val="1200"/>
              </a:spcAft>
              <a:buNone/>
            </a:pPr>
            <a:endParaRPr lang="en-IN" dirty="0"/>
          </a:p>
        </p:txBody>
      </p:sp>
      <p:pic>
        <p:nvPicPr>
          <p:cNvPr id="94" name="Google Shape;94;p18"/>
          <p:cNvPicPr preferRelativeResize="0"/>
          <p:nvPr/>
        </p:nvPicPr>
        <p:blipFill rotWithShape="1">
          <a:blip r:embed="rId3">
            <a:alphaModFix/>
          </a:blip>
          <a:srcRect/>
          <a:stretch/>
        </p:blipFill>
        <p:spPr>
          <a:xfrm>
            <a:off x="6858000" y="4381500"/>
            <a:ext cx="2286000" cy="762000"/>
          </a:xfrm>
          <a:prstGeom prst="rect">
            <a:avLst/>
          </a:prstGeom>
          <a:noFill/>
          <a:ln>
            <a:noFill/>
          </a:ln>
        </p:spPr>
      </p:pic>
      <p:pic>
        <p:nvPicPr>
          <p:cNvPr id="5" name="Picture 2">
            <a:extLst>
              <a:ext uri="{FF2B5EF4-FFF2-40B4-BE49-F238E27FC236}">
                <a16:creationId xmlns:a16="http://schemas.microsoft.com/office/drawing/2014/main" id="{93401CC2-4E7E-4D2E-A6AE-EF7E62AAB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8" y="0"/>
            <a:ext cx="1719416" cy="737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66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lgn="just" rtl="0">
              <a:buNone/>
            </a:pPr>
            <a:r>
              <a:rPr lang="en-US" b="0" i="0" dirty="0">
                <a:solidFill>
                  <a:srgbClr val="091E42"/>
                </a:solidFill>
                <a:effectLst/>
                <a:latin typeface="freight-text-pro"/>
              </a:rPr>
              <a:t>Unordered variables also called </a:t>
            </a:r>
            <a:r>
              <a:rPr lang="en-US" b="1" i="0" dirty="0">
                <a:solidFill>
                  <a:srgbClr val="091E42"/>
                </a:solidFill>
                <a:effectLst/>
                <a:latin typeface="freight-text-pro"/>
              </a:rPr>
              <a:t>Nominal </a:t>
            </a:r>
            <a:r>
              <a:rPr lang="en-US" b="0" i="0" dirty="0">
                <a:solidFill>
                  <a:srgbClr val="091E42"/>
                </a:solidFill>
                <a:effectLst/>
                <a:latin typeface="freight-text-pro"/>
              </a:rPr>
              <a:t>variables.</a:t>
            </a:r>
          </a:p>
          <a:p>
            <a:pPr marL="114300" indent="0" algn="just" rtl="0">
              <a:buNone/>
            </a:pPr>
            <a:endParaRPr lang="en-US" b="0" i="0" dirty="0">
              <a:solidFill>
                <a:srgbClr val="091E42"/>
              </a:solidFill>
              <a:effectLst/>
              <a:latin typeface="freight-text-pro"/>
            </a:endParaRPr>
          </a:p>
          <a:p>
            <a:pPr algn="just" rtl="0"/>
            <a:r>
              <a:rPr lang="en-US" b="0" i="0" dirty="0">
                <a:solidFill>
                  <a:srgbClr val="091E42"/>
                </a:solidFill>
                <a:effectLst/>
                <a:latin typeface="freight-text-pro"/>
              </a:rPr>
              <a:t>An unordered variable, primarily, is a categorical variable that has no defined order. Let's consider the example of the </a:t>
            </a:r>
            <a:r>
              <a:rPr lang="en-US" b="1" i="0" dirty="0">
                <a:solidFill>
                  <a:srgbClr val="091E42"/>
                </a:solidFill>
                <a:effectLst/>
                <a:latin typeface="freight-text-pro"/>
              </a:rPr>
              <a:t>job </a:t>
            </a:r>
            <a:r>
              <a:rPr lang="en-US" b="0" i="0" dirty="0">
                <a:solidFill>
                  <a:srgbClr val="091E42"/>
                </a:solidFill>
                <a:effectLst/>
                <a:latin typeface="freight-text-pro"/>
              </a:rPr>
              <a:t>column in the Bank Marketing dataset. There, '</a:t>
            </a:r>
            <a:r>
              <a:rPr lang="en-US" b="1" i="0" dirty="0">
                <a:solidFill>
                  <a:srgbClr val="091E42"/>
                </a:solidFill>
                <a:effectLst/>
                <a:latin typeface="freight-text-pro"/>
              </a:rPr>
              <a:t>job</a:t>
            </a:r>
            <a:r>
              <a:rPr lang="en-US" b="0" i="0" dirty="0">
                <a:solidFill>
                  <a:srgbClr val="091E42"/>
                </a:solidFill>
                <a:effectLst/>
                <a:latin typeface="freight-text-pro"/>
              </a:rPr>
              <a:t>' is divided into many sub-categories like technician, blue-collar, services, management, etc. There is no weight or measure given to any value in the '</a:t>
            </a:r>
            <a:r>
              <a:rPr lang="en-US" b="1" i="0" dirty="0">
                <a:solidFill>
                  <a:srgbClr val="091E42"/>
                </a:solidFill>
                <a:effectLst/>
                <a:latin typeface="freight-text-pro"/>
              </a:rPr>
              <a:t>job</a:t>
            </a:r>
            <a:r>
              <a:rPr lang="en-US" b="0" i="0" dirty="0">
                <a:solidFill>
                  <a:srgbClr val="091E42"/>
                </a:solidFill>
                <a:effectLst/>
                <a:latin typeface="freight-text-pro"/>
              </a:rPr>
              <a:t>' column.</a:t>
            </a:r>
          </a:p>
          <a:p>
            <a:pPr marL="0" lvl="0" indent="0" algn="l" rtl="0">
              <a:spcBef>
                <a:spcPts val="0"/>
              </a:spcBef>
              <a:spcAft>
                <a:spcPts val="1200"/>
              </a:spcAft>
              <a:buNone/>
            </a:pPr>
            <a:endParaRPr lang="en-IN" dirty="0"/>
          </a:p>
        </p:txBody>
      </p:sp>
      <p:pic>
        <p:nvPicPr>
          <p:cNvPr id="94" name="Google Shape;94;p18"/>
          <p:cNvPicPr preferRelativeResize="0"/>
          <p:nvPr/>
        </p:nvPicPr>
        <p:blipFill rotWithShape="1">
          <a:blip r:embed="rId3">
            <a:alphaModFix/>
          </a:blip>
          <a:srcRect/>
          <a:stretch/>
        </p:blipFill>
        <p:spPr>
          <a:xfrm>
            <a:off x="6858000" y="4381500"/>
            <a:ext cx="2286000" cy="762000"/>
          </a:xfrm>
          <a:prstGeom prst="rect">
            <a:avLst/>
          </a:prstGeom>
          <a:noFill/>
          <a:ln>
            <a:noFill/>
          </a:ln>
        </p:spPr>
      </p:pic>
      <p:pic>
        <p:nvPicPr>
          <p:cNvPr id="5" name="Picture 2">
            <a:extLst>
              <a:ext uri="{FF2B5EF4-FFF2-40B4-BE49-F238E27FC236}">
                <a16:creationId xmlns:a16="http://schemas.microsoft.com/office/drawing/2014/main" id="{93401CC2-4E7E-4D2E-A6AE-EF7E62AAB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8" y="0"/>
            <a:ext cx="1719416" cy="737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256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IN" dirty="0"/>
              <a:t>Question: </a:t>
            </a:r>
          </a:p>
        </p:txBody>
      </p:sp>
      <p:pic>
        <p:nvPicPr>
          <p:cNvPr id="94" name="Google Shape;94;p18"/>
          <p:cNvPicPr preferRelativeResize="0"/>
          <p:nvPr/>
        </p:nvPicPr>
        <p:blipFill rotWithShape="1">
          <a:blip r:embed="rId3">
            <a:alphaModFix/>
          </a:blip>
          <a:srcRect/>
          <a:stretch/>
        </p:blipFill>
        <p:spPr>
          <a:xfrm>
            <a:off x="6858000" y="4381500"/>
            <a:ext cx="2286000" cy="762000"/>
          </a:xfrm>
          <a:prstGeom prst="rect">
            <a:avLst/>
          </a:prstGeom>
          <a:noFill/>
          <a:ln>
            <a:noFill/>
          </a:ln>
        </p:spPr>
      </p:pic>
      <p:pic>
        <p:nvPicPr>
          <p:cNvPr id="5" name="Picture 2">
            <a:extLst>
              <a:ext uri="{FF2B5EF4-FFF2-40B4-BE49-F238E27FC236}">
                <a16:creationId xmlns:a16="http://schemas.microsoft.com/office/drawing/2014/main" id="{93401CC2-4E7E-4D2E-A6AE-EF7E62AAB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8" y="0"/>
            <a:ext cx="1719416" cy="7374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Graphical user interface, text, application, email, Teams&#10;&#10;Description automatically generated">
            <a:extLst>
              <a:ext uri="{FF2B5EF4-FFF2-40B4-BE49-F238E27FC236}">
                <a16:creationId xmlns:a16="http://schemas.microsoft.com/office/drawing/2014/main" id="{D62C0459-3726-A55F-83E3-D0EFDAF8193D}"/>
              </a:ext>
            </a:extLst>
          </p:cNvPr>
          <p:cNvPicPr>
            <a:picLocks noChangeAspect="1"/>
          </p:cNvPicPr>
          <p:nvPr/>
        </p:nvPicPr>
        <p:blipFill>
          <a:blip r:embed="rId5"/>
          <a:stretch>
            <a:fillRect/>
          </a:stretch>
        </p:blipFill>
        <p:spPr>
          <a:xfrm>
            <a:off x="4042229" y="119634"/>
            <a:ext cx="4862286" cy="4054338"/>
          </a:xfrm>
          <a:prstGeom prst="rect">
            <a:avLst/>
          </a:prstGeom>
        </p:spPr>
      </p:pic>
    </p:spTree>
    <p:extLst>
      <p:ext uri="{BB962C8B-B14F-4D97-AF65-F5344CB8AC3E}">
        <p14:creationId xmlns:p14="http://schemas.microsoft.com/office/powerpoint/2010/main" val="1340845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lgn="l">
              <a:buNone/>
            </a:pPr>
            <a:r>
              <a:rPr lang="en-US" sz="2400" b="1" i="0" dirty="0">
                <a:solidFill>
                  <a:srgbClr val="091E42"/>
                </a:solidFill>
                <a:effectLst/>
                <a:latin typeface="circular"/>
              </a:rPr>
              <a:t>Categorical Ordered Univariate Analysis</a:t>
            </a:r>
          </a:p>
          <a:p>
            <a:pPr algn="just"/>
            <a:r>
              <a:rPr lang="en-US" b="0" i="0" dirty="0">
                <a:solidFill>
                  <a:srgbClr val="091E42"/>
                </a:solidFill>
                <a:effectLst/>
                <a:latin typeface="freight-text-pro"/>
              </a:rPr>
              <a:t>Ordered variables are those variables that follow a natural rank of order. Some examples of categorical ordered variables from the Bank Marketing dataset are:</a:t>
            </a:r>
          </a:p>
          <a:p>
            <a:pPr algn="just" rtl="0">
              <a:buFont typeface="Arial" panose="020B0604020202020204" pitchFamily="34" charset="0"/>
              <a:buChar char="•"/>
            </a:pPr>
            <a:r>
              <a:rPr lang="en-US" b="0" i="0" dirty="0">
                <a:solidFill>
                  <a:srgbClr val="091E42"/>
                </a:solidFill>
                <a:effectLst/>
                <a:latin typeface="freight-text-pro"/>
              </a:rPr>
              <a:t>Age group:  &lt;30, 30-40, 40-50 and so on</a:t>
            </a:r>
          </a:p>
          <a:p>
            <a:pPr algn="just" rtl="0">
              <a:buFont typeface="Arial" panose="020B0604020202020204" pitchFamily="34" charset="0"/>
              <a:buChar char="•"/>
            </a:pPr>
            <a:r>
              <a:rPr lang="en-US" b="0" i="0" dirty="0">
                <a:solidFill>
                  <a:srgbClr val="091E42"/>
                </a:solidFill>
                <a:effectLst/>
                <a:latin typeface="freight-text-pro"/>
              </a:rPr>
              <a:t>Month: Jan, Feb, Mar, etc.</a:t>
            </a:r>
          </a:p>
          <a:p>
            <a:pPr algn="just" rtl="0">
              <a:buFont typeface="Arial" panose="020B0604020202020204" pitchFamily="34" charset="0"/>
              <a:buChar char="•"/>
            </a:pPr>
            <a:r>
              <a:rPr lang="en-US" b="0" i="0" dirty="0">
                <a:solidFill>
                  <a:srgbClr val="091E42"/>
                </a:solidFill>
                <a:effectLst/>
                <a:latin typeface="freight-text-pro"/>
              </a:rPr>
              <a:t>Education: primary, secondary and so on</a:t>
            </a:r>
          </a:p>
          <a:p>
            <a:pPr marL="0" lvl="0" indent="0" algn="l" rtl="0">
              <a:spcBef>
                <a:spcPts val="0"/>
              </a:spcBef>
              <a:spcAft>
                <a:spcPts val="1200"/>
              </a:spcAft>
              <a:buNone/>
            </a:pPr>
            <a:endParaRPr lang="en-IN" dirty="0"/>
          </a:p>
        </p:txBody>
      </p:sp>
      <p:pic>
        <p:nvPicPr>
          <p:cNvPr id="94" name="Google Shape;94;p18"/>
          <p:cNvPicPr preferRelativeResize="0"/>
          <p:nvPr/>
        </p:nvPicPr>
        <p:blipFill rotWithShape="1">
          <a:blip r:embed="rId3">
            <a:alphaModFix/>
          </a:blip>
          <a:srcRect/>
          <a:stretch/>
        </p:blipFill>
        <p:spPr>
          <a:xfrm>
            <a:off x="6858000" y="4381500"/>
            <a:ext cx="2286000" cy="762000"/>
          </a:xfrm>
          <a:prstGeom prst="rect">
            <a:avLst/>
          </a:prstGeom>
          <a:noFill/>
          <a:ln>
            <a:noFill/>
          </a:ln>
        </p:spPr>
      </p:pic>
      <p:pic>
        <p:nvPicPr>
          <p:cNvPr id="5" name="Picture 2">
            <a:extLst>
              <a:ext uri="{FF2B5EF4-FFF2-40B4-BE49-F238E27FC236}">
                <a16:creationId xmlns:a16="http://schemas.microsoft.com/office/drawing/2014/main" id="{93401CC2-4E7E-4D2E-A6AE-EF7E62AAB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8" y="0"/>
            <a:ext cx="1719416" cy="737419"/>
          </a:xfrm>
          <a:prstGeom prst="rect">
            <a:avLst/>
          </a:prstGeom>
          <a:noFill/>
          <a:extLst>
            <a:ext uri="{909E8E84-426E-40DD-AFC4-6F175D3DCCD1}">
              <a14:hiddenFill xmlns:a14="http://schemas.microsoft.com/office/drawing/2010/main">
                <a:solidFill>
                  <a:srgbClr val="FFFFFF"/>
                </a:solidFill>
              </a14:hiddenFill>
            </a:ext>
          </a:extLst>
        </p:spPr>
      </p:pic>
      <p:pic>
        <p:nvPicPr>
          <p:cNvPr id="15362" name="Picture 2">
            <a:extLst>
              <a:ext uri="{FF2B5EF4-FFF2-40B4-BE49-F238E27FC236}">
                <a16:creationId xmlns:a16="http://schemas.microsoft.com/office/drawing/2014/main" id="{2390F8CB-242B-16D3-D3DD-188980BEEA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5370" y="2425750"/>
            <a:ext cx="307657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431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l" rtl="0"/>
            <a:r>
              <a:rPr lang="en-US" b="1" i="0" dirty="0">
                <a:solidFill>
                  <a:srgbClr val="091E42"/>
                </a:solidFill>
                <a:effectLst/>
                <a:latin typeface="freight-text-pro"/>
              </a:rPr>
              <a:t>Transition of a numerical variable into an ordered categorical variable</a:t>
            </a:r>
            <a:endParaRPr lang="en-US" b="0" i="0" dirty="0">
              <a:solidFill>
                <a:srgbClr val="091E42"/>
              </a:solidFill>
              <a:effectLst/>
              <a:latin typeface="freight-text-pro"/>
            </a:endParaRPr>
          </a:p>
          <a:p>
            <a:pPr algn="just" rtl="0"/>
            <a:r>
              <a:rPr lang="en-US" b="0" i="0" dirty="0">
                <a:solidFill>
                  <a:srgbClr val="091E42"/>
                </a:solidFill>
                <a:effectLst/>
                <a:latin typeface="freight-text-pro"/>
              </a:rPr>
              <a:t>Let’s consider a very interesting example of your school life. Suppose you have a dataset containing the marks of all the students in the 'Science' subject, and you are one of the students in that group. These marks can be considered as categorical if you divide the total marks into different categories like High, Medium, Average, Below Average, Poor. From this analysis, you can determine your ranking in the class and also find out how many students got more marks than you and how far away your score is from the </a:t>
            </a:r>
            <a:r>
              <a:rPr lang="en-US" b="1" i="0" dirty="0">
                <a:solidFill>
                  <a:srgbClr val="091E42"/>
                </a:solidFill>
                <a:effectLst/>
                <a:latin typeface="freight-text-pro"/>
              </a:rPr>
              <a:t>mean </a:t>
            </a:r>
            <a:r>
              <a:rPr lang="en-US" b="0" i="0" dirty="0">
                <a:solidFill>
                  <a:srgbClr val="091E42"/>
                </a:solidFill>
                <a:effectLst/>
                <a:latin typeface="freight-text-pro"/>
              </a:rPr>
              <a:t>or the</a:t>
            </a:r>
            <a:r>
              <a:rPr lang="en-US" b="1" i="0" dirty="0">
                <a:solidFill>
                  <a:srgbClr val="091E42"/>
                </a:solidFill>
                <a:effectLst/>
                <a:latin typeface="freight-text-pro"/>
              </a:rPr>
              <a:t> average </a:t>
            </a:r>
            <a:r>
              <a:rPr lang="en-US" b="0" i="0" dirty="0">
                <a:solidFill>
                  <a:srgbClr val="091E42"/>
                </a:solidFill>
                <a:effectLst/>
                <a:latin typeface="freight-text-pro"/>
              </a:rPr>
              <a:t>score. </a:t>
            </a:r>
          </a:p>
          <a:p>
            <a:pPr marL="0" lvl="0" indent="0" algn="l" rtl="0">
              <a:spcBef>
                <a:spcPts val="0"/>
              </a:spcBef>
              <a:spcAft>
                <a:spcPts val="1200"/>
              </a:spcAft>
              <a:buNone/>
            </a:pPr>
            <a:endParaRPr lang="en-IN" dirty="0"/>
          </a:p>
        </p:txBody>
      </p:sp>
      <p:pic>
        <p:nvPicPr>
          <p:cNvPr id="94" name="Google Shape;94;p18"/>
          <p:cNvPicPr preferRelativeResize="0"/>
          <p:nvPr/>
        </p:nvPicPr>
        <p:blipFill rotWithShape="1">
          <a:blip r:embed="rId3">
            <a:alphaModFix/>
          </a:blip>
          <a:srcRect/>
          <a:stretch/>
        </p:blipFill>
        <p:spPr>
          <a:xfrm>
            <a:off x="6858000" y="4381500"/>
            <a:ext cx="2286000" cy="762000"/>
          </a:xfrm>
          <a:prstGeom prst="rect">
            <a:avLst/>
          </a:prstGeom>
          <a:noFill/>
          <a:ln>
            <a:noFill/>
          </a:ln>
        </p:spPr>
      </p:pic>
      <p:pic>
        <p:nvPicPr>
          <p:cNvPr id="5" name="Picture 2">
            <a:extLst>
              <a:ext uri="{FF2B5EF4-FFF2-40B4-BE49-F238E27FC236}">
                <a16:creationId xmlns:a16="http://schemas.microsoft.com/office/drawing/2014/main" id="{93401CC2-4E7E-4D2E-A6AE-EF7E62AAB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8" y="0"/>
            <a:ext cx="1719416" cy="737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6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lgn="just" rtl="0">
              <a:buNone/>
            </a:pPr>
            <a:r>
              <a:rPr lang="en-US" sz="2400" b="1" i="0" dirty="0">
                <a:solidFill>
                  <a:srgbClr val="091E42"/>
                </a:solidFill>
                <a:effectLst/>
                <a:latin typeface="freight-text-pro"/>
              </a:rPr>
              <a:t>Imputation on categorical/numeric columns:</a:t>
            </a:r>
            <a:endParaRPr lang="en-US" sz="2400" b="0" i="0" dirty="0">
              <a:solidFill>
                <a:srgbClr val="091E42"/>
              </a:solidFill>
              <a:effectLst/>
              <a:latin typeface="freight-text-pro"/>
            </a:endParaRPr>
          </a:p>
          <a:p>
            <a:pPr algn="just" rtl="0">
              <a:buFont typeface="+mj-lt"/>
              <a:buAutoNum type="arabicPeriod"/>
            </a:pPr>
            <a:r>
              <a:rPr lang="en-US" b="1" i="0" dirty="0">
                <a:solidFill>
                  <a:srgbClr val="091E42"/>
                </a:solidFill>
                <a:effectLst/>
                <a:latin typeface="freight-text-pro"/>
              </a:rPr>
              <a:t>Categorical column: </a:t>
            </a:r>
            <a:endParaRPr lang="en-US" b="0" i="0" dirty="0">
              <a:solidFill>
                <a:srgbClr val="091E42"/>
              </a:solidFill>
              <a:effectLst/>
              <a:latin typeface="freight-text-pro"/>
            </a:endParaRPr>
          </a:p>
          <a:p>
            <a:pPr algn="just" rtl="0">
              <a:buFont typeface="Arial" panose="020B0604020202020204" pitchFamily="34" charset="0"/>
              <a:buChar char="•"/>
            </a:pPr>
            <a:r>
              <a:rPr lang="en-US" b="0" i="0" dirty="0">
                <a:solidFill>
                  <a:srgbClr val="091E42"/>
                </a:solidFill>
                <a:effectLst/>
                <a:latin typeface="freight-text-pro"/>
              </a:rPr>
              <a:t>Impute the most popular category.</a:t>
            </a:r>
          </a:p>
          <a:p>
            <a:pPr algn="just" rtl="0">
              <a:buFont typeface="Arial" panose="020B0604020202020204" pitchFamily="34" charset="0"/>
              <a:buChar char="•"/>
            </a:pPr>
            <a:r>
              <a:rPr lang="en-US" b="0" i="0" dirty="0">
                <a:solidFill>
                  <a:srgbClr val="091E42"/>
                </a:solidFill>
                <a:effectLst/>
                <a:latin typeface="freight-text-pro"/>
              </a:rPr>
              <a:t>Imputation can be done using logistic regression techniques.</a:t>
            </a:r>
          </a:p>
          <a:p>
            <a:pPr algn="just" rtl="0">
              <a:buFont typeface="+mj-lt"/>
              <a:buAutoNum type="arabicPeriod" startAt="2"/>
            </a:pPr>
            <a:r>
              <a:rPr lang="en-US" b="1" i="0" dirty="0">
                <a:solidFill>
                  <a:srgbClr val="091E42"/>
                </a:solidFill>
                <a:effectLst/>
                <a:latin typeface="freight-text-pro"/>
              </a:rPr>
              <a:t>Numerical column:</a:t>
            </a:r>
            <a:endParaRPr lang="en-US" b="0" i="0" dirty="0">
              <a:solidFill>
                <a:srgbClr val="091E42"/>
              </a:solidFill>
              <a:effectLst/>
              <a:latin typeface="freight-text-pro"/>
            </a:endParaRPr>
          </a:p>
          <a:p>
            <a:pPr algn="just" rtl="0">
              <a:buFont typeface="Arial" panose="020B0604020202020204" pitchFamily="34" charset="0"/>
              <a:buChar char="•"/>
            </a:pPr>
            <a:r>
              <a:rPr lang="en-US" b="0" i="0" dirty="0">
                <a:solidFill>
                  <a:srgbClr val="091E42"/>
                </a:solidFill>
                <a:effectLst/>
                <a:latin typeface="freight-text-pro"/>
              </a:rPr>
              <a:t>Impute the missing value with mean/median/mode.</a:t>
            </a:r>
          </a:p>
          <a:p>
            <a:pPr algn="just" rtl="0">
              <a:buFont typeface="Arial" panose="020B0604020202020204" pitchFamily="34" charset="0"/>
              <a:buChar char="•"/>
            </a:pPr>
            <a:r>
              <a:rPr lang="en-US" b="0" i="0" dirty="0">
                <a:solidFill>
                  <a:srgbClr val="091E42"/>
                </a:solidFill>
                <a:effectLst/>
                <a:latin typeface="freight-text-pro"/>
              </a:rPr>
              <a:t>The other methods to impute the missing values involve the use of interpolation, linear regression. These methods are useful for continuous numerical variables.</a:t>
            </a:r>
          </a:p>
          <a:p>
            <a:pPr marL="0" lvl="0" indent="0" algn="l" rtl="0">
              <a:spcBef>
                <a:spcPts val="0"/>
              </a:spcBef>
              <a:spcAft>
                <a:spcPts val="1200"/>
              </a:spcAft>
              <a:buNone/>
            </a:pPr>
            <a:endParaRPr lang="en-IN" dirty="0"/>
          </a:p>
        </p:txBody>
      </p:sp>
      <p:pic>
        <p:nvPicPr>
          <p:cNvPr id="94" name="Google Shape;94;p18"/>
          <p:cNvPicPr preferRelativeResize="0"/>
          <p:nvPr/>
        </p:nvPicPr>
        <p:blipFill rotWithShape="1">
          <a:blip r:embed="rId3">
            <a:alphaModFix/>
          </a:blip>
          <a:srcRect/>
          <a:stretch/>
        </p:blipFill>
        <p:spPr>
          <a:xfrm>
            <a:off x="6858000" y="4381500"/>
            <a:ext cx="2286000" cy="762000"/>
          </a:xfrm>
          <a:prstGeom prst="rect">
            <a:avLst/>
          </a:prstGeom>
          <a:noFill/>
          <a:ln>
            <a:noFill/>
          </a:ln>
        </p:spPr>
      </p:pic>
      <p:pic>
        <p:nvPicPr>
          <p:cNvPr id="5" name="Picture 2">
            <a:extLst>
              <a:ext uri="{FF2B5EF4-FFF2-40B4-BE49-F238E27FC236}">
                <a16:creationId xmlns:a16="http://schemas.microsoft.com/office/drawing/2014/main" id="{93401CC2-4E7E-4D2E-A6AE-EF7E62AAB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8" y="0"/>
            <a:ext cx="1719416" cy="737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048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IN" dirty="0"/>
              <a:t>Question</a:t>
            </a:r>
          </a:p>
        </p:txBody>
      </p:sp>
      <p:pic>
        <p:nvPicPr>
          <p:cNvPr id="94" name="Google Shape;94;p18"/>
          <p:cNvPicPr preferRelativeResize="0"/>
          <p:nvPr/>
        </p:nvPicPr>
        <p:blipFill rotWithShape="1">
          <a:blip r:embed="rId3">
            <a:alphaModFix/>
          </a:blip>
          <a:srcRect/>
          <a:stretch/>
        </p:blipFill>
        <p:spPr>
          <a:xfrm>
            <a:off x="6858000" y="4381500"/>
            <a:ext cx="2286000" cy="762000"/>
          </a:xfrm>
          <a:prstGeom prst="rect">
            <a:avLst/>
          </a:prstGeom>
          <a:noFill/>
          <a:ln>
            <a:noFill/>
          </a:ln>
        </p:spPr>
      </p:pic>
      <p:pic>
        <p:nvPicPr>
          <p:cNvPr id="5" name="Picture 2">
            <a:extLst>
              <a:ext uri="{FF2B5EF4-FFF2-40B4-BE49-F238E27FC236}">
                <a16:creationId xmlns:a16="http://schemas.microsoft.com/office/drawing/2014/main" id="{93401CC2-4E7E-4D2E-A6AE-EF7E62AAB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8" y="0"/>
            <a:ext cx="1719416" cy="7374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Graphical user interface, text, application, Teams&#10;&#10;Description automatically generated">
            <a:extLst>
              <a:ext uri="{FF2B5EF4-FFF2-40B4-BE49-F238E27FC236}">
                <a16:creationId xmlns:a16="http://schemas.microsoft.com/office/drawing/2014/main" id="{3D5A8E73-427D-13B8-3E9C-1FBCFB70E6E8}"/>
              </a:ext>
            </a:extLst>
          </p:cNvPr>
          <p:cNvPicPr>
            <a:picLocks noChangeAspect="1"/>
          </p:cNvPicPr>
          <p:nvPr/>
        </p:nvPicPr>
        <p:blipFill>
          <a:blip r:embed="rId5"/>
          <a:stretch>
            <a:fillRect/>
          </a:stretch>
        </p:blipFill>
        <p:spPr>
          <a:xfrm>
            <a:off x="3297002" y="0"/>
            <a:ext cx="5846998" cy="5143500"/>
          </a:xfrm>
          <a:prstGeom prst="rect">
            <a:avLst/>
          </a:prstGeom>
        </p:spPr>
      </p:pic>
    </p:spTree>
    <p:extLst>
      <p:ext uri="{BB962C8B-B14F-4D97-AF65-F5344CB8AC3E}">
        <p14:creationId xmlns:p14="http://schemas.microsoft.com/office/powerpoint/2010/main" val="4060417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IN" dirty="0"/>
              <a:t>solution</a:t>
            </a:r>
          </a:p>
        </p:txBody>
      </p:sp>
      <p:pic>
        <p:nvPicPr>
          <p:cNvPr id="94" name="Google Shape;94;p18"/>
          <p:cNvPicPr preferRelativeResize="0"/>
          <p:nvPr/>
        </p:nvPicPr>
        <p:blipFill rotWithShape="1">
          <a:blip r:embed="rId3">
            <a:alphaModFix/>
          </a:blip>
          <a:srcRect/>
          <a:stretch/>
        </p:blipFill>
        <p:spPr>
          <a:xfrm>
            <a:off x="6858000" y="4381500"/>
            <a:ext cx="2286000" cy="762000"/>
          </a:xfrm>
          <a:prstGeom prst="rect">
            <a:avLst/>
          </a:prstGeom>
          <a:noFill/>
          <a:ln>
            <a:noFill/>
          </a:ln>
        </p:spPr>
      </p:pic>
      <p:pic>
        <p:nvPicPr>
          <p:cNvPr id="5" name="Picture 2">
            <a:extLst>
              <a:ext uri="{FF2B5EF4-FFF2-40B4-BE49-F238E27FC236}">
                <a16:creationId xmlns:a16="http://schemas.microsoft.com/office/drawing/2014/main" id="{93401CC2-4E7E-4D2E-A6AE-EF7E62AAB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8" y="0"/>
            <a:ext cx="1719416" cy="73741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Graphical user interface, application, Teams&#10;&#10;Description automatically generated">
            <a:extLst>
              <a:ext uri="{FF2B5EF4-FFF2-40B4-BE49-F238E27FC236}">
                <a16:creationId xmlns:a16="http://schemas.microsoft.com/office/drawing/2014/main" id="{565A92AF-9A20-646B-B010-35F4BB07135C}"/>
              </a:ext>
            </a:extLst>
          </p:cNvPr>
          <p:cNvPicPr>
            <a:picLocks noChangeAspect="1"/>
          </p:cNvPicPr>
          <p:nvPr/>
        </p:nvPicPr>
        <p:blipFill>
          <a:blip r:embed="rId5"/>
          <a:stretch>
            <a:fillRect/>
          </a:stretch>
        </p:blipFill>
        <p:spPr>
          <a:xfrm>
            <a:off x="4355662" y="65314"/>
            <a:ext cx="4788338" cy="5143500"/>
          </a:xfrm>
          <a:prstGeom prst="rect">
            <a:avLst/>
          </a:prstGeom>
        </p:spPr>
      </p:pic>
    </p:spTree>
    <p:extLst>
      <p:ext uri="{BB962C8B-B14F-4D97-AF65-F5344CB8AC3E}">
        <p14:creationId xmlns:p14="http://schemas.microsoft.com/office/powerpoint/2010/main" val="598985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IN" dirty="0"/>
              <a:t>Statistics on Numerical Features:</a:t>
            </a:r>
          </a:p>
          <a:p>
            <a:pPr marL="0" lvl="0" indent="0" algn="l" rtl="0">
              <a:spcBef>
                <a:spcPts val="0"/>
              </a:spcBef>
              <a:spcAft>
                <a:spcPts val="1200"/>
              </a:spcAft>
              <a:buNone/>
            </a:pPr>
            <a:r>
              <a:rPr lang="en-US" dirty="0"/>
              <a:t>Numeric variables can be continuous like height, temperature, weight, etc. Numerical variables can also be discrete like the number of items bought by a customer in a store, the number of people in a city, the number of 'heads' you get when flipping three coins.</a:t>
            </a:r>
            <a:endParaRPr lang="en-IN" dirty="0"/>
          </a:p>
        </p:txBody>
      </p:sp>
      <p:pic>
        <p:nvPicPr>
          <p:cNvPr id="94" name="Google Shape;94;p18"/>
          <p:cNvPicPr preferRelativeResize="0"/>
          <p:nvPr/>
        </p:nvPicPr>
        <p:blipFill rotWithShape="1">
          <a:blip r:embed="rId3">
            <a:alphaModFix/>
          </a:blip>
          <a:srcRect/>
          <a:stretch/>
        </p:blipFill>
        <p:spPr>
          <a:xfrm>
            <a:off x="6858000" y="4381500"/>
            <a:ext cx="2286000" cy="762000"/>
          </a:xfrm>
          <a:prstGeom prst="rect">
            <a:avLst/>
          </a:prstGeom>
          <a:noFill/>
          <a:ln>
            <a:noFill/>
          </a:ln>
        </p:spPr>
      </p:pic>
      <p:pic>
        <p:nvPicPr>
          <p:cNvPr id="5" name="Picture 2">
            <a:extLst>
              <a:ext uri="{FF2B5EF4-FFF2-40B4-BE49-F238E27FC236}">
                <a16:creationId xmlns:a16="http://schemas.microsoft.com/office/drawing/2014/main" id="{93401CC2-4E7E-4D2E-A6AE-EF7E62AAB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8" y="0"/>
            <a:ext cx="1719416" cy="737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9322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While 'mean' gives an average of all the values, the 'median' gives a typical value that can be used to represent the entire group. As a simple rule of thumb, always question someone if they use 'mean' since 'median' is primarily a better measure of ‘representativeness’.</a:t>
            </a:r>
          </a:p>
          <a:p>
            <a:pPr marL="0" lvl="0" indent="0" algn="l" rtl="0">
              <a:spcBef>
                <a:spcPts val="0"/>
              </a:spcBef>
              <a:spcAft>
                <a:spcPts val="1200"/>
              </a:spcAft>
              <a:buNone/>
            </a:pPr>
            <a:r>
              <a:rPr lang="en-US" dirty="0"/>
              <a:t>Mean and median are single values that broadly give a representation of the entire data. </a:t>
            </a:r>
            <a:endParaRPr lang="en-IN" dirty="0"/>
          </a:p>
        </p:txBody>
      </p:sp>
      <p:pic>
        <p:nvPicPr>
          <p:cNvPr id="94" name="Google Shape;94;p18"/>
          <p:cNvPicPr preferRelativeResize="0"/>
          <p:nvPr/>
        </p:nvPicPr>
        <p:blipFill rotWithShape="1">
          <a:blip r:embed="rId3">
            <a:alphaModFix/>
          </a:blip>
          <a:srcRect/>
          <a:stretch/>
        </p:blipFill>
        <p:spPr>
          <a:xfrm>
            <a:off x="6858000" y="4381500"/>
            <a:ext cx="2286000" cy="762000"/>
          </a:xfrm>
          <a:prstGeom prst="rect">
            <a:avLst/>
          </a:prstGeom>
          <a:noFill/>
          <a:ln>
            <a:noFill/>
          </a:ln>
        </p:spPr>
      </p:pic>
      <p:pic>
        <p:nvPicPr>
          <p:cNvPr id="5" name="Picture 2">
            <a:extLst>
              <a:ext uri="{FF2B5EF4-FFF2-40B4-BE49-F238E27FC236}">
                <a16:creationId xmlns:a16="http://schemas.microsoft.com/office/drawing/2014/main" id="{93401CC2-4E7E-4D2E-A6AE-EF7E62AAB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8" y="0"/>
            <a:ext cx="1719416" cy="737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528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lgn="just">
              <a:buNone/>
            </a:pPr>
            <a:r>
              <a:rPr lang="en-US" dirty="0">
                <a:solidFill>
                  <a:srgbClr val="091E42"/>
                </a:solidFill>
                <a:latin typeface="freight-text-pro"/>
              </a:rPr>
              <a:t>S</a:t>
            </a:r>
            <a:r>
              <a:rPr lang="en-US" b="0" i="0" dirty="0">
                <a:solidFill>
                  <a:srgbClr val="091E42"/>
                </a:solidFill>
                <a:effectLst/>
                <a:latin typeface="freight-text-pro"/>
              </a:rPr>
              <a:t>tandard deviation and interquartile difference are used to represent the spread of the data.</a:t>
            </a:r>
          </a:p>
          <a:p>
            <a:pPr algn="just" rtl="0"/>
            <a:r>
              <a:rPr lang="en-US" b="0" i="0" dirty="0">
                <a:solidFill>
                  <a:srgbClr val="091E42"/>
                </a:solidFill>
                <a:effectLst/>
                <a:latin typeface="freight-text-pro"/>
              </a:rPr>
              <a:t>The interquartile difference is a much better metric than standard deviation if there are </a:t>
            </a:r>
            <a:r>
              <a:rPr lang="en-US" b="1" i="0" dirty="0">
                <a:solidFill>
                  <a:srgbClr val="091E42"/>
                </a:solidFill>
                <a:effectLst/>
                <a:latin typeface="freight-text-pro"/>
              </a:rPr>
              <a:t>outliers</a:t>
            </a:r>
            <a:r>
              <a:rPr lang="en-US" b="0" i="0" dirty="0">
                <a:solidFill>
                  <a:srgbClr val="091E42"/>
                </a:solidFill>
                <a:effectLst/>
                <a:latin typeface="freight-text-pro"/>
              </a:rPr>
              <a:t> in the data because the standard deviation will be influenced by outliers, while the interquartile difference will simply ignore them.</a:t>
            </a:r>
          </a:p>
          <a:p>
            <a:pPr marL="0" lvl="0" indent="0" algn="l" rtl="0">
              <a:spcBef>
                <a:spcPts val="0"/>
              </a:spcBef>
              <a:spcAft>
                <a:spcPts val="1200"/>
              </a:spcAft>
              <a:buNone/>
            </a:pPr>
            <a:endParaRPr lang="en-IN" dirty="0"/>
          </a:p>
        </p:txBody>
      </p:sp>
      <p:pic>
        <p:nvPicPr>
          <p:cNvPr id="94" name="Google Shape;94;p18"/>
          <p:cNvPicPr preferRelativeResize="0"/>
          <p:nvPr/>
        </p:nvPicPr>
        <p:blipFill rotWithShape="1">
          <a:blip r:embed="rId3">
            <a:alphaModFix/>
          </a:blip>
          <a:srcRect/>
          <a:stretch/>
        </p:blipFill>
        <p:spPr>
          <a:xfrm>
            <a:off x="6858000" y="4381500"/>
            <a:ext cx="2286000" cy="762000"/>
          </a:xfrm>
          <a:prstGeom prst="rect">
            <a:avLst/>
          </a:prstGeom>
          <a:noFill/>
          <a:ln>
            <a:noFill/>
          </a:ln>
        </p:spPr>
      </p:pic>
      <p:pic>
        <p:nvPicPr>
          <p:cNvPr id="5" name="Picture 2">
            <a:extLst>
              <a:ext uri="{FF2B5EF4-FFF2-40B4-BE49-F238E27FC236}">
                <a16:creationId xmlns:a16="http://schemas.microsoft.com/office/drawing/2014/main" id="{93401CC2-4E7E-4D2E-A6AE-EF7E62AAB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8" y="0"/>
            <a:ext cx="1719416" cy="737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343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IN" dirty="0"/>
              <a:t>Question:</a:t>
            </a:r>
          </a:p>
        </p:txBody>
      </p:sp>
      <p:pic>
        <p:nvPicPr>
          <p:cNvPr id="94" name="Google Shape;94;p18"/>
          <p:cNvPicPr preferRelativeResize="0"/>
          <p:nvPr/>
        </p:nvPicPr>
        <p:blipFill rotWithShape="1">
          <a:blip r:embed="rId3">
            <a:alphaModFix/>
          </a:blip>
          <a:srcRect/>
          <a:stretch/>
        </p:blipFill>
        <p:spPr>
          <a:xfrm>
            <a:off x="6858000" y="4381500"/>
            <a:ext cx="2286000" cy="762000"/>
          </a:xfrm>
          <a:prstGeom prst="rect">
            <a:avLst/>
          </a:prstGeom>
          <a:noFill/>
          <a:ln>
            <a:noFill/>
          </a:ln>
        </p:spPr>
      </p:pic>
      <p:pic>
        <p:nvPicPr>
          <p:cNvPr id="5" name="Picture 2">
            <a:extLst>
              <a:ext uri="{FF2B5EF4-FFF2-40B4-BE49-F238E27FC236}">
                <a16:creationId xmlns:a16="http://schemas.microsoft.com/office/drawing/2014/main" id="{93401CC2-4E7E-4D2E-A6AE-EF7E62AAB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8" y="0"/>
            <a:ext cx="1719416" cy="7374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Graphical user interface, text, application, email&#10;&#10;Description automatically generated">
            <a:extLst>
              <a:ext uri="{FF2B5EF4-FFF2-40B4-BE49-F238E27FC236}">
                <a16:creationId xmlns:a16="http://schemas.microsoft.com/office/drawing/2014/main" id="{8FA53D24-F340-1957-670B-F135FAFEC5A1}"/>
              </a:ext>
            </a:extLst>
          </p:cNvPr>
          <p:cNvPicPr>
            <a:picLocks noChangeAspect="1"/>
          </p:cNvPicPr>
          <p:nvPr/>
        </p:nvPicPr>
        <p:blipFill>
          <a:blip r:embed="rId5"/>
          <a:stretch>
            <a:fillRect/>
          </a:stretch>
        </p:blipFill>
        <p:spPr>
          <a:xfrm>
            <a:off x="3721445" y="0"/>
            <a:ext cx="5422555" cy="5143500"/>
          </a:xfrm>
          <a:prstGeom prst="rect">
            <a:avLst/>
          </a:prstGeom>
        </p:spPr>
      </p:pic>
    </p:spTree>
    <p:extLst>
      <p:ext uri="{BB962C8B-B14F-4D97-AF65-F5344CB8AC3E}">
        <p14:creationId xmlns:p14="http://schemas.microsoft.com/office/powerpoint/2010/main" val="2337929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IN" dirty="0"/>
              <a:t>Solution:</a:t>
            </a:r>
          </a:p>
          <a:p>
            <a:pPr marL="0" lvl="0" indent="0" algn="l" rtl="0">
              <a:spcBef>
                <a:spcPts val="0"/>
              </a:spcBef>
              <a:spcAft>
                <a:spcPts val="1200"/>
              </a:spcAft>
              <a:buNone/>
            </a:pPr>
            <a:r>
              <a:rPr lang="en-IN" dirty="0"/>
              <a:t>Two options correct.</a:t>
            </a:r>
          </a:p>
        </p:txBody>
      </p:sp>
      <p:pic>
        <p:nvPicPr>
          <p:cNvPr id="94" name="Google Shape;94;p18"/>
          <p:cNvPicPr preferRelativeResize="0"/>
          <p:nvPr/>
        </p:nvPicPr>
        <p:blipFill rotWithShape="1">
          <a:blip r:embed="rId3">
            <a:alphaModFix/>
          </a:blip>
          <a:srcRect/>
          <a:stretch/>
        </p:blipFill>
        <p:spPr>
          <a:xfrm>
            <a:off x="6858000" y="4381500"/>
            <a:ext cx="2286000" cy="762000"/>
          </a:xfrm>
          <a:prstGeom prst="rect">
            <a:avLst/>
          </a:prstGeom>
          <a:noFill/>
          <a:ln>
            <a:noFill/>
          </a:ln>
        </p:spPr>
      </p:pic>
      <p:pic>
        <p:nvPicPr>
          <p:cNvPr id="5" name="Picture 2">
            <a:extLst>
              <a:ext uri="{FF2B5EF4-FFF2-40B4-BE49-F238E27FC236}">
                <a16:creationId xmlns:a16="http://schemas.microsoft.com/office/drawing/2014/main" id="{93401CC2-4E7E-4D2E-A6AE-EF7E62AAB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8" y="0"/>
            <a:ext cx="1719416" cy="7374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Graphical user interface, text, application, email&#10;&#10;Description automatically generated">
            <a:extLst>
              <a:ext uri="{FF2B5EF4-FFF2-40B4-BE49-F238E27FC236}">
                <a16:creationId xmlns:a16="http://schemas.microsoft.com/office/drawing/2014/main" id="{5C93C19E-824D-AFB9-CE78-53AEE8EB2CA7}"/>
              </a:ext>
            </a:extLst>
          </p:cNvPr>
          <p:cNvPicPr>
            <a:picLocks noChangeAspect="1"/>
          </p:cNvPicPr>
          <p:nvPr/>
        </p:nvPicPr>
        <p:blipFill>
          <a:blip r:embed="rId5"/>
          <a:stretch>
            <a:fillRect/>
          </a:stretch>
        </p:blipFill>
        <p:spPr>
          <a:xfrm>
            <a:off x="2887438" y="1461813"/>
            <a:ext cx="6256562" cy="3177815"/>
          </a:xfrm>
          <a:prstGeom prst="rect">
            <a:avLst/>
          </a:prstGeom>
        </p:spPr>
      </p:pic>
      <p:pic>
        <p:nvPicPr>
          <p:cNvPr id="4" name="Picture 3" descr="Graphical user interface, text, application, email&#10;&#10;Description automatically generated">
            <a:extLst>
              <a:ext uri="{FF2B5EF4-FFF2-40B4-BE49-F238E27FC236}">
                <a16:creationId xmlns:a16="http://schemas.microsoft.com/office/drawing/2014/main" id="{6A7993AE-C503-032E-4993-B3E673768B09}"/>
              </a:ext>
            </a:extLst>
          </p:cNvPr>
          <p:cNvPicPr>
            <a:picLocks noChangeAspect="1"/>
          </p:cNvPicPr>
          <p:nvPr/>
        </p:nvPicPr>
        <p:blipFill rotWithShape="1">
          <a:blip r:embed="rId6"/>
          <a:srcRect b="73333"/>
          <a:stretch/>
        </p:blipFill>
        <p:spPr>
          <a:xfrm>
            <a:off x="3082817" y="32657"/>
            <a:ext cx="5422555" cy="1371600"/>
          </a:xfrm>
          <a:prstGeom prst="rect">
            <a:avLst/>
          </a:prstGeom>
        </p:spPr>
      </p:pic>
    </p:spTree>
    <p:extLst>
      <p:ext uri="{BB962C8B-B14F-4D97-AF65-F5344CB8AC3E}">
        <p14:creationId xmlns:p14="http://schemas.microsoft.com/office/powerpoint/2010/main" val="833089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11700" y="1152475"/>
            <a:ext cx="3977271"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IN" dirty="0"/>
              <a:t>Numeric - Numeric Analysis:</a:t>
            </a:r>
          </a:p>
          <a:p>
            <a:pPr marL="0" lvl="0" indent="0" algn="l" rtl="0">
              <a:spcBef>
                <a:spcPts val="0"/>
              </a:spcBef>
              <a:spcAft>
                <a:spcPts val="1200"/>
              </a:spcAft>
              <a:buNone/>
            </a:pPr>
            <a:r>
              <a:rPr lang="en-US" dirty="0"/>
              <a:t>how to </a:t>
            </a:r>
            <a:r>
              <a:rPr lang="en-US" dirty="0" err="1"/>
              <a:t>analyse</a:t>
            </a:r>
            <a:r>
              <a:rPr lang="en-US" dirty="0"/>
              <a:t> two numerical variables using the Bank marketing dataset. Now, there are multiple tools to </a:t>
            </a:r>
            <a:r>
              <a:rPr lang="en-US" dirty="0" err="1"/>
              <a:t>analyse</a:t>
            </a:r>
            <a:r>
              <a:rPr lang="en-US" dirty="0"/>
              <a:t> numerical variables. </a:t>
            </a:r>
          </a:p>
          <a:p>
            <a:pPr marL="0" lvl="0" indent="0" algn="l" rtl="0">
              <a:spcBef>
                <a:spcPts val="0"/>
              </a:spcBef>
              <a:spcAft>
                <a:spcPts val="1200"/>
              </a:spcAft>
              <a:buNone/>
            </a:pPr>
            <a:r>
              <a:rPr lang="en-US" dirty="0">
                <a:solidFill>
                  <a:srgbClr val="091E42"/>
                </a:solidFill>
                <a:latin typeface="freight-text-pro"/>
              </a:rPr>
              <a:t>C</a:t>
            </a:r>
            <a:r>
              <a:rPr lang="en-US" b="1" i="0" dirty="0">
                <a:solidFill>
                  <a:srgbClr val="091E42"/>
                </a:solidFill>
                <a:effectLst/>
                <a:latin typeface="freight-text-pro"/>
              </a:rPr>
              <a:t>orrelation matrix</a:t>
            </a:r>
            <a:r>
              <a:rPr lang="en-US" b="0" i="0" dirty="0">
                <a:solidFill>
                  <a:srgbClr val="091E42"/>
                </a:solidFill>
                <a:effectLst/>
                <a:latin typeface="freight-text-pro"/>
              </a:rPr>
              <a:t> below,</a:t>
            </a:r>
            <a:r>
              <a:rPr lang="en-US" b="1" i="0" dirty="0">
                <a:solidFill>
                  <a:srgbClr val="091E42"/>
                </a:solidFill>
                <a:effectLst/>
                <a:latin typeface="freight-text-pro"/>
              </a:rPr>
              <a:t> </a:t>
            </a:r>
            <a:r>
              <a:rPr lang="en-US" b="0" i="0" dirty="0">
                <a:solidFill>
                  <a:srgbClr val="091E42"/>
                </a:solidFill>
                <a:effectLst/>
                <a:latin typeface="freight-text-pro"/>
              </a:rPr>
              <a:t>you can observe that petal length has a high correlation with sepal length, with a correlation coefficient of 0.87. Also, there is a very high correlation coefficient of 0.96 between petal width and petal length.</a:t>
            </a:r>
            <a:endParaRPr lang="en-US" dirty="0"/>
          </a:p>
          <a:p>
            <a:pPr marL="0" lvl="0" indent="0" algn="l" rtl="0">
              <a:spcBef>
                <a:spcPts val="0"/>
              </a:spcBef>
              <a:spcAft>
                <a:spcPts val="1200"/>
              </a:spcAft>
              <a:buNone/>
            </a:pPr>
            <a:endParaRPr lang="en-IN" dirty="0"/>
          </a:p>
        </p:txBody>
      </p:sp>
      <p:pic>
        <p:nvPicPr>
          <p:cNvPr id="94" name="Google Shape;94;p18"/>
          <p:cNvPicPr preferRelativeResize="0"/>
          <p:nvPr/>
        </p:nvPicPr>
        <p:blipFill rotWithShape="1">
          <a:blip r:embed="rId3">
            <a:alphaModFix/>
          </a:blip>
          <a:srcRect/>
          <a:stretch/>
        </p:blipFill>
        <p:spPr>
          <a:xfrm>
            <a:off x="6858000" y="4381500"/>
            <a:ext cx="2286000" cy="762000"/>
          </a:xfrm>
          <a:prstGeom prst="rect">
            <a:avLst/>
          </a:prstGeom>
          <a:noFill/>
          <a:ln>
            <a:noFill/>
          </a:ln>
        </p:spPr>
      </p:pic>
      <p:pic>
        <p:nvPicPr>
          <p:cNvPr id="5" name="Picture 2">
            <a:extLst>
              <a:ext uri="{FF2B5EF4-FFF2-40B4-BE49-F238E27FC236}">
                <a16:creationId xmlns:a16="http://schemas.microsoft.com/office/drawing/2014/main" id="{93401CC2-4E7E-4D2E-A6AE-EF7E62AAB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8" y="0"/>
            <a:ext cx="1719416" cy="737419"/>
          </a:xfrm>
          <a:prstGeom prst="rect">
            <a:avLst/>
          </a:prstGeom>
          <a:noFill/>
          <a:extLst>
            <a:ext uri="{909E8E84-426E-40DD-AFC4-6F175D3DCCD1}">
              <a14:hiddenFill xmlns:a14="http://schemas.microsoft.com/office/drawing/2010/main">
                <a:solidFill>
                  <a:srgbClr val="FFFFFF"/>
                </a:solidFill>
              </a14:hiddenFill>
            </a:ext>
          </a:extLst>
        </p:spPr>
      </p:pic>
      <p:pic>
        <p:nvPicPr>
          <p:cNvPr id="16386" name="Picture 2">
            <a:extLst>
              <a:ext uri="{FF2B5EF4-FFF2-40B4-BE49-F238E27FC236}">
                <a16:creationId xmlns:a16="http://schemas.microsoft.com/office/drawing/2014/main" id="{18FFFA1F-51FB-4C1D-8675-2BD9B2E945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152475"/>
            <a:ext cx="4412342" cy="2970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476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2800" dirty="0">
                <a:solidFill>
                  <a:srgbClr val="091E42"/>
                </a:solidFill>
                <a:latin typeface="freight-text-pro"/>
              </a:rPr>
              <a:t>C</a:t>
            </a:r>
            <a:r>
              <a:rPr lang="en-US" sz="2800" b="0" i="0" dirty="0">
                <a:solidFill>
                  <a:srgbClr val="091E42"/>
                </a:solidFill>
                <a:effectLst/>
                <a:latin typeface="freight-text-pro"/>
              </a:rPr>
              <a:t>orrelation coefficient</a:t>
            </a:r>
          </a:p>
          <a:p>
            <a:pPr marL="0" lvl="0" indent="0" algn="l" rtl="0">
              <a:spcBef>
                <a:spcPts val="0"/>
              </a:spcBef>
              <a:spcAft>
                <a:spcPts val="1200"/>
              </a:spcAft>
              <a:buNone/>
            </a:pPr>
            <a:r>
              <a:rPr lang="en-US" b="0" i="0" dirty="0">
                <a:solidFill>
                  <a:srgbClr val="091E42"/>
                </a:solidFill>
                <a:effectLst/>
                <a:latin typeface="freight-text-pro"/>
              </a:rPr>
              <a:t>depicts only a linear relationship between numerical variables. It does not depict any other relationship between variables. A zero correlation does not imply that there is no relation between variables; it merely indicates that there will no linear relationship between them. Also, there can be a negative or positive correlation between variables. A negative correlation means that if the value of one variable increases, the value of another decreases, whereas it is the opposite for a positive correlation.</a:t>
            </a:r>
            <a:endParaRPr lang="en-IN" dirty="0"/>
          </a:p>
        </p:txBody>
      </p:sp>
      <p:pic>
        <p:nvPicPr>
          <p:cNvPr id="94" name="Google Shape;94;p18"/>
          <p:cNvPicPr preferRelativeResize="0"/>
          <p:nvPr/>
        </p:nvPicPr>
        <p:blipFill rotWithShape="1">
          <a:blip r:embed="rId3">
            <a:alphaModFix/>
          </a:blip>
          <a:srcRect/>
          <a:stretch/>
        </p:blipFill>
        <p:spPr>
          <a:xfrm>
            <a:off x="6858000" y="4381500"/>
            <a:ext cx="2286000" cy="762000"/>
          </a:xfrm>
          <a:prstGeom prst="rect">
            <a:avLst/>
          </a:prstGeom>
          <a:noFill/>
          <a:ln>
            <a:noFill/>
          </a:ln>
        </p:spPr>
      </p:pic>
      <p:pic>
        <p:nvPicPr>
          <p:cNvPr id="5" name="Picture 2">
            <a:extLst>
              <a:ext uri="{FF2B5EF4-FFF2-40B4-BE49-F238E27FC236}">
                <a16:creationId xmlns:a16="http://schemas.microsoft.com/office/drawing/2014/main" id="{93401CC2-4E7E-4D2E-A6AE-EF7E62AAB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8" y="0"/>
            <a:ext cx="1719416" cy="737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2815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lang="en-IN" dirty="0"/>
          </a:p>
        </p:txBody>
      </p:sp>
      <p:pic>
        <p:nvPicPr>
          <p:cNvPr id="94" name="Google Shape;94;p18"/>
          <p:cNvPicPr preferRelativeResize="0"/>
          <p:nvPr/>
        </p:nvPicPr>
        <p:blipFill rotWithShape="1">
          <a:blip r:embed="rId3">
            <a:alphaModFix/>
          </a:blip>
          <a:srcRect/>
          <a:stretch/>
        </p:blipFill>
        <p:spPr>
          <a:xfrm>
            <a:off x="6858000" y="4381500"/>
            <a:ext cx="2286000" cy="762000"/>
          </a:xfrm>
          <a:prstGeom prst="rect">
            <a:avLst/>
          </a:prstGeom>
          <a:noFill/>
          <a:ln>
            <a:noFill/>
          </a:ln>
        </p:spPr>
      </p:pic>
      <p:pic>
        <p:nvPicPr>
          <p:cNvPr id="5" name="Picture 2">
            <a:extLst>
              <a:ext uri="{FF2B5EF4-FFF2-40B4-BE49-F238E27FC236}">
                <a16:creationId xmlns:a16="http://schemas.microsoft.com/office/drawing/2014/main" id="{93401CC2-4E7E-4D2E-A6AE-EF7E62AAB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8" y="0"/>
            <a:ext cx="1719416" cy="737419"/>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a:extLst>
              <a:ext uri="{FF2B5EF4-FFF2-40B4-BE49-F238E27FC236}">
                <a16:creationId xmlns:a16="http://schemas.microsoft.com/office/drawing/2014/main" id="{8EE73D36-1D47-1F1C-4CC6-9223BD1770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464" y="368709"/>
            <a:ext cx="6792686" cy="402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769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Handling Outliers</a:t>
            </a:r>
          </a:p>
          <a:p>
            <a:pPr marL="0" lvl="0" indent="0" algn="l" rtl="0">
              <a:spcBef>
                <a:spcPts val="0"/>
              </a:spcBef>
              <a:spcAft>
                <a:spcPts val="1200"/>
              </a:spcAft>
              <a:buNone/>
            </a:pPr>
            <a:r>
              <a:rPr lang="en-US" dirty="0"/>
              <a:t>Outliers are values that are much beyond or far from the next nearest data points.</a:t>
            </a:r>
          </a:p>
        </p:txBody>
      </p:sp>
      <p:pic>
        <p:nvPicPr>
          <p:cNvPr id="94" name="Google Shape;94;p18"/>
          <p:cNvPicPr preferRelativeResize="0"/>
          <p:nvPr/>
        </p:nvPicPr>
        <p:blipFill rotWithShape="1">
          <a:blip r:embed="rId3">
            <a:alphaModFix/>
          </a:blip>
          <a:srcRect/>
          <a:stretch/>
        </p:blipFill>
        <p:spPr>
          <a:xfrm>
            <a:off x="6858000" y="4381500"/>
            <a:ext cx="2286000" cy="762000"/>
          </a:xfrm>
          <a:prstGeom prst="rect">
            <a:avLst/>
          </a:prstGeom>
          <a:noFill/>
          <a:ln>
            <a:noFill/>
          </a:ln>
        </p:spPr>
      </p:pic>
      <p:pic>
        <p:nvPicPr>
          <p:cNvPr id="5" name="Picture 2">
            <a:extLst>
              <a:ext uri="{FF2B5EF4-FFF2-40B4-BE49-F238E27FC236}">
                <a16:creationId xmlns:a16="http://schemas.microsoft.com/office/drawing/2014/main" id="{93401CC2-4E7E-4D2E-A6AE-EF7E62AAB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8" y="0"/>
            <a:ext cx="1719416" cy="737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19833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11700" y="1152475"/>
            <a:ext cx="3309614"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en-US" dirty="0"/>
              <a:t>A high correlation coefficient does not imply that there will be a correlation with another numeric variable every time because there can be no causation between them. There may be cases where you will see a high correlation coefficient between two variables but there is no relation between them. You will understand this in detail in the next segment that how correlation is related to the causation.</a:t>
            </a:r>
            <a:endParaRPr lang="en-IN" dirty="0"/>
          </a:p>
        </p:txBody>
      </p:sp>
      <p:pic>
        <p:nvPicPr>
          <p:cNvPr id="94" name="Google Shape;94;p18"/>
          <p:cNvPicPr preferRelativeResize="0"/>
          <p:nvPr/>
        </p:nvPicPr>
        <p:blipFill rotWithShape="1">
          <a:blip r:embed="rId3">
            <a:alphaModFix/>
          </a:blip>
          <a:srcRect/>
          <a:stretch/>
        </p:blipFill>
        <p:spPr>
          <a:xfrm>
            <a:off x="6858000" y="4381500"/>
            <a:ext cx="2286000" cy="762000"/>
          </a:xfrm>
          <a:prstGeom prst="rect">
            <a:avLst/>
          </a:prstGeom>
          <a:noFill/>
          <a:ln>
            <a:noFill/>
          </a:ln>
        </p:spPr>
      </p:pic>
      <p:pic>
        <p:nvPicPr>
          <p:cNvPr id="5" name="Picture 2">
            <a:extLst>
              <a:ext uri="{FF2B5EF4-FFF2-40B4-BE49-F238E27FC236}">
                <a16:creationId xmlns:a16="http://schemas.microsoft.com/office/drawing/2014/main" id="{93401CC2-4E7E-4D2E-A6AE-EF7E62AAB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8" y="0"/>
            <a:ext cx="1719416" cy="737419"/>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a:extLst>
              <a:ext uri="{FF2B5EF4-FFF2-40B4-BE49-F238E27FC236}">
                <a16:creationId xmlns:a16="http://schemas.microsoft.com/office/drawing/2014/main" id="{E8A4BA09-E4A8-82A8-5ECE-79F736A362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1314" y="773547"/>
            <a:ext cx="5448300" cy="34004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33518EB-A876-F2E2-664B-35984BCCF6C8}"/>
              </a:ext>
            </a:extLst>
          </p:cNvPr>
          <p:cNvSpPr txBox="1"/>
          <p:nvPr/>
        </p:nvSpPr>
        <p:spPr>
          <a:xfrm>
            <a:off x="3529085" y="271296"/>
            <a:ext cx="5218095" cy="307777"/>
          </a:xfrm>
          <a:prstGeom prst="rect">
            <a:avLst/>
          </a:prstGeom>
          <a:noFill/>
        </p:spPr>
        <p:txBody>
          <a:bodyPr wrap="none" rtlCol="0">
            <a:spAutoFit/>
          </a:bodyPr>
          <a:lstStyle/>
          <a:p>
            <a:r>
              <a:rPr lang="en-US" dirty="0"/>
              <a:t>Out of the four plots, which has the least correlation coefficient?</a:t>
            </a:r>
            <a:endParaRPr lang="en-IN" dirty="0"/>
          </a:p>
        </p:txBody>
      </p:sp>
    </p:spTree>
    <p:extLst>
      <p:ext uri="{BB962C8B-B14F-4D97-AF65-F5344CB8AC3E}">
        <p14:creationId xmlns:p14="http://schemas.microsoft.com/office/powerpoint/2010/main" val="1233317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IN" dirty="0"/>
              <a:t>Correlation vs Causation:</a:t>
            </a:r>
          </a:p>
          <a:p>
            <a:pPr marL="0" lvl="0" indent="0" algn="l" rtl="0">
              <a:spcBef>
                <a:spcPts val="0"/>
              </a:spcBef>
              <a:spcAft>
                <a:spcPts val="1200"/>
              </a:spcAft>
              <a:buNone/>
            </a:pPr>
            <a:r>
              <a:rPr lang="en-US" dirty="0"/>
              <a:t>Some numerical variables can sometimes be highly correlated to each other, there may not be a cause of any relationship between them. Explanation in next PPT:</a:t>
            </a:r>
            <a:endParaRPr lang="en-IN" dirty="0"/>
          </a:p>
        </p:txBody>
      </p:sp>
      <p:pic>
        <p:nvPicPr>
          <p:cNvPr id="94" name="Google Shape;94;p18"/>
          <p:cNvPicPr preferRelativeResize="0"/>
          <p:nvPr/>
        </p:nvPicPr>
        <p:blipFill rotWithShape="1">
          <a:blip r:embed="rId3">
            <a:alphaModFix/>
          </a:blip>
          <a:srcRect/>
          <a:stretch/>
        </p:blipFill>
        <p:spPr>
          <a:xfrm>
            <a:off x="6858000" y="4381500"/>
            <a:ext cx="2286000" cy="762000"/>
          </a:xfrm>
          <a:prstGeom prst="rect">
            <a:avLst/>
          </a:prstGeom>
          <a:noFill/>
          <a:ln>
            <a:noFill/>
          </a:ln>
        </p:spPr>
      </p:pic>
      <p:pic>
        <p:nvPicPr>
          <p:cNvPr id="5" name="Picture 2">
            <a:extLst>
              <a:ext uri="{FF2B5EF4-FFF2-40B4-BE49-F238E27FC236}">
                <a16:creationId xmlns:a16="http://schemas.microsoft.com/office/drawing/2014/main" id="{93401CC2-4E7E-4D2E-A6AE-EF7E62AAB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8" y="0"/>
            <a:ext cx="1719416" cy="73741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157940F8-A48C-1DB6-F84F-208B7A841F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772" y="2401007"/>
            <a:ext cx="5921828" cy="2582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540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11700" y="8635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The number of people who drowned by falling into a pool is not related to movies starring Nicolas Cage. However, if you observe the plot below, you will notice that there is a very high correlation between them, as both the plots follow almost the same path.</a:t>
            </a:r>
            <a:endParaRPr lang="en-IN" dirty="0"/>
          </a:p>
        </p:txBody>
      </p:sp>
      <p:pic>
        <p:nvPicPr>
          <p:cNvPr id="94" name="Google Shape;94;p18"/>
          <p:cNvPicPr preferRelativeResize="0"/>
          <p:nvPr/>
        </p:nvPicPr>
        <p:blipFill rotWithShape="1">
          <a:blip r:embed="rId3">
            <a:alphaModFix/>
          </a:blip>
          <a:srcRect/>
          <a:stretch/>
        </p:blipFill>
        <p:spPr>
          <a:xfrm>
            <a:off x="6858000" y="4381500"/>
            <a:ext cx="2286000" cy="762000"/>
          </a:xfrm>
          <a:prstGeom prst="rect">
            <a:avLst/>
          </a:prstGeom>
          <a:noFill/>
          <a:ln>
            <a:noFill/>
          </a:ln>
        </p:spPr>
      </p:pic>
      <p:pic>
        <p:nvPicPr>
          <p:cNvPr id="5" name="Picture 2">
            <a:extLst>
              <a:ext uri="{FF2B5EF4-FFF2-40B4-BE49-F238E27FC236}">
                <a16:creationId xmlns:a16="http://schemas.microsoft.com/office/drawing/2014/main" id="{93401CC2-4E7E-4D2E-A6AE-EF7E62AAB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8" y="0"/>
            <a:ext cx="1719416" cy="73741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C0EC69BC-70C9-AAF4-5F58-F77FFCDA49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0915" y="1987349"/>
            <a:ext cx="5921828" cy="2582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1755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984171" y="246743"/>
            <a:ext cx="4920344" cy="4134757"/>
          </a:xfrm>
          <a:prstGeom prst="rect">
            <a:avLst/>
          </a:prstGeom>
        </p:spPr>
        <p:txBody>
          <a:bodyPr spcFirstLastPara="1" wrap="square" lIns="91425" tIns="91425" rIns="91425" bIns="91425" anchor="t" anchorCtr="0">
            <a:normAutofit fontScale="92500"/>
          </a:bodyPr>
          <a:lstStyle/>
          <a:p>
            <a:pPr marL="114300" indent="0" algn="l">
              <a:buNone/>
            </a:pPr>
            <a:r>
              <a:rPr lang="en-US" b="1" i="0" dirty="0">
                <a:solidFill>
                  <a:srgbClr val="091E42"/>
                </a:solidFill>
                <a:effectLst/>
                <a:latin typeface="circular"/>
              </a:rPr>
              <a:t>Numerical - Categorical Analysis</a:t>
            </a:r>
          </a:p>
          <a:p>
            <a:pPr algn="just"/>
            <a:r>
              <a:rPr lang="en-US" b="0" i="0" dirty="0">
                <a:solidFill>
                  <a:srgbClr val="091E42"/>
                </a:solidFill>
                <a:effectLst/>
                <a:latin typeface="freight-text-pro"/>
              </a:rPr>
              <a:t>Previously, you learnt about the bivariate analysis of numerical variables. In this segment, you will learn about the associations between numerical and categorical variables. You will learn how to apply this analysis on the same bank marketing dataset.</a:t>
            </a:r>
          </a:p>
          <a:p>
            <a:pPr algn="just"/>
            <a:r>
              <a:rPr lang="en-US" b="0" i="0" dirty="0">
                <a:solidFill>
                  <a:srgbClr val="091E42"/>
                </a:solidFill>
                <a:effectLst/>
                <a:latin typeface="freight-text-pro"/>
              </a:rPr>
              <a:t>a very different picture emerges when you plot a boxplot. The interquartile range for customers who gave a positive response is on the higher salary side. This is actually true, because people who have higher salaries are more likely to invest in term deposits.</a:t>
            </a:r>
          </a:p>
          <a:p>
            <a:pPr marL="0" lvl="0" indent="0" algn="l" rtl="0">
              <a:spcBef>
                <a:spcPts val="0"/>
              </a:spcBef>
              <a:spcAft>
                <a:spcPts val="1200"/>
              </a:spcAft>
              <a:buNone/>
            </a:pPr>
            <a:endParaRPr lang="en-IN" dirty="0"/>
          </a:p>
        </p:txBody>
      </p:sp>
      <p:pic>
        <p:nvPicPr>
          <p:cNvPr id="94" name="Google Shape;94;p18"/>
          <p:cNvPicPr preferRelativeResize="0"/>
          <p:nvPr/>
        </p:nvPicPr>
        <p:blipFill rotWithShape="1">
          <a:blip r:embed="rId3">
            <a:alphaModFix/>
          </a:blip>
          <a:srcRect/>
          <a:stretch/>
        </p:blipFill>
        <p:spPr>
          <a:xfrm>
            <a:off x="6858000" y="4381500"/>
            <a:ext cx="2286000" cy="762000"/>
          </a:xfrm>
          <a:prstGeom prst="rect">
            <a:avLst/>
          </a:prstGeom>
          <a:noFill/>
          <a:ln>
            <a:noFill/>
          </a:ln>
        </p:spPr>
      </p:pic>
      <p:pic>
        <p:nvPicPr>
          <p:cNvPr id="5" name="Picture 2">
            <a:extLst>
              <a:ext uri="{FF2B5EF4-FFF2-40B4-BE49-F238E27FC236}">
                <a16:creationId xmlns:a16="http://schemas.microsoft.com/office/drawing/2014/main" id="{93401CC2-4E7E-4D2E-A6AE-EF7E62AAB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8" y="0"/>
            <a:ext cx="1719416" cy="737419"/>
          </a:xfrm>
          <a:prstGeom prst="rect">
            <a:avLst/>
          </a:prstGeom>
          <a:noFill/>
          <a:extLst>
            <a:ext uri="{909E8E84-426E-40DD-AFC4-6F175D3DCCD1}">
              <a14:hiddenFill xmlns:a14="http://schemas.microsoft.com/office/drawing/2010/main">
                <a:solidFill>
                  <a:srgbClr val="FFFFFF"/>
                </a:solidFill>
              </a14:hiddenFill>
            </a:ext>
          </a:extLst>
        </p:spPr>
      </p:pic>
      <p:pic>
        <p:nvPicPr>
          <p:cNvPr id="20486" name="Picture 6">
            <a:extLst>
              <a:ext uri="{FF2B5EF4-FFF2-40B4-BE49-F238E27FC236}">
                <a16:creationId xmlns:a16="http://schemas.microsoft.com/office/drawing/2014/main" id="{9711C94E-C82A-CC62-295E-6251E6FCD3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17" y="1377900"/>
            <a:ext cx="4124325"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0318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11700" y="1152475"/>
            <a:ext cx="4753786"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en-US" dirty="0">
                <a:solidFill>
                  <a:srgbClr val="091E42"/>
                </a:solidFill>
                <a:latin typeface="freight-text-pro"/>
              </a:rPr>
              <a:t>A</a:t>
            </a:r>
            <a:r>
              <a:rPr lang="en-US" b="0" i="0" dirty="0">
                <a:solidFill>
                  <a:srgbClr val="091E42"/>
                </a:solidFill>
                <a:effectLst/>
                <a:latin typeface="freight-text-pro"/>
              </a:rPr>
              <a:t>fter the balance versus response graph is plotted, it does not make any sense at first glance. Sometimes only a boxplot is not sufficient to draw insights, because of a high concentration of data and or because of higher values in the data set, for example, the balance variable.</a:t>
            </a:r>
          </a:p>
          <a:p>
            <a:pPr marL="0" lvl="0" indent="0" algn="l" rtl="0">
              <a:spcBef>
                <a:spcPts val="0"/>
              </a:spcBef>
              <a:spcAft>
                <a:spcPts val="1200"/>
              </a:spcAft>
              <a:buNone/>
            </a:pPr>
            <a:r>
              <a:rPr lang="en-US" b="0" i="0" dirty="0">
                <a:solidFill>
                  <a:srgbClr val="091E42"/>
                </a:solidFill>
                <a:effectLst/>
                <a:latin typeface="freight-text-pro"/>
              </a:rPr>
              <a:t>it is a good practice to </a:t>
            </a:r>
            <a:r>
              <a:rPr lang="en-US" b="0" i="0" dirty="0" err="1">
                <a:solidFill>
                  <a:srgbClr val="091E42"/>
                </a:solidFill>
                <a:effectLst/>
                <a:latin typeface="freight-text-pro"/>
              </a:rPr>
              <a:t>analyse</a:t>
            </a:r>
            <a:r>
              <a:rPr lang="en-US" b="0" i="0" dirty="0">
                <a:solidFill>
                  <a:srgbClr val="091E42"/>
                </a:solidFill>
                <a:effectLst/>
                <a:latin typeface="freight-text-pro"/>
              </a:rPr>
              <a:t> the data using mean, median or quartiles. In the section, you saw that the mean and median values of the balance variable are higher for customers who gave a positive response, which is again true, because people who have higher balance in their bank accounts are more likely to invest in term deposits.</a:t>
            </a:r>
            <a:endParaRPr lang="en-IN" dirty="0"/>
          </a:p>
        </p:txBody>
      </p:sp>
      <p:pic>
        <p:nvPicPr>
          <p:cNvPr id="94" name="Google Shape;94;p18"/>
          <p:cNvPicPr preferRelativeResize="0"/>
          <p:nvPr/>
        </p:nvPicPr>
        <p:blipFill rotWithShape="1">
          <a:blip r:embed="rId3">
            <a:alphaModFix/>
          </a:blip>
          <a:srcRect/>
          <a:stretch/>
        </p:blipFill>
        <p:spPr>
          <a:xfrm>
            <a:off x="6858000" y="4381500"/>
            <a:ext cx="2286000" cy="762000"/>
          </a:xfrm>
          <a:prstGeom prst="rect">
            <a:avLst/>
          </a:prstGeom>
          <a:noFill/>
          <a:ln>
            <a:noFill/>
          </a:ln>
        </p:spPr>
      </p:pic>
      <p:pic>
        <p:nvPicPr>
          <p:cNvPr id="5" name="Picture 2">
            <a:extLst>
              <a:ext uri="{FF2B5EF4-FFF2-40B4-BE49-F238E27FC236}">
                <a16:creationId xmlns:a16="http://schemas.microsoft.com/office/drawing/2014/main" id="{93401CC2-4E7E-4D2E-A6AE-EF7E62AAB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8" y="0"/>
            <a:ext cx="1719416" cy="737419"/>
          </a:xfrm>
          <a:prstGeom prst="rect">
            <a:avLst/>
          </a:prstGeom>
          <a:noFill/>
          <a:extLst>
            <a:ext uri="{909E8E84-426E-40DD-AFC4-6F175D3DCCD1}">
              <a14:hiddenFill xmlns:a14="http://schemas.microsoft.com/office/drawing/2010/main">
                <a:solidFill>
                  <a:srgbClr val="FFFFFF"/>
                </a:solidFill>
              </a14:hiddenFill>
            </a:ext>
          </a:extLst>
        </p:spPr>
      </p:pic>
      <p:pic>
        <p:nvPicPr>
          <p:cNvPr id="22530" name="Picture 2">
            <a:extLst>
              <a:ext uri="{FF2B5EF4-FFF2-40B4-BE49-F238E27FC236}">
                <a16:creationId xmlns:a16="http://schemas.microsoft.com/office/drawing/2014/main" id="{423848B2-F940-D15A-7853-9613944096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3950" y="1152475"/>
            <a:ext cx="421005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74086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l"/>
            <a:r>
              <a:rPr lang="en-US" b="1" i="0" dirty="0">
                <a:solidFill>
                  <a:srgbClr val="091E42"/>
                </a:solidFill>
                <a:effectLst/>
                <a:latin typeface="circular"/>
              </a:rPr>
              <a:t>Categorical - Categorical Analysis</a:t>
            </a:r>
          </a:p>
          <a:p>
            <a:pPr algn="just"/>
            <a:r>
              <a:rPr lang="en-US" b="0" i="0" dirty="0">
                <a:solidFill>
                  <a:srgbClr val="091E42"/>
                </a:solidFill>
                <a:effectLst/>
                <a:latin typeface="freight-text-pro"/>
              </a:rPr>
              <a:t>In this segment, you will learn about the associations between two categorical variables in a bivariate analysis. </a:t>
            </a:r>
          </a:p>
          <a:p>
            <a:pPr algn="just"/>
            <a:r>
              <a:rPr lang="en-US" b="0" i="0" dirty="0">
                <a:solidFill>
                  <a:srgbClr val="091E42"/>
                </a:solidFill>
                <a:effectLst/>
                <a:latin typeface="freight-text-pro"/>
              </a:rPr>
              <a:t>Statistical analysis is essential for numerical variables, and it includes different metrics like mean, median, mode, quantiles and boxplots. Here, you will learn how to </a:t>
            </a:r>
            <a:r>
              <a:rPr lang="en-US" b="0" i="0" dirty="0" err="1">
                <a:solidFill>
                  <a:srgbClr val="091E42"/>
                </a:solidFill>
                <a:effectLst/>
                <a:latin typeface="freight-text-pro"/>
              </a:rPr>
              <a:t>analyse</a:t>
            </a:r>
            <a:r>
              <a:rPr lang="en-US" b="0" i="0" dirty="0">
                <a:solidFill>
                  <a:srgbClr val="091E42"/>
                </a:solidFill>
                <a:effectLst/>
                <a:latin typeface="freight-text-pro"/>
              </a:rPr>
              <a:t> categorical variables using graphs and charts, and derive maximum insights from them.</a:t>
            </a:r>
          </a:p>
          <a:p>
            <a:pPr marL="0" lvl="0" indent="0" algn="l" rtl="0">
              <a:spcBef>
                <a:spcPts val="0"/>
              </a:spcBef>
              <a:spcAft>
                <a:spcPts val="1200"/>
              </a:spcAft>
              <a:buNone/>
            </a:pPr>
            <a:endParaRPr lang="en-IN" dirty="0"/>
          </a:p>
        </p:txBody>
      </p:sp>
      <p:pic>
        <p:nvPicPr>
          <p:cNvPr id="94" name="Google Shape;94;p18"/>
          <p:cNvPicPr preferRelativeResize="0"/>
          <p:nvPr/>
        </p:nvPicPr>
        <p:blipFill rotWithShape="1">
          <a:blip r:embed="rId3">
            <a:alphaModFix/>
          </a:blip>
          <a:srcRect/>
          <a:stretch/>
        </p:blipFill>
        <p:spPr>
          <a:xfrm>
            <a:off x="6858000" y="4381500"/>
            <a:ext cx="2286000" cy="762000"/>
          </a:xfrm>
          <a:prstGeom prst="rect">
            <a:avLst/>
          </a:prstGeom>
          <a:noFill/>
          <a:ln>
            <a:noFill/>
          </a:ln>
        </p:spPr>
      </p:pic>
      <p:pic>
        <p:nvPicPr>
          <p:cNvPr id="5" name="Picture 2">
            <a:extLst>
              <a:ext uri="{FF2B5EF4-FFF2-40B4-BE49-F238E27FC236}">
                <a16:creationId xmlns:a16="http://schemas.microsoft.com/office/drawing/2014/main" id="{93401CC2-4E7E-4D2E-A6AE-EF7E62AAB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8" y="0"/>
            <a:ext cx="1719416" cy="737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6850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solidFill>
                  <a:srgbClr val="091E42"/>
                </a:solidFill>
                <a:latin typeface="freight-text-pro"/>
              </a:rPr>
              <a:t>B</a:t>
            </a:r>
            <a:r>
              <a:rPr lang="en-US" b="0" i="0" dirty="0">
                <a:solidFill>
                  <a:srgbClr val="091E42"/>
                </a:solidFill>
                <a:effectLst/>
                <a:latin typeface="freight-text-pro"/>
              </a:rPr>
              <a:t>ased on marital status analysis, you can infer that single individuals have a higher positive response rate. This could be due to various reasons: One reason could be that compared with other categories of customers, single individuals have available income to deposit in long-term savings accounts (term deposit). Hence, the campaign should target single customers.</a:t>
            </a:r>
            <a:endParaRPr lang="en-IN" dirty="0"/>
          </a:p>
        </p:txBody>
      </p:sp>
      <p:pic>
        <p:nvPicPr>
          <p:cNvPr id="94" name="Google Shape;94;p18"/>
          <p:cNvPicPr preferRelativeResize="0"/>
          <p:nvPr/>
        </p:nvPicPr>
        <p:blipFill rotWithShape="1">
          <a:blip r:embed="rId3">
            <a:alphaModFix/>
          </a:blip>
          <a:srcRect/>
          <a:stretch/>
        </p:blipFill>
        <p:spPr>
          <a:xfrm>
            <a:off x="6858000" y="4381500"/>
            <a:ext cx="2286000" cy="762000"/>
          </a:xfrm>
          <a:prstGeom prst="rect">
            <a:avLst/>
          </a:prstGeom>
          <a:noFill/>
          <a:ln>
            <a:noFill/>
          </a:ln>
        </p:spPr>
      </p:pic>
      <p:pic>
        <p:nvPicPr>
          <p:cNvPr id="5" name="Picture 2">
            <a:extLst>
              <a:ext uri="{FF2B5EF4-FFF2-40B4-BE49-F238E27FC236}">
                <a16:creationId xmlns:a16="http://schemas.microsoft.com/office/drawing/2014/main" id="{93401CC2-4E7E-4D2E-A6AE-EF7E62AAB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8" y="0"/>
            <a:ext cx="1719416" cy="737419"/>
          </a:xfrm>
          <a:prstGeom prst="rect">
            <a:avLst/>
          </a:prstGeom>
          <a:noFill/>
          <a:extLst>
            <a:ext uri="{909E8E84-426E-40DD-AFC4-6F175D3DCCD1}">
              <a14:hiddenFill xmlns:a14="http://schemas.microsoft.com/office/drawing/2010/main">
                <a:solidFill>
                  <a:srgbClr val="FFFFFF"/>
                </a:solidFill>
              </a14:hiddenFill>
            </a:ext>
          </a:extLst>
        </p:spPr>
      </p:pic>
      <p:pic>
        <p:nvPicPr>
          <p:cNvPr id="23554" name="Picture 2">
            <a:extLst>
              <a:ext uri="{FF2B5EF4-FFF2-40B4-BE49-F238E27FC236}">
                <a16:creationId xmlns:a16="http://schemas.microsoft.com/office/drawing/2014/main" id="{01F592A8-9330-A47B-E88E-86C7E03126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4331" y="2607632"/>
            <a:ext cx="3779384" cy="229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0561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l"/>
            <a:r>
              <a:rPr lang="en-US" b="1" i="0" dirty="0">
                <a:solidFill>
                  <a:srgbClr val="091E42"/>
                </a:solidFill>
                <a:effectLst/>
                <a:latin typeface="circular"/>
              </a:rPr>
              <a:t>Multivariate Analysis</a:t>
            </a:r>
          </a:p>
          <a:p>
            <a:pPr algn="l"/>
            <a:r>
              <a:rPr lang="en-US" b="0" i="0" dirty="0">
                <a:solidFill>
                  <a:srgbClr val="091E42"/>
                </a:solidFill>
                <a:effectLst/>
                <a:latin typeface="freight-text-pro"/>
              </a:rPr>
              <a:t>In this segment, we will discuss the next part of EDA, i.e., multivariate analysis.</a:t>
            </a:r>
          </a:p>
          <a:p>
            <a:pPr algn="just" rtl="0"/>
            <a:r>
              <a:rPr lang="en-US" b="0" i="0" dirty="0">
                <a:solidFill>
                  <a:srgbClr val="091E42"/>
                </a:solidFill>
                <a:effectLst/>
                <a:latin typeface="freight-text-pro"/>
              </a:rPr>
              <a:t>So far, you have learnt how two variables can be </a:t>
            </a:r>
            <a:r>
              <a:rPr lang="en-US" b="0" i="0" dirty="0" err="1">
                <a:solidFill>
                  <a:srgbClr val="091E42"/>
                </a:solidFill>
                <a:effectLst/>
                <a:latin typeface="freight-text-pro"/>
              </a:rPr>
              <a:t>visualised</a:t>
            </a:r>
            <a:r>
              <a:rPr lang="en-US" b="0" i="0" dirty="0">
                <a:solidFill>
                  <a:srgbClr val="091E42"/>
                </a:solidFill>
                <a:effectLst/>
                <a:latin typeface="freight-text-pro"/>
              </a:rPr>
              <a:t> based on their type, for example, numerical, categorical, etc. Now, let’s </a:t>
            </a:r>
            <a:r>
              <a:rPr lang="en-US" b="0" i="0" dirty="0" err="1">
                <a:solidFill>
                  <a:srgbClr val="091E42"/>
                </a:solidFill>
                <a:effectLst/>
                <a:latin typeface="freight-text-pro"/>
              </a:rPr>
              <a:t>analyse</a:t>
            </a:r>
            <a:r>
              <a:rPr lang="en-US" b="0" i="0" dirty="0">
                <a:solidFill>
                  <a:srgbClr val="091E42"/>
                </a:solidFill>
                <a:effectLst/>
                <a:latin typeface="freight-text-pro"/>
              </a:rPr>
              <a:t> two variables simultaneously. One of the key features of multivariate analysis is that it gives you a very precise idea about the various elements, since you are now combining multiple variables to </a:t>
            </a:r>
            <a:r>
              <a:rPr lang="en-US" b="0" i="0" dirty="0" err="1">
                <a:solidFill>
                  <a:srgbClr val="091E42"/>
                </a:solidFill>
                <a:effectLst/>
                <a:latin typeface="freight-text-pro"/>
              </a:rPr>
              <a:t>visualise</a:t>
            </a:r>
            <a:r>
              <a:rPr lang="en-US" b="0" i="0" dirty="0">
                <a:solidFill>
                  <a:srgbClr val="091E42"/>
                </a:solidFill>
                <a:effectLst/>
                <a:latin typeface="freight-text-pro"/>
              </a:rPr>
              <a:t> the data set. You will learn about this in more detail in the forthcoming session.</a:t>
            </a:r>
          </a:p>
          <a:p>
            <a:pPr marL="0" lvl="0" indent="0" algn="l" rtl="0">
              <a:spcBef>
                <a:spcPts val="0"/>
              </a:spcBef>
              <a:spcAft>
                <a:spcPts val="1200"/>
              </a:spcAft>
              <a:buNone/>
            </a:pPr>
            <a:endParaRPr lang="en-IN" dirty="0"/>
          </a:p>
        </p:txBody>
      </p:sp>
      <p:pic>
        <p:nvPicPr>
          <p:cNvPr id="94" name="Google Shape;94;p18"/>
          <p:cNvPicPr preferRelativeResize="0"/>
          <p:nvPr/>
        </p:nvPicPr>
        <p:blipFill rotWithShape="1">
          <a:blip r:embed="rId3">
            <a:alphaModFix/>
          </a:blip>
          <a:srcRect/>
          <a:stretch/>
        </p:blipFill>
        <p:spPr>
          <a:xfrm>
            <a:off x="6858000" y="4381500"/>
            <a:ext cx="2286000" cy="762000"/>
          </a:xfrm>
          <a:prstGeom prst="rect">
            <a:avLst/>
          </a:prstGeom>
          <a:noFill/>
          <a:ln>
            <a:noFill/>
          </a:ln>
        </p:spPr>
      </p:pic>
      <p:pic>
        <p:nvPicPr>
          <p:cNvPr id="5" name="Picture 2">
            <a:extLst>
              <a:ext uri="{FF2B5EF4-FFF2-40B4-BE49-F238E27FC236}">
                <a16:creationId xmlns:a16="http://schemas.microsoft.com/office/drawing/2014/main" id="{93401CC2-4E7E-4D2E-A6AE-EF7E62AAB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8" y="0"/>
            <a:ext cx="1719416" cy="737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8062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11700" y="1152475"/>
            <a:ext cx="4669875"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US" b="0" i="0" dirty="0">
                <a:solidFill>
                  <a:srgbClr val="091E42"/>
                </a:solidFill>
                <a:effectLst/>
                <a:latin typeface="freight-text-pro"/>
              </a:rPr>
              <a:t>performed a three-variable analysis between education, marital status and response. You can see that people who are married and who have completed just their primary education are least likely to give a positive response on term deposits. This can be explained by the fact that people educated only up to the primary level are not aware of the benefits of term investments.  Also, married individuals need money to fulfil their daily needs, and they require cash-on-hand to buy the daily essentials; hence, they won't prefer investing in term deposits.</a:t>
            </a:r>
            <a:endParaRPr lang="en-IN" dirty="0"/>
          </a:p>
        </p:txBody>
      </p:sp>
      <p:pic>
        <p:nvPicPr>
          <p:cNvPr id="94" name="Google Shape;94;p18"/>
          <p:cNvPicPr preferRelativeResize="0"/>
          <p:nvPr/>
        </p:nvPicPr>
        <p:blipFill rotWithShape="1">
          <a:blip r:embed="rId3">
            <a:alphaModFix/>
          </a:blip>
          <a:srcRect/>
          <a:stretch/>
        </p:blipFill>
        <p:spPr>
          <a:xfrm>
            <a:off x="6858000" y="4381500"/>
            <a:ext cx="2286000" cy="762000"/>
          </a:xfrm>
          <a:prstGeom prst="rect">
            <a:avLst/>
          </a:prstGeom>
          <a:noFill/>
          <a:ln>
            <a:noFill/>
          </a:ln>
        </p:spPr>
      </p:pic>
      <p:pic>
        <p:nvPicPr>
          <p:cNvPr id="5" name="Picture 2">
            <a:extLst>
              <a:ext uri="{FF2B5EF4-FFF2-40B4-BE49-F238E27FC236}">
                <a16:creationId xmlns:a16="http://schemas.microsoft.com/office/drawing/2014/main" id="{93401CC2-4E7E-4D2E-A6AE-EF7E62AAB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8" y="0"/>
            <a:ext cx="1719416" cy="737419"/>
          </a:xfrm>
          <a:prstGeom prst="rect">
            <a:avLst/>
          </a:prstGeom>
          <a:noFill/>
          <a:extLst>
            <a:ext uri="{909E8E84-426E-40DD-AFC4-6F175D3DCCD1}">
              <a14:hiddenFill xmlns:a14="http://schemas.microsoft.com/office/drawing/2010/main">
                <a:solidFill>
                  <a:srgbClr val="FFFFFF"/>
                </a:solidFill>
              </a14:hiddenFill>
            </a:ext>
          </a:extLst>
        </p:spPr>
      </p:pic>
      <p:pic>
        <p:nvPicPr>
          <p:cNvPr id="24578" name="Picture 2">
            <a:extLst>
              <a:ext uri="{FF2B5EF4-FFF2-40B4-BE49-F238E27FC236}">
                <a16:creationId xmlns:a16="http://schemas.microsoft.com/office/drawing/2014/main" id="{D8D3D406-6FF7-BA98-8677-A833BEBE1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75" y="1228775"/>
            <a:ext cx="4162425" cy="276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30774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IN" dirty="0"/>
              <a:t>Python code: </a:t>
            </a:r>
            <a:r>
              <a:rPr lang="pt-BR" dirty="0"/>
              <a:t>3_11 EDA+Graded+Exercise (1).ipynb</a:t>
            </a:r>
            <a:endParaRPr lang="en-IN" dirty="0"/>
          </a:p>
        </p:txBody>
      </p:sp>
      <p:pic>
        <p:nvPicPr>
          <p:cNvPr id="94" name="Google Shape;94;p18"/>
          <p:cNvPicPr preferRelativeResize="0"/>
          <p:nvPr/>
        </p:nvPicPr>
        <p:blipFill rotWithShape="1">
          <a:blip r:embed="rId3">
            <a:alphaModFix/>
          </a:blip>
          <a:srcRect/>
          <a:stretch/>
        </p:blipFill>
        <p:spPr>
          <a:xfrm>
            <a:off x="6858000" y="4381500"/>
            <a:ext cx="2286000" cy="762000"/>
          </a:xfrm>
          <a:prstGeom prst="rect">
            <a:avLst/>
          </a:prstGeom>
          <a:noFill/>
          <a:ln>
            <a:noFill/>
          </a:ln>
        </p:spPr>
      </p:pic>
      <p:pic>
        <p:nvPicPr>
          <p:cNvPr id="5" name="Picture 2">
            <a:extLst>
              <a:ext uri="{FF2B5EF4-FFF2-40B4-BE49-F238E27FC236}">
                <a16:creationId xmlns:a16="http://schemas.microsoft.com/office/drawing/2014/main" id="{93401CC2-4E7E-4D2E-A6AE-EF7E62AAB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8" y="0"/>
            <a:ext cx="1719416" cy="737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253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11700" y="811389"/>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Types of Outliers: </a:t>
            </a:r>
          </a:p>
          <a:p>
            <a:pPr marL="0" lvl="0" indent="0" algn="l" rtl="0">
              <a:spcBef>
                <a:spcPts val="0"/>
              </a:spcBef>
              <a:spcAft>
                <a:spcPts val="1200"/>
              </a:spcAft>
              <a:buNone/>
            </a:pPr>
            <a:r>
              <a:rPr lang="en-US" b="1" dirty="0"/>
              <a:t>Univariate outliers: </a:t>
            </a:r>
            <a:r>
              <a:rPr lang="en-US" dirty="0"/>
              <a:t>Univariate outliers are those data points in a variable whose values lie beyond the range of expected values. You can get a better understanding of univariate outliers from the image below. Here, almost all the points lie between 0 and 5.0, and one point is extremely far away (at 20.0) from the normal norms of this data set.</a:t>
            </a:r>
            <a:endParaRPr lang="en-IN" dirty="0"/>
          </a:p>
        </p:txBody>
      </p:sp>
      <p:pic>
        <p:nvPicPr>
          <p:cNvPr id="94" name="Google Shape;94;p18"/>
          <p:cNvPicPr preferRelativeResize="0"/>
          <p:nvPr/>
        </p:nvPicPr>
        <p:blipFill rotWithShape="1">
          <a:blip r:embed="rId3">
            <a:alphaModFix/>
          </a:blip>
          <a:srcRect/>
          <a:stretch/>
        </p:blipFill>
        <p:spPr>
          <a:xfrm>
            <a:off x="6858000" y="4381500"/>
            <a:ext cx="2286000" cy="762000"/>
          </a:xfrm>
          <a:prstGeom prst="rect">
            <a:avLst/>
          </a:prstGeom>
          <a:noFill/>
          <a:ln>
            <a:noFill/>
          </a:ln>
        </p:spPr>
      </p:pic>
      <p:pic>
        <p:nvPicPr>
          <p:cNvPr id="5" name="Picture 2">
            <a:extLst>
              <a:ext uri="{FF2B5EF4-FFF2-40B4-BE49-F238E27FC236}">
                <a16:creationId xmlns:a16="http://schemas.microsoft.com/office/drawing/2014/main" id="{93401CC2-4E7E-4D2E-A6AE-EF7E62AAB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8" y="0"/>
            <a:ext cx="1719416" cy="737419"/>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a:extLst>
              <a:ext uri="{FF2B5EF4-FFF2-40B4-BE49-F238E27FC236}">
                <a16:creationId xmlns:a16="http://schemas.microsoft.com/office/drawing/2014/main" id="{5B34648B-FCD8-DEAC-3514-331F029DF1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1943" y="2781345"/>
            <a:ext cx="4180114" cy="2419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0462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11700" y="1152475"/>
            <a:ext cx="3745043"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en-IN" dirty="0"/>
              <a:t>Summary</a:t>
            </a:r>
          </a:p>
          <a:p>
            <a:pPr marL="0" lvl="0" indent="0" algn="l" rtl="0">
              <a:spcBef>
                <a:spcPts val="0"/>
              </a:spcBef>
              <a:spcAft>
                <a:spcPts val="1200"/>
              </a:spcAft>
              <a:buNone/>
            </a:pPr>
            <a:r>
              <a:rPr lang="en-US" dirty="0"/>
              <a:t>Analysis between two numerical variables: The most important thing to remember is that correlation and scatter plots are the best methods to perform an analysis on numerical variables. Correlation coefficient indicates how much two numerical variables are correlated linearly. And scatter plots offer the exact </a:t>
            </a:r>
            <a:r>
              <a:rPr lang="en-US" dirty="0" err="1"/>
              <a:t>visualisation</a:t>
            </a:r>
            <a:r>
              <a:rPr lang="en-US" dirty="0"/>
              <a:t> between the numerical variables.</a:t>
            </a:r>
          </a:p>
          <a:p>
            <a:pPr marL="0" lvl="0" indent="0" algn="l" rtl="0">
              <a:spcBef>
                <a:spcPts val="0"/>
              </a:spcBef>
              <a:spcAft>
                <a:spcPts val="1200"/>
              </a:spcAft>
              <a:buNone/>
            </a:pPr>
            <a:endParaRPr lang="en-IN" dirty="0"/>
          </a:p>
        </p:txBody>
      </p:sp>
      <p:pic>
        <p:nvPicPr>
          <p:cNvPr id="94" name="Google Shape;94;p18"/>
          <p:cNvPicPr preferRelativeResize="0"/>
          <p:nvPr/>
        </p:nvPicPr>
        <p:blipFill rotWithShape="1">
          <a:blip r:embed="rId3">
            <a:alphaModFix/>
          </a:blip>
          <a:srcRect/>
          <a:stretch/>
        </p:blipFill>
        <p:spPr>
          <a:xfrm>
            <a:off x="6858000" y="4381500"/>
            <a:ext cx="2286000" cy="762000"/>
          </a:xfrm>
          <a:prstGeom prst="rect">
            <a:avLst/>
          </a:prstGeom>
          <a:noFill/>
          <a:ln>
            <a:noFill/>
          </a:ln>
        </p:spPr>
      </p:pic>
      <p:pic>
        <p:nvPicPr>
          <p:cNvPr id="5" name="Picture 2">
            <a:extLst>
              <a:ext uri="{FF2B5EF4-FFF2-40B4-BE49-F238E27FC236}">
                <a16:creationId xmlns:a16="http://schemas.microsoft.com/office/drawing/2014/main" id="{93401CC2-4E7E-4D2E-A6AE-EF7E62AAB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8" y="0"/>
            <a:ext cx="1719416" cy="737419"/>
          </a:xfrm>
          <a:prstGeom prst="rect">
            <a:avLst/>
          </a:prstGeom>
          <a:noFill/>
          <a:extLst>
            <a:ext uri="{909E8E84-426E-40DD-AFC4-6F175D3DCCD1}">
              <a14:hiddenFill xmlns:a14="http://schemas.microsoft.com/office/drawing/2010/main">
                <a:solidFill>
                  <a:srgbClr val="FFFFFF"/>
                </a:solidFill>
              </a14:hiddenFill>
            </a:ext>
          </a:extLst>
        </p:spPr>
      </p:pic>
      <p:pic>
        <p:nvPicPr>
          <p:cNvPr id="25602" name="Picture 2">
            <a:extLst>
              <a:ext uri="{FF2B5EF4-FFF2-40B4-BE49-F238E27FC236}">
                <a16:creationId xmlns:a16="http://schemas.microsoft.com/office/drawing/2014/main" id="{44A6E143-D0BD-594B-2895-2D2252FACB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6514" y="1326359"/>
            <a:ext cx="4557486" cy="3068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3997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11700" y="1152474"/>
            <a:ext cx="4376414" cy="3688039"/>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r>
              <a:rPr lang="en-IN" dirty="0"/>
              <a:t>Summary</a:t>
            </a:r>
          </a:p>
          <a:p>
            <a:pPr marL="0" lvl="0" indent="0" algn="l" rtl="0">
              <a:spcBef>
                <a:spcPts val="0"/>
              </a:spcBef>
              <a:spcAft>
                <a:spcPts val="1200"/>
              </a:spcAft>
              <a:buNone/>
            </a:pPr>
            <a:r>
              <a:rPr lang="en-US" dirty="0"/>
              <a:t>Analysis between numerical and categorical variables: This gives an idea about the variation of a particular numerical variable with respect to different categories of a categorical variable. Boxplot is the best way to look at a numerical variable with respect to a categorical variable. However, boxplots may sometimes not be useful because of the huge difference between the maximum and minimum values in the data set, or due to the higher concentration of data in the numerical variable. Another approach could be to look into the mean/median or quartiles, which are a more efficient way to deal with a numerical variable when combined with a categorical variable. Take a look at the example shown below.</a:t>
            </a:r>
            <a:endParaRPr lang="en-IN" dirty="0"/>
          </a:p>
        </p:txBody>
      </p:sp>
      <p:pic>
        <p:nvPicPr>
          <p:cNvPr id="94" name="Google Shape;94;p18"/>
          <p:cNvPicPr preferRelativeResize="0"/>
          <p:nvPr/>
        </p:nvPicPr>
        <p:blipFill rotWithShape="1">
          <a:blip r:embed="rId3">
            <a:alphaModFix/>
          </a:blip>
          <a:srcRect/>
          <a:stretch/>
        </p:blipFill>
        <p:spPr>
          <a:xfrm>
            <a:off x="6858000" y="4381500"/>
            <a:ext cx="2286000" cy="762000"/>
          </a:xfrm>
          <a:prstGeom prst="rect">
            <a:avLst/>
          </a:prstGeom>
          <a:noFill/>
          <a:ln>
            <a:noFill/>
          </a:ln>
        </p:spPr>
      </p:pic>
      <p:pic>
        <p:nvPicPr>
          <p:cNvPr id="5" name="Picture 2">
            <a:extLst>
              <a:ext uri="{FF2B5EF4-FFF2-40B4-BE49-F238E27FC236}">
                <a16:creationId xmlns:a16="http://schemas.microsoft.com/office/drawing/2014/main" id="{93401CC2-4E7E-4D2E-A6AE-EF7E62AAB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8" y="0"/>
            <a:ext cx="1719416" cy="737419"/>
          </a:xfrm>
          <a:prstGeom prst="rect">
            <a:avLst/>
          </a:prstGeom>
          <a:noFill/>
          <a:extLst>
            <a:ext uri="{909E8E84-426E-40DD-AFC4-6F175D3DCCD1}">
              <a14:hiddenFill xmlns:a14="http://schemas.microsoft.com/office/drawing/2010/main">
                <a:solidFill>
                  <a:srgbClr val="FFFFFF"/>
                </a:solidFill>
              </a14:hiddenFill>
            </a:ext>
          </a:extLst>
        </p:spPr>
      </p:pic>
      <p:pic>
        <p:nvPicPr>
          <p:cNvPr id="26626" name="Picture 2">
            <a:extLst>
              <a:ext uri="{FF2B5EF4-FFF2-40B4-BE49-F238E27FC236}">
                <a16:creationId xmlns:a16="http://schemas.microsoft.com/office/drawing/2014/main" id="{9D698799-F1F3-2152-E4BA-611EEC33B2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3724" y="1327150"/>
            <a:ext cx="4124325"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6125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11700" y="693461"/>
            <a:ext cx="8832300" cy="3688039"/>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IN" dirty="0"/>
              <a:t>Summary</a:t>
            </a:r>
          </a:p>
          <a:p>
            <a:pPr algn="just">
              <a:buFont typeface="Arial" panose="020B0604020202020204" pitchFamily="34" charset="0"/>
              <a:buChar char="•"/>
            </a:pPr>
            <a:r>
              <a:rPr lang="en-US" b="1" i="0" dirty="0">
                <a:solidFill>
                  <a:srgbClr val="091E42"/>
                </a:solidFill>
                <a:effectLst/>
                <a:latin typeface="freight-text-pro"/>
              </a:rPr>
              <a:t>Correlation vs causation: </a:t>
            </a:r>
            <a:r>
              <a:rPr lang="en-US" b="0" i="0" dirty="0">
                <a:solidFill>
                  <a:srgbClr val="091E42"/>
                </a:solidFill>
                <a:effectLst/>
                <a:latin typeface="freight-text-pro"/>
              </a:rPr>
              <a:t>This is a very important concept of data </a:t>
            </a:r>
            <a:r>
              <a:rPr lang="en-US" b="0" i="0" dirty="0" err="1">
                <a:solidFill>
                  <a:srgbClr val="091E42"/>
                </a:solidFill>
                <a:effectLst/>
                <a:latin typeface="freight-text-pro"/>
              </a:rPr>
              <a:t>anaylsis</a:t>
            </a:r>
            <a:r>
              <a:rPr lang="en-US" b="0" i="0" dirty="0">
                <a:solidFill>
                  <a:srgbClr val="091E42"/>
                </a:solidFill>
                <a:effectLst/>
                <a:latin typeface="freight-text-pro"/>
              </a:rPr>
              <a:t>, which states that correlation is not always related to causation. Although there may be a very high correlation between variables, there may be no causation at all.</a:t>
            </a:r>
          </a:p>
        </p:txBody>
      </p:sp>
      <p:pic>
        <p:nvPicPr>
          <p:cNvPr id="94" name="Google Shape;94;p18"/>
          <p:cNvPicPr preferRelativeResize="0"/>
          <p:nvPr/>
        </p:nvPicPr>
        <p:blipFill rotWithShape="1">
          <a:blip r:embed="rId3">
            <a:alphaModFix/>
          </a:blip>
          <a:srcRect/>
          <a:stretch/>
        </p:blipFill>
        <p:spPr>
          <a:xfrm>
            <a:off x="6858000" y="4381500"/>
            <a:ext cx="2286000" cy="762000"/>
          </a:xfrm>
          <a:prstGeom prst="rect">
            <a:avLst/>
          </a:prstGeom>
          <a:noFill/>
          <a:ln>
            <a:noFill/>
          </a:ln>
        </p:spPr>
      </p:pic>
      <p:pic>
        <p:nvPicPr>
          <p:cNvPr id="5" name="Picture 2">
            <a:extLst>
              <a:ext uri="{FF2B5EF4-FFF2-40B4-BE49-F238E27FC236}">
                <a16:creationId xmlns:a16="http://schemas.microsoft.com/office/drawing/2014/main" id="{93401CC2-4E7E-4D2E-A6AE-EF7E62AAB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8" y="0"/>
            <a:ext cx="1719416" cy="737419"/>
          </a:xfrm>
          <a:prstGeom prst="rect">
            <a:avLst/>
          </a:prstGeom>
          <a:noFill/>
          <a:extLst>
            <a:ext uri="{909E8E84-426E-40DD-AFC4-6F175D3DCCD1}">
              <a14:hiddenFill xmlns:a14="http://schemas.microsoft.com/office/drawing/2010/main">
                <a:solidFill>
                  <a:srgbClr val="FFFFFF"/>
                </a:solidFill>
              </a14:hiddenFill>
            </a:ext>
          </a:extLst>
        </p:spPr>
      </p:pic>
      <p:pic>
        <p:nvPicPr>
          <p:cNvPr id="27650" name="Picture 2">
            <a:extLst>
              <a:ext uri="{FF2B5EF4-FFF2-40B4-BE49-F238E27FC236}">
                <a16:creationId xmlns:a16="http://schemas.microsoft.com/office/drawing/2014/main" id="{C666900A-984A-094A-FC64-75819FA816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5172" y="2325518"/>
            <a:ext cx="5590362" cy="24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60011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11700" y="792710"/>
            <a:ext cx="8405080" cy="3688039"/>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IN" dirty="0"/>
              <a:t>Summary</a:t>
            </a:r>
          </a:p>
          <a:p>
            <a:pPr algn="just">
              <a:buFont typeface="Arial" panose="020B0604020202020204" pitchFamily="34" charset="0"/>
              <a:buChar char="•"/>
            </a:pPr>
            <a:r>
              <a:rPr lang="en-US" b="1" i="0" dirty="0">
                <a:solidFill>
                  <a:srgbClr val="091E42"/>
                </a:solidFill>
                <a:effectLst/>
                <a:latin typeface="freight-text-pro"/>
              </a:rPr>
              <a:t>Analysis between two categorical variables:</a:t>
            </a:r>
            <a:r>
              <a:rPr lang="en-US" b="0" i="0" dirty="0">
                <a:solidFill>
                  <a:srgbClr val="091E42"/>
                </a:solidFill>
                <a:effectLst/>
                <a:latin typeface="freight-text-pro"/>
              </a:rPr>
              <a:t> A </a:t>
            </a:r>
            <a:r>
              <a:rPr lang="en-US" b="1" i="0" dirty="0">
                <a:solidFill>
                  <a:srgbClr val="091E42"/>
                </a:solidFill>
                <a:effectLst/>
                <a:latin typeface="freight-text-pro"/>
              </a:rPr>
              <a:t>bar graph</a:t>
            </a:r>
            <a:r>
              <a:rPr lang="en-US" b="0" i="0" dirty="0">
                <a:solidFill>
                  <a:srgbClr val="091E42"/>
                </a:solidFill>
                <a:effectLst/>
                <a:latin typeface="freight-text-pro"/>
              </a:rPr>
              <a:t> is the best approach to </a:t>
            </a:r>
            <a:r>
              <a:rPr lang="en-US" b="0" i="0" dirty="0" err="1">
                <a:solidFill>
                  <a:srgbClr val="091E42"/>
                </a:solidFill>
                <a:effectLst/>
                <a:latin typeface="freight-text-pro"/>
              </a:rPr>
              <a:t>analysing</a:t>
            </a:r>
            <a:r>
              <a:rPr lang="en-US" b="0" i="0" dirty="0">
                <a:solidFill>
                  <a:srgbClr val="091E42"/>
                </a:solidFill>
                <a:effectLst/>
                <a:latin typeface="freight-text-pro"/>
              </a:rPr>
              <a:t> two categorical variables.</a:t>
            </a:r>
          </a:p>
        </p:txBody>
      </p:sp>
      <p:pic>
        <p:nvPicPr>
          <p:cNvPr id="94" name="Google Shape;94;p18"/>
          <p:cNvPicPr preferRelativeResize="0"/>
          <p:nvPr/>
        </p:nvPicPr>
        <p:blipFill rotWithShape="1">
          <a:blip r:embed="rId3">
            <a:alphaModFix/>
          </a:blip>
          <a:srcRect/>
          <a:stretch/>
        </p:blipFill>
        <p:spPr>
          <a:xfrm>
            <a:off x="6858000" y="4381500"/>
            <a:ext cx="2286000" cy="762000"/>
          </a:xfrm>
          <a:prstGeom prst="rect">
            <a:avLst/>
          </a:prstGeom>
          <a:noFill/>
          <a:ln>
            <a:noFill/>
          </a:ln>
        </p:spPr>
      </p:pic>
      <p:pic>
        <p:nvPicPr>
          <p:cNvPr id="5" name="Picture 2">
            <a:extLst>
              <a:ext uri="{FF2B5EF4-FFF2-40B4-BE49-F238E27FC236}">
                <a16:creationId xmlns:a16="http://schemas.microsoft.com/office/drawing/2014/main" id="{93401CC2-4E7E-4D2E-A6AE-EF7E62AAB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8" y="0"/>
            <a:ext cx="1719416" cy="737419"/>
          </a:xfrm>
          <a:prstGeom prst="rect">
            <a:avLst/>
          </a:prstGeom>
          <a:noFill/>
          <a:extLst>
            <a:ext uri="{909E8E84-426E-40DD-AFC4-6F175D3DCCD1}">
              <a14:hiddenFill xmlns:a14="http://schemas.microsoft.com/office/drawing/2010/main">
                <a:solidFill>
                  <a:srgbClr val="FFFFFF"/>
                </a:solidFill>
              </a14:hiddenFill>
            </a:ext>
          </a:extLst>
        </p:spPr>
      </p:pic>
      <p:pic>
        <p:nvPicPr>
          <p:cNvPr id="28674" name="Picture 2">
            <a:extLst>
              <a:ext uri="{FF2B5EF4-FFF2-40B4-BE49-F238E27FC236}">
                <a16:creationId xmlns:a16="http://schemas.microsoft.com/office/drawing/2014/main" id="{70F78C0E-52D4-FADE-5BAE-7FE343D8CB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798" y="2088005"/>
            <a:ext cx="5857875" cy="278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600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IN" dirty="0"/>
              <a:t>Python Code: </a:t>
            </a:r>
          </a:p>
          <a:p>
            <a:pPr marL="0" lvl="0" indent="0" algn="l" rtl="0">
              <a:spcBef>
                <a:spcPts val="0"/>
              </a:spcBef>
              <a:spcAft>
                <a:spcPts val="1200"/>
              </a:spcAft>
              <a:buNone/>
            </a:pPr>
            <a:r>
              <a:rPr lang="en-IN" dirty="0"/>
              <a:t>3_12 </a:t>
            </a:r>
            <a:r>
              <a:rPr lang="en-IN" dirty="0" err="1"/>
              <a:t>EDA_Notebook_Complete.ipynb</a:t>
            </a:r>
            <a:endParaRPr lang="en-IN" dirty="0"/>
          </a:p>
        </p:txBody>
      </p:sp>
      <p:pic>
        <p:nvPicPr>
          <p:cNvPr id="94" name="Google Shape;94;p18"/>
          <p:cNvPicPr preferRelativeResize="0"/>
          <p:nvPr/>
        </p:nvPicPr>
        <p:blipFill rotWithShape="1">
          <a:blip r:embed="rId3">
            <a:alphaModFix/>
          </a:blip>
          <a:srcRect/>
          <a:stretch/>
        </p:blipFill>
        <p:spPr>
          <a:xfrm>
            <a:off x="6858000" y="4381500"/>
            <a:ext cx="2286000" cy="762000"/>
          </a:xfrm>
          <a:prstGeom prst="rect">
            <a:avLst/>
          </a:prstGeom>
          <a:noFill/>
          <a:ln>
            <a:noFill/>
          </a:ln>
        </p:spPr>
      </p:pic>
      <p:pic>
        <p:nvPicPr>
          <p:cNvPr id="5" name="Picture 2">
            <a:extLst>
              <a:ext uri="{FF2B5EF4-FFF2-40B4-BE49-F238E27FC236}">
                <a16:creationId xmlns:a16="http://schemas.microsoft.com/office/drawing/2014/main" id="{93401CC2-4E7E-4D2E-A6AE-EF7E62AAB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8" y="0"/>
            <a:ext cx="1719416" cy="737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6990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body" idx="1"/>
          </p:nvPr>
        </p:nvSpPr>
        <p:spPr>
          <a:xfrm>
            <a:off x="311700" y="1910850"/>
            <a:ext cx="8520600" cy="13218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5300" b="1">
                <a:solidFill>
                  <a:srgbClr val="CC0000"/>
                </a:solidFill>
                <a:latin typeface="Palatino"/>
                <a:ea typeface="Palatino"/>
                <a:cs typeface="Palatino"/>
                <a:sym typeface="Palatino"/>
              </a:rPr>
              <a:t>THANK YOU</a:t>
            </a:r>
            <a:endParaRPr sz="5300" b="1">
              <a:solidFill>
                <a:srgbClr val="CC0000"/>
              </a:solidFill>
              <a:latin typeface="Palatino"/>
              <a:ea typeface="Palatino"/>
              <a:cs typeface="Palatino"/>
              <a:sym typeface="Palatino"/>
            </a:endParaRPr>
          </a:p>
        </p:txBody>
      </p:sp>
      <p:pic>
        <p:nvPicPr>
          <p:cNvPr id="101" name="Google Shape;101;p19"/>
          <p:cNvPicPr preferRelativeResize="0"/>
          <p:nvPr/>
        </p:nvPicPr>
        <p:blipFill rotWithShape="1">
          <a:blip r:embed="rId3">
            <a:alphaModFix/>
          </a:blip>
          <a:srcRect/>
          <a:stretch/>
        </p:blipFill>
        <p:spPr>
          <a:xfrm>
            <a:off x="6858000" y="4381500"/>
            <a:ext cx="2286000" cy="762000"/>
          </a:xfrm>
          <a:prstGeom prst="rect">
            <a:avLst/>
          </a:prstGeom>
          <a:noFill/>
          <a:ln>
            <a:noFill/>
          </a:ln>
        </p:spPr>
      </p:pic>
      <p:pic>
        <p:nvPicPr>
          <p:cNvPr id="5" name="Picture 2">
            <a:extLst>
              <a:ext uri="{FF2B5EF4-FFF2-40B4-BE49-F238E27FC236}">
                <a16:creationId xmlns:a16="http://schemas.microsoft.com/office/drawing/2014/main" id="{1D7E0EB4-9809-48E4-B289-6136D58060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8" y="0"/>
            <a:ext cx="1719416" cy="7374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11700" y="1152475"/>
            <a:ext cx="4354643"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b="1" dirty="0"/>
              <a:t>Multivariate outliers: </a:t>
            </a:r>
            <a:r>
              <a:rPr lang="en-US" dirty="0"/>
              <a:t>While plotting data, some values of one variable may not lie beyond the expected range, but when you plot the data with some other variable, these values may lie far from the expected value. These are called multivariate outliers. You can refer to the image below to get a better understanding of multivariate outliers.</a:t>
            </a:r>
            <a:endParaRPr lang="en-IN" dirty="0"/>
          </a:p>
        </p:txBody>
      </p:sp>
      <p:pic>
        <p:nvPicPr>
          <p:cNvPr id="94" name="Google Shape;94;p18"/>
          <p:cNvPicPr preferRelativeResize="0"/>
          <p:nvPr/>
        </p:nvPicPr>
        <p:blipFill rotWithShape="1">
          <a:blip r:embed="rId3">
            <a:alphaModFix/>
          </a:blip>
          <a:srcRect/>
          <a:stretch/>
        </p:blipFill>
        <p:spPr>
          <a:xfrm>
            <a:off x="6858000" y="4381500"/>
            <a:ext cx="2286000" cy="762000"/>
          </a:xfrm>
          <a:prstGeom prst="rect">
            <a:avLst/>
          </a:prstGeom>
          <a:noFill/>
          <a:ln>
            <a:noFill/>
          </a:ln>
        </p:spPr>
      </p:pic>
      <p:pic>
        <p:nvPicPr>
          <p:cNvPr id="5" name="Picture 2">
            <a:extLst>
              <a:ext uri="{FF2B5EF4-FFF2-40B4-BE49-F238E27FC236}">
                <a16:creationId xmlns:a16="http://schemas.microsoft.com/office/drawing/2014/main" id="{93401CC2-4E7E-4D2E-A6AE-EF7E62AAB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8" y="0"/>
            <a:ext cx="1719416" cy="737419"/>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a:extLst>
              <a:ext uri="{FF2B5EF4-FFF2-40B4-BE49-F238E27FC236}">
                <a16:creationId xmlns:a16="http://schemas.microsoft.com/office/drawing/2014/main" id="{8B87AB94-766E-7452-B135-671F332BC7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3462" y="368709"/>
            <a:ext cx="4029075" cy="359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573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lgn="just" rtl="0">
              <a:buNone/>
            </a:pPr>
            <a:r>
              <a:rPr lang="en-US" dirty="0">
                <a:solidFill>
                  <a:srgbClr val="091E42"/>
                </a:solidFill>
                <a:latin typeface="freight-text-pro"/>
              </a:rPr>
              <a:t>T</a:t>
            </a:r>
            <a:r>
              <a:rPr lang="en-US" b="0" i="0" dirty="0">
                <a:solidFill>
                  <a:srgbClr val="091E42"/>
                </a:solidFill>
                <a:effectLst/>
                <a:latin typeface="freight-text-pro"/>
              </a:rPr>
              <a:t>he major approaches to the treatment of outliers can include:</a:t>
            </a:r>
          </a:p>
          <a:p>
            <a:pPr algn="just" rtl="0">
              <a:buFont typeface="Arial" panose="020B0604020202020204" pitchFamily="34" charset="0"/>
              <a:buChar char="•"/>
            </a:pPr>
            <a:r>
              <a:rPr lang="en-US" b="0" i="0" dirty="0">
                <a:solidFill>
                  <a:srgbClr val="091E42"/>
                </a:solidFill>
                <a:effectLst/>
                <a:latin typeface="freight-text-pro"/>
              </a:rPr>
              <a:t>Imputation</a:t>
            </a:r>
          </a:p>
          <a:p>
            <a:pPr algn="just" rtl="0">
              <a:buFont typeface="Arial" panose="020B0604020202020204" pitchFamily="34" charset="0"/>
              <a:buChar char="•"/>
            </a:pPr>
            <a:r>
              <a:rPr lang="en-US" b="0" i="0" dirty="0">
                <a:solidFill>
                  <a:srgbClr val="091E42"/>
                </a:solidFill>
                <a:effectLst/>
                <a:latin typeface="freight-text-pro"/>
              </a:rPr>
              <a:t>Deletion of outliers</a:t>
            </a:r>
          </a:p>
          <a:p>
            <a:pPr algn="just" rtl="0">
              <a:buFont typeface="Arial" panose="020B0604020202020204" pitchFamily="34" charset="0"/>
              <a:buChar char="•"/>
            </a:pPr>
            <a:r>
              <a:rPr lang="en-US" b="0" i="0" dirty="0">
                <a:solidFill>
                  <a:srgbClr val="091E42"/>
                </a:solidFill>
                <a:effectLst/>
                <a:latin typeface="freight-text-pro"/>
              </a:rPr>
              <a:t>Binning of values</a:t>
            </a:r>
          </a:p>
          <a:p>
            <a:pPr algn="just" rtl="0">
              <a:buFont typeface="Arial" panose="020B0604020202020204" pitchFamily="34" charset="0"/>
              <a:buChar char="•"/>
            </a:pPr>
            <a:r>
              <a:rPr lang="en-US" b="0" i="0" dirty="0">
                <a:solidFill>
                  <a:srgbClr val="091E42"/>
                </a:solidFill>
                <a:effectLst/>
                <a:latin typeface="freight-text-pro"/>
              </a:rPr>
              <a:t>Capping the outliers</a:t>
            </a:r>
          </a:p>
          <a:p>
            <a:pPr algn="just" rtl="0"/>
            <a:r>
              <a:rPr lang="en-US" b="0" i="0" dirty="0">
                <a:solidFill>
                  <a:srgbClr val="091E42"/>
                </a:solidFill>
                <a:effectLst/>
                <a:latin typeface="freight-text-pro"/>
              </a:rPr>
              <a:t>In the process of handling missing values and outliers of different columns, you are already performing univariate analysis. You will learn more about it in further sessions. In this video, you will learn how to implement all your learning on the bank marketing dataset.</a:t>
            </a:r>
          </a:p>
          <a:p>
            <a:pPr marL="0" lvl="0" indent="0" algn="l" rtl="0">
              <a:spcBef>
                <a:spcPts val="0"/>
              </a:spcBef>
              <a:spcAft>
                <a:spcPts val="1200"/>
              </a:spcAft>
              <a:buNone/>
            </a:pPr>
            <a:endParaRPr lang="en-IN" dirty="0"/>
          </a:p>
        </p:txBody>
      </p:sp>
      <p:pic>
        <p:nvPicPr>
          <p:cNvPr id="94" name="Google Shape;94;p18"/>
          <p:cNvPicPr preferRelativeResize="0"/>
          <p:nvPr/>
        </p:nvPicPr>
        <p:blipFill rotWithShape="1">
          <a:blip r:embed="rId3">
            <a:alphaModFix/>
          </a:blip>
          <a:srcRect/>
          <a:stretch/>
        </p:blipFill>
        <p:spPr>
          <a:xfrm>
            <a:off x="6858000" y="4381500"/>
            <a:ext cx="2286000" cy="762000"/>
          </a:xfrm>
          <a:prstGeom prst="rect">
            <a:avLst/>
          </a:prstGeom>
          <a:noFill/>
          <a:ln>
            <a:noFill/>
          </a:ln>
        </p:spPr>
      </p:pic>
      <p:pic>
        <p:nvPicPr>
          <p:cNvPr id="5" name="Picture 2">
            <a:extLst>
              <a:ext uri="{FF2B5EF4-FFF2-40B4-BE49-F238E27FC236}">
                <a16:creationId xmlns:a16="http://schemas.microsoft.com/office/drawing/2014/main" id="{93401CC2-4E7E-4D2E-A6AE-EF7E62AAB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8" y="0"/>
            <a:ext cx="1719416" cy="737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75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IN" dirty="0"/>
              <a:t>Standardising Values:</a:t>
            </a:r>
          </a:p>
          <a:p>
            <a:pPr marL="114300" indent="0" algn="just" rtl="0">
              <a:buNone/>
            </a:pPr>
            <a:r>
              <a:rPr lang="en-US" b="0" i="0" dirty="0">
                <a:solidFill>
                  <a:srgbClr val="091E42"/>
                </a:solidFill>
                <a:effectLst/>
                <a:latin typeface="freight-text-pro"/>
              </a:rPr>
              <a:t>Checklist for future data cleaning exercises:</a:t>
            </a:r>
          </a:p>
          <a:p>
            <a:pPr algn="just" rtl="0">
              <a:buFont typeface="Arial" panose="020B0604020202020204" pitchFamily="34" charset="0"/>
              <a:buChar char="•"/>
            </a:pPr>
            <a:r>
              <a:rPr lang="en-US" b="1" i="0" dirty="0" err="1">
                <a:solidFill>
                  <a:srgbClr val="091E42"/>
                </a:solidFill>
                <a:effectLst/>
                <a:latin typeface="freight-text-pro"/>
              </a:rPr>
              <a:t>Standardise</a:t>
            </a:r>
            <a:r>
              <a:rPr lang="en-US" b="1" i="0" dirty="0">
                <a:solidFill>
                  <a:srgbClr val="091E42"/>
                </a:solidFill>
                <a:effectLst/>
                <a:latin typeface="freight-text-pro"/>
              </a:rPr>
              <a:t> units:</a:t>
            </a:r>
            <a:r>
              <a:rPr lang="en-US" b="0" i="0" dirty="0">
                <a:solidFill>
                  <a:srgbClr val="091E42"/>
                </a:solidFill>
                <a:effectLst/>
                <a:latin typeface="freight-text-pro"/>
              </a:rPr>
              <a:t> Ensure all observations under one variable are expressed in a common and consistent unit, e.g., convert </a:t>
            </a:r>
            <a:r>
              <a:rPr lang="en-US" b="0" i="0" dirty="0" err="1">
                <a:solidFill>
                  <a:srgbClr val="091E42"/>
                </a:solidFill>
                <a:effectLst/>
                <a:latin typeface="freight-text-pro"/>
              </a:rPr>
              <a:t>lbs</a:t>
            </a:r>
            <a:r>
              <a:rPr lang="en-US" b="0" i="0" dirty="0">
                <a:solidFill>
                  <a:srgbClr val="091E42"/>
                </a:solidFill>
                <a:effectLst/>
                <a:latin typeface="freight-text-pro"/>
              </a:rPr>
              <a:t> to kg, miles/</a:t>
            </a:r>
            <a:r>
              <a:rPr lang="en-US" b="0" i="0" dirty="0" err="1">
                <a:solidFill>
                  <a:srgbClr val="091E42"/>
                </a:solidFill>
                <a:effectLst/>
                <a:latin typeface="freight-text-pro"/>
              </a:rPr>
              <a:t>hr</a:t>
            </a:r>
            <a:r>
              <a:rPr lang="en-US" b="0" i="0" dirty="0">
                <a:solidFill>
                  <a:srgbClr val="091E42"/>
                </a:solidFill>
                <a:effectLst/>
                <a:latin typeface="freight-text-pro"/>
              </a:rPr>
              <a:t> to km/</a:t>
            </a:r>
            <a:r>
              <a:rPr lang="en-US" b="0" i="0" dirty="0" err="1">
                <a:solidFill>
                  <a:srgbClr val="091E42"/>
                </a:solidFill>
                <a:effectLst/>
                <a:latin typeface="freight-text-pro"/>
              </a:rPr>
              <a:t>hr</a:t>
            </a:r>
            <a:r>
              <a:rPr lang="en-US" b="0" i="0" dirty="0">
                <a:solidFill>
                  <a:srgbClr val="091E42"/>
                </a:solidFill>
                <a:effectLst/>
                <a:latin typeface="freight-text-pro"/>
              </a:rPr>
              <a:t>, etc.</a:t>
            </a:r>
          </a:p>
          <a:p>
            <a:pPr algn="just" rtl="0">
              <a:buFont typeface="Arial" panose="020B0604020202020204" pitchFamily="34" charset="0"/>
              <a:buChar char="•"/>
            </a:pPr>
            <a:r>
              <a:rPr lang="en-US" b="1" i="0" dirty="0">
                <a:solidFill>
                  <a:srgbClr val="091E42"/>
                </a:solidFill>
                <a:effectLst/>
                <a:latin typeface="freight-text-pro"/>
              </a:rPr>
              <a:t>Scale values if required:</a:t>
            </a:r>
            <a:r>
              <a:rPr lang="en-US" b="0" i="0" dirty="0">
                <a:solidFill>
                  <a:srgbClr val="091E42"/>
                </a:solidFill>
                <a:effectLst/>
                <a:latin typeface="freight-text-pro"/>
              </a:rPr>
              <a:t> Make sure all the observations under one variable have a common scale.</a:t>
            </a:r>
          </a:p>
          <a:p>
            <a:pPr algn="just" rtl="0">
              <a:buFont typeface="Arial" panose="020B0604020202020204" pitchFamily="34" charset="0"/>
              <a:buChar char="•"/>
            </a:pPr>
            <a:r>
              <a:rPr lang="en-US" b="1" i="0" dirty="0" err="1">
                <a:solidFill>
                  <a:srgbClr val="091E42"/>
                </a:solidFill>
                <a:effectLst/>
                <a:latin typeface="freight-text-pro"/>
              </a:rPr>
              <a:t>Standardise</a:t>
            </a:r>
            <a:r>
              <a:rPr lang="en-US" b="1" i="0" dirty="0">
                <a:solidFill>
                  <a:srgbClr val="091E42"/>
                </a:solidFill>
                <a:effectLst/>
                <a:latin typeface="freight-text-pro"/>
              </a:rPr>
              <a:t> precision</a:t>
            </a:r>
            <a:r>
              <a:rPr lang="en-US" b="0" i="0" dirty="0">
                <a:solidFill>
                  <a:srgbClr val="091E42"/>
                </a:solidFill>
                <a:effectLst/>
                <a:latin typeface="freight-text-pro"/>
              </a:rPr>
              <a:t> for a better presentation of data, e.g., change 4.5312341 kg to 4.53 kg.</a:t>
            </a:r>
          </a:p>
          <a:p>
            <a:pPr marL="0" lvl="0" indent="0" algn="l" rtl="0">
              <a:spcBef>
                <a:spcPts val="0"/>
              </a:spcBef>
              <a:spcAft>
                <a:spcPts val="1200"/>
              </a:spcAft>
              <a:buNone/>
            </a:pPr>
            <a:endParaRPr lang="en-IN" dirty="0"/>
          </a:p>
        </p:txBody>
      </p:sp>
      <p:pic>
        <p:nvPicPr>
          <p:cNvPr id="94" name="Google Shape;94;p18"/>
          <p:cNvPicPr preferRelativeResize="0"/>
          <p:nvPr/>
        </p:nvPicPr>
        <p:blipFill rotWithShape="1">
          <a:blip r:embed="rId3">
            <a:alphaModFix/>
          </a:blip>
          <a:srcRect/>
          <a:stretch/>
        </p:blipFill>
        <p:spPr>
          <a:xfrm>
            <a:off x="6858000" y="4381500"/>
            <a:ext cx="2286000" cy="762000"/>
          </a:xfrm>
          <a:prstGeom prst="rect">
            <a:avLst/>
          </a:prstGeom>
          <a:noFill/>
          <a:ln>
            <a:noFill/>
          </a:ln>
        </p:spPr>
      </p:pic>
      <p:pic>
        <p:nvPicPr>
          <p:cNvPr id="5" name="Picture 2">
            <a:extLst>
              <a:ext uri="{FF2B5EF4-FFF2-40B4-BE49-F238E27FC236}">
                <a16:creationId xmlns:a16="http://schemas.microsoft.com/office/drawing/2014/main" id="{93401CC2-4E7E-4D2E-A6AE-EF7E62AAB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8" y="0"/>
            <a:ext cx="1719416" cy="737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39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lgn="just">
              <a:buNone/>
            </a:pPr>
            <a:r>
              <a:rPr lang="en-US" dirty="0">
                <a:solidFill>
                  <a:srgbClr val="091E42"/>
                </a:solidFill>
                <a:latin typeface="freight-text-pro"/>
              </a:rPr>
              <a:t>C</a:t>
            </a:r>
            <a:r>
              <a:rPr lang="en-US" b="0" i="0" dirty="0">
                <a:solidFill>
                  <a:srgbClr val="091E42"/>
                </a:solidFill>
                <a:effectLst/>
                <a:latin typeface="freight-text-pro"/>
              </a:rPr>
              <a:t>hecklist for future data cleaning exercises:</a:t>
            </a:r>
          </a:p>
          <a:p>
            <a:pPr algn="just" rtl="0">
              <a:buFont typeface="Arial" panose="020B0604020202020204" pitchFamily="34" charset="0"/>
              <a:buChar char="•"/>
            </a:pPr>
            <a:r>
              <a:rPr lang="en-US" b="0" i="0" dirty="0">
                <a:solidFill>
                  <a:srgbClr val="091E42"/>
                </a:solidFill>
                <a:effectLst/>
                <a:latin typeface="freight-text-pro"/>
              </a:rPr>
              <a:t>Remove extra characters such as common prefixes/suffixes, leading/trailing/multiple spaces, etc. These are irrelevant to the analysis.</a:t>
            </a:r>
          </a:p>
          <a:p>
            <a:pPr algn="just" rtl="0">
              <a:buFont typeface="Arial" panose="020B0604020202020204" pitchFamily="34" charset="0"/>
              <a:buChar char="•"/>
            </a:pPr>
            <a:r>
              <a:rPr lang="en-US" b="1" i="0" dirty="0" err="1">
                <a:solidFill>
                  <a:srgbClr val="091E42"/>
                </a:solidFill>
                <a:effectLst/>
                <a:latin typeface="freight-text-pro"/>
              </a:rPr>
              <a:t>Standardise</a:t>
            </a:r>
            <a:r>
              <a:rPr lang="en-US" b="1" i="0" dirty="0">
                <a:solidFill>
                  <a:srgbClr val="091E42"/>
                </a:solidFill>
                <a:effectLst/>
                <a:latin typeface="freight-text-pro"/>
              </a:rPr>
              <a:t> case:</a:t>
            </a:r>
            <a:r>
              <a:rPr lang="en-US" b="0" i="0" dirty="0">
                <a:solidFill>
                  <a:srgbClr val="091E42"/>
                </a:solidFill>
                <a:effectLst/>
                <a:latin typeface="freight-text-pro"/>
              </a:rPr>
              <a:t> String variables may take various casing styles, e.g., FULLCAPS, lowercase, Title Case, Sentence case, etc.</a:t>
            </a:r>
          </a:p>
          <a:p>
            <a:pPr algn="just" rtl="0">
              <a:buFont typeface="Arial" panose="020B0604020202020204" pitchFamily="34" charset="0"/>
              <a:buChar char="•"/>
            </a:pPr>
            <a:r>
              <a:rPr lang="en-US" b="1" i="0" dirty="0" err="1">
                <a:solidFill>
                  <a:srgbClr val="091E42"/>
                </a:solidFill>
                <a:effectLst/>
                <a:latin typeface="freight-text-pro"/>
              </a:rPr>
              <a:t>Standardise</a:t>
            </a:r>
            <a:r>
              <a:rPr lang="en-US" b="1" i="0" dirty="0">
                <a:solidFill>
                  <a:srgbClr val="091E42"/>
                </a:solidFill>
                <a:effectLst/>
                <a:latin typeface="freight-text-pro"/>
              </a:rPr>
              <a:t> format:</a:t>
            </a:r>
            <a:r>
              <a:rPr lang="en-US" b="0" i="0" dirty="0">
                <a:solidFill>
                  <a:srgbClr val="091E42"/>
                </a:solidFill>
                <a:effectLst/>
                <a:latin typeface="freight-text-pro"/>
              </a:rPr>
              <a:t> It is important to </a:t>
            </a:r>
            <a:r>
              <a:rPr lang="en-US" b="0" i="0" dirty="0" err="1">
                <a:solidFill>
                  <a:srgbClr val="091E42"/>
                </a:solidFill>
                <a:effectLst/>
                <a:latin typeface="freight-text-pro"/>
              </a:rPr>
              <a:t>standardise</a:t>
            </a:r>
            <a:r>
              <a:rPr lang="en-US" b="0" i="0" dirty="0">
                <a:solidFill>
                  <a:srgbClr val="091E42"/>
                </a:solidFill>
                <a:effectLst/>
                <a:latin typeface="freight-text-pro"/>
              </a:rPr>
              <a:t> the format of other elements such as date, name, etc. For example, change 23/10/16 to 2016/10/23, “Modi, Narendra” to “Narendra Modi", etc.</a:t>
            </a:r>
          </a:p>
          <a:p>
            <a:pPr marL="0" lvl="0" indent="0" algn="l" rtl="0">
              <a:spcBef>
                <a:spcPts val="0"/>
              </a:spcBef>
              <a:spcAft>
                <a:spcPts val="1200"/>
              </a:spcAft>
              <a:buNone/>
            </a:pPr>
            <a:endParaRPr lang="en-IN" dirty="0"/>
          </a:p>
        </p:txBody>
      </p:sp>
      <p:pic>
        <p:nvPicPr>
          <p:cNvPr id="94" name="Google Shape;94;p18"/>
          <p:cNvPicPr preferRelativeResize="0"/>
          <p:nvPr/>
        </p:nvPicPr>
        <p:blipFill rotWithShape="1">
          <a:blip r:embed="rId3">
            <a:alphaModFix/>
          </a:blip>
          <a:srcRect/>
          <a:stretch/>
        </p:blipFill>
        <p:spPr>
          <a:xfrm>
            <a:off x="6858000" y="4381500"/>
            <a:ext cx="2286000" cy="762000"/>
          </a:xfrm>
          <a:prstGeom prst="rect">
            <a:avLst/>
          </a:prstGeom>
          <a:noFill/>
          <a:ln>
            <a:noFill/>
          </a:ln>
        </p:spPr>
      </p:pic>
      <p:pic>
        <p:nvPicPr>
          <p:cNvPr id="5" name="Picture 2">
            <a:extLst>
              <a:ext uri="{FF2B5EF4-FFF2-40B4-BE49-F238E27FC236}">
                <a16:creationId xmlns:a16="http://schemas.microsoft.com/office/drawing/2014/main" id="{93401CC2-4E7E-4D2E-A6AE-EF7E62AAB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8" y="0"/>
            <a:ext cx="1719416" cy="737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864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US" dirty="0"/>
              <a:t>Fixing Invalid Values and Filter Data:</a:t>
            </a:r>
          </a:p>
          <a:p>
            <a:pPr marL="114300" indent="0" algn="just" rtl="0">
              <a:buNone/>
            </a:pPr>
            <a:r>
              <a:rPr lang="en-US" dirty="0">
                <a:solidFill>
                  <a:srgbClr val="091E42"/>
                </a:solidFill>
                <a:latin typeface="freight-text-pro"/>
              </a:rPr>
              <a:t>F</a:t>
            </a:r>
            <a:r>
              <a:rPr lang="en-US" b="0" i="0" dirty="0">
                <a:solidFill>
                  <a:srgbClr val="091E42"/>
                </a:solidFill>
                <a:effectLst/>
                <a:latin typeface="freight-text-pro"/>
              </a:rPr>
              <a:t>uture data cleaning exercises:</a:t>
            </a:r>
          </a:p>
          <a:p>
            <a:pPr algn="just" rtl="0">
              <a:buFont typeface="Arial" panose="020B0604020202020204" pitchFamily="34" charset="0"/>
              <a:buChar char="•"/>
            </a:pPr>
            <a:r>
              <a:rPr lang="en-US" b="1" i="0" dirty="0">
                <a:solidFill>
                  <a:srgbClr val="091E42"/>
                </a:solidFill>
                <a:effectLst/>
                <a:latin typeface="freight-text-pro"/>
              </a:rPr>
              <a:t>Encode </a:t>
            </a:r>
            <a:r>
              <a:rPr lang="en-US" b="1" i="0" dirty="0" err="1">
                <a:solidFill>
                  <a:srgbClr val="091E42"/>
                </a:solidFill>
                <a:effectLst/>
                <a:latin typeface="freight-text-pro"/>
              </a:rPr>
              <a:t>unicode</a:t>
            </a:r>
            <a:r>
              <a:rPr lang="en-US" b="1" i="0" dirty="0">
                <a:solidFill>
                  <a:srgbClr val="091E42"/>
                </a:solidFill>
                <a:effectLst/>
                <a:latin typeface="freight-text-pro"/>
              </a:rPr>
              <a:t> properly</a:t>
            </a:r>
            <a:r>
              <a:rPr lang="en-US" b="0" i="0" dirty="0">
                <a:solidFill>
                  <a:srgbClr val="091E42"/>
                </a:solidFill>
                <a:effectLst/>
                <a:latin typeface="freight-text-pro"/>
              </a:rPr>
              <a:t>: In case the data is being read as junk characters, try to change the encoding, for example, use CP1252 instead of UTF-8.</a:t>
            </a:r>
          </a:p>
          <a:p>
            <a:pPr algn="just" rtl="0">
              <a:buFont typeface="Arial" panose="020B0604020202020204" pitchFamily="34" charset="0"/>
              <a:buChar char="•"/>
            </a:pPr>
            <a:r>
              <a:rPr lang="en-US" b="1" i="0" dirty="0">
                <a:solidFill>
                  <a:srgbClr val="091E42"/>
                </a:solidFill>
                <a:effectLst/>
                <a:latin typeface="freight-text-pro"/>
              </a:rPr>
              <a:t>Convert incorrect data types</a:t>
            </a:r>
            <a:r>
              <a:rPr lang="en-US" b="0" i="0" dirty="0">
                <a:solidFill>
                  <a:srgbClr val="091E42"/>
                </a:solidFill>
                <a:effectLst/>
                <a:latin typeface="freight-text-pro"/>
              </a:rPr>
              <a:t>: Change the incorrect data types to the correct data types for ease of analysis. For example, if numeric values are stored as strings, then it would not be possible to calculate metrics such as mean, median, etc. Some of the common data type corrections include changing a string to a number ("12,300" to “12300”), a string to a date ("2013-Aug" to “2013/08”), a number to a string (“PIN Code 110001” to "110001"), etc.</a:t>
            </a:r>
          </a:p>
          <a:p>
            <a:pPr algn="just" rtl="0">
              <a:buFont typeface="Arial" panose="020B0604020202020204" pitchFamily="34" charset="0"/>
              <a:buChar char="•"/>
            </a:pPr>
            <a:r>
              <a:rPr lang="en-US" b="1" i="0" dirty="0">
                <a:solidFill>
                  <a:srgbClr val="091E42"/>
                </a:solidFill>
                <a:effectLst/>
                <a:latin typeface="freight-text-pro"/>
              </a:rPr>
              <a:t>Correct the values that lie beyond the range</a:t>
            </a:r>
            <a:r>
              <a:rPr lang="en-US" b="0" i="0" dirty="0">
                <a:solidFill>
                  <a:srgbClr val="091E42"/>
                </a:solidFill>
                <a:effectLst/>
                <a:latin typeface="freight-text-pro"/>
              </a:rPr>
              <a:t>: If some values lie beyond the logical range, for example, temperature less than -273° C (0° K), then you would need to correct those values as required. A close look at the data set would help you determine whether there is scope for correction or the value needs to be removed.</a:t>
            </a:r>
            <a:endParaRPr lang="en-US" dirty="0"/>
          </a:p>
          <a:p>
            <a:pPr marL="0" lvl="0" indent="0" algn="l" rtl="0">
              <a:spcBef>
                <a:spcPts val="0"/>
              </a:spcBef>
              <a:spcAft>
                <a:spcPts val="1200"/>
              </a:spcAft>
              <a:buNone/>
            </a:pPr>
            <a:endParaRPr lang="en-IN" dirty="0"/>
          </a:p>
        </p:txBody>
      </p:sp>
      <p:pic>
        <p:nvPicPr>
          <p:cNvPr id="94" name="Google Shape;94;p18"/>
          <p:cNvPicPr preferRelativeResize="0"/>
          <p:nvPr/>
        </p:nvPicPr>
        <p:blipFill rotWithShape="1">
          <a:blip r:embed="rId3">
            <a:alphaModFix/>
          </a:blip>
          <a:srcRect/>
          <a:stretch/>
        </p:blipFill>
        <p:spPr>
          <a:xfrm>
            <a:off x="6858000" y="4381500"/>
            <a:ext cx="2286000" cy="762000"/>
          </a:xfrm>
          <a:prstGeom prst="rect">
            <a:avLst/>
          </a:prstGeom>
          <a:noFill/>
          <a:ln>
            <a:noFill/>
          </a:ln>
        </p:spPr>
      </p:pic>
      <p:pic>
        <p:nvPicPr>
          <p:cNvPr id="5" name="Picture 2">
            <a:extLst>
              <a:ext uri="{FF2B5EF4-FFF2-40B4-BE49-F238E27FC236}">
                <a16:creationId xmlns:a16="http://schemas.microsoft.com/office/drawing/2014/main" id="{93401CC2-4E7E-4D2E-A6AE-EF7E62AAB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8" y="0"/>
            <a:ext cx="1719416" cy="737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672484"/>
      </p:ext>
    </p:extLst>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TotalTime>
  <Words>2749</Words>
  <Application>Microsoft Office PowerPoint</Application>
  <PresentationFormat>On-screen Show (16:9)</PresentationFormat>
  <Paragraphs>122</Paragraphs>
  <Slides>45</Slides>
  <Notes>45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circular</vt:lpstr>
      <vt:lpstr>Lato</vt:lpstr>
      <vt:lpstr>Playfair Display</vt:lpstr>
      <vt:lpstr>freight-text-pro</vt:lpstr>
      <vt:lpstr>Palatino</vt:lpstr>
      <vt:lpstr>Coral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haripriya nair</dc:creator>
  <cp:lastModifiedBy>sachin saxena</cp:lastModifiedBy>
  <cp:revision>94</cp:revision>
  <dcterms:modified xsi:type="dcterms:W3CDTF">2023-02-10T18:19:49Z</dcterms:modified>
</cp:coreProperties>
</file>