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81" r:id="rId5"/>
    <p:sldId id="259" r:id="rId6"/>
    <p:sldId id="279" r:id="rId7"/>
    <p:sldId id="280" r:id="rId8"/>
    <p:sldId id="277" r:id="rId9"/>
    <p:sldId id="282" r:id="rId10"/>
    <p:sldId id="283" r:id="rId11"/>
    <p:sldId id="278" r:id="rId12"/>
    <p:sldId id="284" r:id="rId13"/>
    <p:sldId id="268" r:id="rId14"/>
    <p:sldId id="285" r:id="rId15"/>
    <p:sldId id="271" r:id="rId16"/>
  </p:sldIdLst>
  <p:sldSz cx="12192000" cy="6858000"/>
  <p:notesSz cx="6858000" cy="9144000"/>
  <p:embeddedFontLst>
    <p:embeddedFont>
      <p:font typeface="Source Sans Pro" panose="020B0503030403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huzUcvmXdUbBa97zvB+9ARSt5Xw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5BE450-896B-4E55-BE44-C5D6D3598BB8}">
  <a:tblStyle styleId="{965BE450-896B-4E55-BE44-C5D6D3598BB8}" styleName="Table_0">
    <a:wholeTbl>
      <a:tcTxStyle>
        <a:font>
          <a:latin typeface="Arial"/>
          <a:ea typeface="Arial"/>
          <a:cs typeface="Arial"/>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60d35f11e3_3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60d35f11e3_3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60d35f11e3_3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60d35f11e3_3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60d35f11e3_3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60d35f11e3_3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9069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60d35f11e3_3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60d35f11e3_3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2197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60d35f11e3_15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60d35f11e3_15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60d35f11e3_15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60d35f11e3_15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0278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60d35f11e3_154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60d35f11e3_154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a:spLocks noGrp="1"/>
          </p:cNvSpPr>
          <p:nvPr>
            <p:ph type="pic" idx="2"/>
          </p:nvPr>
        </p:nvSpPr>
        <p:spPr>
          <a:xfrm>
            <a:off x="5183188" y="987425"/>
            <a:ext cx="6172200" cy="4873625"/>
          </a:xfrm>
          <a:prstGeom prst="rect">
            <a:avLst/>
          </a:prstGeom>
          <a:noFill/>
          <a:ln>
            <a:noFill/>
          </a:ln>
        </p:spPr>
      </p:sp>
      <p:sp>
        <p:nvSpPr>
          <p:cNvPr id="64" name="Google Shape;64;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
          <p:cNvSpPr txBox="1">
            <a:spLocks noGrp="1"/>
          </p:cNvSpPr>
          <p:nvPr>
            <p:ph type="subTitle" idx="1"/>
          </p:nvPr>
        </p:nvSpPr>
        <p:spPr>
          <a:xfrm>
            <a:off x="174354" y="2240055"/>
            <a:ext cx="11843291" cy="1323440"/>
          </a:xfrm>
          <a:prstGeom prst="rect">
            <a:avLst/>
          </a:prstGeom>
          <a:noFill/>
          <a:ln>
            <a:noFill/>
          </a:ln>
        </p:spPr>
        <p:txBody>
          <a:bodyPr spcFirstLastPara="1" wrap="square" lIns="91425" tIns="45700" rIns="91425" bIns="45700" anchor="t" anchorCtr="0">
            <a:normAutofit fontScale="92500"/>
          </a:bodyPr>
          <a:lstStyle/>
          <a:p>
            <a:pPr>
              <a:lnSpc>
                <a:spcPct val="115000"/>
              </a:lnSpc>
            </a:pPr>
            <a:r>
              <a:rPr lang="en-US" sz="3200" b="1" kern="1400" spc="-50" dirty="0">
                <a:solidFill>
                  <a:srgbClr val="7030A0"/>
                </a:solidFill>
                <a:effectLst/>
                <a:latin typeface="Times New Roman" panose="02020603050405020304" pitchFamily="18" charset="0"/>
                <a:ea typeface="MS Mincho" panose="02020609040205080304" pitchFamily="49" charset="-128"/>
                <a:cs typeface="Times New Roman" panose="02020603050405020304" pitchFamily="18" charset="0"/>
              </a:rPr>
              <a:t>PREDICTING CYBER-ATTACKS AND IDENTIFYING PERPETRATORS USING MACHINE LEARNING TECHNIQUES</a:t>
            </a:r>
            <a:endParaRPr lang="en-IN" sz="3200" kern="1400" spc="-50" dirty="0">
              <a:solidFill>
                <a:srgbClr val="7030A0"/>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ctr">
              <a:lnSpc>
                <a:spcPct val="115000"/>
              </a:lnSpc>
            </a:pPr>
            <a:endParaRPr lang="en-IN" sz="3200" dirty="0">
              <a:solidFill>
                <a:srgbClr val="7030A0"/>
              </a:solidFill>
              <a:effectLst/>
              <a:latin typeface="Arial" panose="020B0604020202020204" pitchFamily="34" charset="0"/>
              <a:ea typeface="Arial" panose="020B0604020202020204" pitchFamily="34" charset="0"/>
            </a:endParaRPr>
          </a:p>
          <a:p>
            <a:pPr marL="0" lvl="0" indent="0" algn="ctr" rtl="0">
              <a:lnSpc>
                <a:spcPct val="90000"/>
              </a:lnSpc>
              <a:spcBef>
                <a:spcPts val="1000"/>
              </a:spcBef>
              <a:spcAft>
                <a:spcPts val="0"/>
              </a:spcAft>
              <a:buClr>
                <a:schemeClr val="dk1"/>
              </a:buClr>
              <a:buSzPct val="100000"/>
              <a:buNone/>
            </a:pPr>
            <a:endParaRPr dirty="0">
              <a:solidFill>
                <a:srgbClr val="00B050"/>
              </a:solidFill>
            </a:endParaRPr>
          </a:p>
        </p:txBody>
      </p:sp>
      <p:sp>
        <p:nvSpPr>
          <p:cNvPr id="5" name="TextBox 4">
            <a:extLst>
              <a:ext uri="{FF2B5EF4-FFF2-40B4-BE49-F238E27FC236}">
                <a16:creationId xmlns:a16="http://schemas.microsoft.com/office/drawing/2014/main" id="{EB8F3DC9-A013-0F4B-5BE6-E5004D44CEF7}"/>
              </a:ext>
            </a:extLst>
          </p:cNvPr>
          <p:cNvSpPr txBox="1"/>
          <p:nvPr/>
        </p:nvSpPr>
        <p:spPr>
          <a:xfrm>
            <a:off x="4605771" y="3965673"/>
            <a:ext cx="2544040" cy="646331"/>
          </a:xfrm>
          <a:prstGeom prst="rect">
            <a:avLst/>
          </a:prstGeom>
          <a:noFill/>
        </p:spPr>
        <p:txBody>
          <a:bodyPr wrap="square">
            <a:spAutoFit/>
          </a:bodyPr>
          <a:lstStyle/>
          <a:p>
            <a:pPr algn="ctr"/>
            <a:r>
              <a:rPr lang="en-IN" sz="3600" b="1" dirty="0">
                <a:solidFill>
                  <a:srgbClr val="C00000"/>
                </a:solidFill>
                <a:latin typeface="Source Sans Pro" panose="020B0503030403020204" pitchFamily="34" charset="0"/>
              </a:rPr>
              <a:t>3rd Review</a:t>
            </a:r>
            <a:endParaRPr lang="en-IN" sz="3600" b="1" i="0" dirty="0">
              <a:solidFill>
                <a:srgbClr val="C00000"/>
              </a:solidFill>
              <a:effectLst/>
              <a:latin typeface="Source Sans Pro" panose="020B0503030403020204" pitchFamily="34" charset="0"/>
            </a:endParaRPr>
          </a:p>
        </p:txBody>
      </p:sp>
      <p:pic>
        <p:nvPicPr>
          <p:cNvPr id="8" name="Picture 7">
            <a:extLst>
              <a:ext uri="{FF2B5EF4-FFF2-40B4-BE49-F238E27FC236}">
                <a16:creationId xmlns:a16="http://schemas.microsoft.com/office/drawing/2014/main" id="{2BF2B796-C622-417F-86D4-6DE8A2D09E75}"/>
              </a:ext>
            </a:extLst>
          </p:cNvPr>
          <p:cNvPicPr>
            <a:picLocks noChangeAspect="1"/>
          </p:cNvPicPr>
          <p:nvPr/>
        </p:nvPicPr>
        <p:blipFill>
          <a:blip r:embed="rId3"/>
          <a:stretch>
            <a:fillRect/>
          </a:stretch>
        </p:blipFill>
        <p:spPr>
          <a:xfrm>
            <a:off x="253676" y="38663"/>
            <a:ext cx="11843291" cy="947928"/>
          </a:xfrm>
          <a:prstGeom prst="rect">
            <a:avLst/>
          </a:prstGeom>
        </p:spPr>
      </p:pic>
      <p:sp>
        <p:nvSpPr>
          <p:cNvPr id="9" name="TextBox 8">
            <a:extLst>
              <a:ext uri="{FF2B5EF4-FFF2-40B4-BE49-F238E27FC236}">
                <a16:creationId xmlns:a16="http://schemas.microsoft.com/office/drawing/2014/main" id="{6BE1F4AA-B455-9351-D691-3CBCA011E351}"/>
              </a:ext>
            </a:extLst>
          </p:cNvPr>
          <p:cNvSpPr txBox="1"/>
          <p:nvPr/>
        </p:nvSpPr>
        <p:spPr>
          <a:xfrm>
            <a:off x="0" y="5060569"/>
            <a:ext cx="4818785" cy="1323439"/>
          </a:xfrm>
          <a:prstGeom prst="rect">
            <a:avLst/>
          </a:prstGeom>
          <a:noFill/>
        </p:spPr>
        <p:txBody>
          <a:bodyPr wrap="square">
            <a:spAutoFit/>
          </a:bodyPr>
          <a:lstStyle/>
          <a:p>
            <a:pPr algn="ctr"/>
            <a:r>
              <a:rPr lang="en-IN" sz="2000" b="1" dirty="0">
                <a:solidFill>
                  <a:srgbClr val="002060"/>
                </a:solidFill>
                <a:latin typeface="Source Sans Pro" panose="020B0503030403020204" pitchFamily="34" charset="0"/>
              </a:rPr>
              <a:t>Project Team</a:t>
            </a:r>
          </a:p>
          <a:p>
            <a:pPr marL="457200" indent="-457200" algn="ctr">
              <a:buAutoNum type="arabicPeriod"/>
            </a:pPr>
            <a:r>
              <a:rPr lang="en-IN" sz="2000" b="1" dirty="0">
                <a:solidFill>
                  <a:srgbClr val="C00000"/>
                </a:solidFill>
                <a:latin typeface="Source Sans Pro" panose="020B0503030403020204" pitchFamily="34" charset="0"/>
              </a:rPr>
              <a:t>Sachin L</a:t>
            </a:r>
            <a:r>
              <a:rPr lang="en-IN" sz="2000" b="1" i="0" dirty="0">
                <a:solidFill>
                  <a:srgbClr val="C00000"/>
                </a:solidFill>
                <a:effectLst/>
                <a:latin typeface="Source Sans Pro" panose="020B0503030403020204" pitchFamily="34" charset="0"/>
              </a:rPr>
              <a:t> ( </a:t>
            </a:r>
            <a:r>
              <a:rPr lang="en-IN" sz="2000" b="1" dirty="0">
                <a:solidFill>
                  <a:srgbClr val="C00000"/>
                </a:solidFill>
                <a:latin typeface="Source Sans Pro" panose="020B0503030403020204" pitchFamily="34" charset="0"/>
              </a:rPr>
              <a:t>312820205031</a:t>
            </a:r>
            <a:r>
              <a:rPr lang="en-IN" sz="2000" b="1" i="0" dirty="0">
                <a:solidFill>
                  <a:srgbClr val="C00000"/>
                </a:solidFill>
                <a:effectLst/>
                <a:latin typeface="Source Sans Pro" panose="020B0503030403020204" pitchFamily="34" charset="0"/>
              </a:rPr>
              <a:t>)</a:t>
            </a:r>
          </a:p>
          <a:p>
            <a:pPr marL="457200" indent="-457200" algn="ctr">
              <a:buFont typeface="Arial"/>
              <a:buAutoNum type="arabicPeriod"/>
            </a:pPr>
            <a:r>
              <a:rPr lang="en-IN" sz="2000" b="1" dirty="0">
                <a:solidFill>
                  <a:srgbClr val="C00000"/>
                </a:solidFill>
                <a:latin typeface="Source Sans Pro" panose="020B0503030403020204" pitchFamily="34" charset="0"/>
              </a:rPr>
              <a:t>Dinesh Kumar S</a:t>
            </a:r>
            <a:r>
              <a:rPr lang="en-IN" sz="2000" b="1" i="0" dirty="0">
                <a:solidFill>
                  <a:srgbClr val="C00000"/>
                </a:solidFill>
                <a:effectLst/>
                <a:latin typeface="Source Sans Pro" panose="020B0503030403020204" pitchFamily="34" charset="0"/>
              </a:rPr>
              <a:t> ( </a:t>
            </a:r>
            <a:r>
              <a:rPr lang="en-IN" sz="2000" b="1" dirty="0">
                <a:solidFill>
                  <a:srgbClr val="C00000"/>
                </a:solidFill>
                <a:latin typeface="Source Sans Pro" panose="020B0503030403020204" pitchFamily="34" charset="0"/>
              </a:rPr>
              <a:t>312820205009</a:t>
            </a:r>
            <a:r>
              <a:rPr lang="en-IN" sz="2000" b="1" i="0" dirty="0">
                <a:solidFill>
                  <a:srgbClr val="C00000"/>
                </a:solidFill>
                <a:effectLst/>
                <a:latin typeface="Source Sans Pro" panose="020B0503030403020204" pitchFamily="34" charset="0"/>
              </a:rPr>
              <a:t>)</a:t>
            </a:r>
          </a:p>
          <a:p>
            <a:pPr marL="457200" indent="-457200" algn="ctr">
              <a:buAutoNum type="arabicPeriod"/>
            </a:pPr>
            <a:endParaRPr lang="en-IN" sz="2000" b="1" i="0" dirty="0">
              <a:solidFill>
                <a:srgbClr val="C00000"/>
              </a:solidFill>
              <a:effectLst/>
              <a:latin typeface="Source Sans Pro" panose="020B0503030403020204" pitchFamily="34" charset="0"/>
            </a:endParaRPr>
          </a:p>
        </p:txBody>
      </p:sp>
      <p:sp>
        <p:nvSpPr>
          <p:cNvPr id="10" name="TextBox 9">
            <a:extLst>
              <a:ext uri="{FF2B5EF4-FFF2-40B4-BE49-F238E27FC236}">
                <a16:creationId xmlns:a16="http://schemas.microsoft.com/office/drawing/2014/main" id="{41F064B4-5459-3A82-3525-C961D4AFC445}"/>
              </a:ext>
            </a:extLst>
          </p:cNvPr>
          <p:cNvSpPr txBox="1"/>
          <p:nvPr/>
        </p:nvSpPr>
        <p:spPr>
          <a:xfrm>
            <a:off x="5753098" y="4975616"/>
            <a:ext cx="6562294" cy="1631216"/>
          </a:xfrm>
          <a:prstGeom prst="rect">
            <a:avLst/>
          </a:prstGeom>
          <a:noFill/>
        </p:spPr>
        <p:txBody>
          <a:bodyPr wrap="square">
            <a:spAutoFit/>
          </a:bodyPr>
          <a:lstStyle/>
          <a:p>
            <a:pPr algn="ctr"/>
            <a:r>
              <a:rPr lang="en-IN" sz="2000" b="1" i="0" dirty="0">
                <a:solidFill>
                  <a:srgbClr val="00B050"/>
                </a:solidFill>
                <a:effectLst/>
                <a:latin typeface="Source Sans Pro" panose="020B0503030403020204" pitchFamily="34" charset="0"/>
              </a:rPr>
              <a:t>Guided By</a:t>
            </a:r>
          </a:p>
          <a:p>
            <a:pPr algn="ctr"/>
            <a:r>
              <a:rPr lang="en-IN" sz="2000" b="1" dirty="0" err="1">
                <a:solidFill>
                  <a:srgbClr val="C00000"/>
                </a:solidFill>
                <a:latin typeface="Source Sans Pro" panose="020B0503030403020204" pitchFamily="34" charset="0"/>
              </a:rPr>
              <a:t>Dr.</a:t>
            </a:r>
            <a:r>
              <a:rPr lang="en-IN" sz="2000" b="1" dirty="0">
                <a:solidFill>
                  <a:srgbClr val="C00000"/>
                </a:solidFill>
                <a:latin typeface="Source Sans Pro" panose="020B0503030403020204" pitchFamily="34" charset="0"/>
              </a:rPr>
              <a:t> G. A.SENTHIL</a:t>
            </a:r>
          </a:p>
          <a:p>
            <a:pPr algn="ctr"/>
            <a:r>
              <a:rPr lang="en-IN" sz="2000" b="1" i="0" dirty="0">
                <a:solidFill>
                  <a:srgbClr val="C00000"/>
                </a:solidFill>
                <a:effectLst/>
                <a:latin typeface="Source Sans Pro" panose="020B0503030403020204" pitchFamily="34" charset="0"/>
              </a:rPr>
              <a:t>Associate Professor</a:t>
            </a:r>
          </a:p>
          <a:p>
            <a:pPr algn="ctr"/>
            <a:r>
              <a:rPr lang="en-IN" sz="2000" b="1" dirty="0">
                <a:solidFill>
                  <a:srgbClr val="C00000"/>
                </a:solidFill>
                <a:latin typeface="Source Sans Pro" panose="020B0503030403020204" pitchFamily="34" charset="0"/>
              </a:rPr>
              <a:t>Dept of IT </a:t>
            </a:r>
          </a:p>
          <a:p>
            <a:pPr algn="ctr"/>
            <a:r>
              <a:rPr lang="en-IN" sz="2000" b="1" i="0" dirty="0">
                <a:solidFill>
                  <a:srgbClr val="C00000"/>
                </a:solidFill>
                <a:effectLst/>
                <a:latin typeface="Source Sans Pro" panose="020B0503030403020204" pitchFamily="34" charset="0"/>
              </a:rPr>
              <a:t>Agni College o</a:t>
            </a:r>
            <a:r>
              <a:rPr lang="en-IN" sz="2000" b="1" dirty="0">
                <a:solidFill>
                  <a:srgbClr val="C00000"/>
                </a:solidFill>
                <a:latin typeface="Source Sans Pro" panose="020B0503030403020204" pitchFamily="34" charset="0"/>
              </a:rPr>
              <a:t>f Technology</a:t>
            </a:r>
            <a:endParaRPr lang="en-IN" sz="2000" b="1" i="0" dirty="0">
              <a:solidFill>
                <a:srgbClr val="C00000"/>
              </a:solidFill>
              <a:effectLst/>
              <a:latin typeface="Source Sans Pro" panose="020B0503030403020204" pitchFamily="34" charset="0"/>
            </a:endParaRPr>
          </a:p>
        </p:txBody>
      </p:sp>
      <p:sp>
        <p:nvSpPr>
          <p:cNvPr id="11" name="TextBox 10">
            <a:extLst>
              <a:ext uri="{FF2B5EF4-FFF2-40B4-BE49-F238E27FC236}">
                <a16:creationId xmlns:a16="http://schemas.microsoft.com/office/drawing/2014/main" id="{38C06641-E5F3-0361-3064-8B25995C02E0}"/>
              </a:ext>
            </a:extLst>
          </p:cNvPr>
          <p:cNvSpPr txBox="1"/>
          <p:nvPr/>
        </p:nvSpPr>
        <p:spPr>
          <a:xfrm>
            <a:off x="3958071" y="1135711"/>
            <a:ext cx="4624819" cy="646331"/>
          </a:xfrm>
          <a:prstGeom prst="rect">
            <a:avLst/>
          </a:prstGeom>
          <a:noFill/>
        </p:spPr>
        <p:txBody>
          <a:bodyPr wrap="square">
            <a:spAutoFit/>
          </a:bodyPr>
          <a:lstStyle/>
          <a:p>
            <a:pPr algn="ctr"/>
            <a:r>
              <a:rPr lang="en-IN" sz="3600" b="1" dirty="0">
                <a:solidFill>
                  <a:srgbClr val="C00000"/>
                </a:solidFill>
                <a:latin typeface="Source Sans Pro" panose="020B0503030403020204" pitchFamily="34" charset="0"/>
              </a:rPr>
              <a:t>IT8811- Project work</a:t>
            </a:r>
          </a:p>
        </p:txBody>
      </p:sp>
      <p:sp>
        <p:nvSpPr>
          <p:cNvPr id="12" name="Date Placeholder 11">
            <a:extLst>
              <a:ext uri="{FF2B5EF4-FFF2-40B4-BE49-F238E27FC236}">
                <a16:creationId xmlns:a16="http://schemas.microsoft.com/office/drawing/2014/main" id="{9FF6760C-B609-6A21-9262-BEBE22EED2D5}"/>
              </a:ext>
            </a:extLst>
          </p:cNvPr>
          <p:cNvSpPr>
            <a:spLocks noGrp="1"/>
          </p:cNvSpPr>
          <p:nvPr>
            <p:ph type="dt" idx="10"/>
          </p:nvPr>
        </p:nvSpPr>
        <p:spPr/>
        <p:txBody>
          <a:bodyPr/>
          <a:lstStyle/>
          <a:p>
            <a:r>
              <a:rPr lang="en-IN" sz="1800" b="1" dirty="0"/>
              <a:t>DATE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6;g160d35f11e3_30_8">
            <a:extLst>
              <a:ext uri="{FF2B5EF4-FFF2-40B4-BE49-F238E27FC236}">
                <a16:creationId xmlns:a16="http://schemas.microsoft.com/office/drawing/2014/main" id="{55F5063E-34E1-1D4B-0F4D-92A517874574}"/>
              </a:ext>
            </a:extLst>
          </p:cNvPr>
          <p:cNvSpPr txBox="1">
            <a:spLocks noGrp="1"/>
          </p:cNvSpPr>
          <p:nvPr>
            <p:ph type="title"/>
          </p:nvPr>
        </p:nvSpPr>
        <p:spPr>
          <a:xfrm>
            <a:off x="931110" y="592896"/>
            <a:ext cx="10515600" cy="732803"/>
          </a:xfrm>
          <a:prstGeom prst="rect">
            <a:avLst/>
          </a:prstGeom>
        </p:spPr>
        <p:txBody>
          <a:bodyPr spcFirstLastPara="1" wrap="square" lIns="91425" tIns="45700" rIns="91425" bIns="45700" anchor="ctr" anchorCtr="0">
            <a:normAutofit fontScale="90000"/>
          </a:bodyPr>
          <a:lstStyle/>
          <a:p>
            <a:pPr>
              <a:buSzPts val="1100"/>
            </a:pPr>
            <a:r>
              <a:rPr lang="en-US" sz="4900" b="1" dirty="0">
                <a:solidFill>
                  <a:srgbClr val="38761D"/>
                </a:solidFill>
              </a:rPr>
              <a:t>Flow Chart Diagram</a:t>
            </a:r>
            <a:br>
              <a:rPr lang="en-US" dirty="0"/>
            </a:br>
            <a:endParaRPr b="1" dirty="0">
              <a:solidFill>
                <a:srgbClr val="38761D"/>
              </a:solidFill>
            </a:endParaRPr>
          </a:p>
        </p:txBody>
      </p:sp>
      <p:cxnSp>
        <p:nvCxnSpPr>
          <p:cNvPr id="5" name="Google Shape;108;g160d35f11e3_30_8">
            <a:extLst>
              <a:ext uri="{FF2B5EF4-FFF2-40B4-BE49-F238E27FC236}">
                <a16:creationId xmlns:a16="http://schemas.microsoft.com/office/drawing/2014/main" id="{55626C3A-698D-3A91-8979-38C6C0ADF352}"/>
              </a:ext>
            </a:extLst>
          </p:cNvPr>
          <p:cNvCxnSpPr>
            <a:cxnSpLocks/>
          </p:cNvCxnSpPr>
          <p:nvPr/>
        </p:nvCxnSpPr>
        <p:spPr>
          <a:xfrm flipV="1">
            <a:off x="931110" y="1101436"/>
            <a:ext cx="10613190" cy="73353"/>
          </a:xfrm>
          <a:prstGeom prst="straightConnector1">
            <a:avLst/>
          </a:prstGeom>
          <a:noFill/>
          <a:ln w="19050" cap="flat" cmpd="sng">
            <a:solidFill>
              <a:srgbClr val="38761D"/>
            </a:solidFill>
            <a:prstDash val="solid"/>
            <a:round/>
            <a:headEnd type="none" w="med" len="med"/>
            <a:tailEnd type="none" w="med" len="med"/>
          </a:ln>
        </p:spPr>
      </p:cxnSp>
      <p:pic>
        <p:nvPicPr>
          <p:cNvPr id="3" name="Picture 2">
            <a:extLst>
              <a:ext uri="{FF2B5EF4-FFF2-40B4-BE49-F238E27FC236}">
                <a16:creationId xmlns:a16="http://schemas.microsoft.com/office/drawing/2014/main" id="{FD309DA5-7F1D-F704-9969-C3EC4A5E5568}"/>
              </a:ext>
            </a:extLst>
          </p:cNvPr>
          <p:cNvPicPr>
            <a:picLocks noChangeAspect="1"/>
          </p:cNvPicPr>
          <p:nvPr/>
        </p:nvPicPr>
        <p:blipFill>
          <a:blip r:embed="rId2"/>
          <a:stretch>
            <a:fillRect/>
          </a:stretch>
        </p:blipFill>
        <p:spPr>
          <a:xfrm>
            <a:off x="2045110" y="1325699"/>
            <a:ext cx="6491039" cy="5330740"/>
          </a:xfrm>
          <a:prstGeom prst="rect">
            <a:avLst/>
          </a:prstGeom>
        </p:spPr>
      </p:pic>
    </p:spTree>
    <p:extLst>
      <p:ext uri="{BB962C8B-B14F-4D97-AF65-F5344CB8AC3E}">
        <p14:creationId xmlns:p14="http://schemas.microsoft.com/office/powerpoint/2010/main" val="398589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6;g160d35f11e3_30_8">
            <a:extLst>
              <a:ext uri="{FF2B5EF4-FFF2-40B4-BE49-F238E27FC236}">
                <a16:creationId xmlns:a16="http://schemas.microsoft.com/office/drawing/2014/main" id="{55F5063E-34E1-1D4B-0F4D-92A517874574}"/>
              </a:ext>
            </a:extLst>
          </p:cNvPr>
          <p:cNvSpPr txBox="1">
            <a:spLocks noGrp="1"/>
          </p:cNvSpPr>
          <p:nvPr>
            <p:ph type="title"/>
          </p:nvPr>
        </p:nvSpPr>
        <p:spPr>
          <a:xfrm>
            <a:off x="931110" y="592896"/>
            <a:ext cx="10515600" cy="732803"/>
          </a:xfrm>
          <a:prstGeom prst="rect">
            <a:avLst/>
          </a:prstGeom>
        </p:spPr>
        <p:txBody>
          <a:bodyPr spcFirstLastPara="1" wrap="square" lIns="91425" tIns="45700" rIns="91425" bIns="45700" anchor="ctr" anchorCtr="0">
            <a:normAutofit fontScale="90000"/>
          </a:bodyPr>
          <a:lstStyle/>
          <a:p>
            <a:pPr>
              <a:buSzPts val="1100"/>
            </a:pPr>
            <a:r>
              <a:rPr lang="en-US" sz="4900" b="1" dirty="0">
                <a:solidFill>
                  <a:srgbClr val="38761D"/>
                </a:solidFill>
              </a:rPr>
              <a:t>Architectural Diagram</a:t>
            </a:r>
            <a:br>
              <a:rPr lang="en-US" dirty="0"/>
            </a:br>
            <a:endParaRPr b="1" dirty="0">
              <a:solidFill>
                <a:srgbClr val="38761D"/>
              </a:solidFill>
            </a:endParaRPr>
          </a:p>
        </p:txBody>
      </p:sp>
      <p:cxnSp>
        <p:nvCxnSpPr>
          <p:cNvPr id="5" name="Google Shape;108;g160d35f11e3_30_8">
            <a:extLst>
              <a:ext uri="{FF2B5EF4-FFF2-40B4-BE49-F238E27FC236}">
                <a16:creationId xmlns:a16="http://schemas.microsoft.com/office/drawing/2014/main" id="{55626C3A-698D-3A91-8979-38C6C0ADF352}"/>
              </a:ext>
            </a:extLst>
          </p:cNvPr>
          <p:cNvCxnSpPr>
            <a:cxnSpLocks/>
          </p:cNvCxnSpPr>
          <p:nvPr/>
        </p:nvCxnSpPr>
        <p:spPr>
          <a:xfrm flipV="1">
            <a:off x="931110" y="1101436"/>
            <a:ext cx="10613190" cy="73353"/>
          </a:xfrm>
          <a:prstGeom prst="straightConnector1">
            <a:avLst/>
          </a:prstGeom>
          <a:noFill/>
          <a:ln w="19050" cap="flat" cmpd="sng">
            <a:solidFill>
              <a:srgbClr val="38761D"/>
            </a:solidFill>
            <a:prstDash val="solid"/>
            <a:round/>
            <a:headEnd type="none" w="med" len="med"/>
            <a:tailEnd type="none" w="med" len="med"/>
          </a:ln>
        </p:spPr>
      </p:cxnSp>
      <p:pic>
        <p:nvPicPr>
          <p:cNvPr id="3" name="Picture 2">
            <a:extLst>
              <a:ext uri="{FF2B5EF4-FFF2-40B4-BE49-F238E27FC236}">
                <a16:creationId xmlns:a16="http://schemas.microsoft.com/office/drawing/2014/main" id="{E87D1E33-6C39-6997-9429-929777AE5D8A}"/>
              </a:ext>
            </a:extLst>
          </p:cNvPr>
          <p:cNvPicPr>
            <a:picLocks noChangeAspect="1"/>
          </p:cNvPicPr>
          <p:nvPr/>
        </p:nvPicPr>
        <p:blipFill>
          <a:blip r:embed="rId2"/>
          <a:stretch>
            <a:fillRect/>
          </a:stretch>
        </p:blipFill>
        <p:spPr>
          <a:xfrm>
            <a:off x="1520814" y="1422891"/>
            <a:ext cx="8999702" cy="4333673"/>
          </a:xfrm>
          <a:prstGeom prst="rect">
            <a:avLst/>
          </a:prstGeom>
        </p:spPr>
      </p:pic>
    </p:spTree>
    <p:extLst>
      <p:ext uri="{BB962C8B-B14F-4D97-AF65-F5344CB8AC3E}">
        <p14:creationId xmlns:p14="http://schemas.microsoft.com/office/powerpoint/2010/main" val="1288588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6;g160d35f11e3_30_8">
            <a:extLst>
              <a:ext uri="{FF2B5EF4-FFF2-40B4-BE49-F238E27FC236}">
                <a16:creationId xmlns:a16="http://schemas.microsoft.com/office/drawing/2014/main" id="{55F5063E-34E1-1D4B-0F4D-92A517874574}"/>
              </a:ext>
            </a:extLst>
          </p:cNvPr>
          <p:cNvSpPr txBox="1">
            <a:spLocks noGrp="1"/>
          </p:cNvSpPr>
          <p:nvPr>
            <p:ph type="title"/>
          </p:nvPr>
        </p:nvSpPr>
        <p:spPr>
          <a:xfrm>
            <a:off x="931110" y="592896"/>
            <a:ext cx="10515600" cy="732803"/>
          </a:xfrm>
          <a:prstGeom prst="rect">
            <a:avLst/>
          </a:prstGeom>
        </p:spPr>
        <p:txBody>
          <a:bodyPr spcFirstLastPara="1" wrap="square" lIns="91425" tIns="45700" rIns="91425" bIns="45700" anchor="ctr" anchorCtr="0">
            <a:normAutofit fontScale="90000"/>
          </a:bodyPr>
          <a:lstStyle/>
          <a:p>
            <a:pPr>
              <a:buSzPts val="1100"/>
            </a:pPr>
            <a:r>
              <a:rPr lang="en-US" sz="4900" b="1" dirty="0">
                <a:solidFill>
                  <a:srgbClr val="38761D"/>
                </a:solidFill>
              </a:rPr>
              <a:t>Methodology</a:t>
            </a:r>
            <a:br>
              <a:rPr lang="en-US" dirty="0"/>
            </a:br>
            <a:endParaRPr b="1" dirty="0">
              <a:solidFill>
                <a:srgbClr val="38761D"/>
              </a:solidFill>
            </a:endParaRPr>
          </a:p>
        </p:txBody>
      </p:sp>
      <p:cxnSp>
        <p:nvCxnSpPr>
          <p:cNvPr id="5" name="Google Shape;108;g160d35f11e3_30_8">
            <a:extLst>
              <a:ext uri="{FF2B5EF4-FFF2-40B4-BE49-F238E27FC236}">
                <a16:creationId xmlns:a16="http://schemas.microsoft.com/office/drawing/2014/main" id="{55626C3A-698D-3A91-8979-38C6C0ADF352}"/>
              </a:ext>
            </a:extLst>
          </p:cNvPr>
          <p:cNvCxnSpPr>
            <a:cxnSpLocks/>
          </p:cNvCxnSpPr>
          <p:nvPr/>
        </p:nvCxnSpPr>
        <p:spPr>
          <a:xfrm flipV="1">
            <a:off x="931110" y="1101436"/>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2" name="TextBox 1">
            <a:extLst>
              <a:ext uri="{FF2B5EF4-FFF2-40B4-BE49-F238E27FC236}">
                <a16:creationId xmlns:a16="http://schemas.microsoft.com/office/drawing/2014/main" id="{36013B5D-4C8F-C5C7-B80B-FAAF1FD5D738}"/>
              </a:ext>
            </a:extLst>
          </p:cNvPr>
          <p:cNvSpPr txBox="1"/>
          <p:nvPr/>
        </p:nvSpPr>
        <p:spPr>
          <a:xfrm>
            <a:off x="931110" y="1479532"/>
            <a:ext cx="6027175" cy="4955203"/>
          </a:xfrm>
          <a:prstGeom prst="rect">
            <a:avLst/>
          </a:prstGeom>
          <a:noFill/>
        </p:spPr>
        <p:txBody>
          <a:bodyPr wrap="square" rtlCol="0">
            <a:spAutoFit/>
          </a:bodyPr>
          <a:lstStyle/>
          <a:p>
            <a:pPr algn="just" fontAlgn="base"/>
            <a:r>
              <a:rPr lang="en-US" sz="2400" b="1" i="0" dirty="0">
                <a:solidFill>
                  <a:schemeClr val="tx1"/>
                </a:solidFill>
                <a:effectLst/>
                <a:latin typeface="+mj-lt"/>
              </a:rPr>
              <a:t>Gradient Boosting:</a:t>
            </a:r>
          </a:p>
          <a:p>
            <a:pPr algn="just" fontAlgn="base"/>
            <a:endParaRPr lang="en-US" sz="2000" b="1" i="0" dirty="0">
              <a:solidFill>
                <a:schemeClr val="tx1"/>
              </a:solidFill>
              <a:effectLst/>
              <a:latin typeface="+mj-lt"/>
            </a:endParaRPr>
          </a:p>
          <a:p>
            <a:pPr marL="285750" indent="-285750" algn="just" fontAlgn="base">
              <a:buFont typeface="Arial" panose="020B0604020202020204" pitchFamily="34" charset="0"/>
              <a:buChar char="•"/>
            </a:pPr>
            <a:r>
              <a:rPr lang="en-US" sz="1800" b="0" i="0" dirty="0">
                <a:solidFill>
                  <a:schemeClr val="tx1"/>
                </a:solidFill>
                <a:effectLst/>
                <a:latin typeface="+mj-lt"/>
              </a:rPr>
              <a:t>Gradient Boosting is a powerful boosting algorithm that combines several weak learners into strong learners, in which each new model is trained to minimize the loss function such as mean squared error or cross-entropy of the previous model using gradient descent.</a:t>
            </a:r>
          </a:p>
          <a:p>
            <a:pPr marL="285750" indent="-285750" algn="just" fontAlgn="base">
              <a:buFont typeface="Arial" panose="020B0604020202020204" pitchFamily="34" charset="0"/>
              <a:buChar char="•"/>
            </a:pPr>
            <a:endParaRPr lang="en-US" sz="1800" b="0" i="0" dirty="0">
              <a:solidFill>
                <a:schemeClr val="tx1"/>
              </a:solidFill>
              <a:effectLst/>
              <a:latin typeface="+mj-lt"/>
            </a:endParaRPr>
          </a:p>
          <a:p>
            <a:pPr marL="285750" indent="-285750" algn="just" fontAlgn="base">
              <a:buFont typeface="Arial" panose="020B0604020202020204" pitchFamily="34" charset="0"/>
              <a:buChar char="•"/>
            </a:pPr>
            <a:r>
              <a:rPr lang="en-US" sz="1800" b="0" i="0" dirty="0">
                <a:solidFill>
                  <a:schemeClr val="tx1"/>
                </a:solidFill>
                <a:effectLst/>
                <a:latin typeface="+mj-lt"/>
              </a:rPr>
              <a:t> In each iteration, the algorithm computes the gradient of the loss function with respect to the predictions of the current ensemble and then trains a new weak model to minimize this gradient. </a:t>
            </a:r>
          </a:p>
          <a:p>
            <a:pPr marL="285750" indent="-285750" algn="just" fontAlgn="base">
              <a:buFont typeface="Arial" panose="020B0604020202020204" pitchFamily="34" charset="0"/>
              <a:buChar char="•"/>
            </a:pPr>
            <a:endParaRPr lang="en-US" sz="1800" dirty="0">
              <a:solidFill>
                <a:schemeClr val="tx1"/>
              </a:solidFill>
              <a:latin typeface="+mj-lt"/>
            </a:endParaRPr>
          </a:p>
          <a:p>
            <a:pPr marL="285750" indent="-285750" algn="just" fontAlgn="base">
              <a:buFont typeface="Arial" panose="020B0604020202020204" pitchFamily="34" charset="0"/>
              <a:buChar char="•"/>
            </a:pPr>
            <a:r>
              <a:rPr lang="en-US" sz="1800" b="0" i="0" dirty="0">
                <a:solidFill>
                  <a:schemeClr val="tx1"/>
                </a:solidFill>
                <a:effectLst/>
                <a:latin typeface="+mj-lt"/>
              </a:rPr>
              <a:t>The predictions of the new model are then added to the ensemble, and the process is repeated until a stopping criterion is met.</a:t>
            </a:r>
          </a:p>
          <a:p>
            <a:pPr algn="just" fontAlgn="base"/>
            <a:endParaRPr lang="en-US" sz="2000" b="0" i="0" dirty="0">
              <a:solidFill>
                <a:schemeClr val="tx1"/>
              </a:solidFill>
              <a:effectLst/>
              <a:latin typeface="+mj-lt"/>
            </a:endParaRPr>
          </a:p>
        </p:txBody>
      </p:sp>
      <p:pic>
        <p:nvPicPr>
          <p:cNvPr id="9" name="Picture 8">
            <a:extLst>
              <a:ext uri="{FF2B5EF4-FFF2-40B4-BE49-F238E27FC236}">
                <a16:creationId xmlns:a16="http://schemas.microsoft.com/office/drawing/2014/main" id="{410CC379-73CF-0F3D-EC31-83F5A89B6783}"/>
              </a:ext>
            </a:extLst>
          </p:cNvPr>
          <p:cNvPicPr>
            <a:picLocks noChangeAspect="1"/>
          </p:cNvPicPr>
          <p:nvPr/>
        </p:nvPicPr>
        <p:blipFill>
          <a:blip r:embed="rId2"/>
          <a:stretch>
            <a:fillRect/>
          </a:stretch>
        </p:blipFill>
        <p:spPr>
          <a:xfrm>
            <a:off x="7257590" y="1964746"/>
            <a:ext cx="4432966" cy="3209925"/>
          </a:xfrm>
          <a:prstGeom prst="rect">
            <a:avLst/>
          </a:prstGeom>
        </p:spPr>
      </p:pic>
    </p:spTree>
    <p:extLst>
      <p:ext uri="{BB962C8B-B14F-4D97-AF65-F5344CB8AC3E}">
        <p14:creationId xmlns:p14="http://schemas.microsoft.com/office/powerpoint/2010/main" val="3840428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60d35f11e3_154_0"/>
          <p:cNvSpPr txBox="1">
            <a:spLocks noGrp="1"/>
          </p:cNvSpPr>
          <p:nvPr>
            <p:ph type="title"/>
          </p:nvPr>
        </p:nvSpPr>
        <p:spPr>
          <a:xfrm>
            <a:off x="734150" y="4838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Methodology</a:t>
            </a:r>
            <a:endParaRPr dirty="0"/>
          </a:p>
        </p:txBody>
      </p:sp>
      <p:sp>
        <p:nvSpPr>
          <p:cNvPr id="175" name="Google Shape;175;g160d35f11e3_154_0"/>
          <p:cNvSpPr txBox="1">
            <a:spLocks noGrp="1"/>
          </p:cNvSpPr>
          <p:nvPr>
            <p:ph type="body" idx="1"/>
          </p:nvPr>
        </p:nvSpPr>
        <p:spPr>
          <a:xfrm>
            <a:off x="734150" y="1690824"/>
            <a:ext cx="5686315" cy="5006025"/>
          </a:xfrm>
          <a:prstGeom prst="rect">
            <a:avLst/>
          </a:prstGeom>
        </p:spPr>
        <p:txBody>
          <a:bodyPr spcFirstLastPara="1" wrap="square" lIns="91425" tIns="45700" rIns="91425" bIns="45700" anchor="t" anchorCtr="0">
            <a:normAutofit/>
          </a:bodyPr>
          <a:lstStyle/>
          <a:p>
            <a:pPr marL="0" lvl="0" indent="0" algn="just" rtl="0">
              <a:lnSpc>
                <a:spcPct val="95000"/>
              </a:lnSpc>
              <a:spcBef>
                <a:spcPts val="0"/>
              </a:spcBef>
              <a:spcAft>
                <a:spcPts val="0"/>
              </a:spcAft>
              <a:buClr>
                <a:schemeClr val="dk1"/>
              </a:buClr>
              <a:buSzPts val="1100"/>
              <a:buFont typeface="Arial"/>
              <a:buNone/>
            </a:pPr>
            <a:r>
              <a:rPr lang="en-US" sz="1900" b="1" dirty="0"/>
              <a:t> </a:t>
            </a:r>
            <a:endParaRPr sz="1900" dirty="0"/>
          </a:p>
          <a:p>
            <a:pPr marL="0" lvl="0" indent="0" algn="l" rtl="0">
              <a:lnSpc>
                <a:spcPct val="95000"/>
              </a:lnSpc>
              <a:spcBef>
                <a:spcPts val="0"/>
              </a:spcBef>
              <a:spcAft>
                <a:spcPts val="0"/>
              </a:spcAft>
              <a:buNone/>
            </a:pPr>
            <a:endParaRPr sz="1900" dirty="0"/>
          </a:p>
        </p:txBody>
      </p:sp>
      <p:cxnSp>
        <p:nvCxnSpPr>
          <p:cNvPr id="176" name="Google Shape;176;g160d35f11e3_154_0"/>
          <p:cNvCxnSpPr>
            <a:cxnSpLocks/>
          </p:cNvCxnSpPr>
          <p:nvPr/>
        </p:nvCxnSpPr>
        <p:spPr>
          <a:xfrm>
            <a:off x="867196" y="1091662"/>
            <a:ext cx="10249508" cy="0"/>
          </a:xfrm>
          <a:prstGeom prst="straightConnector1">
            <a:avLst/>
          </a:prstGeom>
          <a:noFill/>
          <a:ln w="19050" cap="flat" cmpd="sng">
            <a:solidFill>
              <a:srgbClr val="38761D"/>
            </a:solidFill>
            <a:prstDash val="solid"/>
            <a:round/>
            <a:headEnd type="none" w="med" len="med"/>
            <a:tailEnd type="none" w="med" len="med"/>
          </a:ln>
        </p:spPr>
      </p:cxnSp>
      <p:sp>
        <p:nvSpPr>
          <p:cNvPr id="3" name="TextBox 2">
            <a:extLst>
              <a:ext uri="{FF2B5EF4-FFF2-40B4-BE49-F238E27FC236}">
                <a16:creationId xmlns:a16="http://schemas.microsoft.com/office/drawing/2014/main" id="{9E92BD2E-D91A-C3B3-4381-C63579170D46}"/>
              </a:ext>
            </a:extLst>
          </p:cNvPr>
          <p:cNvSpPr txBox="1"/>
          <p:nvPr/>
        </p:nvSpPr>
        <p:spPr>
          <a:xfrm>
            <a:off x="867196" y="1374085"/>
            <a:ext cx="5228804" cy="4616648"/>
          </a:xfrm>
          <a:prstGeom prst="rect">
            <a:avLst/>
          </a:prstGeom>
          <a:noFill/>
        </p:spPr>
        <p:txBody>
          <a:bodyPr wrap="square" rtlCol="0">
            <a:spAutoFit/>
          </a:bodyPr>
          <a:lstStyle/>
          <a:p>
            <a:pPr algn="just"/>
            <a:r>
              <a:rPr lang="en-US" sz="2400" b="1" dirty="0">
                <a:solidFill>
                  <a:srgbClr val="333333"/>
                </a:solidFill>
                <a:effectLst/>
                <a:latin typeface="+mj-lt"/>
              </a:rPr>
              <a:t>Random Forest:</a:t>
            </a:r>
          </a:p>
          <a:p>
            <a:pPr marL="285750" indent="-285750" algn="just">
              <a:buFont typeface="Arial" panose="020B0604020202020204" pitchFamily="34" charset="0"/>
              <a:buChar char="•"/>
            </a:pPr>
            <a:endParaRPr lang="en-US" sz="1800" dirty="0">
              <a:solidFill>
                <a:srgbClr val="333333"/>
              </a:solidFill>
              <a:effectLst/>
              <a:latin typeface="+mj-lt"/>
            </a:endParaRPr>
          </a:p>
          <a:p>
            <a:pPr marL="285750" indent="-285750" algn="just">
              <a:buFont typeface="Arial" panose="020B0604020202020204" pitchFamily="34" charset="0"/>
              <a:buChar char="•"/>
            </a:pPr>
            <a:r>
              <a:rPr lang="en-US" sz="1800" dirty="0">
                <a:solidFill>
                  <a:srgbClr val="333333"/>
                </a:solidFill>
                <a:effectLst/>
                <a:latin typeface="+mj-lt"/>
              </a:rPr>
              <a:t>Random Forest is a classifier that contains a number of decision trees on various subsets of the given dataset and takes the average to improve the predictive accuracy of that dataset.</a:t>
            </a:r>
          </a:p>
          <a:p>
            <a:pPr marL="285750" indent="-285750" algn="just">
              <a:buFont typeface="Arial" panose="020B0604020202020204" pitchFamily="34" charset="0"/>
              <a:buChar char="•"/>
            </a:pPr>
            <a:endParaRPr lang="en-US" sz="1800" dirty="0">
              <a:solidFill>
                <a:srgbClr val="333333"/>
              </a:solidFill>
              <a:latin typeface="+mj-lt"/>
            </a:endParaRPr>
          </a:p>
          <a:p>
            <a:pPr marL="285750" indent="-285750" algn="just">
              <a:buFont typeface="Arial" panose="020B0604020202020204" pitchFamily="34" charset="0"/>
              <a:buChar char="•"/>
            </a:pPr>
            <a:r>
              <a:rPr lang="en-US" sz="1800" b="0" i="0" dirty="0">
                <a:solidFill>
                  <a:srgbClr val="333333"/>
                </a:solidFill>
                <a:effectLst/>
                <a:latin typeface="+mj-lt"/>
              </a:rPr>
              <a:t>Instead of relying on one decision tree, the random forest takes the prediction from each tree and based on the majority votes of predictions, and it predicts the final output.</a:t>
            </a:r>
          </a:p>
          <a:p>
            <a:pPr marL="285750" indent="-285750" algn="just">
              <a:buFont typeface="Arial" panose="020B0604020202020204" pitchFamily="34" charset="0"/>
              <a:buChar char="•"/>
            </a:pPr>
            <a:endParaRPr lang="en-US" sz="1800" b="0" i="0" dirty="0">
              <a:solidFill>
                <a:srgbClr val="333333"/>
              </a:solidFill>
              <a:effectLst/>
              <a:latin typeface="+mj-lt"/>
            </a:endParaRPr>
          </a:p>
          <a:p>
            <a:pPr marL="285750" indent="-285750" algn="just">
              <a:buFont typeface="Arial" panose="020B0604020202020204" pitchFamily="34" charset="0"/>
              <a:buChar char="•"/>
            </a:pPr>
            <a:r>
              <a:rPr lang="en-US" sz="1800" i="0" dirty="0">
                <a:solidFill>
                  <a:srgbClr val="333333"/>
                </a:solidFill>
                <a:effectLst/>
                <a:latin typeface="+mj-lt"/>
              </a:rPr>
              <a:t>The greater number of trees in the forest leads to higher accuracy and prevents the problem of overfitting.</a:t>
            </a:r>
          </a:p>
        </p:txBody>
      </p:sp>
      <p:pic>
        <p:nvPicPr>
          <p:cNvPr id="6" name="Picture 5">
            <a:extLst>
              <a:ext uri="{FF2B5EF4-FFF2-40B4-BE49-F238E27FC236}">
                <a16:creationId xmlns:a16="http://schemas.microsoft.com/office/drawing/2014/main" id="{7AE48BFC-C39D-57E8-6116-BAAD7B919280}"/>
              </a:ext>
            </a:extLst>
          </p:cNvPr>
          <p:cNvPicPr>
            <a:picLocks noChangeAspect="1"/>
          </p:cNvPicPr>
          <p:nvPr/>
        </p:nvPicPr>
        <p:blipFill>
          <a:blip r:embed="rId3"/>
          <a:stretch>
            <a:fillRect/>
          </a:stretch>
        </p:blipFill>
        <p:spPr>
          <a:xfrm>
            <a:off x="6705600" y="2556387"/>
            <a:ext cx="4857135" cy="3434346"/>
          </a:xfrm>
          <a:prstGeom prst="rect">
            <a:avLst/>
          </a:prstGeom>
        </p:spPr>
      </p:pic>
      <p:sp>
        <p:nvSpPr>
          <p:cNvPr id="8" name="TextBox 7">
            <a:extLst>
              <a:ext uri="{FF2B5EF4-FFF2-40B4-BE49-F238E27FC236}">
                <a16:creationId xmlns:a16="http://schemas.microsoft.com/office/drawing/2014/main" id="{34F8C003-E711-8DB8-BC17-E769F44B90F5}"/>
              </a:ext>
            </a:extLst>
          </p:cNvPr>
          <p:cNvSpPr txBox="1"/>
          <p:nvPr/>
        </p:nvSpPr>
        <p:spPr>
          <a:xfrm>
            <a:off x="6420465" y="1611720"/>
            <a:ext cx="5142270" cy="646331"/>
          </a:xfrm>
          <a:prstGeom prst="rect">
            <a:avLst/>
          </a:prstGeom>
          <a:noFill/>
        </p:spPr>
        <p:txBody>
          <a:bodyPr wrap="square" rtlCol="0">
            <a:spAutoFit/>
          </a:bodyPr>
          <a:lstStyle/>
          <a:p>
            <a:pPr marL="285750" indent="-285750" algn="just">
              <a:buFont typeface="Arial" panose="020B0604020202020204" pitchFamily="34" charset="0"/>
              <a:buChar char="•"/>
            </a:pPr>
            <a:r>
              <a:rPr lang="en-US" sz="1800" b="0" i="0" dirty="0">
                <a:solidFill>
                  <a:srgbClr val="333333"/>
                </a:solidFill>
                <a:effectLst/>
                <a:latin typeface="+mj-lt"/>
              </a:rPr>
              <a:t>The below diagram explains the working of the Random Forest algorithm: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60d35f11e3_154_0"/>
          <p:cNvSpPr txBox="1">
            <a:spLocks noGrp="1"/>
          </p:cNvSpPr>
          <p:nvPr>
            <p:ph type="title"/>
          </p:nvPr>
        </p:nvSpPr>
        <p:spPr>
          <a:xfrm>
            <a:off x="734150" y="4838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References</a:t>
            </a:r>
            <a:endParaRPr dirty="0"/>
          </a:p>
        </p:txBody>
      </p:sp>
      <p:sp>
        <p:nvSpPr>
          <p:cNvPr id="175" name="Google Shape;175;g160d35f11e3_154_0"/>
          <p:cNvSpPr txBox="1">
            <a:spLocks noGrp="1"/>
          </p:cNvSpPr>
          <p:nvPr>
            <p:ph type="body" idx="1"/>
          </p:nvPr>
        </p:nvSpPr>
        <p:spPr>
          <a:xfrm>
            <a:off x="734150" y="1690824"/>
            <a:ext cx="10761600" cy="5006025"/>
          </a:xfrm>
          <a:prstGeom prst="rect">
            <a:avLst/>
          </a:prstGeom>
        </p:spPr>
        <p:txBody>
          <a:bodyPr spcFirstLastPara="1" wrap="square" lIns="91425" tIns="45700" rIns="91425" bIns="45700" anchor="t" anchorCtr="0">
            <a:normAutofit/>
          </a:bodyPr>
          <a:lstStyle/>
          <a:p>
            <a:pPr marL="0" lvl="0" indent="0" algn="just" rtl="0">
              <a:lnSpc>
                <a:spcPct val="95000"/>
              </a:lnSpc>
              <a:spcBef>
                <a:spcPts val="0"/>
              </a:spcBef>
              <a:spcAft>
                <a:spcPts val="0"/>
              </a:spcAft>
              <a:buClr>
                <a:schemeClr val="dk1"/>
              </a:buClr>
              <a:buSzPts val="1100"/>
              <a:buFont typeface="Arial"/>
              <a:buNone/>
            </a:pPr>
            <a:r>
              <a:rPr lang="en-US" sz="1900" b="1" dirty="0"/>
              <a:t> </a:t>
            </a:r>
            <a:endParaRPr sz="1900" dirty="0"/>
          </a:p>
          <a:p>
            <a:pPr marL="0" lvl="0" indent="0" algn="l" rtl="0">
              <a:lnSpc>
                <a:spcPct val="95000"/>
              </a:lnSpc>
              <a:spcBef>
                <a:spcPts val="0"/>
              </a:spcBef>
              <a:spcAft>
                <a:spcPts val="0"/>
              </a:spcAft>
              <a:buNone/>
            </a:pPr>
            <a:endParaRPr sz="1900" dirty="0"/>
          </a:p>
        </p:txBody>
      </p:sp>
      <p:cxnSp>
        <p:nvCxnSpPr>
          <p:cNvPr id="176" name="Google Shape;176;g160d35f11e3_154_0"/>
          <p:cNvCxnSpPr>
            <a:cxnSpLocks/>
          </p:cNvCxnSpPr>
          <p:nvPr/>
        </p:nvCxnSpPr>
        <p:spPr>
          <a:xfrm>
            <a:off x="867196" y="1091662"/>
            <a:ext cx="10249508" cy="0"/>
          </a:xfrm>
          <a:prstGeom prst="straightConnector1">
            <a:avLst/>
          </a:prstGeom>
          <a:noFill/>
          <a:ln w="19050" cap="flat" cmpd="sng">
            <a:solidFill>
              <a:srgbClr val="38761D"/>
            </a:solidFill>
            <a:prstDash val="solid"/>
            <a:round/>
            <a:headEnd type="none" w="med" len="med"/>
            <a:tailEnd type="none" w="med" len="med"/>
          </a:ln>
        </p:spPr>
      </p:cxnSp>
      <p:sp>
        <p:nvSpPr>
          <p:cNvPr id="2" name="TextBox 1">
            <a:extLst>
              <a:ext uri="{FF2B5EF4-FFF2-40B4-BE49-F238E27FC236}">
                <a16:creationId xmlns:a16="http://schemas.microsoft.com/office/drawing/2014/main" id="{FA5B7D7C-EF33-7C00-4483-97A678FC0E4E}"/>
              </a:ext>
            </a:extLst>
          </p:cNvPr>
          <p:cNvSpPr txBox="1"/>
          <p:nvPr/>
        </p:nvSpPr>
        <p:spPr>
          <a:xfrm>
            <a:off x="1169227" y="1543340"/>
            <a:ext cx="9947477" cy="3139321"/>
          </a:xfrm>
          <a:prstGeom prst="rect">
            <a:avLst/>
          </a:prstGeom>
          <a:noFill/>
        </p:spPr>
        <p:txBody>
          <a:bodyPr wrap="square" rtlCol="0">
            <a:spAutoFit/>
          </a:bodyPr>
          <a:lstStyle/>
          <a:p>
            <a:pPr marL="285750" indent="-285750" algn="l">
              <a:buFont typeface="Arial" panose="020B0604020202020204" pitchFamily="34" charset="0"/>
              <a:buChar char="•"/>
            </a:pPr>
            <a:r>
              <a:rPr lang="en-IN" sz="1800" i="0" u="none" strike="noStrike" baseline="0" dirty="0">
                <a:latin typeface="+mj-lt"/>
              </a:rPr>
              <a:t>Z. Cui, L. Du, P. Wang, X. Cai, and W. Zhang, ``Malicious code detection </a:t>
            </a:r>
            <a:r>
              <a:rPr lang="en-US" sz="1800" i="0" u="none" strike="noStrike" baseline="0" dirty="0">
                <a:latin typeface="+mj-lt"/>
              </a:rPr>
              <a:t>based on CNNs and multi-objective algorithm,'' </a:t>
            </a:r>
            <a:r>
              <a:rPr lang="en-US" sz="1800" i="1" u="none" strike="noStrike" baseline="0" dirty="0">
                <a:latin typeface="+mj-lt"/>
              </a:rPr>
              <a:t>J. Parallel </a:t>
            </a:r>
            <a:r>
              <a:rPr lang="en-US" sz="1800" i="1" u="none" strike="noStrike" baseline="0" dirty="0" err="1">
                <a:latin typeface="+mj-lt"/>
              </a:rPr>
              <a:t>Distrib</a:t>
            </a:r>
            <a:r>
              <a:rPr lang="en-US" sz="1800" i="1" u="none" strike="noStrike" baseline="0" dirty="0">
                <a:latin typeface="+mj-lt"/>
              </a:rPr>
              <a:t>. Com-</a:t>
            </a:r>
            <a:r>
              <a:rPr lang="en-IN" sz="1800" i="1" u="none" strike="noStrike" baseline="0" dirty="0">
                <a:latin typeface="+mj-lt"/>
              </a:rPr>
              <a:t>put.</a:t>
            </a:r>
            <a:r>
              <a:rPr lang="en-IN" sz="1800" i="0" u="none" strike="noStrike" baseline="0" dirty="0">
                <a:latin typeface="+mj-lt"/>
              </a:rPr>
              <a:t>, vol. 129, pp. 5058, Jul. 2019.</a:t>
            </a:r>
          </a:p>
          <a:p>
            <a:pPr marL="285750" indent="-285750" algn="l">
              <a:buFont typeface="Arial" panose="020B0604020202020204" pitchFamily="34" charset="0"/>
              <a:buChar char="•"/>
            </a:pPr>
            <a:endParaRPr lang="en-IN" sz="1800" dirty="0">
              <a:latin typeface="+mj-lt"/>
            </a:endParaRPr>
          </a:p>
          <a:p>
            <a:pPr marL="285750" indent="-285750" algn="l">
              <a:buFont typeface="Arial" panose="020B0604020202020204" pitchFamily="34" charset="0"/>
              <a:buChar char="•"/>
            </a:pPr>
            <a:r>
              <a:rPr lang="en-US" sz="1800" b="0" i="0" u="none" strike="noStrike" baseline="0" dirty="0">
                <a:solidFill>
                  <a:srgbClr val="000000"/>
                </a:solidFill>
                <a:latin typeface="+mj-lt"/>
              </a:rPr>
              <a:t>Wheeler AP, </a:t>
            </a:r>
            <a:r>
              <a:rPr lang="en-US" sz="1800" b="0" i="0" u="none" strike="noStrike" baseline="0" dirty="0" err="1">
                <a:solidFill>
                  <a:srgbClr val="000000"/>
                </a:solidFill>
                <a:latin typeface="+mj-lt"/>
              </a:rPr>
              <a:t>Steenbeek</a:t>
            </a:r>
            <a:r>
              <a:rPr lang="en-US" sz="1800" b="0" i="0" u="none" strike="noStrike" baseline="0" dirty="0">
                <a:solidFill>
                  <a:srgbClr val="000000"/>
                </a:solidFill>
                <a:latin typeface="+mj-lt"/>
              </a:rPr>
              <a:t> W. 2020. Mapping the risk terrain for crime using machine learning. </a:t>
            </a:r>
            <a:r>
              <a:rPr lang="en-US" sz="1800" b="0" i="0" u="none" strike="noStrike" baseline="0" dirty="0" err="1">
                <a:solidFill>
                  <a:srgbClr val="000000"/>
                </a:solidFill>
                <a:latin typeface="+mj-lt"/>
              </a:rPr>
              <a:t>Epub</a:t>
            </a:r>
            <a:r>
              <a:rPr lang="en-US" sz="1800" b="0" i="0" u="none" strike="noStrike" baseline="0" dirty="0">
                <a:solidFill>
                  <a:srgbClr val="000000"/>
                </a:solidFill>
                <a:latin typeface="+mj-lt"/>
              </a:rPr>
              <a:t> ahead of print 24 April 2020.</a:t>
            </a:r>
          </a:p>
          <a:p>
            <a:pPr marL="285750" indent="-285750" algn="l">
              <a:buFont typeface="Arial" panose="020B0604020202020204" pitchFamily="34" charset="0"/>
              <a:buChar char="•"/>
            </a:pPr>
            <a:endParaRPr lang="en-US" sz="1800" dirty="0">
              <a:latin typeface="+mj-lt"/>
            </a:endParaRPr>
          </a:p>
          <a:p>
            <a:pPr marL="285750" indent="-285750" algn="l">
              <a:buFont typeface="Arial" panose="020B0604020202020204" pitchFamily="34" charset="0"/>
              <a:buChar char="•"/>
            </a:pPr>
            <a:r>
              <a:rPr lang="en-US" sz="1800" b="0" i="0" u="none" strike="noStrike" baseline="0" dirty="0">
                <a:latin typeface="+mj-lt"/>
              </a:rPr>
              <a:t>Arora T, Sharma M, Khatri SK. 2019. Detection of cyber crime on social media using random </a:t>
            </a:r>
            <a:r>
              <a:rPr lang="en-IN" sz="1800" b="0" i="0" u="none" strike="noStrike" baseline="0" dirty="0">
                <a:latin typeface="+mj-lt"/>
              </a:rPr>
              <a:t>forest algorithm.</a:t>
            </a:r>
          </a:p>
          <a:p>
            <a:pPr marL="285750" indent="-285750" algn="l">
              <a:buFont typeface="Arial" panose="020B0604020202020204" pitchFamily="34" charset="0"/>
              <a:buChar char="•"/>
            </a:pPr>
            <a:endParaRPr lang="en-IN" sz="1800" dirty="0">
              <a:latin typeface="+mj-lt"/>
            </a:endParaRPr>
          </a:p>
          <a:p>
            <a:pPr marL="285750" indent="-285750" algn="l">
              <a:buFont typeface="Arial" panose="020B0604020202020204" pitchFamily="34" charset="0"/>
              <a:buChar char="•"/>
            </a:pPr>
            <a:r>
              <a:rPr lang="en-US" sz="1800" b="0" i="0" u="none" strike="noStrike" baseline="0" dirty="0">
                <a:latin typeface="+mj-lt"/>
              </a:rPr>
              <a:t>Moorthy RS, </a:t>
            </a:r>
            <a:r>
              <a:rPr lang="en-US" sz="1800" b="0" i="0" u="none" strike="noStrike" baseline="0" dirty="0" err="1">
                <a:latin typeface="+mj-lt"/>
              </a:rPr>
              <a:t>Pabitha</a:t>
            </a:r>
            <a:r>
              <a:rPr lang="en-US" sz="1800" b="0" i="0" u="none" strike="noStrike" baseline="0" dirty="0">
                <a:latin typeface="+mj-lt"/>
              </a:rPr>
              <a:t> P. 2020. Optimal detection of </a:t>
            </a:r>
            <a:r>
              <a:rPr lang="en-US" sz="1800" b="0" i="0" u="none" strike="noStrike" baseline="0" dirty="0" err="1">
                <a:latin typeface="+mj-lt"/>
              </a:rPr>
              <a:t>phising</a:t>
            </a:r>
            <a:r>
              <a:rPr lang="en-US" sz="1800" b="0" i="0" u="none" strike="noStrike" baseline="0" dirty="0">
                <a:latin typeface="+mj-lt"/>
              </a:rPr>
              <a:t> attack using SCA based K-NN.</a:t>
            </a:r>
            <a:endParaRPr lang="en-IN" sz="1800" dirty="0">
              <a:latin typeface="+mj-lt"/>
            </a:endParaRPr>
          </a:p>
          <a:p>
            <a:pPr marL="285750" indent="-285750" algn="l">
              <a:buFont typeface="Arial" panose="020B0604020202020204" pitchFamily="34" charset="0"/>
              <a:buChar char="•"/>
            </a:pPr>
            <a:endParaRPr lang="en-IN" sz="1800" dirty="0">
              <a:latin typeface="+mj-lt"/>
            </a:endParaRPr>
          </a:p>
        </p:txBody>
      </p:sp>
    </p:spTree>
    <p:extLst>
      <p:ext uri="{BB962C8B-B14F-4D97-AF65-F5344CB8AC3E}">
        <p14:creationId xmlns:p14="http://schemas.microsoft.com/office/powerpoint/2010/main" val="3167731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60d35f11e3_154_12"/>
          <p:cNvSpPr txBox="1">
            <a:spLocks noGrp="1"/>
          </p:cNvSpPr>
          <p:nvPr>
            <p:ph type="body" idx="1"/>
          </p:nvPr>
        </p:nvSpPr>
        <p:spPr>
          <a:xfrm>
            <a:off x="838200" y="823675"/>
            <a:ext cx="10515600" cy="5353200"/>
          </a:xfrm>
          <a:prstGeom prst="rect">
            <a:avLst/>
          </a:prstGeom>
        </p:spPr>
        <p:txBody>
          <a:bodyPr spcFirstLastPara="1" wrap="square" lIns="91425" tIns="45700" rIns="91425" bIns="45700" anchor="ctr" anchorCtr="0">
            <a:normAutofit/>
          </a:bodyPr>
          <a:lstStyle/>
          <a:p>
            <a:pPr marL="0" indent="0" algn="ctr">
              <a:spcBef>
                <a:spcPts val="0"/>
              </a:spcBef>
              <a:buSzPts val="1100"/>
              <a:buNone/>
            </a:pPr>
            <a:r>
              <a:rPr lang="en-US" sz="4400" b="1" dirty="0">
                <a:solidFill>
                  <a:srgbClr val="38761D"/>
                </a:solidFill>
                <a:sym typeface="Comfortaa SemiBold"/>
              </a:rPr>
              <a:t>Thank You</a:t>
            </a:r>
            <a:endParaRPr sz="4400" b="1" dirty="0">
              <a:solidFill>
                <a:srgbClr val="38761D"/>
              </a:solidFill>
              <a:sym typeface="Comfortaa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solidFill>
                  <a:srgbClr val="38761D"/>
                </a:solidFill>
              </a:rPr>
              <a:t>Outline</a:t>
            </a:r>
            <a:endParaRPr>
              <a:solidFill>
                <a:srgbClr val="38761D"/>
              </a:solidFill>
            </a:endParaRPr>
          </a:p>
        </p:txBody>
      </p:sp>
      <p:sp>
        <p:nvSpPr>
          <p:cNvPr id="93" name="Google Shape;93;p2"/>
          <p:cNvSpPr txBox="1">
            <a:spLocks noGrp="1"/>
          </p:cNvSpPr>
          <p:nvPr>
            <p:ph type="body" idx="1"/>
          </p:nvPr>
        </p:nvSpPr>
        <p:spPr>
          <a:xfrm>
            <a:off x="838200" y="1825625"/>
            <a:ext cx="10238509" cy="4351338"/>
          </a:xfrm>
          <a:prstGeom prst="rect">
            <a:avLst/>
          </a:prstGeom>
          <a:noFill/>
          <a:ln>
            <a:noFill/>
          </a:ln>
        </p:spPr>
        <p:txBody>
          <a:bodyPr spcFirstLastPara="1" wrap="square" lIns="91425" tIns="45700" rIns="91425" bIns="45700" anchor="t" anchorCtr="0">
            <a:normAutofit/>
          </a:bodyPr>
          <a:lstStyle/>
          <a:p>
            <a:pPr marL="457200" lvl="0" indent="-342900" algn="just" rtl="0">
              <a:lnSpc>
                <a:spcPct val="115000"/>
              </a:lnSpc>
              <a:spcBef>
                <a:spcPts val="0"/>
              </a:spcBef>
              <a:spcAft>
                <a:spcPts val="0"/>
              </a:spcAft>
              <a:buSzPts val="1800"/>
              <a:buChar char="●"/>
            </a:pPr>
            <a:r>
              <a:rPr lang="en-US" dirty="0"/>
              <a:t>Abstract and Scope </a:t>
            </a:r>
          </a:p>
          <a:p>
            <a:pPr algn="just">
              <a:lnSpc>
                <a:spcPct val="115000"/>
              </a:lnSpc>
              <a:spcBef>
                <a:spcPts val="0"/>
              </a:spcBef>
              <a:buFont typeface="Arial"/>
              <a:buChar char="●"/>
            </a:pPr>
            <a:r>
              <a:rPr lang="en-US" dirty="0"/>
              <a:t>Introduction</a:t>
            </a:r>
          </a:p>
          <a:p>
            <a:pPr algn="just">
              <a:lnSpc>
                <a:spcPct val="115000"/>
              </a:lnSpc>
              <a:spcBef>
                <a:spcPts val="0"/>
              </a:spcBef>
              <a:buFont typeface="Arial"/>
              <a:buChar char="●"/>
            </a:pPr>
            <a:r>
              <a:rPr lang="en-US" dirty="0"/>
              <a:t>Literature Review</a:t>
            </a:r>
          </a:p>
          <a:p>
            <a:pPr marL="457200" lvl="0" indent="-342900" algn="just" rtl="0">
              <a:lnSpc>
                <a:spcPct val="115000"/>
              </a:lnSpc>
              <a:spcBef>
                <a:spcPts val="0"/>
              </a:spcBef>
              <a:spcAft>
                <a:spcPts val="0"/>
              </a:spcAft>
              <a:buSzPts val="1800"/>
              <a:buChar char="●"/>
            </a:pPr>
            <a:r>
              <a:rPr lang="en-US" dirty="0"/>
              <a:t>Existing System</a:t>
            </a:r>
          </a:p>
          <a:p>
            <a:pPr marL="457200" lvl="0" indent="-342900" algn="just" rtl="0">
              <a:lnSpc>
                <a:spcPct val="115000"/>
              </a:lnSpc>
              <a:spcBef>
                <a:spcPts val="0"/>
              </a:spcBef>
              <a:spcAft>
                <a:spcPts val="0"/>
              </a:spcAft>
              <a:buSzPts val="1800"/>
              <a:buChar char="●"/>
            </a:pPr>
            <a:r>
              <a:rPr lang="en-IN" dirty="0"/>
              <a:t>Proposed System</a:t>
            </a:r>
          </a:p>
          <a:p>
            <a:pPr marL="457200" lvl="0" indent="-342900" algn="just" rtl="0">
              <a:lnSpc>
                <a:spcPct val="115000"/>
              </a:lnSpc>
              <a:spcBef>
                <a:spcPts val="0"/>
              </a:spcBef>
              <a:spcAft>
                <a:spcPts val="0"/>
              </a:spcAft>
              <a:buSzPts val="1800"/>
              <a:buChar char="●"/>
            </a:pPr>
            <a:r>
              <a:rPr lang="en-US" dirty="0"/>
              <a:t>Hardware and Software Requirements</a:t>
            </a:r>
          </a:p>
          <a:p>
            <a:pPr marL="457200" lvl="0" indent="-342900" algn="just" rtl="0">
              <a:lnSpc>
                <a:spcPct val="115000"/>
              </a:lnSpc>
              <a:spcBef>
                <a:spcPts val="0"/>
              </a:spcBef>
              <a:spcAft>
                <a:spcPts val="0"/>
              </a:spcAft>
              <a:buSzPts val="1800"/>
              <a:buChar char="●"/>
            </a:pPr>
            <a:r>
              <a:rPr lang="en-IN" dirty="0"/>
              <a:t>Methodology</a:t>
            </a:r>
            <a:endParaRPr dirty="0"/>
          </a:p>
          <a:p>
            <a:pPr marL="457200" lvl="0" indent="-342900" algn="just" rtl="0">
              <a:lnSpc>
                <a:spcPct val="115000"/>
              </a:lnSpc>
              <a:spcBef>
                <a:spcPts val="0"/>
              </a:spcBef>
              <a:spcAft>
                <a:spcPts val="0"/>
              </a:spcAft>
              <a:buSzPts val="1800"/>
              <a:buChar char="●"/>
            </a:pPr>
            <a:r>
              <a:rPr lang="en-US" dirty="0"/>
              <a:t>References</a:t>
            </a:r>
            <a:endParaRPr dirty="0"/>
          </a:p>
          <a:p>
            <a:pPr marL="0" lvl="0" indent="0" algn="l" rtl="0">
              <a:lnSpc>
                <a:spcPct val="90000"/>
              </a:lnSpc>
              <a:spcBef>
                <a:spcPts val="1000"/>
              </a:spcBef>
              <a:spcAft>
                <a:spcPts val="0"/>
              </a:spcAft>
              <a:buClr>
                <a:schemeClr val="dk1"/>
              </a:buClr>
              <a:buSzPts val="2800"/>
              <a:buNone/>
            </a:pPr>
            <a:endParaRPr dirty="0"/>
          </a:p>
        </p:txBody>
      </p:sp>
      <p:cxnSp>
        <p:nvCxnSpPr>
          <p:cNvPr id="94" name="Google Shape;94;p2"/>
          <p:cNvCxnSpPr>
            <a:cxnSpLocks/>
          </p:cNvCxnSpPr>
          <p:nvPr/>
        </p:nvCxnSpPr>
        <p:spPr>
          <a:xfrm flipV="1">
            <a:off x="931110" y="1454727"/>
            <a:ext cx="10218335" cy="94135"/>
          </a:xfrm>
          <a:prstGeom prst="straightConnector1">
            <a:avLst/>
          </a:prstGeom>
          <a:noFill/>
          <a:ln w="19050" cap="flat" cmpd="sng">
            <a:solidFill>
              <a:srgbClr val="38761D"/>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g160d35f11e3_30_2"/>
          <p:cNvSpPr txBox="1">
            <a:spLocks noGrp="1"/>
          </p:cNvSpPr>
          <p:nvPr>
            <p:ph type="title"/>
          </p:nvPr>
        </p:nvSpPr>
        <p:spPr>
          <a:xfrm>
            <a:off x="838199"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400"/>
              <a:buFont typeface="Calibri"/>
              <a:buNone/>
            </a:pPr>
            <a:r>
              <a:rPr lang="en-US" b="1" dirty="0">
                <a:solidFill>
                  <a:srgbClr val="38761D"/>
                </a:solidFill>
              </a:rPr>
              <a:t>Abstract</a:t>
            </a:r>
            <a:endParaRPr dirty="0"/>
          </a:p>
        </p:txBody>
      </p:sp>
      <p:cxnSp>
        <p:nvCxnSpPr>
          <p:cNvPr id="101" name="Google Shape;101;g160d35f11e3_30_2"/>
          <p:cNvCxnSpPr>
            <a:cxnSpLocks/>
          </p:cNvCxnSpPr>
          <p:nvPr/>
        </p:nvCxnSpPr>
        <p:spPr>
          <a:xfrm>
            <a:off x="838199" y="1102053"/>
            <a:ext cx="11059999" cy="0"/>
          </a:xfrm>
          <a:prstGeom prst="straightConnector1">
            <a:avLst/>
          </a:prstGeom>
          <a:noFill/>
          <a:ln w="19050" cap="flat" cmpd="sng">
            <a:solidFill>
              <a:srgbClr val="38761D"/>
            </a:solidFill>
            <a:prstDash val="solid"/>
            <a:round/>
            <a:headEnd type="none" w="med" len="med"/>
            <a:tailEnd type="none" w="med" len="med"/>
          </a:ln>
        </p:spPr>
      </p:cxnSp>
      <p:sp>
        <p:nvSpPr>
          <p:cNvPr id="4" name="TextBox 3">
            <a:extLst>
              <a:ext uri="{FF2B5EF4-FFF2-40B4-BE49-F238E27FC236}">
                <a16:creationId xmlns:a16="http://schemas.microsoft.com/office/drawing/2014/main" id="{638C02E9-39D3-EE88-6B64-8EAC42DBDFD1}"/>
              </a:ext>
            </a:extLst>
          </p:cNvPr>
          <p:cNvSpPr txBox="1"/>
          <p:nvPr/>
        </p:nvSpPr>
        <p:spPr>
          <a:xfrm>
            <a:off x="943897" y="1602658"/>
            <a:ext cx="10854813" cy="4791055"/>
          </a:xfrm>
          <a:prstGeom prst="rect">
            <a:avLst/>
          </a:prstGeom>
          <a:noFill/>
        </p:spPr>
        <p:txBody>
          <a:bodyPr wrap="square" rtlCol="0">
            <a:spAutoFit/>
          </a:bodyPr>
          <a:lstStyle/>
          <a:p>
            <a:pPr marL="285750" indent="-285750" algn="just">
              <a:spcAft>
                <a:spcPts val="1000"/>
              </a:spcAft>
              <a:buFont typeface="Arial" panose="020B0604020202020204" pitchFamily="34" charset="0"/>
              <a:buChar char="•"/>
            </a:pPr>
            <a:r>
              <a:rPr lang="en-US" sz="1600" dirty="0">
                <a:effectLst/>
                <a:latin typeface="+mj-lt"/>
                <a:ea typeface="Calibri" panose="020F0502020204030204" pitchFamily="34" charset="0"/>
                <a:cs typeface="Calibri" panose="020F0502020204030204" pitchFamily="34" charset="0"/>
              </a:rPr>
              <a:t>The generation of technology has grown significantly in recent years. As a result, as technology advances, the number of crimes also rises. It will result in financial difficulties for the nation and its citizens. </a:t>
            </a:r>
          </a:p>
          <a:p>
            <a:pPr marL="285750" indent="-285750" algn="just">
              <a:spcAft>
                <a:spcPts val="1000"/>
              </a:spcAft>
              <a:buFont typeface="Arial" panose="020B0604020202020204" pitchFamily="34" charset="0"/>
              <a:buChar char="•"/>
            </a:pPr>
            <a:r>
              <a:rPr lang="en-US" sz="1600" dirty="0">
                <a:effectLst/>
                <a:latin typeface="+mj-lt"/>
                <a:ea typeface="Calibri" panose="020F0502020204030204" pitchFamily="34" charset="0"/>
                <a:cs typeface="Calibri" panose="020F0502020204030204" pitchFamily="34" charset="0"/>
              </a:rPr>
              <a:t>Cyberattacks account for the majority of reported attacks. It will target the privacy data of the people and the nation. As a result, it is challenging to determine what kind of attack would be employed, and the length of the inquiry would also rise. </a:t>
            </a:r>
          </a:p>
          <a:p>
            <a:pPr marL="285750" indent="-285750" algn="just">
              <a:spcAft>
                <a:spcPts val="1000"/>
              </a:spcAft>
              <a:buFont typeface="Arial" panose="020B0604020202020204" pitchFamily="34" charset="0"/>
              <a:buChar char="•"/>
            </a:pPr>
            <a:r>
              <a:rPr lang="en-US" sz="1600" dirty="0">
                <a:effectLst/>
                <a:latin typeface="+mj-lt"/>
                <a:ea typeface="Calibri" panose="020F0502020204030204" pitchFamily="34" charset="0"/>
                <a:cs typeface="Calibri" panose="020F0502020204030204" pitchFamily="34" charset="0"/>
              </a:rPr>
              <a:t>Numerous systems have been presented that use different machine-learning techniques to analyze and forecast threats. Consequently, we presented the machine learning and regression approach for identifying the assault. It determines the type of cyberattack that will be launched and how to foresee it. </a:t>
            </a:r>
          </a:p>
          <a:p>
            <a:pPr marL="285750" indent="-285750" algn="just">
              <a:spcAft>
                <a:spcPts val="1000"/>
              </a:spcAft>
              <a:buFont typeface="Arial" panose="020B0604020202020204" pitchFamily="34" charset="0"/>
              <a:buChar char="•"/>
            </a:pPr>
            <a:r>
              <a:rPr lang="en-US" sz="1600" dirty="0">
                <a:effectLst/>
                <a:latin typeface="+mj-lt"/>
                <a:ea typeface="Calibri" panose="020F0502020204030204" pitchFamily="34" charset="0"/>
                <a:cs typeface="Calibri" panose="020F0502020204030204" pitchFamily="34" charset="0"/>
              </a:rPr>
              <a:t>According to our research, the probability of a cyberattack declines as potential victims' income and educational levels rise. We believe that our suggested model will be helpful to law enforcement cybercrime units in identifying and stopping cyberattacks, increasing their efficacy in thwarting these threats. </a:t>
            </a:r>
          </a:p>
          <a:p>
            <a:pPr marL="285750" indent="-285750" algn="just">
              <a:spcAft>
                <a:spcPts val="1000"/>
              </a:spcAft>
              <a:buFont typeface="Arial" panose="020B0604020202020204" pitchFamily="34" charset="0"/>
              <a:buChar char="•"/>
            </a:pPr>
            <a:r>
              <a:rPr lang="en-US" sz="1600" dirty="0">
                <a:effectLst/>
                <a:latin typeface="+mj-lt"/>
                <a:ea typeface="Calibri" panose="020F0502020204030204" pitchFamily="34" charset="0"/>
                <a:cs typeface="Calibri" panose="020F0502020204030204" pitchFamily="34" charset="0"/>
              </a:rPr>
              <a:t>In conclusion, this study emphasizes how important machine learning is to improving the ability to detect cyberattacks and identify their perpetrators. By employing data-driven insights and advanced analytics, companies can enhance their capacity to anticipate, identify, and mitigate cyber threats, thereby fortifying their </a:t>
            </a:r>
            <a:r>
              <a:rPr lang="en-US" sz="1600" dirty="0" err="1">
                <a:effectLst/>
                <a:latin typeface="+mj-lt"/>
                <a:ea typeface="Calibri" panose="020F0502020204030204" pitchFamily="34" charset="0"/>
                <a:cs typeface="Calibri" panose="020F0502020204030204" pitchFamily="34" charset="0"/>
              </a:rPr>
              <a:t>defences</a:t>
            </a:r>
            <a:r>
              <a:rPr lang="en-US" sz="1600" dirty="0">
                <a:effectLst/>
                <a:latin typeface="+mj-lt"/>
                <a:ea typeface="Calibri" panose="020F0502020204030204" pitchFamily="34" charset="0"/>
                <a:cs typeface="Calibri" panose="020F0502020204030204" pitchFamily="34" charset="0"/>
              </a:rPr>
              <a:t> in a constantly changing digital landscape. Going forward, sustaining a proactive posture against cyber adversaries and safeguarding the security of our global community that is interconnected depends critically on continuous research and machine learning developments.</a:t>
            </a:r>
            <a:endParaRPr lang="en-IN" sz="1600" dirty="0">
              <a:effectLst/>
              <a:latin typeface="+mj-lt"/>
              <a:ea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98B24-BEFE-EC6C-B51B-0221583646EF}"/>
              </a:ext>
            </a:extLst>
          </p:cNvPr>
          <p:cNvSpPr>
            <a:spLocks noGrp="1"/>
          </p:cNvSpPr>
          <p:nvPr>
            <p:ph type="title"/>
          </p:nvPr>
        </p:nvSpPr>
        <p:spPr>
          <a:xfrm>
            <a:off x="759143" y="0"/>
            <a:ext cx="10515600" cy="1325563"/>
          </a:xfrm>
        </p:spPr>
        <p:txBody>
          <a:bodyPr/>
          <a:lstStyle/>
          <a:p>
            <a:r>
              <a:rPr lang="en-IN" b="1" dirty="0">
                <a:solidFill>
                  <a:srgbClr val="38761D"/>
                </a:solidFill>
              </a:rPr>
              <a:t>Objective and Scope of the Project</a:t>
            </a:r>
          </a:p>
        </p:txBody>
      </p:sp>
      <p:cxnSp>
        <p:nvCxnSpPr>
          <p:cNvPr id="4" name="Google Shape;101;g160d35f11e3_30_2">
            <a:extLst>
              <a:ext uri="{FF2B5EF4-FFF2-40B4-BE49-F238E27FC236}">
                <a16:creationId xmlns:a16="http://schemas.microsoft.com/office/drawing/2014/main" id="{5A4ED069-A7BA-AEB4-BDE2-A0DB411FF564}"/>
              </a:ext>
            </a:extLst>
          </p:cNvPr>
          <p:cNvCxnSpPr>
            <a:cxnSpLocks/>
          </p:cNvCxnSpPr>
          <p:nvPr/>
        </p:nvCxnSpPr>
        <p:spPr>
          <a:xfrm>
            <a:off x="214744" y="1403389"/>
            <a:ext cx="11059999" cy="0"/>
          </a:xfrm>
          <a:prstGeom prst="straightConnector1">
            <a:avLst/>
          </a:prstGeom>
          <a:noFill/>
          <a:ln w="19050" cap="flat" cmpd="sng">
            <a:solidFill>
              <a:srgbClr val="38761D"/>
            </a:solidFill>
            <a:prstDash val="solid"/>
            <a:round/>
            <a:headEnd type="none" w="med" len="med"/>
            <a:tailEnd type="none" w="med" len="med"/>
          </a:ln>
        </p:spPr>
      </p:cxnSp>
      <p:sp>
        <p:nvSpPr>
          <p:cNvPr id="5" name="TextBox 4">
            <a:extLst>
              <a:ext uri="{FF2B5EF4-FFF2-40B4-BE49-F238E27FC236}">
                <a16:creationId xmlns:a16="http://schemas.microsoft.com/office/drawing/2014/main" id="{7083882E-47A9-AE6D-5F61-578F61653DDF}"/>
              </a:ext>
            </a:extLst>
          </p:cNvPr>
          <p:cNvSpPr txBox="1"/>
          <p:nvPr/>
        </p:nvSpPr>
        <p:spPr>
          <a:xfrm>
            <a:off x="917257" y="1907458"/>
            <a:ext cx="10193195"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escalating threat of cyberattacks in today's digital landscape, covering various challenges globally, from data breaches to malware infections, leading to significant financial losses, reputation damage, and public safety risks. It underscores the necessity for advanced tools to counter cyber threats due to the sophisticated tactics of cybercriminals.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Highlighting Artificial Intelligence (AI) as pivotal, it explains how AI utilizes vast datasets to detect potential cyber threats, employing machine learning techniques for predictive analysis. It elaborates on the process of anticipating cyberattacks, including data collection and preprocessing, development of predictive models using machine learning algorithms, and techniques to address data imbalance.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Furthermore, it explores attributing cyberattacks to perpetrators through digital artifact analysis, stressing collaboration among cybersecurity professionals, law enforcement, and private entities to fortify defenses. Overall, it provides a comprehensive overview of cyber threats, AI's role, anticipation processes, and the importance of collaboration in cybersecurity.</a:t>
            </a:r>
            <a:endParaRPr lang="en-IN" sz="1600" dirty="0"/>
          </a:p>
        </p:txBody>
      </p:sp>
    </p:spTree>
    <p:extLst>
      <p:ext uri="{BB962C8B-B14F-4D97-AF65-F5344CB8AC3E}">
        <p14:creationId xmlns:p14="http://schemas.microsoft.com/office/powerpoint/2010/main" val="1445331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60d35f11e3_30_8"/>
          <p:cNvSpPr txBox="1">
            <a:spLocks noGrp="1"/>
          </p:cNvSpPr>
          <p:nvPr>
            <p:ph type="title"/>
          </p:nvPr>
        </p:nvSpPr>
        <p:spPr>
          <a:xfrm>
            <a:off x="93111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Introduction</a:t>
            </a:r>
            <a:endParaRPr b="1" dirty="0">
              <a:solidFill>
                <a:srgbClr val="38761D"/>
              </a:solidFill>
            </a:endParaRPr>
          </a:p>
        </p:txBody>
      </p:sp>
      <p:cxnSp>
        <p:nvCxnSpPr>
          <p:cNvPr id="108" name="Google Shape;108;g160d35f11e3_30_8"/>
          <p:cNvCxnSpPr>
            <a:cxnSpLocks/>
          </p:cNvCxnSpPr>
          <p:nvPr/>
        </p:nvCxnSpPr>
        <p:spPr>
          <a:xfrm flipV="1">
            <a:off x="931110" y="1101436"/>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2" name="TextBox 1">
            <a:extLst>
              <a:ext uri="{FF2B5EF4-FFF2-40B4-BE49-F238E27FC236}">
                <a16:creationId xmlns:a16="http://schemas.microsoft.com/office/drawing/2014/main" id="{72DFD0F9-8EB3-6767-58C7-32D7224BCFE3}"/>
              </a:ext>
            </a:extLst>
          </p:cNvPr>
          <p:cNvSpPr txBox="1"/>
          <p:nvPr/>
        </p:nvSpPr>
        <p:spPr>
          <a:xfrm>
            <a:off x="1134148" y="1516363"/>
            <a:ext cx="10109523"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rapid evolution of digital technology has spawned a grave threat of cyberattacks, posing substantial global challenges from data breaches to malware infections, resulting in significant financial losses, reputational harm, and public safety risks. With cybercriminals employing increasingly sophisticated tactics, there's a pressing demand for advanced tools to anticipate and counter such threats.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Artificial Intelligence (AI) emerges as a potent weapon in combating cybercrime, analyzing vast datasets to detect patterns, anomalies, and trends indicating potential cyber threats. Through machine learning techniques, researchers predict cyberattacks, proactively mitigating risks, and strengthening cybersecurity.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Anticipating cyberattacks involves collecting and preprocessing diverse data sources like network traffic logs and historical attack data. Predictive models, tailored to data characteristics, are crafted using various machine learning algorithms, with techniques like oversampling and undersampling to address imbalanced data.</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Attributing cyberattacks to perpetrators entails analyzing digital artifacts like IP addresses and malware signatures. Collaboration among cybersecurity professionals, law enforcement, and private entities is essential to refine predictive models and fortify collective defenses against cyber threats. AI plays a pivotal role, but effective collaboration is key in addressing challenges and safeguarding against the evolving cyber threat landscape.</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60d35f11e3_30_8"/>
          <p:cNvSpPr txBox="1">
            <a:spLocks noGrp="1"/>
          </p:cNvSpPr>
          <p:nvPr>
            <p:ph type="title"/>
          </p:nvPr>
        </p:nvSpPr>
        <p:spPr>
          <a:xfrm>
            <a:off x="93111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Literature Review</a:t>
            </a:r>
            <a:endParaRPr b="1" dirty="0">
              <a:solidFill>
                <a:srgbClr val="38761D"/>
              </a:solidFill>
            </a:endParaRPr>
          </a:p>
        </p:txBody>
      </p:sp>
      <p:cxnSp>
        <p:nvCxnSpPr>
          <p:cNvPr id="108" name="Google Shape;108;g160d35f11e3_30_8"/>
          <p:cNvCxnSpPr>
            <a:cxnSpLocks/>
          </p:cNvCxnSpPr>
          <p:nvPr/>
        </p:nvCxnSpPr>
        <p:spPr>
          <a:xfrm flipV="1">
            <a:off x="931110" y="1101436"/>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2" name="TextBox 1">
            <a:extLst>
              <a:ext uri="{FF2B5EF4-FFF2-40B4-BE49-F238E27FC236}">
                <a16:creationId xmlns:a16="http://schemas.microsoft.com/office/drawing/2014/main" id="{A5A33870-156A-92E3-7C0C-D4E311AE63A1}"/>
              </a:ext>
            </a:extLst>
          </p:cNvPr>
          <p:cNvSpPr txBox="1"/>
          <p:nvPr/>
        </p:nvSpPr>
        <p:spPr>
          <a:xfrm>
            <a:off x="1111045" y="1543664"/>
            <a:ext cx="10257007" cy="4455066"/>
          </a:xfrm>
          <a:prstGeom prst="rect">
            <a:avLst/>
          </a:prstGeom>
          <a:noFill/>
        </p:spPr>
        <p:txBody>
          <a:bodyPr wrap="square" rtlCol="0">
            <a:spAutoFit/>
          </a:bodyPr>
          <a:lstStyle/>
          <a:p>
            <a:pPr marL="0" lvl="0" indent="0" algn="just" rtl="0">
              <a:lnSpc>
                <a:spcPct val="95000"/>
              </a:lnSpc>
              <a:spcBef>
                <a:spcPts val="0"/>
              </a:spcBef>
              <a:spcAft>
                <a:spcPts val="0"/>
              </a:spcAft>
              <a:buClr>
                <a:schemeClr val="dk1"/>
              </a:buClr>
              <a:buSzPts val="1100"/>
              <a:buFont typeface="Arial" panose="020B0604020202020204"/>
              <a:buNone/>
            </a:pPr>
            <a:r>
              <a:rPr lang="en-US" sz="1800" b="1" dirty="0">
                <a:latin typeface="+mj-lt"/>
              </a:rPr>
              <a:t> </a:t>
            </a:r>
            <a:endParaRPr lang="en-US" sz="1800" dirty="0">
              <a:latin typeface="+mj-lt"/>
            </a:endParaRPr>
          </a:p>
          <a:p>
            <a:pPr algn="l"/>
            <a:r>
              <a:rPr lang="en-US" sz="1800" dirty="0">
                <a:latin typeface="+mj-lt"/>
                <a:sym typeface="+mn-ea"/>
              </a:rPr>
              <a:t>[1] Title: </a:t>
            </a:r>
            <a:r>
              <a:rPr lang="en-IN" sz="1800" b="0" i="0" u="none" strike="noStrike" baseline="0" dirty="0">
                <a:latin typeface="+mj-lt"/>
              </a:rPr>
              <a:t>Cyber-attack method and perpetrator prediction using machine learning Algorithms </a:t>
            </a:r>
            <a:r>
              <a:rPr lang="en-US" sz="1800" dirty="0">
                <a:latin typeface="+mj-lt"/>
                <a:sym typeface="+mn-ea"/>
              </a:rPr>
              <a:t>Author: </a:t>
            </a:r>
            <a:r>
              <a:rPr lang="en-IN" sz="1800" b="0" i="0" u="none" strike="noStrike" baseline="0" dirty="0">
                <a:solidFill>
                  <a:srgbClr val="000000"/>
                </a:solidFill>
                <a:latin typeface="+mj-lt"/>
              </a:rPr>
              <a:t>Abdulkadir Bilen</a:t>
            </a:r>
            <a:r>
              <a:rPr lang="en-IN" sz="1800" b="0" i="0" u="none" strike="noStrike" baseline="0" dirty="0">
                <a:solidFill>
                  <a:srgbClr val="008AC0"/>
                </a:solidFill>
                <a:latin typeface="+mj-lt"/>
              </a:rPr>
              <a:t> </a:t>
            </a:r>
            <a:r>
              <a:rPr lang="en-IN" sz="1800" b="0" i="0" u="none" strike="noStrike" baseline="0" dirty="0">
                <a:solidFill>
                  <a:srgbClr val="000000"/>
                </a:solidFill>
                <a:latin typeface="+mj-lt"/>
              </a:rPr>
              <a:t>and Ahmet Bedri Özer </a:t>
            </a:r>
            <a:r>
              <a:rPr lang="en-US" sz="1800" dirty="0">
                <a:latin typeface="+mj-lt"/>
                <a:sym typeface="+mn-ea"/>
              </a:rPr>
              <a:t>Year: 2021.</a:t>
            </a:r>
            <a:endParaRPr lang="en-US" sz="1800" dirty="0">
              <a:latin typeface="+mj-lt"/>
            </a:endParaRPr>
          </a:p>
          <a:p>
            <a:pPr marL="0" lvl="0" indent="0" algn="l" rtl="0">
              <a:lnSpc>
                <a:spcPct val="95000"/>
              </a:lnSpc>
              <a:spcBef>
                <a:spcPts val="0"/>
              </a:spcBef>
              <a:spcAft>
                <a:spcPts val="0"/>
              </a:spcAft>
              <a:buNone/>
            </a:pPr>
            <a:endParaRPr lang="en-US" sz="1800" dirty="0">
              <a:latin typeface="+mj-lt"/>
            </a:endParaRPr>
          </a:p>
          <a:p>
            <a:pPr algn="l"/>
            <a:r>
              <a:rPr lang="en-US" sz="1800" dirty="0">
                <a:latin typeface="+mj-lt"/>
                <a:sym typeface="+mn-ea"/>
              </a:rPr>
              <a:t>[2] Title: </a:t>
            </a:r>
            <a:r>
              <a:rPr lang="en-US" sz="1800" b="0" i="0" u="none" strike="noStrike" baseline="0" dirty="0">
                <a:latin typeface="+mj-lt"/>
              </a:rPr>
              <a:t>Computational system to classify cyber crime offenses using machine learning.</a:t>
            </a:r>
            <a:r>
              <a:rPr lang="en-US" sz="1800" dirty="0">
                <a:latin typeface="+mj-lt"/>
                <a:sym typeface="+mn-ea"/>
              </a:rPr>
              <a:t> Author: </a:t>
            </a:r>
            <a:r>
              <a:rPr lang="en-IN" sz="1800" b="0" i="0" u="none" strike="noStrike" baseline="0" dirty="0">
                <a:latin typeface="+mj-lt"/>
              </a:rPr>
              <a:t>R, Gadekallu TR, Abidi MH, Al- Ahmari A.</a:t>
            </a:r>
            <a:r>
              <a:rPr lang="en-US" sz="1800" dirty="0">
                <a:latin typeface="+mj-lt"/>
                <a:sym typeface="+mn-ea"/>
              </a:rPr>
              <a:t> Year: 2020.</a:t>
            </a:r>
            <a:endParaRPr lang="en-US" sz="1800" dirty="0">
              <a:latin typeface="+mj-lt"/>
            </a:endParaRPr>
          </a:p>
          <a:p>
            <a:pPr marL="0" lvl="0" indent="0" algn="l" rtl="0">
              <a:lnSpc>
                <a:spcPct val="95000"/>
              </a:lnSpc>
              <a:spcBef>
                <a:spcPts val="0"/>
              </a:spcBef>
              <a:spcAft>
                <a:spcPts val="0"/>
              </a:spcAft>
              <a:buNone/>
            </a:pPr>
            <a:endParaRPr lang="en-US" sz="1800" dirty="0">
              <a:latin typeface="+mj-lt"/>
            </a:endParaRPr>
          </a:p>
          <a:p>
            <a:pPr algn="l"/>
            <a:r>
              <a:rPr lang="en-US" sz="1800" dirty="0">
                <a:latin typeface="+mj-lt"/>
                <a:sym typeface="+mn-ea"/>
              </a:rPr>
              <a:t>[3] Title: </a:t>
            </a:r>
            <a:r>
              <a:rPr lang="en-US" sz="1800" b="0" i="0" u="none" strike="noStrike" baseline="0" dirty="0">
                <a:solidFill>
                  <a:srgbClr val="212121"/>
                </a:solidFill>
                <a:latin typeface="+mj-lt"/>
              </a:rPr>
              <a:t>Detection of advanced persistent threat using machine-learning correlation analysis, Future Generation Computer Systems </a:t>
            </a:r>
            <a:r>
              <a:rPr lang="en-US" sz="1800" dirty="0">
                <a:latin typeface="+mj-lt"/>
                <a:sym typeface="+mn-ea"/>
              </a:rPr>
              <a:t>Author: </a:t>
            </a:r>
            <a:r>
              <a:rPr lang="en-IN" sz="1800" b="0" i="0" u="none" strike="noStrike" baseline="0" dirty="0">
                <a:solidFill>
                  <a:srgbClr val="212121"/>
                </a:solidFill>
                <a:latin typeface="+mj-lt"/>
              </a:rPr>
              <a:t>I. Ghair, M. Hammoudeh, V. Prenosil, L. Han, R. Hegarty, K. Rabie, F. J. Aparicio-Navarro </a:t>
            </a:r>
            <a:r>
              <a:rPr lang="en-US" sz="1800" dirty="0">
                <a:latin typeface="+mj-lt"/>
                <a:sym typeface="+mn-ea"/>
              </a:rPr>
              <a:t>Year: 2018.</a:t>
            </a:r>
            <a:endParaRPr lang="en-US" sz="1800" dirty="0">
              <a:latin typeface="+mj-lt"/>
            </a:endParaRPr>
          </a:p>
          <a:p>
            <a:pPr marL="0" lvl="0" indent="0" algn="l" rtl="0">
              <a:lnSpc>
                <a:spcPct val="95000"/>
              </a:lnSpc>
              <a:spcBef>
                <a:spcPts val="0"/>
              </a:spcBef>
              <a:spcAft>
                <a:spcPts val="0"/>
              </a:spcAft>
              <a:buNone/>
            </a:pPr>
            <a:endParaRPr lang="en-US" sz="1800" dirty="0">
              <a:latin typeface="+mj-lt"/>
            </a:endParaRPr>
          </a:p>
          <a:p>
            <a:pPr algn="l"/>
            <a:r>
              <a:rPr lang="en-US" sz="1800" dirty="0">
                <a:latin typeface="+mj-lt"/>
                <a:sym typeface="+mn-ea"/>
              </a:rPr>
              <a:t>[4] Title: </a:t>
            </a:r>
            <a:r>
              <a:rPr lang="en-IN" sz="1800" b="0" i="0" u="none" strike="noStrike" baseline="0" dirty="0">
                <a:solidFill>
                  <a:srgbClr val="000000"/>
                </a:solidFill>
                <a:latin typeface="+mj-lt"/>
              </a:rPr>
              <a:t>A Machine </a:t>
            </a:r>
            <a:r>
              <a:rPr lang="en-US" sz="1800" b="0" i="0" u="none" strike="noStrike" baseline="0" dirty="0">
                <a:solidFill>
                  <a:srgbClr val="212121"/>
                </a:solidFill>
                <a:latin typeface="+mj-lt"/>
              </a:rPr>
              <a:t>Learning Framework for Investigating Data Breaches Based on Semantic Analysis of Adversary’s Attack Patterns in Threat Intelligence Repositories</a:t>
            </a:r>
            <a:r>
              <a:rPr lang="en-US" sz="1800" dirty="0">
                <a:latin typeface="+mj-lt"/>
              </a:rPr>
              <a:t> </a:t>
            </a:r>
            <a:r>
              <a:rPr lang="en-US" sz="1800" dirty="0">
                <a:latin typeface="+mj-lt"/>
                <a:sym typeface="+mn-ea"/>
              </a:rPr>
              <a:t>author: </a:t>
            </a:r>
            <a:r>
              <a:rPr lang="en-IN" sz="1800" b="0" i="0" u="none" strike="noStrike" baseline="0" dirty="0">
                <a:solidFill>
                  <a:srgbClr val="212121"/>
                </a:solidFill>
                <a:latin typeface="+mj-lt"/>
              </a:rPr>
              <a:t>Zahid Anwar a, b, Asad Waqar Malik a, Sharifullah Khan a, umara Noor a c, Shahzad Saleem a </a:t>
            </a:r>
            <a:r>
              <a:rPr lang="en-US" sz="1800" dirty="0">
                <a:latin typeface="+mj-lt"/>
                <a:sym typeface="+mn-ea"/>
              </a:rPr>
              <a:t>Year: 2019.</a:t>
            </a:r>
            <a:endParaRPr lang="en-US" sz="1800" dirty="0">
              <a:latin typeface="+mj-lt"/>
            </a:endParaRPr>
          </a:p>
          <a:p>
            <a:pPr marL="0" lvl="0" indent="0" algn="l" rtl="0">
              <a:lnSpc>
                <a:spcPct val="95000"/>
              </a:lnSpc>
              <a:spcBef>
                <a:spcPts val="0"/>
              </a:spcBef>
              <a:spcAft>
                <a:spcPts val="0"/>
              </a:spcAft>
              <a:buNone/>
            </a:pPr>
            <a:endParaRPr lang="en-US" sz="1800" dirty="0">
              <a:latin typeface="+mj-lt"/>
            </a:endParaRPr>
          </a:p>
          <a:p>
            <a:pPr>
              <a:spcAft>
                <a:spcPts val="1090"/>
              </a:spcAft>
            </a:pPr>
            <a:endParaRPr lang="en-IN" sz="1800" dirty="0">
              <a:solidFill>
                <a:srgbClr val="000000"/>
              </a:solidFill>
              <a:effectLst/>
              <a:latin typeface="+mj-lt"/>
              <a:ea typeface="SimSun" panose="02010600030101010101" pitchFamily="2" charset="-122"/>
            </a:endParaRPr>
          </a:p>
        </p:txBody>
      </p:sp>
    </p:spTree>
    <p:extLst>
      <p:ext uri="{BB962C8B-B14F-4D97-AF65-F5344CB8AC3E}">
        <p14:creationId xmlns:p14="http://schemas.microsoft.com/office/powerpoint/2010/main" val="412662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160d35f11e3_30_8"/>
          <p:cNvSpPr txBox="1">
            <a:spLocks noGrp="1"/>
          </p:cNvSpPr>
          <p:nvPr>
            <p:ph type="title"/>
          </p:nvPr>
        </p:nvSpPr>
        <p:spPr>
          <a:xfrm>
            <a:off x="93111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b="1" dirty="0">
                <a:solidFill>
                  <a:srgbClr val="38761D"/>
                </a:solidFill>
              </a:rPr>
              <a:t>Existing System</a:t>
            </a:r>
            <a:endParaRPr b="1" dirty="0">
              <a:solidFill>
                <a:srgbClr val="38761D"/>
              </a:solidFill>
            </a:endParaRPr>
          </a:p>
        </p:txBody>
      </p:sp>
      <p:cxnSp>
        <p:nvCxnSpPr>
          <p:cNvPr id="108" name="Google Shape;108;g160d35f11e3_30_8"/>
          <p:cNvCxnSpPr>
            <a:cxnSpLocks/>
          </p:cNvCxnSpPr>
          <p:nvPr/>
        </p:nvCxnSpPr>
        <p:spPr>
          <a:xfrm flipV="1">
            <a:off x="931110" y="1101436"/>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2" name="TextBox 1">
            <a:extLst>
              <a:ext uri="{FF2B5EF4-FFF2-40B4-BE49-F238E27FC236}">
                <a16:creationId xmlns:a16="http://schemas.microsoft.com/office/drawing/2014/main" id="{AC5ACA99-7E31-9653-65AE-918BB651C37D}"/>
              </a:ext>
            </a:extLst>
          </p:cNvPr>
          <p:cNvSpPr txBox="1"/>
          <p:nvPr/>
        </p:nvSpPr>
        <p:spPr>
          <a:xfrm>
            <a:off x="1071715" y="1476006"/>
            <a:ext cx="9743768" cy="1877437"/>
          </a:xfrm>
          <a:prstGeom prst="rect">
            <a:avLst/>
          </a:prstGeom>
          <a:noFill/>
        </p:spPr>
        <p:txBody>
          <a:bodyPr wrap="square" rtlCol="0">
            <a:spAutoFit/>
          </a:bodyPr>
          <a:lstStyle/>
          <a:p>
            <a:pPr marL="285750" indent="-285750">
              <a:buFont typeface="Arial" panose="020B0604020202020204" pitchFamily="34" charset="0"/>
              <a:buChar char="•"/>
            </a:pPr>
            <a:r>
              <a:rPr lang="en-US" sz="1600" dirty="0"/>
              <a:t>Data collection : It collect all the data from the user and preprocessing it.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IN" sz="1600" i="0" dirty="0">
                <a:solidFill>
                  <a:schemeClr val="tx1"/>
                </a:solidFill>
                <a:effectLst/>
                <a:latin typeface="+mj-lt"/>
              </a:rPr>
              <a:t>Scalability and Real-Time Processing : </a:t>
            </a:r>
            <a:r>
              <a:rPr lang="en-US" sz="1600" dirty="0"/>
              <a:t>It takes more time while the date is large number of sets.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False positive and False negative : We cannot tell give value is accurate or not.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IN" sz="1600" i="0" dirty="0">
                <a:solidFill>
                  <a:schemeClr val="tx1"/>
                </a:solidFill>
                <a:effectLst/>
                <a:latin typeface="+mj-lt"/>
              </a:rPr>
              <a:t>Evolving Attack Techniques :</a:t>
            </a:r>
            <a:r>
              <a:rPr lang="en-IN" sz="1600" b="1" i="0" dirty="0">
                <a:solidFill>
                  <a:schemeClr val="tx1"/>
                </a:solidFill>
                <a:effectLst/>
                <a:latin typeface="+mj-lt"/>
              </a:rPr>
              <a:t> </a:t>
            </a:r>
            <a:r>
              <a:rPr lang="en-US" sz="1600" dirty="0"/>
              <a:t>Using of algorithms play an major role.</a:t>
            </a:r>
          </a:p>
        </p:txBody>
      </p:sp>
    </p:spTree>
    <p:extLst>
      <p:ext uri="{BB962C8B-B14F-4D97-AF65-F5344CB8AC3E}">
        <p14:creationId xmlns:p14="http://schemas.microsoft.com/office/powerpoint/2010/main" val="35095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998F-8368-AB12-F588-BE280BFF4994}"/>
              </a:ext>
            </a:extLst>
          </p:cNvPr>
          <p:cNvSpPr>
            <a:spLocks noGrp="1"/>
          </p:cNvSpPr>
          <p:nvPr>
            <p:ph type="title"/>
          </p:nvPr>
        </p:nvSpPr>
        <p:spPr>
          <a:xfrm>
            <a:off x="594880" y="1"/>
            <a:ext cx="10515600" cy="779318"/>
          </a:xfrm>
        </p:spPr>
        <p:txBody>
          <a:bodyPr/>
          <a:lstStyle/>
          <a:p>
            <a:r>
              <a:rPr lang="en-IN" b="1" dirty="0">
                <a:solidFill>
                  <a:schemeClr val="accent6">
                    <a:lumMod val="50000"/>
                  </a:schemeClr>
                </a:solidFill>
              </a:rPr>
              <a:t>Proposed System</a:t>
            </a:r>
          </a:p>
        </p:txBody>
      </p:sp>
      <p:cxnSp>
        <p:nvCxnSpPr>
          <p:cNvPr id="3" name="Google Shape;108;g160d35f11e3_30_8">
            <a:extLst>
              <a:ext uri="{FF2B5EF4-FFF2-40B4-BE49-F238E27FC236}">
                <a16:creationId xmlns:a16="http://schemas.microsoft.com/office/drawing/2014/main" id="{A6C66AFE-0E4D-0F7A-44F0-538ADD547576}"/>
              </a:ext>
            </a:extLst>
          </p:cNvPr>
          <p:cNvCxnSpPr>
            <a:cxnSpLocks/>
          </p:cNvCxnSpPr>
          <p:nvPr/>
        </p:nvCxnSpPr>
        <p:spPr>
          <a:xfrm flipV="1">
            <a:off x="245310" y="779319"/>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5" name="TextBox 4">
            <a:extLst>
              <a:ext uri="{FF2B5EF4-FFF2-40B4-BE49-F238E27FC236}">
                <a16:creationId xmlns:a16="http://schemas.microsoft.com/office/drawing/2014/main" id="{3C504493-A615-83D8-9AC3-DE681190A43F}"/>
              </a:ext>
            </a:extLst>
          </p:cNvPr>
          <p:cNvSpPr txBox="1"/>
          <p:nvPr/>
        </p:nvSpPr>
        <p:spPr>
          <a:xfrm>
            <a:off x="619184" y="1317523"/>
            <a:ext cx="9865442" cy="2800767"/>
          </a:xfrm>
          <a:prstGeom prst="rect">
            <a:avLst/>
          </a:prstGeom>
          <a:noFill/>
        </p:spPr>
        <p:txBody>
          <a:bodyPr wrap="square" rtlCol="0">
            <a:spAutoFit/>
          </a:bodyPr>
          <a:lstStyle/>
          <a:p>
            <a:pPr marL="285750" indent="-285750">
              <a:buFont typeface="Arial" panose="020B0604020202020204" pitchFamily="34" charset="0"/>
              <a:buChar char="•"/>
            </a:pPr>
            <a:r>
              <a:rPr lang="en-IN" sz="1600" dirty="0"/>
              <a:t>We used data analysis method, that analyse large set of data in faster manner and that helps to reduce time.</a:t>
            </a:r>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US" sz="1600" b="0" i="0" dirty="0">
                <a:solidFill>
                  <a:schemeClr val="tx1"/>
                </a:solidFill>
                <a:effectLst/>
                <a:latin typeface="+mj-lt"/>
              </a:rPr>
              <a:t>Adversarial learning techniques are used to improve model robustness against adversarial attacks, where attackers try to manipulate the model's predictions.</a:t>
            </a:r>
            <a:endParaRPr lang="en-IN" sz="1600" b="0" i="0" dirty="0">
              <a:solidFill>
                <a:schemeClr val="tx1"/>
              </a:solidFill>
              <a:effectLst/>
              <a:latin typeface="+mj-lt"/>
            </a:endParaRPr>
          </a:p>
          <a:p>
            <a:pPr marL="285750" indent="-285750">
              <a:buFont typeface="Arial" panose="020B0604020202020204" pitchFamily="34" charset="0"/>
              <a:buChar char="•"/>
            </a:pPr>
            <a:endParaRPr lang="en-IN" sz="1600" dirty="0">
              <a:solidFill>
                <a:schemeClr val="tx1"/>
              </a:solidFill>
              <a:latin typeface="+mj-lt"/>
            </a:endParaRPr>
          </a:p>
          <a:p>
            <a:pPr marL="285750" indent="-285750">
              <a:buFont typeface="Arial" panose="020B0604020202020204" pitchFamily="34" charset="0"/>
              <a:buChar char="•"/>
            </a:pPr>
            <a:r>
              <a:rPr lang="en-IN" sz="1600" b="0" i="0" dirty="0">
                <a:solidFill>
                  <a:schemeClr val="tx1"/>
                </a:solidFill>
                <a:effectLst/>
                <a:latin typeface="+mj-lt"/>
              </a:rPr>
              <a:t>Gradient B</a:t>
            </a:r>
            <a:r>
              <a:rPr lang="en-IN" sz="1600" dirty="0">
                <a:solidFill>
                  <a:schemeClr val="tx1"/>
                </a:solidFill>
                <a:latin typeface="+mj-lt"/>
              </a:rPr>
              <a:t>oosting, KNN, Random Forests these algorithms we used. It will give the best prediction method and perpetrator identification.</a:t>
            </a:r>
          </a:p>
          <a:p>
            <a:pPr marL="285750" indent="-285750">
              <a:buFont typeface="Arial" panose="020B0604020202020204" pitchFamily="34" charset="0"/>
              <a:buChar char="•"/>
            </a:pPr>
            <a:endParaRPr lang="en-IN" sz="1600" b="0" i="0" dirty="0">
              <a:solidFill>
                <a:schemeClr val="tx1"/>
              </a:solidFill>
              <a:effectLst/>
              <a:latin typeface="+mj-lt"/>
            </a:endParaRPr>
          </a:p>
          <a:p>
            <a:pPr marL="285750" indent="-285750">
              <a:buFont typeface="Arial" panose="020B0604020202020204" pitchFamily="34" charset="0"/>
              <a:buChar char="•"/>
            </a:pPr>
            <a:r>
              <a:rPr lang="en-US" sz="1600" b="0" i="0" dirty="0">
                <a:solidFill>
                  <a:schemeClr val="tx1"/>
                </a:solidFill>
                <a:effectLst/>
                <a:latin typeface="+mj-lt"/>
              </a:rPr>
              <a:t>Graph-based methods model cyber networks as graphs and analyze the relationships between entities to detect suspicious behavior.</a:t>
            </a:r>
          </a:p>
        </p:txBody>
      </p:sp>
    </p:spTree>
    <p:extLst>
      <p:ext uri="{BB962C8B-B14F-4D97-AF65-F5344CB8AC3E}">
        <p14:creationId xmlns:p14="http://schemas.microsoft.com/office/powerpoint/2010/main" val="3526049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998F-8368-AB12-F588-BE280BFF4994}"/>
              </a:ext>
            </a:extLst>
          </p:cNvPr>
          <p:cNvSpPr>
            <a:spLocks noGrp="1"/>
          </p:cNvSpPr>
          <p:nvPr>
            <p:ph type="title"/>
          </p:nvPr>
        </p:nvSpPr>
        <p:spPr>
          <a:xfrm>
            <a:off x="594880" y="1"/>
            <a:ext cx="10515600" cy="779318"/>
          </a:xfrm>
        </p:spPr>
        <p:txBody>
          <a:bodyPr>
            <a:normAutofit fontScale="90000"/>
          </a:bodyPr>
          <a:lstStyle/>
          <a:p>
            <a:pPr marL="114300" lvl="0" algn="just" rtl="0">
              <a:lnSpc>
                <a:spcPct val="115000"/>
              </a:lnSpc>
              <a:spcBef>
                <a:spcPts val="0"/>
              </a:spcBef>
              <a:spcAft>
                <a:spcPts val="0"/>
              </a:spcAft>
              <a:buSzPts val="1800"/>
            </a:pPr>
            <a:r>
              <a:rPr lang="en-US" b="1" dirty="0">
                <a:solidFill>
                  <a:schemeClr val="accent6">
                    <a:lumMod val="50000"/>
                  </a:schemeClr>
                </a:solidFill>
              </a:rPr>
              <a:t>Hardware and Software Requirements</a:t>
            </a:r>
          </a:p>
        </p:txBody>
      </p:sp>
      <p:cxnSp>
        <p:nvCxnSpPr>
          <p:cNvPr id="3" name="Google Shape;108;g160d35f11e3_30_8">
            <a:extLst>
              <a:ext uri="{FF2B5EF4-FFF2-40B4-BE49-F238E27FC236}">
                <a16:creationId xmlns:a16="http://schemas.microsoft.com/office/drawing/2014/main" id="{A6C66AFE-0E4D-0F7A-44F0-538ADD547576}"/>
              </a:ext>
            </a:extLst>
          </p:cNvPr>
          <p:cNvCxnSpPr>
            <a:cxnSpLocks/>
          </p:cNvCxnSpPr>
          <p:nvPr/>
        </p:nvCxnSpPr>
        <p:spPr>
          <a:xfrm flipV="1">
            <a:off x="245310" y="779319"/>
            <a:ext cx="10613190" cy="73353"/>
          </a:xfrm>
          <a:prstGeom prst="straightConnector1">
            <a:avLst/>
          </a:prstGeom>
          <a:noFill/>
          <a:ln w="19050" cap="flat" cmpd="sng">
            <a:solidFill>
              <a:srgbClr val="38761D"/>
            </a:solidFill>
            <a:prstDash val="solid"/>
            <a:round/>
            <a:headEnd type="none" w="med" len="med"/>
            <a:tailEnd type="none" w="med" len="med"/>
          </a:ln>
        </p:spPr>
      </p:cxnSp>
      <p:sp>
        <p:nvSpPr>
          <p:cNvPr id="4" name="TextBox 3">
            <a:extLst>
              <a:ext uri="{FF2B5EF4-FFF2-40B4-BE49-F238E27FC236}">
                <a16:creationId xmlns:a16="http://schemas.microsoft.com/office/drawing/2014/main" id="{5B088DA1-B9C6-789A-3844-3879B3A272A6}"/>
              </a:ext>
            </a:extLst>
          </p:cNvPr>
          <p:cNvSpPr txBox="1"/>
          <p:nvPr/>
        </p:nvSpPr>
        <p:spPr>
          <a:xfrm>
            <a:off x="688258" y="1189702"/>
            <a:ext cx="9429135" cy="3662541"/>
          </a:xfrm>
          <a:prstGeom prst="rect">
            <a:avLst/>
          </a:prstGeom>
          <a:noFill/>
        </p:spPr>
        <p:txBody>
          <a:bodyPr wrap="square" rtlCol="0">
            <a:spAutoFit/>
          </a:bodyPr>
          <a:lstStyle/>
          <a:p>
            <a:r>
              <a:rPr lang="en-IN" sz="2400" dirty="0"/>
              <a:t>SOFTWARE REQUIREMENTS:</a:t>
            </a:r>
          </a:p>
          <a:p>
            <a:endParaRPr lang="en-IN" sz="2000" dirty="0"/>
          </a:p>
          <a:p>
            <a:r>
              <a:rPr lang="en-IN" sz="2000" dirty="0"/>
              <a:t>Tools : Visual Studio Code, PyCharm</a:t>
            </a:r>
          </a:p>
          <a:p>
            <a:r>
              <a:rPr lang="en-IN" sz="2000" dirty="0"/>
              <a:t>Language : Python</a:t>
            </a:r>
            <a:r>
              <a:rPr lang="en-IN" sz="2000"/>
              <a:t>, Django, </a:t>
            </a:r>
            <a:r>
              <a:rPr lang="en-IN" sz="2000" dirty="0"/>
              <a:t>Data Analytics using Python</a:t>
            </a:r>
          </a:p>
          <a:p>
            <a:endParaRPr lang="en-IN" sz="2000" dirty="0"/>
          </a:p>
          <a:p>
            <a:r>
              <a:rPr lang="en-IN" sz="2400" dirty="0"/>
              <a:t>HARDWARE REQUIREMENTS:</a:t>
            </a:r>
          </a:p>
          <a:p>
            <a:endParaRPr lang="en-IN" sz="2400" dirty="0"/>
          </a:p>
          <a:p>
            <a:r>
              <a:rPr lang="en-IN" sz="2000" dirty="0"/>
              <a:t>Device : Laptop, Desktop</a:t>
            </a:r>
          </a:p>
          <a:p>
            <a:r>
              <a:rPr lang="en-IN" sz="2000" dirty="0"/>
              <a:t>Operating System : Windows 10,11</a:t>
            </a:r>
          </a:p>
          <a:p>
            <a:r>
              <a:rPr lang="en-IN" sz="2000" dirty="0"/>
              <a:t>Ram : 4 Gb</a:t>
            </a:r>
          </a:p>
          <a:p>
            <a:r>
              <a:rPr lang="en-IN" sz="2000" dirty="0"/>
              <a:t>Storage : 10 Gb</a:t>
            </a:r>
          </a:p>
        </p:txBody>
      </p:sp>
    </p:spTree>
    <p:extLst>
      <p:ext uri="{BB962C8B-B14F-4D97-AF65-F5344CB8AC3E}">
        <p14:creationId xmlns:p14="http://schemas.microsoft.com/office/powerpoint/2010/main" val="126518500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TotalTime>
  <Words>1434</Words>
  <Application>Microsoft Office PowerPoint</Application>
  <PresentationFormat>Widescreen</PresentationFormat>
  <Paragraphs>108</Paragraphs>
  <Slides>15</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Source Sans Pro</vt:lpstr>
      <vt:lpstr>Comfortaa SemiBold</vt:lpstr>
      <vt:lpstr>Times New Roman</vt:lpstr>
      <vt:lpstr>Calibri Light</vt:lpstr>
      <vt:lpstr>Office Theme</vt:lpstr>
      <vt:lpstr>PowerPoint Presentation</vt:lpstr>
      <vt:lpstr>Outline</vt:lpstr>
      <vt:lpstr>Abstract</vt:lpstr>
      <vt:lpstr>Objective and Scope of the Project</vt:lpstr>
      <vt:lpstr>Introduction</vt:lpstr>
      <vt:lpstr>Literature Review</vt:lpstr>
      <vt:lpstr>Existing System</vt:lpstr>
      <vt:lpstr>Proposed System</vt:lpstr>
      <vt:lpstr>Hardware and Software Requirements</vt:lpstr>
      <vt:lpstr>Flow Chart Diagram </vt:lpstr>
      <vt:lpstr>Architectural Diagram </vt:lpstr>
      <vt:lpstr>Methodology </vt:lpstr>
      <vt:lpstr>Methodology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 International Conference on Computer Power and Communication (ICCPC 2022)</dc:title>
  <dc:creator>Admin</dc:creator>
  <cp:lastModifiedBy>Sachin L</cp:lastModifiedBy>
  <cp:revision>37</cp:revision>
  <dcterms:created xsi:type="dcterms:W3CDTF">2021-06-10T05:32:34Z</dcterms:created>
  <dcterms:modified xsi:type="dcterms:W3CDTF">2024-05-04T18:13:05Z</dcterms:modified>
</cp:coreProperties>
</file>