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8" r:id="rId11"/>
    <p:sldId id="274" r:id="rId12"/>
    <p:sldId id="275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660400"/>
            <a:ext cx="7772400" cy="1470025"/>
          </a:xfrm>
        </p:spPr>
        <p:txBody>
          <a:bodyPr/>
          <a:lstStyle/>
          <a:p>
            <a:pPr algn="l"/>
            <a:r>
              <a:rPr b="1" dirty="0" err="1">
                <a:solidFill>
                  <a:schemeClr val="accent6">
                    <a:lumMod val="75000"/>
                  </a:schemeClr>
                </a:solidFill>
              </a:rPr>
              <a:t>GoodCab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sz="4000" dirty="0"/>
              <a:t>Insights </a:t>
            </a:r>
            <a:r>
              <a:rPr dirty="0"/>
              <a:t> </a:t>
            </a:r>
            <a:br>
              <a:rPr lang="en-AU" dirty="0"/>
            </a:br>
            <a:r>
              <a:rPr b="1" dirty="0"/>
              <a:t>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2374900"/>
            <a:ext cx="6400800" cy="1327150"/>
          </a:xfrm>
        </p:spPr>
        <p:txBody>
          <a:bodyPr/>
          <a:lstStyle/>
          <a:p>
            <a:pPr algn="l"/>
            <a:r>
              <a:rPr dirty="0"/>
              <a:t>Comprehensive analysis of trips, passengers, </a:t>
            </a:r>
            <a:r>
              <a:rPr lang="en-AU" dirty="0"/>
              <a:t>drivers </a:t>
            </a:r>
            <a:r>
              <a:rPr dirty="0"/>
              <a:t>and revenue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Passenger </a:t>
            </a:r>
            <a:r>
              <a:rPr lang="en-AU" sz="4000" dirty="0"/>
              <a:t>and Driver </a:t>
            </a:r>
            <a:r>
              <a:rPr sz="4000" dirty="0"/>
              <a:t>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407151"/>
            <a:ext cx="45719" cy="95316"/>
          </a:xfrm>
        </p:spPr>
        <p:txBody>
          <a:bodyPr>
            <a:normAutofit fontScale="25000" lnSpcReduction="20000"/>
          </a:bodyPr>
          <a:lstStyle/>
          <a:p>
            <a:r>
              <a:rPr lang="en-AU" sz="1000" dirty="0"/>
              <a:t> </a:t>
            </a:r>
            <a:endParaRPr sz="1000" dirty="0"/>
          </a:p>
        </p:txBody>
      </p:sp>
      <p:pic>
        <p:nvPicPr>
          <p:cNvPr id="5" name="Picture 4" descr="A graph of a driver and passenger rating&#10;&#10;Description automatically generated">
            <a:extLst>
              <a:ext uri="{FF2B5EF4-FFF2-40B4-BE49-F238E27FC236}">
                <a16:creationId xmlns:a16="http://schemas.microsoft.com/office/drawing/2014/main" id="{729AB926-17BF-FFE1-199B-92669DC2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9"/>
          <a:stretch/>
        </p:blipFill>
        <p:spPr>
          <a:xfrm>
            <a:off x="628470" y="2341848"/>
            <a:ext cx="4052776" cy="3222140"/>
          </a:xfrm>
          <a:prstGeom prst="rect">
            <a:avLst/>
          </a:prstGeom>
        </p:spPr>
      </p:pic>
      <p:pic>
        <p:nvPicPr>
          <p:cNvPr id="7" name="Picture 6" descr="A graph of a driver rating&#10;&#10;Description automatically generated">
            <a:extLst>
              <a:ext uri="{FF2B5EF4-FFF2-40B4-BE49-F238E27FC236}">
                <a16:creationId xmlns:a16="http://schemas.microsoft.com/office/drawing/2014/main" id="{5170EE40-4DB6-798E-1975-33FEFED0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69"/>
          <a:stretch/>
        </p:blipFill>
        <p:spPr>
          <a:xfrm>
            <a:off x="4973167" y="2252111"/>
            <a:ext cx="3713633" cy="3222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C46D8-4ECF-2B7A-7677-43CA007D6942}"/>
              </a:ext>
            </a:extLst>
          </p:cNvPr>
          <p:cNvSpPr txBox="1"/>
          <p:nvPr/>
        </p:nvSpPr>
        <p:spPr>
          <a:xfrm>
            <a:off x="584020" y="1695517"/>
            <a:ext cx="405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Average </a:t>
            </a:r>
            <a:r>
              <a:rPr lang="en-AU" b="1" dirty="0"/>
              <a:t>Driver</a:t>
            </a:r>
            <a:r>
              <a:rPr lang="en-AU" dirty="0"/>
              <a:t> and </a:t>
            </a:r>
            <a:r>
              <a:rPr lang="en-AU" b="1" dirty="0"/>
              <a:t>Passenger</a:t>
            </a:r>
            <a:r>
              <a:rPr lang="en-AU" dirty="0"/>
              <a:t> Rating by cities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8F47D-13F9-F55C-71E1-EDA50B309533}"/>
              </a:ext>
            </a:extLst>
          </p:cNvPr>
          <p:cNvSpPr txBox="1"/>
          <p:nvPr/>
        </p:nvSpPr>
        <p:spPr>
          <a:xfrm>
            <a:off x="4991679" y="1695517"/>
            <a:ext cx="348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Driver</a:t>
            </a:r>
            <a:r>
              <a:rPr lang="en-AU" dirty="0"/>
              <a:t> and </a:t>
            </a:r>
            <a:r>
              <a:rPr lang="en-AU" b="1" dirty="0"/>
              <a:t>Passenger</a:t>
            </a:r>
            <a:r>
              <a:rPr lang="en-AU" dirty="0"/>
              <a:t> Rating 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558A1-DED3-9C25-A17E-43C9533B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AF08-E25B-53EB-5895-BB83B29D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Passenger </a:t>
            </a:r>
            <a:r>
              <a:rPr lang="en-AU" sz="4000" dirty="0"/>
              <a:t>Numbers by Type</a:t>
            </a:r>
            <a:endParaRPr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23BF83-E143-D370-78CC-64B8CC4806B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7950" y="6623051"/>
            <a:ext cx="63500" cy="50800"/>
          </a:xfrm>
        </p:spPr>
        <p:txBody>
          <a:bodyPr>
            <a:normAutofit fontScale="25000" lnSpcReduction="20000"/>
          </a:bodyPr>
          <a:lstStyle/>
          <a:p>
            <a:r>
              <a:rPr lang="en-AU" dirty="0"/>
              <a:t> 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E84ABAE-75B9-5322-BD76-30C3A418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8350" y="2015367"/>
            <a:ext cx="1112616" cy="2850127"/>
          </a:xfrm>
          <a:prstGeom prst="rect">
            <a:avLst/>
          </a:prstGeom>
        </p:spPr>
      </p:pic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107DC81A-5DBC-B34B-17C2-58C18DE5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48"/>
          <a:stretch/>
        </p:blipFill>
        <p:spPr>
          <a:xfrm>
            <a:off x="743105" y="2015367"/>
            <a:ext cx="1295245" cy="2827265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F303993C-36D7-A400-962B-7F10B6B4F5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3" b="-1"/>
          <a:stretch/>
        </p:blipFill>
        <p:spPr>
          <a:xfrm>
            <a:off x="4227771" y="2053469"/>
            <a:ext cx="1348857" cy="2819645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3C1EC0-0BFD-7317-97D9-6C8312E14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628" y="2045850"/>
            <a:ext cx="998307" cy="28196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C3E03E-0608-82FE-D416-B485DCD7BA77}"/>
              </a:ext>
            </a:extLst>
          </p:cNvPr>
          <p:cNvSpPr txBox="1"/>
          <p:nvPr/>
        </p:nvSpPr>
        <p:spPr>
          <a:xfrm>
            <a:off x="743105" y="1585073"/>
            <a:ext cx="169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 Passengers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AB94F-9D7D-F3FB-70F3-23E8F8F812D2}"/>
              </a:ext>
            </a:extLst>
          </p:cNvPr>
          <p:cNvSpPr txBox="1"/>
          <p:nvPr/>
        </p:nvSpPr>
        <p:spPr>
          <a:xfrm>
            <a:off x="4227771" y="1585073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Repeated Passengers</a:t>
            </a:r>
          </a:p>
        </p:txBody>
      </p:sp>
    </p:spTree>
    <p:extLst>
      <p:ext uri="{BB962C8B-B14F-4D97-AF65-F5344CB8AC3E}">
        <p14:creationId xmlns:p14="http://schemas.microsoft.com/office/powerpoint/2010/main" val="6635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B0C21-FD7E-1E04-A0B5-0CF37175E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5A45-864B-E9F9-9BC1-A183A218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Passenger Ratings by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4439A-5D9C-4707-5B96-8A5A84718511}"/>
              </a:ext>
            </a:extLst>
          </p:cNvPr>
          <p:cNvGraphicFramePr>
            <a:graphicFrameLocks noGrp="1"/>
          </p:cNvGraphicFramePr>
          <p:nvPr/>
        </p:nvGraphicFramePr>
        <p:xfrm>
          <a:off x="781050" y="191008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9411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2854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802810"/>
                    </a:ext>
                  </a:extLst>
                </a:gridCol>
              </a:tblGrid>
              <a:tr h="2668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46279"/>
                  </a:ext>
                </a:extLst>
              </a:tr>
              <a:tr h="188776">
                <a:tc>
                  <a:txBody>
                    <a:bodyPr/>
                    <a:lstStyle/>
                    <a:p>
                      <a:r>
                        <a:rPr lang="en-AU" dirty="0"/>
                        <a:t>Repeated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Jaipur (8.6)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Lucknow (7.25)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5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Kochi (8.5)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Surat, Mysore 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1890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27AE18-11E9-E733-0199-220C3B168D4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7950" y="6623051"/>
            <a:ext cx="63500" cy="50800"/>
          </a:xfrm>
        </p:spPr>
        <p:txBody>
          <a:bodyPr>
            <a:normAutofit fontScale="25000" lnSpcReduction="20000"/>
          </a:bodyPr>
          <a:lstStyle/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42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sz="4000" dirty="0"/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Focus on cities with low passenger rates for growth</a:t>
            </a:r>
          </a:p>
          <a:p>
            <a:pPr marL="0" indent="0">
              <a:buNone/>
            </a:pPr>
            <a:r>
              <a:rPr sz="2000" dirty="0"/>
              <a:t>• Leverage high-revenue months for promotions</a:t>
            </a:r>
          </a:p>
          <a:p>
            <a:pPr marL="0" indent="0">
              <a:buNone/>
            </a:pPr>
            <a:r>
              <a:rPr sz="2000" dirty="0"/>
              <a:t>• Enhance loyalty programs in top-performing cities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/>
              <a:t>1. City-level fare and trip summary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/>
              <a:t>2. Monthly city-level trips target performance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/>
              <a:t>3. Repeat passenger trip frequency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/>
              <a:t>4. Cities with </a:t>
            </a:r>
            <a:r>
              <a:rPr lang="en-AU" sz="2000" dirty="0"/>
              <a:t>the </a:t>
            </a:r>
            <a:r>
              <a:rPr sz="2000" dirty="0"/>
              <a:t>highest/lowest new passengers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/>
              <a:t>5. </a:t>
            </a:r>
            <a:r>
              <a:rPr lang="en-AU" sz="2000" dirty="0"/>
              <a:t>The month</a:t>
            </a:r>
            <a:r>
              <a:rPr sz="2000" dirty="0"/>
              <a:t> with </a:t>
            </a:r>
            <a:r>
              <a:rPr lang="en-AU" sz="2000" dirty="0"/>
              <a:t>the </a:t>
            </a:r>
            <a:r>
              <a:rPr sz="2000" dirty="0"/>
              <a:t>highest revenue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/>
              <a:t>6. Repeat passenger rate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400" dirty="0"/>
              <a:t>Total Revenue: </a:t>
            </a:r>
            <a:r>
              <a:rPr lang="en-AU" b="0" i="0" dirty="0">
                <a:effectLst/>
                <a:latin typeface="Google Sans"/>
              </a:rPr>
              <a:t>₹</a:t>
            </a:r>
            <a:r>
              <a:rPr dirty="0">
                <a:highlight>
                  <a:srgbClr val="EAECE8"/>
                </a:highlight>
              </a:rPr>
              <a:t>108M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sz="2400" dirty="0"/>
              <a:t>Total Passengers: </a:t>
            </a:r>
            <a:r>
              <a:rPr dirty="0">
                <a:highlight>
                  <a:srgbClr val="EAECE8"/>
                </a:highlight>
              </a:rPr>
              <a:t>238K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sz="2400" dirty="0"/>
              <a:t>Total Trips: </a:t>
            </a:r>
            <a:r>
              <a:rPr dirty="0">
                <a:highlight>
                  <a:srgbClr val="EAECE8"/>
                </a:highlight>
              </a:rPr>
              <a:t>426K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Top and Bottom Cities</a:t>
            </a:r>
            <a:r>
              <a:rPr lang="en-AU" sz="4000" dirty="0"/>
              <a:t> by Trips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Jaipur &gt; Kochi &gt; Lucknow				Coimbatore &lt; Mysore &lt; Vadodara</a:t>
            </a:r>
            <a:endParaRPr sz="20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A938B3-1AB8-7543-C5AD-6A914422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7" y="2063601"/>
            <a:ext cx="2484335" cy="342929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F054B-0A2E-3593-B98C-E11B0C0A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48" y="2063601"/>
            <a:ext cx="2583404" cy="3414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Target vs Actual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800" b="1" dirty="0"/>
              <a:t>Mysore</a:t>
            </a:r>
            <a:r>
              <a:rPr dirty="0"/>
              <a:t> </a:t>
            </a:r>
            <a:r>
              <a:rPr sz="2000" dirty="0"/>
              <a:t>exceeded targets by </a:t>
            </a:r>
            <a:r>
              <a:rPr sz="2800" dirty="0"/>
              <a:t>21.23%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sz="2800" dirty="0"/>
              <a:t> </a:t>
            </a:r>
            <a:r>
              <a:rPr sz="2800" b="1" dirty="0"/>
              <a:t>Vadodara</a:t>
            </a:r>
            <a:r>
              <a:rPr sz="2800" dirty="0"/>
              <a:t> </a:t>
            </a:r>
            <a:r>
              <a:rPr sz="2000" dirty="0"/>
              <a:t>fell short by </a:t>
            </a:r>
            <a:r>
              <a:rPr sz="2800" dirty="0"/>
              <a:t>14.55%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4560274-F59E-CCD8-116A-D56C544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316"/>
          <a:stretch/>
        </p:blipFill>
        <p:spPr>
          <a:xfrm>
            <a:off x="1345995" y="3113893"/>
            <a:ext cx="4724809" cy="29122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Fare and Distance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0" cy="4525963"/>
          </a:xfrm>
          <a:blipFill>
            <a:blip r:embed="rId2">
              <a:alphaModFix amt="8000"/>
            </a:blip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000" dirty="0"/>
              <a:t>Highest fare per trip: </a:t>
            </a:r>
            <a:r>
              <a:rPr sz="2800" b="1" dirty="0"/>
              <a:t>Jaipur (</a:t>
            </a:r>
            <a:r>
              <a:rPr lang="en-AU" sz="2800" b="0" i="0" dirty="0">
                <a:effectLst/>
                <a:latin typeface="Google Sans"/>
              </a:rPr>
              <a:t>₹ </a:t>
            </a:r>
            <a:r>
              <a:rPr sz="2800" b="1" dirty="0"/>
              <a:t>483.92)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sz="2000" dirty="0"/>
              <a:t>Lowest fare per trip: </a:t>
            </a:r>
            <a:r>
              <a:rPr sz="2800" b="1" dirty="0"/>
              <a:t>Surat (</a:t>
            </a:r>
            <a:r>
              <a:rPr lang="en-AU" sz="2800" b="0" i="0" dirty="0">
                <a:effectLst/>
                <a:latin typeface="Google Sans"/>
              </a:rPr>
              <a:t>₹ </a:t>
            </a:r>
            <a:r>
              <a:rPr sz="2800" b="1" dirty="0"/>
              <a:t>117.27)</a:t>
            </a:r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3A4CD849-98F8-5BBB-FE4F-E881429E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2" y="2973146"/>
            <a:ext cx="5640091" cy="3518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Weekend vs Weekday 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254000" y="6299201"/>
            <a:ext cx="76200" cy="1587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dirty="0"/>
              <a:t>.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520FF1-1FF7-38A0-09CD-689E9926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30"/>
          <a:stretch/>
        </p:blipFill>
        <p:spPr>
          <a:xfrm>
            <a:off x="457200" y="3003550"/>
            <a:ext cx="6153150" cy="3505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EA3795-ED33-E44E-4775-54870E05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65385"/>
              </p:ext>
            </p:extLst>
          </p:nvPr>
        </p:nvGraphicFramePr>
        <p:xfrm>
          <a:off x="457200" y="1412240"/>
          <a:ext cx="6153150" cy="128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38475753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776207197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1352597772"/>
                    </a:ext>
                  </a:extLst>
                </a:gridCol>
              </a:tblGrid>
              <a:tr h="42883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Weekend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48918"/>
                  </a:ext>
                </a:extLst>
              </a:tr>
              <a:tr h="428837">
                <a:tc>
                  <a:txBody>
                    <a:bodyPr/>
                    <a:lstStyle/>
                    <a:p>
                      <a:r>
                        <a:rPr lang="en-AU" dirty="0"/>
                        <a:t>Highest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Lucknow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Jaipur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37569"/>
                  </a:ext>
                </a:extLst>
              </a:tr>
              <a:tr h="428837">
                <a:tc>
                  <a:txBody>
                    <a:bodyPr/>
                    <a:lstStyle/>
                    <a:p>
                      <a:r>
                        <a:rPr lang="en-AU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Mysore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Coimbatore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67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Monthly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</a:t>
            </a:r>
            <a:r>
              <a:rPr sz="2800" dirty="0"/>
              <a:t> </a:t>
            </a:r>
            <a:r>
              <a:rPr sz="2000" dirty="0"/>
              <a:t>Peak revenue</a:t>
            </a:r>
            <a:r>
              <a:rPr sz="2800" dirty="0"/>
              <a:t>: </a:t>
            </a:r>
            <a:r>
              <a:rPr sz="2400" b="1" dirty="0"/>
              <a:t>February ($19.9M)</a:t>
            </a:r>
          </a:p>
          <a:p>
            <a:pPr marL="0" indent="0">
              <a:buNone/>
            </a:pPr>
            <a:r>
              <a:rPr sz="2000" dirty="0"/>
              <a:t>•</a:t>
            </a:r>
            <a:r>
              <a:rPr sz="2800" dirty="0"/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</a:rPr>
              <a:t>Decline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AU" sz="2400" b="1" dirty="0">
                <a:solidFill>
                  <a:schemeClr val="accent6">
                    <a:lumMod val="75000"/>
                  </a:schemeClr>
                </a:solidFill>
              </a:rPr>
              <a:t>Feb ($19.9M)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AU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400" b="1" dirty="0">
                <a:solidFill>
                  <a:schemeClr val="accent6">
                    <a:lumMod val="75000"/>
                  </a:schemeClr>
                </a:solidFill>
              </a:rPr>
              <a:t>June ($15.4M)</a:t>
            </a:r>
            <a:r>
              <a:rPr lang="en-AU" sz="2800" dirty="0">
                <a:solidFill>
                  <a:schemeClr val="accent6">
                    <a:lumMod val="75000"/>
                  </a:schemeClr>
                </a:solidFill>
                <a:highlight>
                  <a:srgbClr val="EAECE8"/>
                </a:highlight>
              </a:rPr>
              <a:t>    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Although a good sign in </a:t>
            </a:r>
            <a:r>
              <a:rPr lang="en-AU" sz="2400" b="1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AU" sz="28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23A6BD18-8F71-1DBB-61B7-0C75509C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92"/>
          <a:stretch/>
        </p:blipFill>
        <p:spPr>
          <a:xfrm>
            <a:off x="1728960" y="3244646"/>
            <a:ext cx="381795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/>
              <a:t>Repeat Passenger Analysis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188C0CA-488E-846E-FFC9-3C90E93C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4" y="3011930"/>
            <a:ext cx="2217612" cy="2690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763C9-E88C-C69B-6477-B04D8EE53EE1}"/>
              </a:ext>
            </a:extLst>
          </p:cNvPr>
          <p:cNvSpPr txBox="1"/>
          <p:nvPr/>
        </p:nvSpPr>
        <p:spPr>
          <a:xfrm>
            <a:off x="4169179" y="1795843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Monthly Revenue increases from </a:t>
            </a:r>
            <a:r>
              <a:rPr lang="en-AU" b="1" dirty="0"/>
              <a:t>Jan</a:t>
            </a:r>
            <a:r>
              <a:rPr lang="en-AU" dirty="0"/>
              <a:t> to </a:t>
            </a:r>
            <a:r>
              <a:rPr lang="en-AU" b="1" dirty="0"/>
              <a:t>May</a:t>
            </a:r>
            <a:r>
              <a:rPr lang="en-AU" dirty="0"/>
              <a:t> and drops in </a:t>
            </a:r>
            <a:r>
              <a:rPr lang="en-AU" b="1" dirty="0"/>
              <a:t>June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4D37E7-2F20-9759-87A6-E5E73CE7E8C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81353" y="6237289"/>
            <a:ext cx="131397" cy="2397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AU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193EC-E72B-2A4D-C768-7ED230172BB7}"/>
              </a:ext>
            </a:extLst>
          </p:cNvPr>
          <p:cNvSpPr txBox="1"/>
          <p:nvPr/>
        </p:nvSpPr>
        <p:spPr>
          <a:xfrm>
            <a:off x="675544" y="1694243"/>
            <a:ext cx="266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Lucknow</a:t>
            </a:r>
            <a:r>
              <a:rPr lang="en-AU" dirty="0"/>
              <a:t> &gt; </a:t>
            </a:r>
            <a:r>
              <a:rPr lang="en-AU" b="1" dirty="0"/>
              <a:t>Surat</a:t>
            </a:r>
            <a:r>
              <a:rPr lang="en-AU" dirty="0"/>
              <a:t> &gt; </a:t>
            </a:r>
            <a:r>
              <a:rPr lang="en-AU" b="1" dirty="0"/>
              <a:t>Jaipur</a:t>
            </a:r>
            <a:r>
              <a:rPr lang="en-AU" dirty="0"/>
              <a:t> are the top three cities with the highest repeat passenger rate</a:t>
            </a:r>
          </a:p>
        </p:txBody>
      </p:sp>
      <p:pic>
        <p:nvPicPr>
          <p:cNvPr id="4" name="Picture 3" descr="A graph with numbers and a line">
            <a:extLst>
              <a:ext uri="{FF2B5EF4-FFF2-40B4-BE49-F238E27FC236}">
                <a16:creationId xmlns:a16="http://schemas.microsoft.com/office/drawing/2014/main" id="{2B488043-0B63-4130-579C-D6A878CB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94" y="2894572"/>
            <a:ext cx="3726503" cy="3086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296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Google Sans</vt:lpstr>
      <vt:lpstr>Office Theme</vt:lpstr>
      <vt:lpstr>GoodCab: Insights   2024</vt:lpstr>
      <vt:lpstr>Objectives</vt:lpstr>
      <vt:lpstr>Key Metrics Overview</vt:lpstr>
      <vt:lpstr>Top and Bottom Cities by Trips</vt:lpstr>
      <vt:lpstr>Target vs Actual Performance</vt:lpstr>
      <vt:lpstr>Fare and Distance Analysis</vt:lpstr>
      <vt:lpstr>Weekend vs Weekday Trips</vt:lpstr>
      <vt:lpstr>Monthly Trends</vt:lpstr>
      <vt:lpstr>Repeat Passenger Analysis</vt:lpstr>
      <vt:lpstr>Passenger and Driver Ratings</vt:lpstr>
      <vt:lpstr>Passenger Numbers by Type</vt:lpstr>
      <vt:lpstr>Passenger Ratings by Type</vt:lpstr>
      <vt:lpstr>Conclusions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sachin karki</cp:lastModifiedBy>
  <cp:revision>12</cp:revision>
  <dcterms:created xsi:type="dcterms:W3CDTF">2013-01-27T09:14:16Z</dcterms:created>
  <dcterms:modified xsi:type="dcterms:W3CDTF">2024-12-15T00:18:30Z</dcterms:modified>
  <cp:category/>
</cp:coreProperties>
</file>