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45"/>
  </p:handoutMasterIdLst>
  <p:sldIdLst>
    <p:sldId id="256" r:id="rId3"/>
    <p:sldId id="258" r:id="rId4"/>
    <p:sldId id="259" r:id="rId5"/>
    <p:sldId id="260" r:id="rId6"/>
    <p:sldId id="257" r:id="rId7"/>
    <p:sldId id="261" r:id="rId8"/>
    <p:sldId id="262" r:id="rId9"/>
    <p:sldId id="263" r:id="rId10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6" r:id="rId43"/>
    <p:sldId id="29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6"/>
    <p:restoredTop sz="94545"/>
  </p:normalViewPr>
  <p:slideViewPr>
    <p:cSldViewPr snapToGrid="0" snapToObjects="1">
      <p:cViewPr varScale="1">
        <p:scale>
          <a:sx n="83" d="100"/>
          <a:sy n="83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6F745-46F0-254C-862A-65D38944EC5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73566-276D-324B-B748-BB5B81DD407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73566-276D-324B-B748-BB5B81DD407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73566-276D-324B-B748-BB5B81DD407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73566-276D-324B-B748-BB5B81DD407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sandipc@cse.iitkgp.ac.in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9144"/>
            <a:ext cx="12192000" cy="122864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215900" y="4559653"/>
            <a:ext cx="974535" cy="1090627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0410" y="5836765"/>
            <a:ext cx="393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INDIAN INSTITUTE OF TECHNOLOGY </a:t>
            </a:r>
            <a:endParaRPr lang="en-US" b="1" dirty="0">
              <a:latin typeface="Arial Narrow" panose="020B0606020202030204" pitchFamily="34" charset="0"/>
            </a:endParaRPr>
          </a:p>
          <a:p>
            <a:r>
              <a:rPr lang="en-US" b="1" dirty="0">
                <a:latin typeface="Arial Narrow" panose="020B0606020202030204" pitchFamily="34" charset="0"/>
              </a:rPr>
              <a:t>KHARAGPUR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4137152" y="1282388"/>
            <a:ext cx="78009" cy="543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713463" y="5282767"/>
            <a:ext cx="36070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800080"/>
                </a:solidFill>
                <a:latin typeface="Arial Narrow" panose="020B0606020202030204" pitchFamily="34" charset="0"/>
              </a:rPr>
              <a:t>Sandip</a:t>
            </a:r>
            <a:r>
              <a:rPr lang="en-US" sz="2400" b="1" dirty="0">
                <a:solidFill>
                  <a:srgbClr val="800080"/>
                </a:solidFill>
                <a:latin typeface="Arial Narrow" panose="020B0606020202030204" pitchFamily="34" charset="0"/>
              </a:rPr>
              <a:t> Chakraborty</a:t>
            </a:r>
            <a:endParaRPr lang="en-US" sz="2400" b="1" dirty="0">
              <a:solidFill>
                <a:srgbClr val="800080"/>
              </a:solidFill>
              <a:latin typeface="Arial Narrow" panose="020B0606020202030204" pitchFamily="34" charset="0"/>
            </a:endParaRPr>
          </a:p>
          <a:p>
            <a:r>
              <a:rPr lang="en-US" sz="2400" b="1" dirty="0">
                <a:solidFill>
                  <a:srgbClr val="800080"/>
                </a:solidFill>
                <a:latin typeface="Arial Narrow" panose="020B0606020202030204" pitchFamily="34" charset="0"/>
                <a:hlinkClick r:id="rId3"/>
              </a:rPr>
              <a:t>sandipc@cse.iitkgp.ernet.in</a:t>
            </a:r>
            <a:r>
              <a:rPr lang="en-US" sz="2400" b="1" dirty="0">
                <a:solidFill>
                  <a:srgbClr val="800080"/>
                </a:solidFill>
                <a:latin typeface="Arial Narrow" panose="020B0606020202030204" pitchFamily="34" charset="0"/>
              </a:rPr>
              <a:t> </a:t>
            </a:r>
            <a:endParaRPr lang="en-US" sz="2400" b="1" dirty="0">
              <a:solidFill>
                <a:srgbClr val="800080"/>
              </a:solidFill>
              <a:latin typeface="Arial Narrow" panose="020B060602020203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0410" y="3646351"/>
            <a:ext cx="405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rgbClr val="FF0000"/>
                </a:solidFill>
              </a:rPr>
              <a:t>Department </a:t>
            </a:r>
            <a:r>
              <a:rPr lang="en-IN" sz="2000" b="1" dirty="0">
                <a:solidFill>
                  <a:srgbClr val="FF0000"/>
                </a:solidFill>
              </a:rPr>
              <a:t>of Computer Science and Engineering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0" y="9143"/>
            <a:ext cx="12192000" cy="122864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Title of the Presentation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8419" y="1037063"/>
            <a:ext cx="11753385" cy="535258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9144"/>
            <a:ext cx="12192000" cy="8503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9" name="Title Placeholder 9"/>
          <p:cNvSpPr>
            <a:spLocks noGrp="1"/>
          </p:cNvSpPr>
          <p:nvPr>
            <p:ph type="title" hasCustomPrompt="1"/>
          </p:nvPr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latin typeface="Arial Rounded MT Bold" charset="0"/>
                <a:ea typeface="Arial Rounded MT Bold" charset="0"/>
                <a:cs typeface="Arial Rounded MT Bold" charset="0"/>
              </a:rPr>
              <a:t>TITLE OF THE SLIDE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15554" y="1092820"/>
            <a:ext cx="2628900" cy="516220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268" y="1092819"/>
            <a:ext cx="8742556" cy="50841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839" y="1137424"/>
            <a:ext cx="11552663" cy="5349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9144"/>
            <a:ext cx="12192000" cy="8503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10" name="Title Placeholder 9"/>
          <p:cNvSpPr>
            <a:spLocks noGrp="1"/>
          </p:cNvSpPr>
          <p:nvPr>
            <p:ph type="title" hasCustomPrompt="1"/>
          </p:nvPr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latin typeface="Arial Rounded MT Bold" charset="0"/>
                <a:ea typeface="Arial Rounded MT Bold" charset="0"/>
                <a:cs typeface="Arial Rounded MT Bold" charset="0"/>
              </a:rPr>
              <a:t>TITLE OF THE SLIDE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6350" y="1092820"/>
            <a:ext cx="12192000" cy="27886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itle Placeholder 9"/>
          <p:cNvSpPr>
            <a:spLocks noGrp="1"/>
          </p:cNvSpPr>
          <p:nvPr>
            <p:ph type="title" hasCustomPrompt="1"/>
          </p:nvPr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latin typeface="Arial Rounded MT Bold" charset="0"/>
                <a:ea typeface="Arial Rounded MT Bold" charset="0"/>
                <a:cs typeface="Arial Rounded MT Bold" charset="0"/>
              </a:rPr>
              <a:t>TITLE OF THE SLIDE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268" y="1037062"/>
            <a:ext cx="5852532" cy="53414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37062"/>
            <a:ext cx="5770756" cy="53414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9144"/>
            <a:ext cx="12192000" cy="8503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10" name="Title Placeholder 9"/>
          <p:cNvSpPr>
            <a:spLocks noGrp="1"/>
          </p:cNvSpPr>
          <p:nvPr>
            <p:ph type="title" hasCustomPrompt="1"/>
          </p:nvPr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latin typeface="Arial Rounded MT Bold" charset="0"/>
                <a:ea typeface="Arial Rounded MT Bold" charset="0"/>
                <a:cs typeface="Arial Rounded MT Bold" charset="0"/>
              </a:rPr>
              <a:t>TITLE OF THE SLIDE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9144"/>
            <a:ext cx="12192000" cy="8503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12" name="Title Placeholder 9"/>
          <p:cNvSpPr>
            <a:spLocks noGrp="1"/>
          </p:cNvSpPr>
          <p:nvPr>
            <p:ph type="title" hasCustomPrompt="1"/>
          </p:nvPr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latin typeface="Arial Rounded MT Bold" charset="0"/>
                <a:ea typeface="Arial Rounded MT Bold" charset="0"/>
                <a:cs typeface="Arial Rounded MT Bold" charset="0"/>
              </a:rPr>
              <a:t>TITLE OF THE SLIDE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9144"/>
            <a:ext cx="12192000" cy="8503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8" name="Title Placeholder 9"/>
          <p:cNvSpPr>
            <a:spLocks noGrp="1"/>
          </p:cNvSpPr>
          <p:nvPr>
            <p:ph type="title" hasCustomPrompt="1"/>
          </p:nvPr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latin typeface="Arial Rounded MT Bold" charset="0"/>
                <a:ea typeface="Arial Rounded MT Bold" charset="0"/>
                <a:cs typeface="Arial Rounded MT Bold" charset="0"/>
              </a:rPr>
              <a:t>TITLE OF THE SLIDE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9" name="Title Placeholder 9"/>
          <p:cNvSpPr txBox="1"/>
          <p:nvPr userDrawn="1"/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/>
              <a:t>TITLE OF THE SLIDE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9" name="Title Placeholder 9"/>
          <p:cNvSpPr txBox="1"/>
          <p:nvPr userDrawn="1"/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/>
              <a:t>TITLE OF THE SLIDE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bg1"/>
          </a:solidFill>
          <a:latin typeface="Arial Rounded MT Bold" charset="0"/>
          <a:ea typeface="Arial Rounded MT Bold" charset="0"/>
          <a:cs typeface="Arial Rounded MT Bold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3498"/>
            <a:ext cx="12192000" cy="637988"/>
          </a:xfrm>
        </p:spPr>
        <p:txBody>
          <a:bodyPr>
            <a:normAutofit/>
          </a:bodyPr>
          <a:lstStyle/>
          <a:p>
            <a:r>
              <a:rPr lang="en-US" dirty="0"/>
              <a:t>CS 31006: Computer Networks – The Internet Transport Protocols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7486973" y="1425843"/>
            <a:ext cx="4586207" cy="458620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 in TCP is handled using a variable sized sliding window. 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i="1" dirty="0"/>
              <a:t>window size</a:t>
            </a:r>
            <a:r>
              <a:rPr lang="en-US" dirty="0"/>
              <a:t> field tells how many bytes the receiver can receive based on the current free size at its buffer space. 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What is meant by window size 0? 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TCP Acknowledgement – combination of acknowledgement number and window size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Size field in the TCP Segment Header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Establishment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09983" y="1137424"/>
            <a:ext cx="6599519" cy="5349838"/>
          </a:xfrm>
        </p:spPr>
        <p:txBody>
          <a:bodyPr/>
          <a:lstStyle/>
          <a:p>
            <a:r>
              <a:rPr lang="en-US" b="1" dirty="0"/>
              <a:t>How to choose the initial sequence number? </a:t>
            </a:r>
            <a:endParaRPr lang="en-US" b="1" dirty="0"/>
          </a:p>
          <a:p>
            <a:pPr lvl="1"/>
            <a:r>
              <a:rPr lang="en-US" dirty="0"/>
              <a:t>Protect delayed duplicates, do now generate the initial sequence number for every connection from 0</a:t>
            </a:r>
            <a:endParaRPr lang="en-US" dirty="0"/>
          </a:p>
          <a:p>
            <a:pPr lvl="1"/>
            <a:r>
              <a:rPr lang="en-US" dirty="0"/>
              <a:t>Original implementation of TCP used a clock based approach, the clock ticked every 4 microseconds, the value of the clock cycles from 0 to 2</a:t>
            </a:r>
            <a:r>
              <a:rPr lang="en-US" baseline="30000" dirty="0"/>
              <a:t>32</a:t>
            </a:r>
            <a:r>
              <a:rPr lang="en-US" dirty="0"/>
              <a:t>-1. The value of the clock gives the initial sequence number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TCP SYN flood attack</a:t>
            </a:r>
            <a:endParaRPr lang="en-US" b="1" dirty="0"/>
          </a:p>
          <a:p>
            <a:pPr lvl="1"/>
            <a:r>
              <a:rPr lang="en-US" dirty="0"/>
              <a:t>Solution: Use cryptographic function to generate sequence numbers</a:t>
            </a: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255" y="1137423"/>
            <a:ext cx="5079728" cy="482942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Release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8032" y="1681673"/>
            <a:ext cx="8375936" cy="40372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248834" y="1007792"/>
            <a:ext cx="9105900" cy="45847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State Transition Diagram – Connection Modeling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4186" y="5288340"/>
            <a:ext cx="41205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Event/Action</a:t>
            </a:r>
            <a:endParaRPr lang="en-US" sz="3200" b="1" dirty="0"/>
          </a:p>
          <a:p>
            <a:r>
              <a:rPr lang="en-US" sz="3200" b="1" dirty="0"/>
              <a:t>Dashed: Server</a:t>
            </a:r>
            <a:endParaRPr lang="en-US" sz="3200" b="1" dirty="0"/>
          </a:p>
          <a:p>
            <a:r>
              <a:rPr lang="en-US" sz="3200" b="1" dirty="0"/>
              <a:t>Solid: Client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8178800" y="2213098"/>
            <a:ext cx="4013200" cy="26657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88355" y="5592492"/>
            <a:ext cx="2286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Source: Computer Networks (5</a:t>
            </a:r>
            <a:r>
              <a:rPr lang="en-US" b="1" baseline="30000" dirty="0"/>
              <a:t>th</a:t>
            </a:r>
            <a:r>
              <a:rPr lang="en-US" b="1" dirty="0"/>
              <a:t> Edition) by Tanenbaum, </a:t>
            </a:r>
            <a:r>
              <a:rPr lang="en-US" b="1" dirty="0" err="1"/>
              <a:t>Wetherell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State Transition Diagram – Connection Modeling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136650"/>
            <a:ext cx="8349047" cy="5349875"/>
          </a:xfrm>
        </p:spPr>
      </p:pic>
      <p:sp>
        <p:nvSpPr>
          <p:cNvPr id="6" name="TextBox 5"/>
          <p:cNvSpPr txBox="1"/>
          <p:nvPr/>
        </p:nvSpPr>
        <p:spPr>
          <a:xfrm>
            <a:off x="7844186" y="5288340"/>
            <a:ext cx="41205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Event/Action</a:t>
            </a:r>
            <a:endParaRPr lang="en-US" sz="3200" b="1" dirty="0"/>
          </a:p>
          <a:p>
            <a:r>
              <a:rPr lang="en-US" sz="3200" b="1" dirty="0"/>
              <a:t>Dashed: Server</a:t>
            </a:r>
            <a:endParaRPr lang="en-US" sz="3200" b="1" dirty="0"/>
          </a:p>
          <a:p>
            <a:r>
              <a:rPr lang="en-US" sz="3200" b="1" dirty="0"/>
              <a:t>Solid: Client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839887" y="991892"/>
            <a:ext cx="4255779" cy="26657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5290" y="5286196"/>
            <a:ext cx="2286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Source: Computer Networks (5</a:t>
            </a:r>
            <a:r>
              <a:rPr lang="en-US" b="1" baseline="30000" dirty="0"/>
              <a:t>th</a:t>
            </a:r>
            <a:r>
              <a:rPr lang="en-US" b="1" dirty="0"/>
              <a:t> Edition) by Tanenbaum, </a:t>
            </a:r>
            <a:r>
              <a:rPr lang="en-US" b="1" dirty="0" err="1"/>
              <a:t>Wetherell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87225" y="859537"/>
            <a:ext cx="7239079" cy="587059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Sliding Window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5290" y="5058485"/>
            <a:ext cx="2286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Source: Computer Networks (5</a:t>
            </a:r>
            <a:r>
              <a:rPr lang="en-US" b="1" baseline="30000" dirty="0"/>
              <a:t>th</a:t>
            </a:r>
            <a:r>
              <a:rPr lang="en-US" b="1" dirty="0"/>
              <a:t> Edition) by Tanenbaum, </a:t>
            </a:r>
            <a:r>
              <a:rPr lang="en-US" b="1" dirty="0" err="1"/>
              <a:t>Wetherell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6839" y="982444"/>
            <a:ext cx="11552663" cy="5349838"/>
          </a:xfrm>
        </p:spPr>
        <p:txBody>
          <a:bodyPr/>
          <a:lstStyle/>
          <a:p>
            <a:r>
              <a:rPr lang="en-US" sz="2600" dirty="0"/>
              <a:t>Consider a telnet connection, that reacts on every keystroke. 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In the worst case, whenever a character arrives at the sending TCP entity, TCP creates a 21 byte TCP segment, 20 bytes of header and 1 byte of data. For this segment, another ACK and window update is sent when the application reads that 1 byte. This results in a huge wastage of bandwidth. </a:t>
            </a:r>
            <a:endParaRPr lang="en-US" sz="2600" dirty="0"/>
          </a:p>
          <a:p>
            <a:endParaRPr lang="en-US" sz="2600" dirty="0"/>
          </a:p>
          <a:p>
            <a:r>
              <a:rPr lang="en-US" sz="2600" b="1" dirty="0"/>
              <a:t>Delayed acknowledgements: </a:t>
            </a:r>
            <a:r>
              <a:rPr lang="en-US" sz="2600" dirty="0"/>
              <a:t>Delay acknowledgement and window updates for up to 500 </a:t>
            </a:r>
            <a:r>
              <a:rPr lang="en-US" sz="2600" dirty="0" err="1"/>
              <a:t>msec</a:t>
            </a:r>
            <a:r>
              <a:rPr lang="en-US" sz="2600" dirty="0"/>
              <a:t> in the hope of receiving few more data packets within that interval. </a:t>
            </a:r>
            <a:endParaRPr lang="en-US" sz="2600" dirty="0"/>
          </a:p>
          <a:p>
            <a:endParaRPr lang="en-US" sz="2600" b="1" dirty="0"/>
          </a:p>
          <a:p>
            <a:r>
              <a:rPr lang="en-US" sz="2600" b="1" dirty="0"/>
              <a:t>However, the sender can still send multiple short data segments. </a:t>
            </a:r>
            <a:endParaRPr sz="26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Delayed Acknowledgements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data come into the sender in small pieces, just send the first piece and buffer all the rest until the first piece is acknowledged. 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Then send all buffered data in one TCP segment and start buffering again until the next segment is acknowledged. </a:t>
            </a:r>
            <a:endParaRPr lang="en-US" dirty="0"/>
          </a:p>
          <a:p>
            <a:pPr lvl="1"/>
            <a:r>
              <a:rPr lang="en-US" b="1" dirty="0"/>
              <a:t>Only one short packet can be outstanding at any time. </a:t>
            </a:r>
            <a:endParaRPr lang="en-US" b="1" dirty="0"/>
          </a:p>
          <a:p>
            <a:pPr lvl="1"/>
            <a:endParaRPr lang="en-US" b="1" dirty="0"/>
          </a:p>
          <a:p>
            <a:r>
              <a:rPr lang="en-US" b="1" dirty="0"/>
              <a:t>Do we want Nagle’s Algorithm all the time? 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Nagle’s Algorithm and Delayed Acknowledgement </a:t>
            </a:r>
            <a:endParaRPr lang="en-US" b="1" dirty="0"/>
          </a:p>
          <a:p>
            <a:pPr lvl="1"/>
            <a:r>
              <a:rPr lang="en-US" dirty="0"/>
              <a:t>Receiver waits for data and sender waits for acknowledgement – results in starvation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Nagle’s Algorithm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are passed to the sending TCP entity in large blocks, but an interactive application on the receiver side reads data only 1 byte at a time.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Silly Window Syndrome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8058" y="1957212"/>
            <a:ext cx="7814159" cy="49007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20391" y="4407606"/>
            <a:ext cx="2286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Source: Computer Networks (5</a:t>
            </a:r>
            <a:r>
              <a:rPr lang="en-US" b="1" baseline="30000" dirty="0"/>
              <a:t>th</a:t>
            </a:r>
            <a:r>
              <a:rPr lang="en-US" b="1" dirty="0"/>
              <a:t> Edition) by Tanenbaum, </a:t>
            </a:r>
            <a:r>
              <a:rPr lang="en-US" b="1" dirty="0" err="1"/>
              <a:t>Wetherell</a:t>
            </a:r>
            <a:r>
              <a:rPr lang="en-US" b="1" dirty="0"/>
              <a:t> </a:t>
            </a:r>
          </a:p>
        </p:txBody>
      </p:sp>
      <p:sp>
        <p:nvSpPr>
          <p:cNvPr id="7" name="Content Placeholder 1"/>
          <p:cNvSpPr txBox="1"/>
          <p:nvPr/>
        </p:nvSpPr>
        <p:spPr>
          <a:xfrm>
            <a:off x="356839" y="2355742"/>
            <a:ext cx="5826985" cy="42839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Clark’s solution: </a:t>
            </a:r>
            <a:r>
              <a:rPr lang="en-US" dirty="0"/>
              <a:t>Do not send window update for 1 byte. Wait until sufficient space is available at the receiver buffer.  </a:t>
            </a:r>
            <a:endParaRPr lang="en-US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Nagle’s algorithm and Clark’s solution to silly window syndrome are </a:t>
            </a:r>
            <a:r>
              <a:rPr lang="en-US" b="1" dirty="0"/>
              <a:t>complementary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Nagle’s algorithm: </a:t>
            </a:r>
            <a:r>
              <a:rPr lang="en-US" dirty="0"/>
              <a:t>Solve the problem caused by the sending application delivering data to TCP a byte at a time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Clark’s solution: </a:t>
            </a:r>
            <a:r>
              <a:rPr lang="en-US" dirty="0"/>
              <a:t>Receiving application fetching the data up from TCP a byte at a time </a:t>
            </a:r>
            <a:endParaRPr lang="en-US" dirty="0"/>
          </a:p>
          <a:p>
            <a:endParaRPr lang="en-US" b="1" dirty="0"/>
          </a:p>
          <a:p>
            <a:r>
              <a:rPr lang="en-US" dirty="0"/>
              <a:t>Exception: The PSH flag is used to inform the sender to create a segment immediately without waiting for more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Short Segments – Sender and Receiver Together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6839" y="1106428"/>
            <a:ext cx="11552663" cy="5349838"/>
          </a:xfrm>
        </p:spPr>
        <p:txBody>
          <a:bodyPr/>
          <a:lstStyle/>
          <a:p>
            <a:r>
              <a:rPr lang="en-US" dirty="0"/>
              <a:t>TCP was specifically designed to provide a reliable, end-to-end byte stream over an unreliable </a:t>
            </a:r>
            <a:r>
              <a:rPr lang="en-US" b="1" dirty="0"/>
              <a:t>internetwork</a:t>
            </a:r>
            <a:r>
              <a:rPr lang="en-US" dirty="0"/>
              <a:t>. 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Internetwork</a:t>
            </a:r>
            <a:r>
              <a:rPr lang="en-US" dirty="0"/>
              <a:t> – different parts may have widely different topologies, bandwidths, delays, packet sizes and other parameters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TCP </a:t>
            </a:r>
            <a:r>
              <a:rPr lang="en-US" dirty="0"/>
              <a:t>dynamically adapts to properties of the internetwork and is robust in the face of many kinds of failures. </a:t>
            </a:r>
            <a:endParaRPr lang="en-US" dirty="0"/>
          </a:p>
          <a:p>
            <a:endParaRPr lang="en-US" b="1" dirty="0"/>
          </a:p>
          <a:p>
            <a:r>
              <a:rPr lang="en-US" dirty="0"/>
              <a:t>RFC 793 (September 1981) – Base protocol</a:t>
            </a:r>
            <a:endParaRPr lang="en-US" dirty="0"/>
          </a:p>
          <a:p>
            <a:pPr lvl="1"/>
            <a:r>
              <a:rPr lang="en-US" dirty="0"/>
              <a:t>RFC 1122 (clarifications and bug fixes), RFC 1323 (High performance), RFC 2018 (SACK), RFC 2581 (Congestion Control), RFC 3168 (Explicit Congestion Notification)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Control Protocol (TCP)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TCP buffers out of order segments and forward a duplicate acknowledgement to the sender. </a:t>
            </a:r>
            <a:endParaRPr lang="en-US" sz="2500" dirty="0"/>
          </a:p>
          <a:p>
            <a:endParaRPr lang="en-US" sz="2500" dirty="0"/>
          </a:p>
          <a:p>
            <a:r>
              <a:rPr lang="en-US" sz="2500" b="1" dirty="0"/>
              <a:t>Acknowledgement in TCP – Cumulative acknowledgement </a:t>
            </a:r>
            <a:endParaRPr lang="en-US" sz="2500" b="1" dirty="0"/>
          </a:p>
          <a:p>
            <a:endParaRPr lang="en-US" sz="2500" b="1" dirty="0"/>
          </a:p>
          <a:p>
            <a:r>
              <a:rPr lang="en-US" sz="2500" dirty="0"/>
              <a:t>Receiver has received bytes 0, 1, 2, _, 4, 5, 6, 7</a:t>
            </a:r>
            <a:endParaRPr lang="en-US" sz="2500" dirty="0"/>
          </a:p>
          <a:p>
            <a:pPr lvl="1"/>
            <a:r>
              <a:rPr lang="en-US" sz="2500" dirty="0"/>
              <a:t>TCP sends a cumulative acknowledgement with ACK number 2, acknowledging everything up to byte 2</a:t>
            </a:r>
            <a:endParaRPr lang="en-US" sz="2500" dirty="0"/>
          </a:p>
          <a:p>
            <a:pPr lvl="1"/>
            <a:r>
              <a:rPr lang="en-US" sz="2500" dirty="0"/>
              <a:t>Once 4 is received, a duplicate ACK with ACK number 3 (next expected byte) is forwarded – </a:t>
            </a:r>
            <a:r>
              <a:rPr lang="en-US" sz="2500" b="1" dirty="0"/>
              <a:t>triggers congestion control</a:t>
            </a:r>
            <a:r>
              <a:rPr lang="en-US" sz="2500" dirty="0"/>
              <a:t> </a:t>
            </a:r>
            <a:endParaRPr lang="en-US" sz="2500" dirty="0"/>
          </a:p>
          <a:p>
            <a:pPr lvl="1"/>
            <a:r>
              <a:rPr lang="en-US" sz="2500" dirty="0"/>
              <a:t>After timeout, sender retransmits byte 3</a:t>
            </a:r>
            <a:endParaRPr lang="en-US" sz="2500" dirty="0"/>
          </a:p>
          <a:p>
            <a:pPr lvl="1"/>
            <a:r>
              <a:rPr lang="en-US" sz="2500" dirty="0"/>
              <a:t>Once byte 3 is received, it can send another cumulative ACK with ACK number 8 (next </a:t>
            </a:r>
            <a:r>
              <a:rPr lang="en-US" sz="2500" dirty="0" err="1"/>
              <a:t>ecpected</a:t>
            </a:r>
            <a:r>
              <a:rPr lang="en-US" sz="2500" dirty="0"/>
              <a:t> byte)</a:t>
            </a:r>
            <a:endParaRPr sz="25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Out of Order in TCP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b="1" dirty="0"/>
              <a:t>TCP Retransmission Timeout (RTO)</a:t>
            </a:r>
            <a:r>
              <a:rPr lang="en-US" sz="2500" dirty="0"/>
              <a:t>: When a segment is sent, a retransmission timer is started</a:t>
            </a:r>
            <a:endParaRPr lang="en-US" sz="2500" dirty="0"/>
          </a:p>
          <a:p>
            <a:pPr lvl="1"/>
            <a:r>
              <a:rPr lang="en-US" sz="2500" b="1" dirty="0"/>
              <a:t>If the segment is acknowledged before the timer expires, the timer is stopped </a:t>
            </a:r>
            <a:endParaRPr lang="en-US" sz="2500" b="1" dirty="0"/>
          </a:p>
          <a:p>
            <a:pPr lvl="1"/>
            <a:r>
              <a:rPr lang="en-US" sz="2500" b="1" dirty="0"/>
              <a:t>If the timer expires before the acknowledgement comes, the segment is retransmitted</a:t>
            </a:r>
            <a:endParaRPr lang="en-US" sz="2500" b="1" dirty="0"/>
          </a:p>
          <a:p>
            <a:pPr lvl="1"/>
            <a:endParaRPr lang="en-US" sz="2500" b="1" dirty="0"/>
          </a:p>
          <a:p>
            <a:r>
              <a:rPr lang="en-US" sz="2500" b="1" dirty="0"/>
              <a:t>What can be an ideal value of RTO ?</a:t>
            </a:r>
            <a:endParaRPr lang="en-US" sz="2500" b="1" dirty="0"/>
          </a:p>
          <a:p>
            <a:endParaRPr lang="en-US" sz="2500" b="1" dirty="0"/>
          </a:p>
          <a:p>
            <a:r>
              <a:rPr lang="en-US" sz="2500" b="1" dirty="0"/>
              <a:t>Possible solution</a:t>
            </a:r>
            <a:r>
              <a:rPr lang="en-US" sz="2500" dirty="0"/>
              <a:t>: Estimate RTT, and RTO is some positive multiples of RTT</a:t>
            </a:r>
            <a:endParaRPr lang="en-US" sz="2500" dirty="0"/>
          </a:p>
          <a:p>
            <a:endParaRPr lang="en-US" sz="2500" b="1" dirty="0"/>
          </a:p>
          <a:p>
            <a:r>
              <a:rPr lang="en-US" sz="2500" b="1" dirty="0"/>
              <a:t>RTT estimation is difficult for transport layer – why? </a:t>
            </a:r>
            <a:endParaRPr sz="25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TCP Timer Management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RTT at Data Link Layer vs RTT at Transport Layer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1950" y="1143000"/>
            <a:ext cx="89281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96705" y="5591014"/>
            <a:ext cx="2453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Data Link Layer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49145" y="5591014"/>
            <a:ext cx="2496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Transport Layer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4:artisticCrisscrossEtching id="{6B8F0568-5746-B348-8E13-63885080AD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 a dynamic algorithm that constantly adapts the timeout interval, based on continuous measurements of network performance. </a:t>
                </a:r>
              </a:p>
              <a:p>
                <a:endParaRPr lang="en-US" dirty="0"/>
              </a:p>
              <a:p>
                <a:r>
                  <a:rPr lang="en-US" b="1" dirty="0"/>
                  <a:t>Jacobson’s algorithm (1988) - used in TCP</a:t>
                </a:r>
              </a:p>
              <a:p>
                <a:pPr lvl="1"/>
                <a:r>
                  <a:rPr lang="en-US" dirty="0"/>
                  <a:t>For each connection, TCP maintains a variable, </a:t>
                </a:r>
                <a:r>
                  <a:rPr lang="en-US" b="1" i="1" dirty="0">
                    <a:solidFill>
                      <a:srgbClr val="002060"/>
                    </a:solidFill>
                  </a:rPr>
                  <a:t>SRTT (smoothed Round Trip Time) </a:t>
                </a:r>
                <a:r>
                  <a:rPr lang="en-US" dirty="0"/>
                  <a:t>– best current estimate of the round trip time to the destination </a:t>
                </a:r>
              </a:p>
              <a:p>
                <a:pPr lvl="1"/>
                <a:r>
                  <a:rPr lang="en-US" dirty="0"/>
                  <a:t>When a segment is sent, a timer is started (both to see how long the acknowledgement takes and also to trigger a retransmission if it takes too long) </a:t>
                </a:r>
              </a:p>
              <a:p>
                <a:pPr lvl="1"/>
                <a:r>
                  <a:rPr lang="en-US" dirty="0"/>
                  <a:t>If the ACK gets back – measure the time (say, </a:t>
                </a:r>
                <a:r>
                  <a:rPr lang="en-US" i="1" dirty="0"/>
                  <a:t>R</a:t>
                </a:r>
                <a:r>
                  <a:rPr lang="en-US" dirty="0"/>
                  <a:t>) </a:t>
                </a:r>
              </a:p>
              <a:p>
                <a:pPr lvl="1"/>
                <a:r>
                  <a:rPr lang="en-US" dirty="0"/>
                  <a:t>Update SRTT as follows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𝑺𝑹𝑻𝑻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𝑺𝑹𝑻𝑻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b="1" dirty="0"/>
                  <a:t>  (Exponentially Weighted Moving Average – EWMA)</a:t>
                </a:r>
                <a:endParaRPr lang="en-US" dirty="0"/>
              </a:p>
              <a:p>
                <a:pPr lvl="1"/>
                <a:r>
                  <a:rPr lang="en-US" dirty="0"/>
                  <a:t>⍺ is a smoothing factor that determines how quickly the old values are forgotten. Typically ⍺ = 7/8 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878" t="-1896" r="-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RTT Estimation at the Transport Layer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given a good value of SRTT, choosing a suitable RTO is nontrivial.</a:t>
            </a:r>
            <a:endParaRPr lang="en-US" dirty="0"/>
          </a:p>
          <a:p>
            <a:endParaRPr lang="en-US" dirty="0"/>
          </a:p>
          <a:p>
            <a:r>
              <a:rPr lang="en-US" dirty="0"/>
              <a:t>Initial implementation of TCP used RTO = 2SRTT</a:t>
            </a:r>
            <a:endParaRPr lang="en-US" dirty="0"/>
          </a:p>
          <a:p>
            <a:endParaRPr lang="en-US" dirty="0"/>
          </a:p>
          <a:p>
            <a:r>
              <a:rPr lang="en-US" dirty="0"/>
              <a:t>Experience showed that a constant value was too inflexible, because it failed to response when the </a:t>
            </a:r>
            <a:r>
              <a:rPr lang="en-US" b="1" dirty="0"/>
              <a:t>variance went up (RTT fluctuation is high) – happens normally at high load 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Consider variance of RTT during RTO estimation.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EWMA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4:artisticCrisscrossEtching id="{2B426052-194C-0947-8CB9-67E525AFF3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Update RTT variation (</a:t>
                </a:r>
                <a:r>
                  <a:rPr lang="en-US" i="1" dirty="0"/>
                  <a:t>RTTVAR</a:t>
                </a:r>
                <a:r>
                  <a:rPr lang="en-US" dirty="0"/>
                  <a:t>) as follows. 	</a:t>
                </a:r>
                <a:br>
                  <a:rPr lang="en-US" dirty="0"/>
                </a:b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𝑹𝑻𝑻𝑽𝑨𝑹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𝑹𝑻𝑻𝑽𝑨𝑹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𝑺𝑹𝑻𝑻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b="1" dirty="0"/>
                  <a:t> </a:t>
                </a:r>
              </a:p>
              <a:p>
                <a:r>
                  <a:rPr lang="en-US" dirty="0"/>
                  <a:t>Typically </a:t>
                </a:r>
                <a:r>
                  <a:rPr lang="el-GR" dirty="0"/>
                  <a:t>β</a:t>
                </a:r>
                <a:r>
                  <a:rPr lang="en-US" dirty="0"/>
                  <a:t> = ¾ </a:t>
                </a:r>
              </a:p>
              <a:p>
                <a:endParaRPr lang="en-US" dirty="0"/>
              </a:p>
              <a:p>
                <a:r>
                  <a:rPr lang="en-US" dirty="0"/>
                  <a:t>RTO is estimated as follows, </a:t>
                </a:r>
                <a:br>
                  <a:rPr lang="en-US" dirty="0"/>
                </a:b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𝑹𝑻𝑶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𝑺𝑹𝑻𝑻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𝑹𝑻𝑻𝑽𝑨𝑹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Why 4 ?</a:t>
                </a:r>
              </a:p>
              <a:p>
                <a:pPr lvl="1"/>
                <a:r>
                  <a:rPr lang="en-US" b="1" dirty="0"/>
                  <a:t>Somehow arbitrary </a:t>
                </a:r>
              </a:p>
              <a:p>
                <a:pPr lvl="1"/>
                <a:r>
                  <a:rPr lang="en-US" b="1" dirty="0"/>
                  <a:t>Jacobson’s paper is full of clever tricks – use integer addition, subtraction and shift – computation is lightweight 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878" t="-1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RTO Estimation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will you get the RTT estimation, when a segment is lost and retransmitted again? 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Karn’s</a:t>
            </a:r>
            <a:r>
              <a:rPr lang="en-US" b="1" dirty="0"/>
              <a:t> algorithm: </a:t>
            </a:r>
            <a:r>
              <a:rPr lang="en-US" dirty="0"/>
              <a:t> </a:t>
            </a:r>
            <a:endParaRPr lang="en-US" dirty="0"/>
          </a:p>
          <a:p>
            <a:pPr lvl="1"/>
            <a:r>
              <a:rPr lang="en-US" dirty="0"/>
              <a:t>Do not update estimates on any segments that has been retransmitted </a:t>
            </a:r>
            <a:endParaRPr lang="en-US" dirty="0"/>
          </a:p>
          <a:p>
            <a:pPr lvl="1"/>
            <a:r>
              <a:rPr lang="en-US" dirty="0"/>
              <a:t>The timeout is doubled each successive retransmission until the segments gets through the first time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Karn’s</a:t>
            </a:r>
            <a:r>
              <a:rPr lang="en-US" dirty="0"/>
              <a:t>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Persistent TCP Timer: </a:t>
            </a:r>
            <a:r>
              <a:rPr lang="en-US" dirty="0"/>
              <a:t>Avoid deadlock when receiver buffer is announced as zero</a:t>
            </a:r>
            <a:endParaRPr lang="en-US" dirty="0"/>
          </a:p>
          <a:p>
            <a:pPr lvl="1"/>
            <a:r>
              <a:rPr lang="en-US" b="1" dirty="0"/>
              <a:t>After the timer goes off, sender forwards a probe packet to the receiver to get the updated window size</a:t>
            </a:r>
            <a:endParaRPr lang="en-US" b="1" dirty="0"/>
          </a:p>
          <a:p>
            <a:pPr lvl="1"/>
            <a:endParaRPr lang="en-US" b="1" dirty="0"/>
          </a:p>
          <a:p>
            <a:r>
              <a:rPr lang="en-US" b="1" dirty="0" err="1"/>
              <a:t>Keepalive</a:t>
            </a:r>
            <a:r>
              <a:rPr lang="en-US" b="1" dirty="0"/>
              <a:t> Timer: </a:t>
            </a:r>
            <a:r>
              <a:rPr lang="en-US" dirty="0"/>
              <a:t>Close the connection when a connection has been idle for a long duration 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TCP TIME_WAIT: </a:t>
            </a:r>
            <a:r>
              <a:rPr lang="en-US" dirty="0"/>
              <a:t>Wait before closing a connection – twice the packet lifetime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TCP Timers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implementation of AIMD using a window and with packet loss as the binary signal </a:t>
            </a:r>
            <a:endParaRPr lang="en-US" dirty="0"/>
          </a:p>
          <a:p>
            <a:endParaRPr lang="en-US" dirty="0"/>
          </a:p>
          <a:p>
            <a:r>
              <a:rPr lang="en-US" dirty="0"/>
              <a:t>TCP maintains a </a:t>
            </a:r>
            <a:r>
              <a:rPr lang="en-US" b="1" dirty="0"/>
              <a:t>Congestion Window (</a:t>
            </a:r>
            <a:r>
              <a:rPr lang="en-US" b="1" dirty="0" err="1"/>
              <a:t>CWnd</a:t>
            </a:r>
            <a:r>
              <a:rPr lang="en-US" b="1" dirty="0"/>
              <a:t>) – </a:t>
            </a:r>
            <a:r>
              <a:rPr lang="en-US" dirty="0"/>
              <a:t>number of bytes the sender may have in the network at any time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Sending Rate = Congestion Window / RTT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Sender Window (</a:t>
            </a:r>
            <a:r>
              <a:rPr lang="en-US" b="1" dirty="0" err="1"/>
              <a:t>SWnd</a:t>
            </a:r>
            <a:r>
              <a:rPr lang="en-US" b="1" dirty="0"/>
              <a:t>) = Min (</a:t>
            </a:r>
            <a:r>
              <a:rPr lang="en-US" b="1" dirty="0" err="1"/>
              <a:t>CWnd</a:t>
            </a:r>
            <a:r>
              <a:rPr lang="en-US" b="1" dirty="0"/>
              <a:t>, </a:t>
            </a:r>
            <a:r>
              <a:rPr lang="en-US" b="1" dirty="0" err="1"/>
              <a:t>RWnd</a:t>
            </a:r>
            <a:r>
              <a:rPr lang="en-US" b="1" dirty="0"/>
              <a:t>) </a:t>
            </a:r>
            <a:endParaRPr lang="en-US" b="1" dirty="0"/>
          </a:p>
          <a:p>
            <a:endParaRPr lang="en-US" b="1" dirty="0"/>
          </a:p>
          <a:p>
            <a:r>
              <a:rPr lang="en-US" dirty="0" err="1"/>
              <a:t>RWnd</a:t>
            </a:r>
            <a:r>
              <a:rPr lang="en-US" dirty="0"/>
              <a:t> – Receiver advertised window size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Congestion Control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1986, the growing popularity of Internet led to the first occurrence of congestion collapse – a prolonged period during which </a:t>
            </a:r>
            <a:r>
              <a:rPr lang="en-US" dirty="0" err="1"/>
              <a:t>goodput</a:t>
            </a:r>
            <a:r>
              <a:rPr lang="en-US" dirty="0"/>
              <a:t> dropped precipitously (more than a factor of 100)</a:t>
            </a:r>
            <a:endParaRPr lang="en-US" dirty="0"/>
          </a:p>
          <a:p>
            <a:endParaRPr lang="en-US" dirty="0"/>
          </a:p>
          <a:p>
            <a:r>
              <a:rPr lang="en-US" dirty="0"/>
              <a:t>Early TCP Congestion Control algorithm – Effort by Van </a:t>
            </a:r>
            <a:r>
              <a:rPr lang="en-US" dirty="0" err="1"/>
              <a:t>Jancobson</a:t>
            </a:r>
            <a:r>
              <a:rPr lang="en-US" dirty="0"/>
              <a:t> (1988) 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Challenged for Jacobson</a:t>
            </a:r>
            <a:r>
              <a:rPr lang="en-US" dirty="0"/>
              <a:t> – Implement congestion control without making much change in the protocol (made it instantly deployable) 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Packet loss is a suitable signal for congestion – use timeout to detect packet loss. Tune </a:t>
            </a:r>
            <a:r>
              <a:rPr lang="en-US" b="1" dirty="0" err="1"/>
              <a:t>CWnd</a:t>
            </a:r>
            <a:r>
              <a:rPr lang="en-US" b="1" dirty="0"/>
              <a:t> based on the observation from packet loss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1986 Congestion Collapse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</a:t>
            </a:r>
            <a:r>
              <a:rPr lang="en-US" b="1" dirty="0"/>
              <a:t>Sockets</a:t>
            </a:r>
            <a:r>
              <a:rPr lang="en-US" dirty="0"/>
              <a:t> to define an end-to-end connection (Source IP, Source Port, Source Initial Sequence Number, Destination IP, Destination Port, Destination Initial Sequence Number)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Unix Model of Socket Implementation: </a:t>
            </a:r>
            <a:endParaRPr lang="en-US" b="1" dirty="0"/>
          </a:p>
          <a:p>
            <a:pPr lvl="1"/>
            <a:r>
              <a:rPr lang="en-US" dirty="0"/>
              <a:t>A single daemon process, called </a:t>
            </a:r>
            <a:r>
              <a:rPr lang="en-US" b="1" dirty="0"/>
              <a:t>Internet Daemon (</a:t>
            </a:r>
            <a:r>
              <a:rPr lang="en-US" b="1" dirty="0" err="1"/>
              <a:t>inetd</a:t>
            </a:r>
            <a:r>
              <a:rPr lang="en-US" b="1" dirty="0"/>
              <a:t>)</a:t>
            </a:r>
            <a:r>
              <a:rPr lang="en-US" dirty="0"/>
              <a:t> runs all the times at different </a:t>
            </a:r>
            <a:r>
              <a:rPr lang="en-US" b="1" dirty="0"/>
              <a:t>well known ports</a:t>
            </a:r>
            <a:r>
              <a:rPr lang="en-US" dirty="0"/>
              <a:t>, and wait for the first incoming connection</a:t>
            </a:r>
            <a:endParaRPr lang="en-US" dirty="0"/>
          </a:p>
          <a:p>
            <a:pPr lvl="1"/>
            <a:r>
              <a:rPr lang="en-US" dirty="0"/>
              <a:t>When a first incoming connection comes, </a:t>
            </a:r>
            <a:r>
              <a:rPr lang="en-US" i="1" dirty="0" err="1"/>
              <a:t>inetd</a:t>
            </a:r>
            <a:r>
              <a:rPr lang="en-US" dirty="0"/>
              <a:t> forks a new process and starts the corresponding daemon (for example </a:t>
            </a:r>
            <a:r>
              <a:rPr lang="en-US" i="1" dirty="0" err="1"/>
              <a:t>httpd</a:t>
            </a:r>
            <a:r>
              <a:rPr lang="en-US" i="1" dirty="0"/>
              <a:t> </a:t>
            </a:r>
            <a:r>
              <a:rPr lang="en-US" dirty="0"/>
              <a:t> at port 80, </a:t>
            </a:r>
            <a:r>
              <a:rPr lang="en-US" i="1" dirty="0" err="1"/>
              <a:t>ftpd</a:t>
            </a:r>
            <a:r>
              <a:rPr lang="en-US" dirty="0"/>
              <a:t> at port 21 etc.)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All TCP connections are full-diplex and point-to-point. TCP does not support multicasting or broadcasting.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Service Model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One of the most interesting ideas – use ACK for clocking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ACK returns to the sender at about the rate that packets can be sent over the slowest link in the path.  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Trigger </a:t>
            </a:r>
            <a:r>
              <a:rPr lang="en-US" b="1" dirty="0" err="1"/>
              <a:t>CWnd</a:t>
            </a:r>
            <a:r>
              <a:rPr lang="en-US" b="1" dirty="0"/>
              <a:t> adjustment based on the rate at which ACK are received.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 </a:t>
            </a:r>
            <a:r>
              <a:rPr lang="en-US" dirty="0" err="1"/>
              <a:t>CWnd</a:t>
            </a:r>
            <a:r>
              <a:rPr lang="en-US" dirty="0"/>
              <a:t> based on AIMD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239" y="1812656"/>
            <a:ext cx="9267608" cy="232693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AIMD rule will take a very long time to reach a good operating point on fast networks if the </a:t>
            </a:r>
            <a:r>
              <a:rPr lang="en-US" sz="2500" dirty="0" err="1"/>
              <a:t>CWnd</a:t>
            </a:r>
            <a:r>
              <a:rPr lang="en-US" sz="2500" dirty="0"/>
              <a:t> is started from a small size. </a:t>
            </a:r>
            <a:endParaRPr lang="en-US" sz="2500" dirty="0"/>
          </a:p>
          <a:p>
            <a:endParaRPr lang="en-US" sz="2500" dirty="0"/>
          </a:p>
          <a:p>
            <a:r>
              <a:rPr lang="en-US" sz="2500" dirty="0"/>
              <a:t>A 10 Mbps link with 100 </a:t>
            </a:r>
            <a:r>
              <a:rPr lang="en-US" sz="2500" dirty="0" err="1"/>
              <a:t>ms</a:t>
            </a:r>
            <a:r>
              <a:rPr lang="en-US" sz="2500" dirty="0"/>
              <a:t> RTT</a:t>
            </a:r>
            <a:endParaRPr lang="en-US" sz="2500" dirty="0"/>
          </a:p>
          <a:p>
            <a:pPr lvl="1"/>
            <a:r>
              <a:rPr lang="en-US" sz="2500" dirty="0"/>
              <a:t>Appropriate </a:t>
            </a:r>
            <a:r>
              <a:rPr lang="en-US" sz="2500" dirty="0" err="1"/>
              <a:t>CWnd</a:t>
            </a:r>
            <a:r>
              <a:rPr lang="en-US" sz="2500" dirty="0"/>
              <a:t> = BDP = 1 Mbit</a:t>
            </a:r>
            <a:endParaRPr lang="en-US" sz="2500" dirty="0"/>
          </a:p>
          <a:p>
            <a:pPr lvl="1"/>
            <a:r>
              <a:rPr lang="en-US" sz="2500" dirty="0"/>
              <a:t>1250 byte packets -&gt; 100 packets to reach BDP</a:t>
            </a:r>
            <a:endParaRPr lang="en-US" sz="2500" dirty="0"/>
          </a:p>
          <a:p>
            <a:pPr lvl="1"/>
            <a:r>
              <a:rPr lang="en-US" sz="2500" dirty="0" err="1"/>
              <a:t>CWnd</a:t>
            </a:r>
            <a:r>
              <a:rPr lang="en-US" sz="2500" dirty="0"/>
              <a:t> starts at 1 packet, and increased 1 packet at every RTT</a:t>
            </a:r>
            <a:endParaRPr lang="en-US" sz="2500" dirty="0"/>
          </a:p>
          <a:p>
            <a:pPr lvl="1"/>
            <a:r>
              <a:rPr lang="en-US" sz="2500" dirty="0"/>
              <a:t>100 RTTs are required 10 sec before the connection reaches to a moderate rate</a:t>
            </a:r>
            <a:endParaRPr lang="en-US" sz="2500" dirty="0"/>
          </a:p>
          <a:p>
            <a:pPr lvl="1"/>
            <a:endParaRPr lang="en-US" sz="2500" dirty="0"/>
          </a:p>
          <a:p>
            <a:r>
              <a:rPr lang="en-US" sz="2500" b="1" dirty="0"/>
              <a:t>Slow Start - Exponential increase of rate to avoid slow convergence </a:t>
            </a:r>
            <a:endParaRPr lang="en-US" sz="2500" b="1" dirty="0"/>
          </a:p>
          <a:p>
            <a:pPr lvl="1"/>
            <a:r>
              <a:rPr lang="en-US" sz="2500" b="1" dirty="0"/>
              <a:t>Rate is not slow at all ! 😃</a:t>
            </a:r>
            <a:endParaRPr lang="en-US" sz="2500" b="1" dirty="0"/>
          </a:p>
          <a:p>
            <a:pPr lvl="1"/>
            <a:r>
              <a:rPr lang="en-US" sz="2500" b="1" dirty="0" err="1"/>
              <a:t>CWnd</a:t>
            </a:r>
            <a:r>
              <a:rPr lang="en-US" sz="2500" b="1" dirty="0"/>
              <a:t> is doubled at every RTT</a:t>
            </a:r>
            <a:endParaRPr sz="25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 Rate Exponentially at the Beginning – The Slow Start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ACK segment allows two more segments to be sent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each segment that is acknowledged before the retransmission timer goes off, the sender adds one segment’s worth of bytes to the congestion window.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Slow Start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8511" y="3096362"/>
            <a:ext cx="6616700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 start causes exponential growth, eventually it will send too many packets into the network too quickly. 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keep slow start under control, the sender keeps a threshold for the connection called the </a:t>
            </a:r>
            <a:r>
              <a:rPr lang="en-US" b="1" dirty="0"/>
              <a:t>slow start threshold (</a:t>
            </a:r>
            <a:r>
              <a:rPr lang="en-US" b="1" dirty="0" err="1"/>
              <a:t>ssthresh</a:t>
            </a:r>
            <a:r>
              <a:rPr lang="en-US" b="1" dirty="0"/>
              <a:t>). 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Initially </a:t>
            </a:r>
            <a:r>
              <a:rPr lang="en-US" dirty="0" err="1"/>
              <a:t>ssthresh</a:t>
            </a:r>
            <a:r>
              <a:rPr lang="en-US" dirty="0"/>
              <a:t> is set to BDP (or arbitrarily high), the maximum that a flow can push to the network. </a:t>
            </a:r>
            <a:endParaRPr lang="en-US" dirty="0"/>
          </a:p>
          <a:p>
            <a:endParaRPr lang="en-US" dirty="0"/>
          </a:p>
          <a:p>
            <a:r>
              <a:rPr lang="en-US" dirty="0"/>
              <a:t>Whenever a packet loss is detected by a RTO, the </a:t>
            </a:r>
            <a:r>
              <a:rPr lang="en-US" dirty="0" err="1"/>
              <a:t>ssthresh</a:t>
            </a:r>
            <a:r>
              <a:rPr lang="en-US" dirty="0"/>
              <a:t> is set to be half of the congestion window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Threshold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4:artisticCrisscrossEtching id="{B8D4FB59-604D-F143-AC0A-E9990DA05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Whenever </a:t>
                </a:r>
                <a:r>
                  <a:rPr lang="en-US" dirty="0" err="1"/>
                  <a:t>ssthresh</a:t>
                </a:r>
                <a:r>
                  <a:rPr lang="en-US" dirty="0"/>
                  <a:t> is crossed, TCP switches from slow start to additive increase. </a:t>
                </a:r>
              </a:p>
              <a:p>
                <a:endParaRPr lang="en-US" dirty="0"/>
              </a:p>
              <a:p>
                <a:r>
                  <a:rPr lang="en-US" dirty="0"/>
                  <a:t>Usually implemented with an partial increase for every segment that is acknowledged, rather than an increase of one segment per RTT. </a:t>
                </a:r>
              </a:p>
              <a:p>
                <a:endParaRPr lang="en-US" dirty="0"/>
              </a:p>
              <a:p>
                <a:r>
                  <a:rPr lang="en-US" dirty="0"/>
                  <a:t>A common approximation is to increase </a:t>
                </a:r>
                <a:r>
                  <a:rPr lang="en-US" dirty="0" err="1"/>
                  <a:t>Cwnd</a:t>
                </a:r>
                <a:r>
                  <a:rPr lang="en-US" dirty="0"/>
                  <a:t> for additive increase as follows: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𝑪𝑾𝒏𝒅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𝑪𝒘𝒏𝒅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𝑴𝑺𝑺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𝑴𝑺𝑺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𝑪𝑾𝒏𝒅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878" t="-1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Additive Increase (Congestion Avoidance)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Additive Increase – Packet Wise Approximation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732" y="1213065"/>
            <a:ext cx="9036696" cy="5121316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Two ways to trigger a congestion notification in TCP – (1) RTO, (2) Duplicate ACK</a:t>
            </a:r>
            <a:endParaRPr lang="en-US" sz="2500" dirty="0"/>
          </a:p>
          <a:p>
            <a:endParaRPr lang="en-US" sz="2500" dirty="0"/>
          </a:p>
          <a:p>
            <a:r>
              <a:rPr lang="en-US" sz="2500" b="1" dirty="0"/>
              <a:t>RTO</a:t>
            </a:r>
            <a:r>
              <a:rPr lang="en-US" sz="2500" dirty="0"/>
              <a:t>: A sure indication of congestion, however time consuming</a:t>
            </a:r>
            <a:endParaRPr lang="en-US" sz="2500" dirty="0"/>
          </a:p>
          <a:p>
            <a:endParaRPr lang="en-US" sz="2500" b="1" dirty="0"/>
          </a:p>
          <a:p>
            <a:r>
              <a:rPr lang="en-US" sz="2500" b="1" dirty="0"/>
              <a:t>Duplicate ACK: </a:t>
            </a:r>
            <a:r>
              <a:rPr lang="en-US" sz="2500" dirty="0"/>
              <a:t>Receiver sends a duplicate ACK when it receives out of order segment </a:t>
            </a:r>
            <a:endParaRPr lang="en-US" sz="2500" dirty="0"/>
          </a:p>
          <a:p>
            <a:pPr lvl="1"/>
            <a:r>
              <a:rPr lang="en-US" sz="2500" b="1" dirty="0"/>
              <a:t>A loose way of indicating congestion </a:t>
            </a:r>
            <a:endParaRPr lang="en-US" sz="2500" b="1" dirty="0"/>
          </a:p>
          <a:p>
            <a:pPr lvl="1"/>
            <a:r>
              <a:rPr lang="en-US" sz="2500" b="1" dirty="0"/>
              <a:t>TCP arbitrarily assumes that THREE duplicate ACKs (DUPACKs) imply that a packet has been lost – triggers congestion control mechanism </a:t>
            </a:r>
            <a:endParaRPr lang="en-US" sz="2500" b="1" dirty="0"/>
          </a:p>
          <a:p>
            <a:pPr lvl="1"/>
            <a:r>
              <a:rPr lang="en-US" sz="2500" dirty="0"/>
              <a:t>The identity of the lost packet can be inferred – </a:t>
            </a:r>
            <a:r>
              <a:rPr lang="en-US" sz="2500" b="1" dirty="0"/>
              <a:t>the very next packet in sequence</a:t>
            </a:r>
            <a:endParaRPr lang="en-US" sz="2500" b="1" dirty="0"/>
          </a:p>
          <a:p>
            <a:pPr lvl="1"/>
            <a:r>
              <a:rPr lang="en-US" sz="2500" b="1" dirty="0"/>
              <a:t>Retransmit the lost packet and trigger congestion control </a:t>
            </a:r>
            <a:endParaRPr lang="en-US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Triggering an Congestion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THREE DUPACK as the sign of congestion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Once 3 DUPACKs have been received,</a:t>
            </a:r>
            <a:endParaRPr lang="en-US" dirty="0"/>
          </a:p>
          <a:p>
            <a:pPr lvl="1"/>
            <a:r>
              <a:rPr lang="en-US" dirty="0"/>
              <a:t>Retransmit the lost packet (</a:t>
            </a:r>
            <a:r>
              <a:rPr lang="en-US" b="1" dirty="0"/>
              <a:t>fast retransmission) </a:t>
            </a:r>
            <a:r>
              <a:rPr lang="en-US" dirty="0"/>
              <a:t>– takes one RTT</a:t>
            </a:r>
            <a:endParaRPr lang="en-US" dirty="0"/>
          </a:p>
          <a:p>
            <a:pPr lvl="1"/>
            <a:r>
              <a:rPr lang="en-US" dirty="0"/>
              <a:t>Set </a:t>
            </a:r>
            <a:r>
              <a:rPr lang="en-US" dirty="0" err="1"/>
              <a:t>ssthresh</a:t>
            </a:r>
            <a:r>
              <a:rPr lang="en-US" dirty="0"/>
              <a:t> as half of the current </a:t>
            </a:r>
            <a:r>
              <a:rPr lang="en-US" dirty="0" err="1"/>
              <a:t>CWnd</a:t>
            </a:r>
            <a:r>
              <a:rPr lang="en-US" dirty="0"/>
              <a:t> </a:t>
            </a:r>
            <a:endParaRPr lang="en-US" dirty="0"/>
          </a:p>
          <a:p>
            <a:pPr lvl="1"/>
            <a:r>
              <a:rPr lang="en-US" dirty="0"/>
              <a:t>Set </a:t>
            </a:r>
            <a:r>
              <a:rPr lang="en-US" dirty="0" err="1"/>
              <a:t>CWnd</a:t>
            </a:r>
            <a:r>
              <a:rPr lang="en-US" dirty="0"/>
              <a:t> to 1 MSS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Retransmission – TCP </a:t>
            </a:r>
            <a:r>
              <a:rPr lang="en-US" dirty="0" err="1"/>
              <a:t>Tohoe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4263" y="3391624"/>
            <a:ext cx="7568985" cy="3466376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Once a congestion is detected through 3 DUPACKs, do TCP really need to set </a:t>
            </a:r>
            <a:r>
              <a:rPr lang="en-US" b="1" dirty="0" err="1"/>
              <a:t>CWnd</a:t>
            </a:r>
            <a:r>
              <a:rPr lang="en-US" b="1" dirty="0"/>
              <a:t> = 1 MSS ?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DUPACK means that </a:t>
            </a:r>
            <a:r>
              <a:rPr lang="en-US" b="1" dirty="0"/>
              <a:t>some segments are still flowing in the network</a:t>
            </a:r>
            <a:r>
              <a:rPr lang="en-US" dirty="0"/>
              <a:t> – a signal for temporary congestion, but not a prolonged one </a:t>
            </a:r>
            <a:endParaRPr lang="en-US" dirty="0"/>
          </a:p>
          <a:p>
            <a:endParaRPr lang="en-US" dirty="0"/>
          </a:p>
          <a:p>
            <a:r>
              <a:rPr lang="en-US" dirty="0"/>
              <a:t>Immediately transmit the lost segment (</a:t>
            </a:r>
            <a:r>
              <a:rPr lang="en-US" b="1" dirty="0"/>
              <a:t>fast retransmit)</a:t>
            </a:r>
            <a:r>
              <a:rPr lang="en-US" dirty="0"/>
              <a:t>, then transmit additional segments based on the DUPACKs received </a:t>
            </a:r>
            <a:r>
              <a:rPr lang="en-US" b="1" dirty="0"/>
              <a:t>(fast recovery)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Recovery – TCP Reno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Fast recovery: 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set </a:t>
            </a:r>
            <a:r>
              <a:rPr lang="en-IN" dirty="0" err="1"/>
              <a:t>ssthresh</a:t>
            </a:r>
            <a:r>
              <a:rPr lang="en-IN" dirty="0"/>
              <a:t> to one-half of the current congestion window. Retransmit the missing segment.</a:t>
            </a:r>
            <a:endParaRPr lang="en-IN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set </a:t>
            </a:r>
            <a:r>
              <a:rPr lang="en-IN" dirty="0" err="1"/>
              <a:t>cwnd</a:t>
            </a:r>
            <a:r>
              <a:rPr lang="en-IN" dirty="0"/>
              <a:t> = </a:t>
            </a:r>
            <a:r>
              <a:rPr lang="en-IN" dirty="0" err="1"/>
              <a:t>ssthresh</a:t>
            </a:r>
            <a:r>
              <a:rPr lang="en-IN" dirty="0"/>
              <a:t> + 3.</a:t>
            </a:r>
            <a:endParaRPr lang="en-IN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Each time another duplicate ACK arrives, set </a:t>
            </a:r>
            <a:r>
              <a:rPr lang="en-IN" dirty="0" err="1"/>
              <a:t>cwnd</a:t>
            </a:r>
            <a:r>
              <a:rPr lang="en-IN" dirty="0"/>
              <a:t> = </a:t>
            </a:r>
            <a:r>
              <a:rPr lang="en-IN" dirty="0" err="1"/>
              <a:t>cwnd</a:t>
            </a:r>
            <a:r>
              <a:rPr lang="en-IN" dirty="0"/>
              <a:t> + 1. Then, send a new data segment if allowed by the value of </a:t>
            </a:r>
            <a:r>
              <a:rPr lang="en-IN" dirty="0" err="1"/>
              <a:t>cwnd</a:t>
            </a:r>
            <a:r>
              <a:rPr lang="en-IN" dirty="0"/>
              <a:t>.</a:t>
            </a:r>
            <a:endParaRPr lang="en-IN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Once receive a new ACK (an ACK which acknowledges all intermediate segments sent between the lost packet and the receipt of the first duplicate ACK), exit fast recovery. This causes setting </a:t>
            </a:r>
            <a:r>
              <a:rPr lang="en-IN" dirty="0" err="1"/>
              <a:t>cwnd</a:t>
            </a:r>
            <a:r>
              <a:rPr lang="en-IN" dirty="0"/>
              <a:t> to </a:t>
            </a:r>
            <a:r>
              <a:rPr lang="en-IN" dirty="0" err="1"/>
              <a:t>ssthresh</a:t>
            </a:r>
            <a:r>
              <a:rPr lang="en-IN" dirty="0"/>
              <a:t> (the </a:t>
            </a:r>
            <a:r>
              <a:rPr lang="en-IN" dirty="0" err="1"/>
              <a:t>ssthresh</a:t>
            </a:r>
            <a:r>
              <a:rPr lang="en-IN" dirty="0"/>
              <a:t> in step 1). Then, continue with linear increasing due to congestion avoidance algorithm.</a:t>
            </a:r>
            <a:endParaRPr lang="en-IN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Recovery – TCP Reno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TCP connection is a </a:t>
            </a:r>
            <a:r>
              <a:rPr lang="en-US" b="1" dirty="0"/>
              <a:t>byte stream</a:t>
            </a:r>
            <a:r>
              <a:rPr lang="en-US" dirty="0"/>
              <a:t>, not a message stream </a:t>
            </a:r>
            <a:endParaRPr lang="en-US" dirty="0"/>
          </a:p>
          <a:p>
            <a:endParaRPr lang="en-US" dirty="0"/>
          </a:p>
          <a:p>
            <a:r>
              <a:rPr lang="en-US" dirty="0"/>
              <a:t>Message boundaries are not preserved end-to-end</a:t>
            </a:r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  <a:endParaRPr lang="en-US" dirty="0"/>
          </a:p>
          <a:p>
            <a:pPr lvl="1"/>
            <a:r>
              <a:rPr lang="en-US" dirty="0"/>
              <a:t>The sending process does four 512 byte writes to a TCP stream – 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write()</a:t>
            </a:r>
            <a:r>
              <a:rPr lang="en-US" dirty="0">
                <a:cs typeface="Consolas" panose="020B0609020204030204" pitchFamily="49" charset="0"/>
              </a:rPr>
              <a:t> call to the TCP socket</a:t>
            </a:r>
            <a:endParaRPr lang="en-US" dirty="0">
              <a:cs typeface="Consolas" panose="020B0609020204030204" pitchFamily="49" charset="0"/>
            </a:endParaRPr>
          </a:p>
          <a:p>
            <a:pPr lvl="1"/>
            <a:r>
              <a:rPr lang="en-US" dirty="0">
                <a:cs typeface="Consolas" panose="020B0609020204030204" pitchFamily="49" charset="0"/>
              </a:rPr>
              <a:t>These data may be delivered as – four 512 byte chunks, two 1024 byte chunks, one 2048 byte chunk or some other way</a:t>
            </a:r>
            <a:endParaRPr lang="en-US" dirty="0">
              <a:cs typeface="Consolas" panose="020B0609020204030204" pitchFamily="49" charset="0"/>
            </a:endParaRPr>
          </a:p>
          <a:p>
            <a:pPr lvl="1"/>
            <a:r>
              <a:rPr lang="en-US" dirty="0">
                <a:cs typeface="Consolas" panose="020B0609020204030204" pitchFamily="49" charset="0"/>
              </a:rPr>
              <a:t>There is no way for the receiver to detect the unit(s) in which the data were written by the sending process.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Service Model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Recovery – TCP Reno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6959600" y="1083060"/>
            <a:ext cx="5232400" cy="5774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66" y="1725730"/>
            <a:ext cx="6912242" cy="3281257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02957" y="1582792"/>
            <a:ext cx="11623728" cy="1500187"/>
          </a:xfrm>
        </p:spPr>
        <p:txBody>
          <a:bodyPr/>
          <a:lstStyle/>
          <a:p>
            <a:r>
              <a:rPr lang="en-US" sz="3600" b="1" dirty="0">
                <a:solidFill>
                  <a:schemeClr val="bg1">
                    <a:lumMod val="75000"/>
                  </a:schemeClr>
                </a:solidFill>
              </a:rPr>
              <a:t>This is a broad discussion of the Transport Layer … Next we’ll move to the discussion of Network layer and the IP Protocol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57766" y="859537"/>
            <a:ext cx="8758951" cy="561578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TCP Protocol – The Header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027488"/>
            <a:ext cx="2286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Source: Computer Networks (5</a:t>
            </a:r>
            <a:r>
              <a:rPr lang="en-US" b="1" baseline="30000" dirty="0"/>
              <a:t>th</a:t>
            </a:r>
            <a:r>
              <a:rPr lang="en-US" b="1" dirty="0"/>
              <a:t> Edition) by Tanenbaum, </a:t>
            </a:r>
            <a:r>
              <a:rPr lang="en-US" b="1" dirty="0" err="1"/>
              <a:t>Wetherell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32 bits sequence number and acknowledgement number</a:t>
            </a:r>
            <a:endParaRPr lang="en-US" dirty="0"/>
          </a:p>
          <a:p>
            <a:endParaRPr lang="en-US" dirty="0"/>
          </a:p>
          <a:p>
            <a:r>
              <a:rPr lang="en-US" dirty="0"/>
              <a:t>Every byte on a TCP connection has its own 32 bit sequence number – a </a:t>
            </a:r>
            <a:r>
              <a:rPr lang="en-US" b="1" dirty="0"/>
              <a:t>byte stream</a:t>
            </a:r>
            <a:r>
              <a:rPr lang="en-US" dirty="0"/>
              <a:t> oriented connection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TCP uses sliding window based flow control – the acknowledgement number contains next expected byte in order, which acknowledges the </a:t>
            </a:r>
            <a:r>
              <a:rPr lang="en-US" b="1" dirty="0"/>
              <a:t>cumulative bytes </a:t>
            </a:r>
            <a:r>
              <a:rPr lang="en-US" dirty="0"/>
              <a:t>that has been received by the receiver. </a:t>
            </a:r>
            <a:endParaRPr lang="en-US" dirty="0"/>
          </a:p>
          <a:p>
            <a:pPr lvl="1"/>
            <a:r>
              <a:rPr lang="en-US" dirty="0"/>
              <a:t>ACK number 31245 means that the receiver has correctly received up to 31244 bytes and expecting for byte 31245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Sequence Number and Acknowledgement Number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6839" y="1028938"/>
            <a:ext cx="11552663" cy="5349838"/>
          </a:xfrm>
        </p:spPr>
        <p:txBody>
          <a:bodyPr/>
          <a:lstStyle/>
          <a:p>
            <a:r>
              <a:rPr lang="en-US" dirty="0"/>
              <a:t>The sending and receiving TCP entities exchange data in the form of </a:t>
            </a:r>
            <a:r>
              <a:rPr lang="en-US" b="1" dirty="0"/>
              <a:t>segments</a:t>
            </a:r>
            <a:r>
              <a:rPr lang="en-US" dirty="0"/>
              <a:t>. </a:t>
            </a:r>
            <a:endParaRPr lang="en-US" dirty="0"/>
          </a:p>
          <a:p>
            <a:endParaRPr lang="en-US" dirty="0"/>
          </a:p>
          <a:p>
            <a:r>
              <a:rPr lang="en-US" dirty="0"/>
              <a:t>A TCP segment consists of a fixed 20 byte header (plus an optional part) followed by zero or more data bytes. </a:t>
            </a:r>
            <a:endParaRPr lang="en-US" dirty="0"/>
          </a:p>
          <a:p>
            <a:endParaRPr lang="en-US" dirty="0"/>
          </a:p>
          <a:p>
            <a:r>
              <a:rPr lang="en-US" dirty="0"/>
              <a:t>TCP can accumulate data from several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write()</a:t>
            </a:r>
            <a:r>
              <a:rPr lang="en-US" dirty="0">
                <a:cs typeface="Consolas" panose="020B0609020204030204" pitchFamily="49" charset="0"/>
              </a:rPr>
              <a:t> calls into one segment, or split data from one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write()</a:t>
            </a:r>
            <a:r>
              <a:rPr lang="en-US" dirty="0">
                <a:cs typeface="Consolas" panose="020B0609020204030204" pitchFamily="49" charset="0"/>
              </a:rPr>
              <a:t> into multiple segments</a:t>
            </a:r>
            <a:endParaRPr lang="en-US" dirty="0">
              <a:cs typeface="Consolas" panose="020B0609020204030204" pitchFamily="49" charset="0"/>
            </a:endParaRP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A segment size is restricted by two parameters</a:t>
            </a:r>
            <a:endParaRPr lang="en-US" dirty="0">
              <a:cs typeface="Consolas" panose="020B0609020204030204" pitchFamily="49" charset="0"/>
            </a:endParaRPr>
          </a:p>
          <a:p>
            <a:pPr lvl="1"/>
            <a:r>
              <a:rPr lang="en-US" dirty="0">
                <a:cs typeface="Consolas" panose="020B0609020204030204" pitchFamily="49" charset="0"/>
              </a:rPr>
              <a:t>IP Payload (65515 bytes) </a:t>
            </a:r>
            <a:endParaRPr lang="en-US" dirty="0">
              <a:cs typeface="Consolas" panose="020B0609020204030204" pitchFamily="49" charset="0"/>
            </a:endParaRPr>
          </a:p>
          <a:p>
            <a:pPr lvl="1"/>
            <a:r>
              <a:rPr lang="en-US" dirty="0">
                <a:cs typeface="Consolas" panose="020B0609020204030204" pitchFamily="49" charset="0"/>
              </a:rPr>
              <a:t>Maximum Transmission Unit (MTU) of the link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Segments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Write()</a:t>
            </a:r>
            <a:r>
              <a:rPr lang="en-US" dirty="0">
                <a:cs typeface="Consolas" panose="020B0609020204030204" pitchFamily="49" charset="0"/>
              </a:rPr>
              <a:t> calls from the applications write data to the TCP sender buffer.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sender maintains a dynamic window size based on the flow and congestion control algorithm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Modern implementations of TCP uses </a:t>
            </a:r>
            <a:r>
              <a:rPr lang="en-US" b="1" dirty="0"/>
              <a:t>path MTU discovery</a:t>
            </a:r>
            <a:r>
              <a:rPr lang="en-US" dirty="0"/>
              <a:t> to determine the MTU of the end-to-end path (uses ICMP protocol), and sets up the </a:t>
            </a:r>
            <a:r>
              <a:rPr lang="en-US" b="1" dirty="0"/>
              <a:t>Maximum Segment Size </a:t>
            </a:r>
            <a:r>
              <a:rPr lang="en-US" dirty="0"/>
              <a:t>(</a:t>
            </a:r>
            <a:r>
              <a:rPr lang="en-US" b="1" dirty="0"/>
              <a:t>MSS</a:t>
            </a:r>
            <a:r>
              <a:rPr lang="en-US" dirty="0"/>
              <a:t>) during connection establishment </a:t>
            </a:r>
            <a:endParaRPr lang="en-US" dirty="0"/>
          </a:p>
          <a:p>
            <a:pPr lvl="1"/>
            <a:r>
              <a:rPr lang="en-US" dirty="0"/>
              <a:t>May depend on other parameters (buffer implementation). </a:t>
            </a:r>
            <a:endParaRPr lang="en-US" dirty="0"/>
          </a:p>
          <a:p>
            <a:endParaRPr lang="en-US" dirty="0"/>
          </a:p>
          <a:p>
            <a:r>
              <a:rPr lang="en-US" dirty="0"/>
              <a:t>Check the sender window after receiving an ACK. If the window size is less than MSS, construct a single segment; otherwise construct multiple segments, each equals to the MSS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TCP Segment is Created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Segments are constructed dynamically, so retransmissions do not guarantee the retransmission of the same data segment – a retransmission may contain additional data or less data</a:t>
            </a:r>
            <a:endParaRPr lang="en-US" dirty="0"/>
          </a:p>
          <a:p>
            <a:endParaRPr lang="en-US" dirty="0"/>
          </a:p>
          <a:p>
            <a:r>
              <a:rPr lang="en-US" dirty="0"/>
              <a:t>Segments may arrive out-of-order. TCP receiver should handle out-of-order segments in a proper way, so that data wastage is minimized.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TCP Design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13305</Words>
  <Application>Kingsoft Office WPP</Application>
  <PresentationFormat>Widescreen</PresentationFormat>
  <Paragraphs>334</Paragraphs>
  <Slides>41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Office Theme</vt:lpstr>
      <vt:lpstr>CS 31006: Computer Networks – The Internet Transport Protocols</vt:lpstr>
      <vt:lpstr>Transmission Control Protocol (TCP)</vt:lpstr>
      <vt:lpstr>TCP Service Model</vt:lpstr>
      <vt:lpstr>TCP Service Model</vt:lpstr>
      <vt:lpstr>The TCP Protocol – The Header</vt:lpstr>
      <vt:lpstr>TCP Sequence Number and Acknowledgement Number</vt:lpstr>
      <vt:lpstr>TCP Segments</vt:lpstr>
      <vt:lpstr>How a TCP Segment is Created</vt:lpstr>
      <vt:lpstr>Challenges in TCP Design</vt:lpstr>
      <vt:lpstr>Window Size field in the TCP Segment Header</vt:lpstr>
      <vt:lpstr>TCP Connection Establishment</vt:lpstr>
      <vt:lpstr>TCP Connection Release</vt:lpstr>
      <vt:lpstr>TCP State Transition Diagram – Connection Modeling</vt:lpstr>
      <vt:lpstr>TCP State Transition Diagram – Connection Modeling</vt:lpstr>
      <vt:lpstr>TCP Sliding Window</vt:lpstr>
      <vt:lpstr>Delayed Acknowledgements</vt:lpstr>
      <vt:lpstr>Nagle’s Algorithm</vt:lpstr>
      <vt:lpstr>Silly Window Syndrome </vt:lpstr>
      <vt:lpstr>Handling Short Segments – Sender and Receiver Together</vt:lpstr>
      <vt:lpstr>Handling Out of Order in TCP </vt:lpstr>
      <vt:lpstr>TCP Timer Management</vt:lpstr>
      <vt:lpstr>RTT at Data Link Layer vs RTT at Transport Layer </vt:lpstr>
      <vt:lpstr>RTT Estimation at the Transport Layer</vt:lpstr>
      <vt:lpstr>Problem with EWMA</vt:lpstr>
      <vt:lpstr>RTO Estimation</vt:lpstr>
      <vt:lpstr>Karn’s Algorithm</vt:lpstr>
      <vt:lpstr>Other TCP Timers</vt:lpstr>
      <vt:lpstr>TCP Congestion Control</vt:lpstr>
      <vt:lpstr>1986 Congestion Collapse</vt:lpstr>
      <vt:lpstr>Adjust CWnd based on AIMD </vt:lpstr>
      <vt:lpstr>Increase Rate Exponentially at the Beginning – The Slow Start</vt:lpstr>
      <vt:lpstr>TCP Slow Start </vt:lpstr>
      <vt:lpstr>Slow Start Threshold</vt:lpstr>
      <vt:lpstr>Additive Increase (Congestion Avoidance)</vt:lpstr>
      <vt:lpstr>Additive Increase – Packet Wise Approximation</vt:lpstr>
      <vt:lpstr>Triggering an Congestion </vt:lpstr>
      <vt:lpstr>Fast Retransmission – TCP Tohoe</vt:lpstr>
      <vt:lpstr>Fast Recovery – TCP Reno</vt:lpstr>
      <vt:lpstr>Fast Recovery – TCP Reno</vt:lpstr>
      <vt:lpstr>Fast Recovery – TCP Reno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sachin</cp:lastModifiedBy>
  <cp:revision>314</cp:revision>
  <dcterms:created xsi:type="dcterms:W3CDTF">2018-02-20T21:41:43Z</dcterms:created>
  <dcterms:modified xsi:type="dcterms:W3CDTF">2018-02-20T21:41:43Z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