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3"/>
    <p:sldId id="291" r:id="rId4"/>
    <p:sldId id="300" r:id="rId5"/>
    <p:sldId id="301" r:id="rId6"/>
    <p:sldId id="309" r:id="rId8"/>
    <p:sldId id="310" r:id="rId9"/>
    <p:sldId id="311" r:id="rId10"/>
    <p:sldId id="312" r:id="rId11"/>
    <p:sldId id="313" r:id="rId12"/>
    <p:sldId id="314" r:id="rId13"/>
    <p:sldId id="315" r:id="rId14"/>
    <p:sldId id="375" r:id="rId15"/>
    <p:sldId id="376" r:id="rId16"/>
    <p:sldId id="378" r:id="rId17"/>
    <p:sldId id="379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5" r:id="rId32"/>
    <p:sldId id="329" r:id="rId33"/>
    <p:sldId id="330" r:id="rId34"/>
    <p:sldId id="331" r:id="rId35"/>
    <p:sldId id="336" r:id="rId36"/>
    <p:sldId id="332" r:id="rId37"/>
    <p:sldId id="337" r:id="rId38"/>
    <p:sldId id="333" r:id="rId39"/>
    <p:sldId id="334" r:id="rId40"/>
    <p:sldId id="339" r:id="rId41"/>
    <p:sldId id="338" r:id="rId42"/>
    <p:sldId id="340" r:id="rId43"/>
    <p:sldId id="341" r:id="rId44"/>
    <p:sldId id="342" r:id="rId45"/>
    <p:sldId id="343" r:id="rId46"/>
    <p:sldId id="347" r:id="rId47"/>
    <p:sldId id="348" r:id="rId48"/>
    <p:sldId id="349" r:id="rId49"/>
    <p:sldId id="344" r:id="rId50"/>
    <p:sldId id="345" r:id="rId51"/>
    <p:sldId id="350" r:id="rId52"/>
    <p:sldId id="351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7" r:id="rId67"/>
    <p:sldId id="366" r:id="rId68"/>
    <p:sldId id="368" r:id="rId69"/>
    <p:sldId id="369" r:id="rId70"/>
    <p:sldId id="370" r:id="rId71"/>
    <p:sldId id="371" r:id="rId72"/>
    <p:sldId id="372" r:id="rId73"/>
    <p:sldId id="373" r:id="rId74"/>
    <p:sldId id="37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1"/>
    <p:restoredTop sz="94545"/>
  </p:normalViewPr>
  <p:slideViewPr>
    <p:cSldViewPr snapToGrid="0" snapToObjects="1">
      <p:cViewPr varScale="1">
        <p:scale>
          <a:sx n="82" d="100"/>
          <a:sy n="82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6F745-46F0-254C-862A-65D38944EC5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73566-276D-324B-B748-BB5B81DD407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c@cse.iitkgp.ac.in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44"/>
            <a:ext cx="12192000" cy="12286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215900" y="4559653"/>
            <a:ext cx="974535" cy="10906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0410" y="5836765"/>
            <a:ext cx="393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INDIAN INSTITUTE OF TECHNOLOGY </a:t>
            </a:r>
            <a:endParaRPr lang="en-US" b="1" dirty="0">
              <a:latin typeface="Arial Narrow" panose="020B0606020202030204" pitchFamily="34" charset="0"/>
            </a:endParaRPr>
          </a:p>
          <a:p>
            <a:r>
              <a:rPr lang="en-US" b="1" dirty="0">
                <a:latin typeface="Arial Narrow" panose="020B0606020202030204" pitchFamily="34" charset="0"/>
              </a:rPr>
              <a:t>KHARAGPUR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137152" y="1282388"/>
            <a:ext cx="78009" cy="543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13463" y="5282767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800080"/>
                </a:solidFill>
                <a:latin typeface="Arial Narrow" panose="020B0606020202030204" pitchFamily="34" charset="0"/>
              </a:rPr>
              <a:t>Sandip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Chakraborty</a:t>
            </a:r>
            <a:endParaRPr lang="en-US" sz="2400" b="1" dirty="0">
              <a:solidFill>
                <a:srgbClr val="800080"/>
              </a:solidFill>
              <a:latin typeface="Arial Narrow" panose="020B0606020202030204" pitchFamily="34" charset="0"/>
            </a:endParaRPr>
          </a:p>
          <a:p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  <a:hlinkClick r:id="rId3"/>
              </a:rPr>
              <a:t>sandipc@cse.iitkgp.ernet.in</a:t>
            </a:r>
            <a:r>
              <a:rPr lang="en-US" sz="2400" b="1" dirty="0">
                <a:solidFill>
                  <a:srgbClr val="800080"/>
                </a:solidFill>
                <a:latin typeface="Arial Narrow" panose="020B0606020202030204" pitchFamily="34" charset="0"/>
              </a:rPr>
              <a:t> </a:t>
            </a:r>
            <a:endParaRPr lang="en-US" sz="2400" b="1" dirty="0">
              <a:solidFill>
                <a:srgbClr val="800080"/>
              </a:solidFill>
              <a:latin typeface="Arial Narrow" panose="020B060602020203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0410" y="3646351"/>
            <a:ext cx="405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FF0000"/>
                </a:solidFill>
              </a:rPr>
              <a:t>Department </a:t>
            </a:r>
            <a:r>
              <a:rPr lang="en-IN" sz="2000" b="1" dirty="0">
                <a:solidFill>
                  <a:srgbClr val="FF0000"/>
                </a:solidFill>
              </a:rPr>
              <a:t>of Computer Science and Engineering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0" y="9143"/>
            <a:ext cx="12192000" cy="12286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of the Presentation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419" y="1037063"/>
            <a:ext cx="11753385" cy="535258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5554" y="1092820"/>
            <a:ext cx="2628900" cy="516220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68" y="1092819"/>
            <a:ext cx="8742556" cy="5084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5349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6350" y="1092820"/>
            <a:ext cx="12192000" cy="2788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68" y="1037062"/>
            <a:ext cx="5852532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7062"/>
            <a:ext cx="5770756" cy="53414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0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12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8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Arial Rounded MT Bold" charset="0"/>
                <a:ea typeface="Arial Rounded MT Bold" charset="0"/>
                <a:cs typeface="Arial Rounded MT Bold" charset="0"/>
              </a:rPr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/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41" y="6487262"/>
            <a:ext cx="3450753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Indian Institute of Technology Kharagpur</a:t>
            </a:r>
          </a:p>
        </p:txBody>
      </p:sp>
      <p:sp>
        <p:nvSpPr>
          <p:cNvPr id="9" name="Title Placeholder 9"/>
          <p:cNvSpPr txBox="1"/>
          <p:nvPr userDrawn="1"/>
        </p:nvSpPr>
        <p:spPr>
          <a:xfrm>
            <a:off x="0" y="9145"/>
            <a:ext cx="1219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r>
              <a:rPr lang="en-US"/>
              <a:t>TITLE OF THE SLIDE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bg1"/>
          </a:solidFill>
          <a:latin typeface="Arial Rounded MT Bold" charset="0"/>
          <a:ea typeface="Arial Rounded MT Bold" charset="0"/>
          <a:cs typeface="Arial Rounded MT 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ironbark.xtelco.com.au/subjects/DC/lectures/13/" TargetMode="External"/><Relationship Id="rId1" Type="http://schemas.openxmlformats.org/officeDocument/2006/relationships/image" Target="../media/image5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utorialspoint.com/data_communication_computer_network/data_link_control_and_protocols.htm" TargetMode="External"/><Relationship Id="rId1" Type="http://schemas.openxmlformats.org/officeDocument/2006/relationships/image" Target="../media/image6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498"/>
            <a:ext cx="12192000" cy="637988"/>
          </a:xfrm>
        </p:spPr>
        <p:txBody>
          <a:bodyPr>
            <a:normAutofit/>
          </a:bodyPr>
          <a:lstStyle/>
          <a:p>
            <a:r>
              <a:rPr lang="en-US" dirty="0"/>
              <a:t>CS 31006: Computer Networks – Transport Layer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200651" y="1716841"/>
            <a:ext cx="6243638" cy="32169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 3: Devise a mechanism to kill off aged packets that are still hobbling about (Restrict the packet lifetime) – Makes it possible to design a feasible solution</a:t>
            </a:r>
            <a:endParaRPr lang="en-US" b="1" dirty="0"/>
          </a:p>
          <a:p>
            <a:r>
              <a:rPr lang="en-US" dirty="0"/>
              <a:t>Three ways to restrict packet lifetime</a:t>
            </a:r>
            <a:endParaRPr lang="en-US" dirty="0"/>
          </a:p>
          <a:p>
            <a:pPr lvl="1"/>
            <a:r>
              <a:rPr lang="en-US" dirty="0"/>
              <a:t>Restricted Network Design – Prevents packets from looping (bound the maximum delay including congestion) </a:t>
            </a:r>
            <a:endParaRPr lang="en-US" dirty="0"/>
          </a:p>
          <a:p>
            <a:pPr lvl="1"/>
            <a:r>
              <a:rPr lang="en-US" b="1" dirty="0"/>
              <a:t>Putting a hop count in each packet – initialize to a maximum value and decrement each time the packet traverses a single hop (most feasible implementation)</a:t>
            </a:r>
            <a:endParaRPr lang="en-US" b="1" dirty="0"/>
          </a:p>
          <a:p>
            <a:pPr lvl="1"/>
            <a:r>
              <a:rPr lang="en-US" dirty="0"/>
              <a:t>Timestamping each packet – define the lifetime of a packet in the network, need time synchronization across each router.  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Design Challenge: We need to guarantee not only that a packet is dead, but also that all acknowledgements to it are also dead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 – Handling Delayed Duplicates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027696"/>
            <a:ext cx="11552663" cy="55745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Let us define a maximum packet lifetime T – If we wait a time T secs after a packet has been sent, we can be sure that all traces of it (packet and its acknowledgement) are now gone 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Rather than a physical clock (clock synchronization in the Internet is difficult to achieve), let us use a virtual clock – </a:t>
            </a:r>
            <a:r>
              <a:rPr lang="en-US" b="1" dirty="0"/>
              <a:t>sequence number generated based on the clock ticks </a:t>
            </a: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b="1" dirty="0"/>
              <a:t>Label segments with sequence numbers that will not be reused within T secs. </a:t>
            </a: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dirty="0"/>
              <a:t>The period T and the rate of packets per second determine the size of the sequence number – </a:t>
            </a:r>
            <a:r>
              <a:rPr lang="en-US" b="1" dirty="0"/>
              <a:t>at most one packet with a given sequence number may be outstanding at any given time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 – Handling Delayed Duplicates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important requirements (</a:t>
            </a:r>
            <a:r>
              <a:rPr lang="en-US" b="1" i="1" dirty="0"/>
              <a:t>Tomlinson 1975, Selecting Sequence Numbers</a:t>
            </a:r>
            <a:r>
              <a:rPr lang="en-US" b="1" dirty="0"/>
              <a:t>)</a:t>
            </a:r>
            <a:endParaRPr lang="en-US" b="1" dirty="0"/>
          </a:p>
          <a:p>
            <a:endParaRPr lang="en-US" b="1" dirty="0"/>
          </a:p>
          <a:p>
            <a:pPr lvl="1"/>
            <a:r>
              <a:rPr lang="en-US" b="1" dirty="0"/>
              <a:t>Sequence numbers must be chosen such that a particular sequence number never refers to more than one byte (for byte sequence numbers) at any one time (</a:t>
            </a:r>
            <a:r>
              <a:rPr lang="en-US" b="1" dirty="0">
                <a:solidFill>
                  <a:srgbClr val="002060"/>
                </a:solidFill>
              </a:rPr>
              <a:t>how to choose the initial sequence number</a:t>
            </a:r>
            <a:r>
              <a:rPr lang="en-US" b="1" dirty="0"/>
              <a:t>) 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The valid range of sequence numbers must be positively synchronized between the sender and the receiver, whenever a connection is used (</a:t>
            </a:r>
            <a:r>
              <a:rPr lang="en-US" b="1" dirty="0">
                <a:solidFill>
                  <a:srgbClr val="002060"/>
                </a:solidFill>
              </a:rPr>
              <a:t>three way handshaking followed by the flow control mechanism – once connection is established, only send the data with expected sequence numbers</a:t>
            </a:r>
            <a:r>
              <a:rPr lang="en-US" b="1" dirty="0"/>
              <a:t>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 Adjustment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5193246"/>
            <a:ext cx="11552663" cy="1294015"/>
          </a:xfrm>
        </p:spPr>
        <p:txBody>
          <a:bodyPr/>
          <a:lstStyle/>
          <a:p>
            <a:r>
              <a:rPr lang="en-US" dirty="0"/>
              <a:t>A Delayed duplicate packet of connection 1 can create a confusion for connection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Initial Sequence Number is Important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14061" y="4246536"/>
            <a:ext cx="509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998563" y="1053885"/>
            <a:ext cx="0" cy="3192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014061" y="2643774"/>
            <a:ext cx="2789695" cy="1602762"/>
          </a:xfrm>
          <a:prstGeom prst="parallelogram">
            <a:avLst>
              <a:gd name="adj" fmla="val 8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6037682" y="1365174"/>
            <a:ext cx="2929179" cy="1844298"/>
          </a:xfrm>
          <a:prstGeom prst="parallelogram">
            <a:avLst>
              <a:gd name="adj" fmla="val 7962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14061" y="4401519"/>
            <a:ext cx="139484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71266" y="4495823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Packet Lifetime 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90480" y="431115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33421" y="2368370"/>
            <a:ext cx="203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Sequence Numbers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3245" y="336797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Connection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9735" y="208528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Connection 2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333955" y="1446817"/>
            <a:ext cx="0" cy="28643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54665" y="1446817"/>
            <a:ext cx="0" cy="28643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69039" y="1696011"/>
            <a:ext cx="106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 1 crashed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59640" y="1155746"/>
            <a:ext cx="129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 2 initialized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014061" y="2643774"/>
            <a:ext cx="1319894" cy="16027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 flipV="1">
            <a:off x="6037681" y="1370044"/>
            <a:ext cx="1464591" cy="1854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034133" y="2168796"/>
            <a:ext cx="630638" cy="6306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</p:spPr>
        <p:txBody>
          <a:bodyPr/>
          <a:lstStyle/>
          <a:p>
            <a:r>
              <a:rPr lang="en-US" dirty="0"/>
              <a:t>What We Ideally Want? Or 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46535" y="5300421"/>
            <a:ext cx="509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1037" y="2107770"/>
            <a:ext cx="0" cy="3192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46535" y="3697659"/>
            <a:ext cx="2789695" cy="1602762"/>
          </a:xfrm>
          <a:prstGeom prst="parallelogram">
            <a:avLst>
              <a:gd name="adj" fmla="val 8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6358790" y="2980087"/>
            <a:ext cx="2929179" cy="1844298"/>
          </a:xfrm>
          <a:prstGeom prst="parallelogram">
            <a:avLst>
              <a:gd name="adj" fmla="val 7962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46535" y="5455404"/>
            <a:ext cx="139484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3740" y="554970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Packet Lifetime 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954" y="536504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65895" y="3422255"/>
            <a:ext cx="203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Sequence Numbers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45719" y="442185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Connection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19" y="36376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Connection 2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566429" y="2500702"/>
            <a:ext cx="0" cy="28643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58789" y="2500702"/>
            <a:ext cx="0" cy="28643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1513" y="2749896"/>
            <a:ext cx="106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 1 crashed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4285" y="2530873"/>
            <a:ext cx="129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 2 initialized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246535" y="3697659"/>
            <a:ext cx="1319894" cy="16027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 flipV="1">
            <a:off x="6358789" y="2984957"/>
            <a:ext cx="1464591" cy="1854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266607" y="3222681"/>
            <a:ext cx="630638" cy="6306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850392"/>
          </a:xfrm>
        </p:spPr>
        <p:txBody>
          <a:bodyPr/>
          <a:lstStyle/>
          <a:p>
            <a:r>
              <a:rPr lang="en-US" dirty="0"/>
              <a:t>What We Ideally Want? Either 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77531" y="5749872"/>
            <a:ext cx="50989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62033" y="2557221"/>
            <a:ext cx="0" cy="3192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/>
          <p:cNvSpPr/>
          <p:nvPr/>
        </p:nvSpPr>
        <p:spPr>
          <a:xfrm>
            <a:off x="4277531" y="4147110"/>
            <a:ext cx="2789695" cy="1602762"/>
          </a:xfrm>
          <a:prstGeom prst="parallelogram">
            <a:avLst>
              <a:gd name="adj" fmla="val 8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/>
        </p:nvSpPr>
        <p:spPr>
          <a:xfrm>
            <a:off x="6389786" y="1832933"/>
            <a:ext cx="2929179" cy="1844298"/>
          </a:xfrm>
          <a:prstGeom prst="parallelogram">
            <a:avLst>
              <a:gd name="adj" fmla="val 7962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77531" y="5904855"/>
            <a:ext cx="139484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4736" y="5999159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Packet Lifetime 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3950" y="58144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96891" y="3871706"/>
            <a:ext cx="203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Sequence Numbers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715" y="487130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Connection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55715" y="249052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Connection 2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597425" y="2950153"/>
            <a:ext cx="0" cy="28643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89785" y="2950153"/>
            <a:ext cx="0" cy="28643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32509" y="3199347"/>
            <a:ext cx="106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 1 crashed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95281" y="1383719"/>
            <a:ext cx="129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 2 initialized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277531" y="4147110"/>
            <a:ext cx="1319894" cy="16027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 flipV="1">
            <a:off x="6389785" y="1837803"/>
            <a:ext cx="1464591" cy="18549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297603" y="3672132"/>
            <a:ext cx="630638" cy="6306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027696"/>
            <a:ext cx="7196105" cy="53498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If a receiver receives two segments having the same sequence number within a duration T, then one packet must be the duplicate. The receiver then discards the duplicate packets. 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For a crashed device, the transport entity remains idle for a duration T after recovery, to ensure that all packets from the previous connection are dead – </a:t>
            </a:r>
            <a:r>
              <a:rPr lang="en-US" b="1" dirty="0"/>
              <a:t>not a good solution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 – Handling Delayed Duplicates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859537"/>
            <a:ext cx="4511693" cy="40239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839" y="4883480"/>
            <a:ext cx="11470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Adjust the initial sequence numbers properly - </a:t>
            </a:r>
            <a:r>
              <a:rPr lang="en-US" sz="2800" b="1" dirty="0">
                <a:solidFill>
                  <a:srgbClr val="002060"/>
                </a:solidFill>
              </a:rPr>
              <a:t>A host does not restart with a sequence number in the forbidden region, based on the sequence number it used before crash and the time duration T.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4379753" cy="5349838"/>
          </a:xfrm>
        </p:spPr>
        <p:txBody>
          <a:bodyPr/>
          <a:lstStyle/>
          <a:p>
            <a:r>
              <a:rPr lang="en-US" dirty="0"/>
              <a:t>Two possible source of problems </a:t>
            </a:r>
            <a:endParaRPr lang="en-US" dirty="0"/>
          </a:p>
          <a:p>
            <a:pPr lvl="1"/>
            <a:r>
              <a:rPr lang="en-US" dirty="0"/>
              <a:t>A host sends too much data too fast on a newly opened connection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data rate is too slow that the sequence number for a previous connection enters the forbidden region for the next connection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Ensure that Packet Sequence Numbers are </a:t>
            </a:r>
            <a:br>
              <a:rPr lang="en-US" dirty="0"/>
            </a:br>
            <a:r>
              <a:rPr lang="en-US" dirty="0"/>
              <a:t>Out of the Forbidden Region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592" y="859537"/>
            <a:ext cx="3936906" cy="3511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17" y="3675888"/>
            <a:ext cx="4521119" cy="3182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2986" y="1667548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028938"/>
            <a:ext cx="11552663" cy="5349838"/>
          </a:xfrm>
        </p:spPr>
        <p:txBody>
          <a:bodyPr/>
          <a:lstStyle/>
          <a:p>
            <a:r>
              <a:rPr lang="en-US" dirty="0"/>
              <a:t>The maximum data rate on any connection is one segment per clock tick </a:t>
            </a:r>
            <a:endParaRPr lang="en-US" dirty="0"/>
          </a:p>
          <a:p>
            <a:pPr lvl="1"/>
            <a:r>
              <a:rPr lang="en-US" dirty="0"/>
              <a:t>Clock ticks (inter-packet transmission duration) is adjusted based on the sequences acknowledged – </a:t>
            </a:r>
            <a:r>
              <a:rPr lang="en-US" b="1" dirty="0"/>
              <a:t>ensure that no two packets are there in the network with same sequence number</a:t>
            </a:r>
            <a:endParaRPr lang="en-US" b="1" dirty="0"/>
          </a:p>
          <a:p>
            <a:pPr lvl="1"/>
            <a:r>
              <a:rPr lang="en-US" b="1" dirty="0"/>
              <a:t>We call this mechanism as self-clocking (used in TCP)</a:t>
            </a:r>
            <a:endParaRPr lang="en-US" b="1" dirty="0"/>
          </a:p>
          <a:p>
            <a:pPr lvl="1"/>
            <a:r>
              <a:rPr lang="en-US" dirty="0"/>
              <a:t>Ensures that the sequence numbers do not warp around too quickly (RFC 1323) 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We do not remember sequence number at the receiver: </a:t>
            </a:r>
            <a:r>
              <a:rPr lang="en-US" dirty="0"/>
              <a:t>Use a </a:t>
            </a:r>
            <a:r>
              <a:rPr lang="en-US" b="1" dirty="0"/>
              <a:t>three way handshake </a:t>
            </a:r>
            <a:r>
              <a:rPr lang="en-US" dirty="0"/>
              <a:t>to ensure that the connection request is not a repetition of an old connection request </a:t>
            </a:r>
            <a:endParaRPr lang="en-US" dirty="0"/>
          </a:p>
          <a:p>
            <a:pPr lvl="1"/>
            <a:r>
              <a:rPr lang="en-US" dirty="0"/>
              <a:t>The individual peers validate their own sequence number by looking at the acknowledgement (ACK)</a:t>
            </a:r>
            <a:endParaRPr lang="en-US" dirty="0"/>
          </a:p>
          <a:p>
            <a:pPr lvl="1"/>
            <a:r>
              <a:rPr lang="en-US" b="1" dirty="0"/>
              <a:t>Positive synchronization among the sender and the receiver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the Sending Rate based on Sequence Numbers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 Handshake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" y="1027176"/>
            <a:ext cx="5591302" cy="547719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579626" y="1154532"/>
            <a:ext cx="6493553" cy="5349838"/>
          </a:xfrm>
        </p:spPr>
        <p:txBody>
          <a:bodyPr/>
          <a:lstStyle/>
          <a:p>
            <a:r>
              <a:rPr lang="en-US" dirty="0"/>
              <a:t>By looking at the ACK, Host 1 ensures that Sequence number x does not belong to the forbidden region of any previously established connection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looking at the ACK in DATA, Host 2 ensures that sequence number y does not belong to the forbidden region of any previously established connection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9626" y="5304041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307583"/>
            <a:ext cx="9644332" cy="2350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                                  Software, Kernel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658264"/>
            <a:ext cx="9644332" cy="8453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                                                Firmware, Device Driver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5503653"/>
            <a:ext cx="9644332" cy="862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                      Hardware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Stack Implementation in a Host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3640348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 Link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Network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Transport</a:t>
              </a:r>
              <a:endParaRPr lang="en-US" sz="28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Application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 – CONNECTION REQUEST is a Delayed Duplicate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372" y="1218568"/>
            <a:ext cx="5521452" cy="5639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 – CONNECTION REQUEST and ACKNOWLEDGEMENT both are Delayed Duplicates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7792" y="1263395"/>
            <a:ext cx="5752592" cy="5527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party hangs up, the connection is broken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may results in data loss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 – Asymmetric Release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262" y="2171192"/>
            <a:ext cx="5325618" cy="4678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Treats the connection as two separate unidirectional connections and requires each one to be released separately </a:t>
            </a:r>
            <a:endParaRPr lang="en-US" dirty="0"/>
          </a:p>
          <a:p>
            <a:endParaRPr lang="en-US" dirty="0"/>
          </a:p>
          <a:p>
            <a:r>
              <a:rPr lang="en-US" dirty="0"/>
              <a:t>Does the job when each process has a fixed amount of data to send and clearly knows when it has sent it.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can be a protocol for this? </a:t>
            </a:r>
            <a:endParaRPr lang="en-US" dirty="0"/>
          </a:p>
          <a:p>
            <a:pPr lvl="1"/>
            <a:r>
              <a:rPr lang="en-US" b="1" dirty="0"/>
              <a:t>Host 1: “I am done” </a:t>
            </a:r>
            <a:endParaRPr lang="en-US" b="1" dirty="0"/>
          </a:p>
          <a:p>
            <a:pPr lvl="1"/>
            <a:r>
              <a:rPr lang="en-US" b="1" dirty="0"/>
              <a:t>Host 2: ”I am done too”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Does this protocol work good always?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 – Symmetric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Army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0" y="1270000"/>
            <a:ext cx="9880600" cy="431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456" y="5413688"/>
            <a:ext cx="5399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 protocol exists to solve this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8368" y="4992624"/>
            <a:ext cx="3694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Let every party take independent decisions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026" y="1125587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110" y="1017523"/>
            <a:ext cx="5765546" cy="5689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 – Final ACK Lost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0" y="1085849"/>
            <a:ext cx="5857748" cy="5658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 – Response Lost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0" y="1060449"/>
            <a:ext cx="5801360" cy="5755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 – Response Lost and Subsequent DRs Lost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7424" y="987553"/>
            <a:ext cx="5793232" cy="5675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Reliability at the Transport Layer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342" y="859537"/>
            <a:ext cx="7594346" cy="5528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265" y="6388303"/>
            <a:ext cx="832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Application Data Passes Through Different Layers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7033" y="1340478"/>
            <a:ext cx="2087592" cy="4853288"/>
            <a:chOff x="8609162" y="1739683"/>
            <a:chExt cx="3019246" cy="4329056"/>
          </a:xfrm>
        </p:grpSpPr>
        <p:sp>
          <p:nvSpPr>
            <p:cNvPr id="5" name="Rectangle 4"/>
            <p:cNvSpPr/>
            <p:nvPr/>
          </p:nvSpPr>
          <p:spPr>
            <a:xfrm>
              <a:off x="8609162" y="520609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Physical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609162" y="4343455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 Link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09162" y="3464967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Network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9162" y="2602325"/>
              <a:ext cx="3019246" cy="8626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Transport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9162" y="1739683"/>
              <a:ext cx="3019246" cy="8626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Application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12015" y="1340478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7102" y="1340478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HTTP Header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717103" y="2364995"/>
            <a:ext cx="3789872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Transport Layer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22189" y="2364994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TCP Header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2189" y="3472424"/>
            <a:ext cx="4784785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Network Layer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5773" y="3472423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IP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04271" y="4491696"/>
            <a:ext cx="5802704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Link Layer 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9357" y="4491694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MAC </a:t>
            </a:r>
            <a:r>
              <a:rPr lang="en-US" sz="2000" b="1" dirty="0"/>
              <a:t>Header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12015" y="5411199"/>
            <a:ext cx="2794959" cy="67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HTTP 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17102" y="5411199"/>
            <a:ext cx="994913" cy="678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HTTP Header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5722189" y="5411198"/>
            <a:ext cx="994913" cy="678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TCP Header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15773" y="5411198"/>
            <a:ext cx="994913" cy="678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IP Header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09357" y="5411197"/>
            <a:ext cx="994913" cy="678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MAC </a:t>
            </a:r>
            <a:r>
              <a:rPr lang="en-US" sz="2000" b="1" dirty="0"/>
              <a:t>Header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08692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PHY </a:t>
            </a:r>
            <a:r>
              <a:rPr lang="en-US" sz="2000" b="1" dirty="0"/>
              <a:t>Header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06974" y="5411196"/>
            <a:ext cx="994913" cy="6781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 Trailer</a:t>
            </a:r>
          </a:p>
        </p:txBody>
      </p:sp>
      <p:sp>
        <p:nvSpPr>
          <p:cNvPr id="2" name="Rectangle 1"/>
          <p:cNvSpPr/>
          <p:nvPr/>
        </p:nvSpPr>
        <p:spPr>
          <a:xfrm>
            <a:off x="5357813" y="2171700"/>
            <a:ext cx="5472112" cy="1102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These features are used in both Data Link Layer and Transport Layer –</a:t>
            </a:r>
            <a:r>
              <a:rPr lang="en-US" b="1" dirty="0">
                <a:solidFill>
                  <a:srgbClr val="0070C0"/>
                </a:solidFill>
              </a:rPr>
              <a:t> Why? 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Flow control and error control at the transport layer is essential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Flow control and error control at the data link layer improves performance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 and Flow Control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0" y="4831701"/>
            <a:ext cx="74930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Stop and Wait Flow Control (Error Free Channel):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0" y="1752600"/>
            <a:ext cx="68834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961889" y="996132"/>
            <a:ext cx="6276798" cy="574372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40" y="1193073"/>
            <a:ext cx="6702328" cy="5349838"/>
          </a:xfrm>
        </p:spPr>
        <p:txBody>
          <a:bodyPr/>
          <a:lstStyle/>
          <a:p>
            <a:r>
              <a:rPr lang="en-US" b="1" dirty="0"/>
              <a:t>Stop and Wait (Noisy Channel):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Use sequence numbers to individually identify each frame and the corresponding acknowledgement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What can be a maximum size of the sequence number in Stop and Wait?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Automatic Repeat Request (ARQ)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Algorithms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ARQ – Sender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1598" y="859537"/>
            <a:ext cx="7934706" cy="5936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01" y="4681727"/>
            <a:ext cx="30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packet needs to wait for the acknowledgement of the previous packet.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bidirectional connections – use two instances of the stop and wait protocol at both directions – further waste of resources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possible solution: Piggyback data and acknowledgement from both the directions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Reduce resource waste based on </a:t>
            </a:r>
            <a:r>
              <a:rPr lang="en-US" b="1" dirty="0"/>
              <a:t>sliding window protocols (a pipelined protocol)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Stop and Wait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892" y="1342198"/>
            <a:ext cx="11437254" cy="37967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 versus Sliding Window (Pipelined)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1161" y="5998463"/>
            <a:ext cx="30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outbound segment contains a sequence number – from 0 to some maximum (2</a:t>
            </a:r>
            <a:r>
              <a:rPr lang="en-US" baseline="30000" dirty="0"/>
              <a:t>n</a:t>
            </a:r>
            <a:r>
              <a:rPr lang="en-US" dirty="0"/>
              <a:t>-1 for a n bit sequence number)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sender maintains a set of sequence numbers corresponding to frames it is permitted to send (</a:t>
            </a:r>
            <a:r>
              <a:rPr lang="en-US" b="1" dirty="0"/>
              <a:t>sending window)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The receiver maintains a set of frames it is permitted to accept (</a:t>
            </a:r>
            <a:r>
              <a:rPr lang="en-US" b="1" dirty="0"/>
              <a:t>receiving window)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 – Sending Window and Receiving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354" y="1229868"/>
            <a:ext cx="10257282" cy="4896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2192" y="6254496"/>
            <a:ext cx="635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Source: </a:t>
            </a:r>
            <a:r>
              <a:rPr lang="en-US" b="1" dirty="0">
                <a:hlinkClick r:id="rId2"/>
              </a:rPr>
              <a:t>http://ironbark.xtelco.com.au/subjects/DC/lectures/13/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for a 3 bit Sequence Number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1306" y="859537"/>
            <a:ext cx="8600694" cy="5834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timeout occurs if a segment (or the acknowledgment) gets lost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How does the flow and error control protocol handle a timeout?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Go Back N ARQ: </a:t>
            </a:r>
            <a:r>
              <a:rPr lang="en-US" dirty="0"/>
              <a:t>If segment N is lost, all the segments from segment 0 (start of the sliding window) to segment N are retransmitted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Selective Repeat (SR) ARQ: </a:t>
            </a:r>
            <a:r>
              <a:rPr lang="en-US" dirty="0"/>
              <a:t>Only the lost packets are selectively retransmitted</a:t>
            </a:r>
            <a:endParaRPr lang="en-US" dirty="0"/>
          </a:p>
          <a:p>
            <a:pPr lvl="1"/>
            <a:r>
              <a:rPr lang="en-US" b="1" dirty="0"/>
              <a:t>Negative Acknowledgement (NAK) or Selective Acknowledgements (SACK): </a:t>
            </a:r>
            <a:r>
              <a:rPr lang="en-US" dirty="0"/>
              <a:t>Informs the sender about which packets need to be retransmitted (not received by the receiver)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 in Noisy Channels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5872" y="3682914"/>
            <a:ext cx="12176128" cy="211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932342"/>
            <a:ext cx="12192000" cy="2752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600" y="1117646"/>
            <a:ext cx="2529453" cy="22932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UDP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257" y="1353255"/>
            <a:ext cx="2264229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End to end packet delivery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2783" y="1116505"/>
            <a:ext cx="9468588" cy="22932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sz="3200" b="1" dirty="0"/>
              <a:t>                          TCP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1053" y="1334010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Connection Establishment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849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Reliable Data Delivery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370645" y="1326657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Flow and Congestion Control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40441" y="1326656"/>
            <a:ext cx="2264229" cy="111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Ordered Packet Delivery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8140" y="2717598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Transport</a:t>
            </a:r>
            <a:endParaRPr lang="en-US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5254025" y="5794821"/>
            <a:ext cx="2087592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Data Link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71838" y="3956714"/>
            <a:ext cx="6200775" cy="1117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Datagram delivery (unreliable)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8140" y="4827716"/>
            <a:ext cx="2087591" cy="9671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Network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 – Sender Window Control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1" y="1376934"/>
            <a:ext cx="11858493" cy="2701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1161" y="5998463"/>
            <a:ext cx="30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5230" y="961858"/>
            <a:ext cx="4487138" cy="5896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4151376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</a:t>
            </a:r>
            <a:r>
              <a:rPr lang="en-US" b="1" dirty="0">
                <a:hlinkClick r:id="rId2"/>
              </a:rPr>
              <a:t>https://www.tutorialspoint.com/data_communication_computer_network/data_link_control_and_protocols.htm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 – Sender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5536" y="859537"/>
            <a:ext cx="9046464" cy="5635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49" y="4552049"/>
            <a:ext cx="30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 – Receiver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49" y="1435100"/>
            <a:ext cx="8925795" cy="4874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1161" y="5998463"/>
            <a:ext cx="30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Outstanding Frames –</a:t>
            </a:r>
            <a:r>
              <a:rPr lang="en-US" dirty="0"/>
              <a:t> Frames that have been transmitted, but not yet acknowledged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Maximum Sequence Number (MAX_SEQ): MAX_SEQ+1 </a:t>
            </a:r>
            <a:r>
              <a:rPr lang="en-US" dirty="0"/>
              <a:t>distinct sequence numbers are there</a:t>
            </a:r>
            <a:endParaRPr lang="en-US" dirty="0"/>
          </a:p>
          <a:p>
            <a:pPr lvl="1"/>
            <a:r>
              <a:rPr lang="en-US" b="1" dirty="0"/>
              <a:t>0,1,…,MAX_SEQ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Maximum Number of Outstanding Frames (=Window Size): MAX_SEQ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  <a:r>
              <a:rPr lang="en-US" dirty="0"/>
              <a:t>Sequence Numbers (0,1,2,…,7) – 3 bit sequence numbers, number of outstanding frames = 7 </a:t>
            </a:r>
            <a:r>
              <a:rPr lang="en-US" b="1" dirty="0"/>
              <a:t>(Not 8)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 – A Bound on Window Size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8934376" y="3191174"/>
            <a:ext cx="1919584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425116" y="4144963"/>
            <a:ext cx="1428843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903208" y="5077089"/>
            <a:ext cx="962048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0387550" y="6007332"/>
            <a:ext cx="47770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422188" y="2261413"/>
            <a:ext cx="1921695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23898" y="3039207"/>
            <a:ext cx="190604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00436" y="3991472"/>
            <a:ext cx="190604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214111" y="4909119"/>
            <a:ext cx="190604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27470" y="5794320"/>
            <a:ext cx="190604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33287" y="2172052"/>
            <a:ext cx="190604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628746"/>
          </a:xfrm>
        </p:spPr>
        <p:txBody>
          <a:bodyPr/>
          <a:lstStyle/>
          <a:p>
            <a:r>
              <a:rPr lang="en-US" b="1" dirty="0"/>
              <a:t>Let MAX_SEQ = 3, Window Size = 4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 – A Bound on Window Size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70751" y="2197104"/>
            <a:ext cx="0" cy="4660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480" y="2043830"/>
            <a:ext cx="0" cy="48141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751" y="245510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423905" y="2367418"/>
            <a:ext cx="2382036" cy="402921"/>
            <a:chOff x="2505205" y="2016690"/>
            <a:chExt cx="2382036" cy="402921"/>
          </a:xfrm>
        </p:grpSpPr>
        <p:sp>
          <p:nvSpPr>
            <p:cNvPr id="16" name="Rectangle 15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4330" y="3140125"/>
            <a:ext cx="2382036" cy="402921"/>
            <a:chOff x="2505205" y="2016690"/>
            <a:chExt cx="2382036" cy="402921"/>
          </a:xfrm>
        </p:grpSpPr>
        <p:sp>
          <p:nvSpPr>
            <p:cNvPr id="22" name="Rectangle 21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33287" y="5026483"/>
            <a:ext cx="2382036" cy="402921"/>
            <a:chOff x="2505205" y="2016690"/>
            <a:chExt cx="2382036" cy="402921"/>
          </a:xfrm>
        </p:grpSpPr>
        <p:sp>
          <p:nvSpPr>
            <p:cNvPr id="34" name="Rectangle 33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8521" y="4087322"/>
            <a:ext cx="2382036" cy="402921"/>
            <a:chOff x="2505205" y="2016690"/>
            <a:chExt cx="2382036" cy="402921"/>
          </a:xfrm>
        </p:grpSpPr>
        <p:sp>
          <p:nvSpPr>
            <p:cNvPr id="40" name="Rectangle 39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34330" y="5915247"/>
            <a:ext cx="2382036" cy="402921"/>
            <a:chOff x="2505205" y="2016690"/>
            <a:chExt cx="2382036" cy="402921"/>
          </a:xfrm>
        </p:grpSpPr>
        <p:sp>
          <p:nvSpPr>
            <p:cNvPr id="52" name="Rectangle 51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72967" y="3314445"/>
            <a:ext cx="2382036" cy="402921"/>
            <a:chOff x="2505205" y="2016690"/>
            <a:chExt cx="2382036" cy="402921"/>
          </a:xfrm>
        </p:grpSpPr>
        <p:sp>
          <p:nvSpPr>
            <p:cNvPr id="61" name="Rectangle 6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471924" y="5200803"/>
            <a:ext cx="2382036" cy="402921"/>
            <a:chOff x="2505205" y="2016690"/>
            <a:chExt cx="2382036" cy="402921"/>
          </a:xfrm>
        </p:grpSpPr>
        <p:sp>
          <p:nvSpPr>
            <p:cNvPr id="67" name="Rectangle 66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57158" y="4261642"/>
            <a:ext cx="2382036" cy="402921"/>
            <a:chOff x="2505205" y="2016690"/>
            <a:chExt cx="2382036" cy="402921"/>
          </a:xfrm>
        </p:grpSpPr>
        <p:sp>
          <p:nvSpPr>
            <p:cNvPr id="73" name="Rectangle 72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472967" y="6089567"/>
            <a:ext cx="2382036" cy="402921"/>
            <a:chOff x="2505205" y="2016690"/>
            <a:chExt cx="2382036" cy="402921"/>
          </a:xfrm>
        </p:grpSpPr>
        <p:sp>
          <p:nvSpPr>
            <p:cNvPr id="79" name="Rectangle 78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70751" y="3456866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86564" y="4411954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977612" y="523573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993425" y="6190819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338170" y="276825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34330" y="2264650"/>
            <a:ext cx="2382036" cy="402921"/>
            <a:chOff x="2505205" y="2016690"/>
            <a:chExt cx="2382036" cy="402921"/>
          </a:xfrm>
        </p:grpSpPr>
        <p:sp>
          <p:nvSpPr>
            <p:cNvPr id="91" name="Rectangle 9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6338170" y="378712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301999" y="4728214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353983" y="5581847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5-Point Star 98"/>
          <p:cNvSpPr/>
          <p:nvPr/>
        </p:nvSpPr>
        <p:spPr>
          <a:xfrm>
            <a:off x="5983784" y="2814597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6012499" y="3794012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5936294" y="4758215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/>
          <p:cNvSpPr/>
          <p:nvPr/>
        </p:nvSpPr>
        <p:spPr>
          <a:xfrm>
            <a:off x="6028308" y="5625309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43086" y="2029374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8735" y="3068960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33018" y="4013741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09310" y="4827900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430406" y="5789986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76428" y="5404382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Timeout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8934376" y="3191174"/>
            <a:ext cx="47770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425117" y="4144963"/>
            <a:ext cx="47770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903208" y="5077089"/>
            <a:ext cx="47770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422189" y="2261413"/>
            <a:ext cx="47770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23898" y="3039207"/>
            <a:ext cx="1451301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00436" y="3991472"/>
            <a:ext cx="1443367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214111" y="4909119"/>
            <a:ext cx="1467949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33287" y="2172052"/>
            <a:ext cx="1457721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628746"/>
          </a:xfrm>
        </p:spPr>
        <p:txBody>
          <a:bodyPr/>
          <a:lstStyle/>
          <a:p>
            <a:r>
              <a:rPr lang="en-US" b="1" dirty="0"/>
              <a:t>Let MAX_SEQ = 3, Window Size =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 ARQ – A Bound on Window Size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70751" y="2197104"/>
            <a:ext cx="0" cy="4660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480" y="2043830"/>
            <a:ext cx="0" cy="48141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751" y="245510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423905" y="2367418"/>
            <a:ext cx="2382036" cy="402921"/>
            <a:chOff x="2505205" y="2016690"/>
            <a:chExt cx="2382036" cy="402921"/>
          </a:xfrm>
        </p:grpSpPr>
        <p:sp>
          <p:nvSpPr>
            <p:cNvPr id="16" name="Rectangle 15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4330" y="3140125"/>
            <a:ext cx="2382036" cy="402921"/>
            <a:chOff x="2505205" y="2016690"/>
            <a:chExt cx="2382036" cy="402921"/>
          </a:xfrm>
        </p:grpSpPr>
        <p:sp>
          <p:nvSpPr>
            <p:cNvPr id="22" name="Rectangle 21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33287" y="5026483"/>
            <a:ext cx="2382036" cy="402921"/>
            <a:chOff x="2505205" y="2016690"/>
            <a:chExt cx="2382036" cy="402921"/>
          </a:xfrm>
        </p:grpSpPr>
        <p:sp>
          <p:nvSpPr>
            <p:cNvPr id="34" name="Rectangle 33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8521" y="4087322"/>
            <a:ext cx="2382036" cy="402921"/>
            <a:chOff x="2505205" y="2016690"/>
            <a:chExt cx="2382036" cy="402921"/>
          </a:xfrm>
        </p:grpSpPr>
        <p:sp>
          <p:nvSpPr>
            <p:cNvPr id="40" name="Rectangle 39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72967" y="3314445"/>
            <a:ext cx="2382036" cy="402921"/>
            <a:chOff x="2505205" y="2016690"/>
            <a:chExt cx="2382036" cy="402921"/>
          </a:xfrm>
        </p:grpSpPr>
        <p:sp>
          <p:nvSpPr>
            <p:cNvPr id="61" name="Rectangle 6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471924" y="5200803"/>
            <a:ext cx="2382036" cy="402921"/>
            <a:chOff x="2505205" y="2016690"/>
            <a:chExt cx="2382036" cy="402921"/>
          </a:xfrm>
        </p:grpSpPr>
        <p:sp>
          <p:nvSpPr>
            <p:cNvPr id="67" name="Rectangle 66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57158" y="4261642"/>
            <a:ext cx="2382036" cy="402921"/>
            <a:chOff x="2505205" y="2016690"/>
            <a:chExt cx="2382036" cy="402921"/>
          </a:xfrm>
        </p:grpSpPr>
        <p:sp>
          <p:nvSpPr>
            <p:cNvPr id="73" name="Rectangle 72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70751" y="3456866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86564" y="4411954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977612" y="523573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338170" y="276825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34330" y="2264650"/>
            <a:ext cx="2382036" cy="402921"/>
            <a:chOff x="2505205" y="2016690"/>
            <a:chExt cx="2382036" cy="402921"/>
          </a:xfrm>
        </p:grpSpPr>
        <p:sp>
          <p:nvSpPr>
            <p:cNvPr id="91" name="Rectangle 9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6338170" y="378712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301999" y="4728214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5-Point Star 98"/>
          <p:cNvSpPr/>
          <p:nvPr/>
        </p:nvSpPr>
        <p:spPr>
          <a:xfrm>
            <a:off x="5983784" y="2814597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6012499" y="3794012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5936294" y="4758215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43086" y="2029374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8735" y="3068960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33018" y="4013741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392811" y="4847303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88255" y="449162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2189" y="5862180"/>
            <a:ext cx="3487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Discards the wrong frame correctly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(SR) – Window Control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624" y="859537"/>
            <a:ext cx="9398000" cy="5575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1161" y="5998463"/>
            <a:ext cx="306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Networks, Kurose, Ross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ARQ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3547872" y="1044440"/>
            <a:ext cx="6419088" cy="572090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Maximum Sequence Number (MAX_SEQ): MAX_SEQ+1 </a:t>
            </a:r>
            <a:r>
              <a:rPr lang="en-US" dirty="0"/>
              <a:t>distinct sequence numbers are there</a:t>
            </a:r>
            <a:endParaRPr lang="en-US" dirty="0"/>
          </a:p>
          <a:p>
            <a:pPr lvl="1"/>
            <a:r>
              <a:rPr lang="en-US" b="1" dirty="0"/>
              <a:t>0,1,…,MAX_SEQ 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Maximum Number of Outstanding Frames ( =Window Size ): (MAX_SEQ+1)/2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  <a:r>
              <a:rPr lang="en-US" dirty="0"/>
              <a:t>Sequence Numbers (0,1,2,…,7) – 3 bit sequence numbers, number of outstanding frames (window size) = 4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– A Bound on Window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5365394"/>
            <a:ext cx="11552663" cy="11218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This is a simple primitive for connection establishment – but does this work good?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57663" y="1728788"/>
            <a:ext cx="50006" cy="323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586163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82250" y="1728788"/>
            <a:ext cx="50006" cy="305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810750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2550" y="1871663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LISTEN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07669" y="2243138"/>
            <a:ext cx="6174581" cy="414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68402" y="1905234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865" y="1800366"/>
            <a:ext cx="2904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57663" y="3098101"/>
            <a:ext cx="6274593" cy="602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6864" y="3503568"/>
            <a:ext cx="419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8934376" y="3191174"/>
            <a:ext cx="1452804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425116" y="4144963"/>
            <a:ext cx="1440140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903208" y="5077089"/>
            <a:ext cx="1449380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422189" y="2261413"/>
            <a:ext cx="146502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23898" y="3039207"/>
            <a:ext cx="1467110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00436" y="3978946"/>
            <a:ext cx="1462907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214111" y="4921645"/>
            <a:ext cx="1467949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33287" y="2172052"/>
            <a:ext cx="1457721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628746"/>
          </a:xfrm>
        </p:spPr>
        <p:txBody>
          <a:bodyPr/>
          <a:lstStyle/>
          <a:p>
            <a:r>
              <a:rPr lang="en-US" b="1" dirty="0"/>
              <a:t>Let MAX_SEQ = 3, Window Size = 3 [(MAX_SEQ+1)/2+1]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– A Bound on Window Size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70751" y="2197104"/>
            <a:ext cx="0" cy="46608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480" y="2043830"/>
            <a:ext cx="0" cy="48141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751" y="245510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423905" y="2367418"/>
            <a:ext cx="2382036" cy="402921"/>
            <a:chOff x="2505205" y="2016690"/>
            <a:chExt cx="2382036" cy="402921"/>
          </a:xfrm>
        </p:grpSpPr>
        <p:sp>
          <p:nvSpPr>
            <p:cNvPr id="16" name="Rectangle 15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4330" y="3140125"/>
            <a:ext cx="2382036" cy="402921"/>
            <a:chOff x="2505205" y="2016690"/>
            <a:chExt cx="2382036" cy="402921"/>
          </a:xfrm>
        </p:grpSpPr>
        <p:sp>
          <p:nvSpPr>
            <p:cNvPr id="22" name="Rectangle 21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33287" y="5026483"/>
            <a:ext cx="2382036" cy="402921"/>
            <a:chOff x="2505205" y="2016690"/>
            <a:chExt cx="2382036" cy="402921"/>
          </a:xfrm>
        </p:grpSpPr>
        <p:sp>
          <p:nvSpPr>
            <p:cNvPr id="34" name="Rectangle 33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8521" y="4087322"/>
            <a:ext cx="2382036" cy="402921"/>
            <a:chOff x="2505205" y="2016690"/>
            <a:chExt cx="2382036" cy="402921"/>
          </a:xfrm>
        </p:grpSpPr>
        <p:sp>
          <p:nvSpPr>
            <p:cNvPr id="40" name="Rectangle 39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72967" y="3314445"/>
            <a:ext cx="2382036" cy="402921"/>
            <a:chOff x="2505205" y="2016690"/>
            <a:chExt cx="2382036" cy="402921"/>
          </a:xfrm>
        </p:grpSpPr>
        <p:sp>
          <p:nvSpPr>
            <p:cNvPr id="61" name="Rectangle 6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471924" y="5200803"/>
            <a:ext cx="2382036" cy="402921"/>
            <a:chOff x="2505205" y="2016690"/>
            <a:chExt cx="2382036" cy="402921"/>
          </a:xfrm>
        </p:grpSpPr>
        <p:sp>
          <p:nvSpPr>
            <p:cNvPr id="67" name="Rectangle 66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57158" y="4261642"/>
            <a:ext cx="2382036" cy="402921"/>
            <a:chOff x="2505205" y="2016690"/>
            <a:chExt cx="2382036" cy="402921"/>
          </a:xfrm>
        </p:grpSpPr>
        <p:sp>
          <p:nvSpPr>
            <p:cNvPr id="73" name="Rectangle 72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70751" y="3456866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86564" y="4411954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977612" y="523573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338170" y="276825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34330" y="2264650"/>
            <a:ext cx="2382036" cy="402921"/>
            <a:chOff x="2505205" y="2016690"/>
            <a:chExt cx="2382036" cy="402921"/>
          </a:xfrm>
        </p:grpSpPr>
        <p:sp>
          <p:nvSpPr>
            <p:cNvPr id="91" name="Rectangle 9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6338170" y="378712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301999" y="4728214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5-Point Star 98"/>
          <p:cNvSpPr/>
          <p:nvPr/>
        </p:nvSpPr>
        <p:spPr>
          <a:xfrm>
            <a:off x="5983784" y="2814597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6012499" y="3794012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5-Point Star 100"/>
          <p:cNvSpPr/>
          <p:nvPr/>
        </p:nvSpPr>
        <p:spPr>
          <a:xfrm>
            <a:off x="5936294" y="4758215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43086" y="2029374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8735" y="3068960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433018" y="4013741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394015" y="4837829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98498" y="4491611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789391" y="2373142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265381" y="2371054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865256" y="3321150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1341246" y="3319062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853959" y="4269158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329949" y="4267070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869738" y="5198056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1345728" y="5195968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8934376" y="3191174"/>
            <a:ext cx="990414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9425116" y="4144963"/>
            <a:ext cx="963296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422189" y="2261413"/>
            <a:ext cx="1002928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23898" y="3039207"/>
            <a:ext cx="983134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00436" y="3991472"/>
            <a:ext cx="970065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33287" y="2172052"/>
            <a:ext cx="973745" cy="6174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11552663" cy="628746"/>
          </a:xfrm>
        </p:spPr>
        <p:txBody>
          <a:bodyPr/>
          <a:lstStyle/>
          <a:p>
            <a:r>
              <a:rPr lang="en-US" b="1" dirty="0"/>
              <a:t>Let MAX_SEQ = 3, Window Size = 2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– A Bound on Window Size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70751" y="2197104"/>
            <a:ext cx="0" cy="35648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131480" y="2043830"/>
            <a:ext cx="0" cy="37181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70751" y="2455101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423905" y="2367418"/>
            <a:ext cx="2382036" cy="402921"/>
            <a:chOff x="2505205" y="2016690"/>
            <a:chExt cx="2382036" cy="402921"/>
          </a:xfrm>
        </p:grpSpPr>
        <p:sp>
          <p:nvSpPr>
            <p:cNvPr id="16" name="Rectangle 15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34330" y="3140125"/>
            <a:ext cx="2382036" cy="402921"/>
            <a:chOff x="2505205" y="2016690"/>
            <a:chExt cx="2382036" cy="402921"/>
          </a:xfrm>
        </p:grpSpPr>
        <p:sp>
          <p:nvSpPr>
            <p:cNvPr id="22" name="Rectangle 21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18521" y="4087322"/>
            <a:ext cx="2382036" cy="402921"/>
            <a:chOff x="2505205" y="2016690"/>
            <a:chExt cx="2382036" cy="402921"/>
          </a:xfrm>
        </p:grpSpPr>
        <p:sp>
          <p:nvSpPr>
            <p:cNvPr id="40" name="Rectangle 39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472967" y="3314445"/>
            <a:ext cx="2382036" cy="402921"/>
            <a:chOff x="2505205" y="2016690"/>
            <a:chExt cx="2382036" cy="402921"/>
          </a:xfrm>
        </p:grpSpPr>
        <p:sp>
          <p:nvSpPr>
            <p:cNvPr id="61" name="Rectangle 6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457158" y="4261642"/>
            <a:ext cx="2382036" cy="402921"/>
            <a:chOff x="2505205" y="2016690"/>
            <a:chExt cx="2382036" cy="402921"/>
          </a:xfrm>
        </p:grpSpPr>
        <p:sp>
          <p:nvSpPr>
            <p:cNvPr id="73" name="Rectangle 72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70751" y="3456866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86564" y="4411954"/>
            <a:ext cx="4160729" cy="2505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338170" y="276825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234330" y="2264650"/>
            <a:ext cx="2382036" cy="402921"/>
            <a:chOff x="2505205" y="2016690"/>
            <a:chExt cx="2382036" cy="402921"/>
          </a:xfrm>
        </p:grpSpPr>
        <p:sp>
          <p:nvSpPr>
            <p:cNvPr id="91" name="Rectangle 90"/>
            <p:cNvSpPr/>
            <p:nvPr/>
          </p:nvSpPr>
          <p:spPr>
            <a:xfrm>
              <a:off x="2505205" y="2016690"/>
              <a:ext cx="475990" cy="4008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983281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5927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937347" y="2018778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411251" y="2016690"/>
              <a:ext cx="475990" cy="40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0</a:t>
              </a:r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 flipH="1">
            <a:off x="6338170" y="3787121"/>
            <a:ext cx="1793310" cy="225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5-Point Star 98"/>
          <p:cNvSpPr/>
          <p:nvPr/>
        </p:nvSpPr>
        <p:spPr>
          <a:xfrm>
            <a:off x="5983784" y="2814597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6012499" y="3794012"/>
            <a:ext cx="437367" cy="44258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443086" y="2029374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458735" y="3068960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414371" y="3970115"/>
            <a:ext cx="475990" cy="400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-52321" y="3552356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789391" y="2373142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265381" y="2371054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865256" y="3321150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1341246" y="3319062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0828907" y="4256632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11304897" y="4254544"/>
            <a:ext cx="475990" cy="400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5985" y="5862180"/>
            <a:ext cx="662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Discards the wrong frame correctly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Bandwidth Delay Product (BDP) = Link Bandwidth x Link Delay </a:t>
            </a:r>
            <a:r>
              <a:rPr lang="en-US" sz="2600" dirty="0"/>
              <a:t>– an important metric for flow control </a:t>
            </a:r>
            <a:endParaRPr lang="en-US" sz="2600" dirty="0"/>
          </a:p>
          <a:p>
            <a:endParaRPr lang="en-US" sz="2600" b="1" dirty="0"/>
          </a:p>
          <a:p>
            <a:r>
              <a:rPr lang="en-US" sz="2600" dirty="0"/>
              <a:t>Consider Bandwidth = 50 Kbps, one way transit time (delay) = 250 </a:t>
            </a:r>
            <a:r>
              <a:rPr lang="en-US" sz="2600" dirty="0" err="1"/>
              <a:t>msec</a:t>
            </a:r>
            <a:endParaRPr lang="en-US" sz="2600" dirty="0"/>
          </a:p>
          <a:p>
            <a:pPr lvl="1"/>
            <a:r>
              <a:rPr lang="en-US" sz="2600" dirty="0"/>
              <a:t>BDP 12.5 Kbit</a:t>
            </a:r>
            <a:endParaRPr lang="en-US" sz="2600" dirty="0"/>
          </a:p>
          <a:p>
            <a:pPr lvl="1"/>
            <a:r>
              <a:rPr lang="en-US" sz="2600" dirty="0"/>
              <a:t>Assume 1000 bit segment size; BDP = 12.5 segments</a:t>
            </a:r>
            <a:endParaRPr lang="en-US" sz="2600" dirty="0"/>
          </a:p>
          <a:p>
            <a:pPr lvl="1"/>
            <a:endParaRPr lang="en-US" sz="2600" dirty="0"/>
          </a:p>
          <a:p>
            <a:r>
              <a:rPr lang="en-US" sz="2600" dirty="0"/>
              <a:t>Consider the event of a segment transmission and the corresponding ACK reception – this takes a round trip time (RTT) – twice the one way latency. 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Maximum number of segments that can be outstanding during this duration = 12.5 x 2 = 25 segments</a:t>
            </a:r>
            <a:endParaRPr sz="2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number of segments that can be outstanding within this duration = 25 + 1 (as the ACK is sent only when the first segment is received) = 26</a:t>
            </a:r>
            <a:endParaRPr lang="en-US" dirty="0"/>
          </a:p>
          <a:p>
            <a:pPr lvl="1"/>
            <a:r>
              <a:rPr lang="en-US" dirty="0"/>
              <a:t>This gives the maximum link utilization – </a:t>
            </a:r>
            <a:r>
              <a:rPr lang="en-US" b="1" dirty="0"/>
              <a:t>the link will always be busy in transmitting data segments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Let </a:t>
            </a:r>
            <a:r>
              <a:rPr lang="en-US" b="1" dirty="0"/>
              <a:t>BD </a:t>
            </a:r>
            <a:r>
              <a:rPr lang="en-US" dirty="0"/>
              <a:t>denotes the number of frames equivalent to the BDP, </a:t>
            </a:r>
            <a:r>
              <a:rPr lang="en-US" b="1" dirty="0"/>
              <a:t>w</a:t>
            </a:r>
            <a:r>
              <a:rPr lang="en-US" dirty="0"/>
              <a:t> is the maximum window size </a:t>
            </a:r>
            <a:endParaRPr lang="en-US" dirty="0"/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b="1" dirty="0"/>
              <a:t>w = 2BD + 1</a:t>
            </a:r>
            <a:r>
              <a:rPr lang="en-US" dirty="0"/>
              <a:t> gives the maximum link utilization – </a:t>
            </a:r>
            <a:r>
              <a:rPr lang="en-US" b="1" dirty="0">
                <a:solidFill>
                  <a:srgbClr val="FF0000"/>
                </a:solidFill>
              </a:rPr>
              <a:t>this is an important concept to decide the window size for a window based flow control mechanism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Delay Product – Implication on Window Size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028938"/>
            <a:ext cx="11552663" cy="5349838"/>
          </a:xfrm>
        </p:spPr>
        <p:txBody>
          <a:bodyPr/>
          <a:lstStyle/>
          <a:p>
            <a:r>
              <a:rPr lang="en-US" dirty="0"/>
              <a:t>Consider the link bandwidth = 1Mbps, Delay = 1ms</a:t>
            </a:r>
            <a:endParaRPr lang="en-US" dirty="0"/>
          </a:p>
          <a:p>
            <a:r>
              <a:rPr lang="en-US" dirty="0"/>
              <a:t>Consider a network, where segment size is 1 KB (1024 bytes) </a:t>
            </a:r>
            <a:endParaRPr lang="en-US" dirty="0"/>
          </a:p>
          <a:p>
            <a:r>
              <a:rPr lang="en-US" dirty="0"/>
              <a:t>Which protocol is better for flow control? </a:t>
            </a:r>
            <a:endParaRPr lang="en-US" dirty="0"/>
          </a:p>
          <a:p>
            <a:pPr lvl="1"/>
            <a:r>
              <a:rPr lang="en-US" dirty="0"/>
              <a:t>(a) stop and wait, </a:t>
            </a:r>
            <a:endParaRPr lang="en-US" dirty="0"/>
          </a:p>
          <a:p>
            <a:pPr lvl="1"/>
            <a:r>
              <a:rPr lang="en-US" dirty="0"/>
              <a:t>(b) Go back N, </a:t>
            </a:r>
            <a:endParaRPr lang="en-US" dirty="0"/>
          </a:p>
          <a:p>
            <a:pPr lvl="1"/>
            <a:r>
              <a:rPr lang="en-US" dirty="0"/>
              <a:t>(c) Selective Repeat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BDP = 1 Mbps x 1ms = 1 Kb (1024 bits) </a:t>
            </a:r>
            <a:endParaRPr lang="en-US" b="1" dirty="0"/>
          </a:p>
          <a:p>
            <a:r>
              <a:rPr lang="en-US" b="1" dirty="0"/>
              <a:t>The segment size is eight times larger than the BDP -&gt; the link can not hold an entire segment completely </a:t>
            </a:r>
            <a:endParaRPr lang="en-US" b="1" dirty="0"/>
          </a:p>
          <a:p>
            <a:r>
              <a:rPr lang="en-US" b="1" dirty="0"/>
              <a:t>Sliding window protocols do not improve performance 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Stop and Wait is better – less complexity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of BDP on Protocol Design Choice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Transport Interfacing – Sender Side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8969" y="2574211"/>
            <a:ext cx="115617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1306" y="1010955"/>
            <a:ext cx="2169763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8" y="2433236"/>
            <a:ext cx="2913681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write(), send()</a:t>
            </a: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2836188" y="1754873"/>
            <a:ext cx="1" cy="678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09281" y="4197460"/>
            <a:ext cx="2435818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TportSend</a:t>
            </a:r>
            <a:r>
              <a:rPr lang="en-US" sz="3200" b="1" dirty="0"/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027189" y="5079370"/>
            <a:ext cx="1" cy="678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3076" y="5701163"/>
            <a:ext cx="328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Send Data to IP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52480" y="2867185"/>
            <a:ext cx="3288225" cy="117787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Transmission Rate Control</a:t>
            </a:r>
          </a:p>
        </p:txBody>
      </p:sp>
      <p:cxnSp>
        <p:nvCxnSpPr>
          <p:cNvPr id="15" name="Elbow Connector 14"/>
          <p:cNvCxnSpPr>
            <a:stCxn id="13" idx="1"/>
            <a:endCxn id="10" idx="0"/>
          </p:cNvCxnSpPr>
          <p:nvPr/>
        </p:nvCxnSpPr>
        <p:spPr>
          <a:xfrm rot="10800000" flipV="1">
            <a:off x="7027190" y="3456122"/>
            <a:ext cx="1525290" cy="741338"/>
          </a:xfrm>
          <a:prstGeom prst="bentConnector2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6028" y="1519821"/>
            <a:ext cx="136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USER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027" y="3931275"/>
            <a:ext cx="192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KERNEL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7110" y="2533010"/>
            <a:ext cx="2500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Trigger Periodically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83076" y="6252416"/>
            <a:ext cx="68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Function names are hypothetical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Transport Interfacing – Sender Side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8969" y="2574211"/>
            <a:ext cx="115617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1306" y="1010955"/>
            <a:ext cx="2169763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8" y="2433236"/>
            <a:ext cx="2913681" cy="883403"/>
          </a:xfrm>
          <a:prstGeom prst="rect">
            <a:avLst/>
          </a:prstGeom>
          <a:solidFill>
            <a:srgbClr val="92D05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write(), send()</a:t>
            </a: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2836188" y="1754873"/>
            <a:ext cx="1" cy="678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09280" y="4197460"/>
            <a:ext cx="2265337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TportSend</a:t>
            </a:r>
            <a:r>
              <a:rPr lang="en-US" sz="3200" b="1" dirty="0"/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40653" y="5063673"/>
            <a:ext cx="1" cy="678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4255" y="5685466"/>
            <a:ext cx="328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Send Data to IP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52480" y="2867185"/>
            <a:ext cx="3288225" cy="117787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Transmission Rate Control</a:t>
            </a:r>
          </a:p>
        </p:txBody>
      </p:sp>
      <p:cxnSp>
        <p:nvCxnSpPr>
          <p:cNvPr id="15" name="Elbow Connector 14"/>
          <p:cNvCxnSpPr>
            <a:stCxn id="13" idx="1"/>
            <a:endCxn id="10" idx="0"/>
          </p:cNvCxnSpPr>
          <p:nvPr/>
        </p:nvCxnSpPr>
        <p:spPr>
          <a:xfrm rot="10800000" flipV="1">
            <a:off x="6941950" y="3456122"/>
            <a:ext cx="1610531" cy="741338"/>
          </a:xfrm>
          <a:prstGeom prst="bentConnector2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6028" y="1519821"/>
            <a:ext cx="136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USER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027" y="3931275"/>
            <a:ext cx="192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KERNEL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7110" y="2533010"/>
            <a:ext cx="2500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Trigger Periodically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2027253" y="4077687"/>
            <a:ext cx="2784322" cy="119202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62014" y="3357840"/>
            <a:ext cx="0" cy="8396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 flipV="1">
            <a:off x="4293029" y="4639162"/>
            <a:ext cx="1516251" cy="34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2005" y="5306113"/>
            <a:ext cx="420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Transport Buffer - Sender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3029" y="1056164"/>
            <a:ext cx="754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Different connections are treated differently, so we need connection specific source buffering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0852" y="4556150"/>
            <a:ext cx="4001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write() call blocks the port until the complete data is written in the transport buffer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3076" y="6252416"/>
            <a:ext cx="68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Function names are hypothetical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Transport Interfacing – Receiver Side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8969" y="2574211"/>
            <a:ext cx="115617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1306" y="1010955"/>
            <a:ext cx="2169763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8" y="2433236"/>
            <a:ext cx="2913681" cy="883403"/>
          </a:xfrm>
          <a:prstGeom prst="rect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read(), </a:t>
            </a:r>
            <a:r>
              <a:rPr lang="en-US" sz="3200" b="1" dirty="0" err="1"/>
              <a:t>recv</a:t>
            </a:r>
            <a:r>
              <a:rPr lang="en-US" sz="3200" b="1" dirty="0"/>
              <a:t>()</a:t>
            </a:r>
          </a:p>
        </p:txBody>
      </p: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flipH="1" flipV="1">
            <a:off x="2836188" y="1754873"/>
            <a:ext cx="1" cy="678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46875" y="5225497"/>
            <a:ext cx="2604005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CheckBuffer</a:t>
            </a:r>
            <a:r>
              <a:rPr lang="en-US" sz="3200" b="1" dirty="0"/>
              <a:t>()</a:t>
            </a:r>
          </a:p>
        </p:txBody>
      </p:sp>
      <p:cxnSp>
        <p:nvCxnSpPr>
          <p:cNvPr id="11" name="Straight Arrow Connector 10"/>
          <p:cNvCxnSpPr>
            <a:endCxn id="4" idx="2"/>
          </p:cNvCxnSpPr>
          <p:nvPr/>
        </p:nvCxnSpPr>
        <p:spPr>
          <a:xfrm flipV="1">
            <a:off x="2818509" y="3316639"/>
            <a:ext cx="17680" cy="190885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6028" y="1519821"/>
            <a:ext cx="136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USER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574" y="3220572"/>
            <a:ext cx="192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KERNEL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533947" y="4989408"/>
            <a:ext cx="3176460" cy="135991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7005929" y="5635075"/>
            <a:ext cx="2557220" cy="3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9815" y="6352992"/>
            <a:ext cx="420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Transport Buffer - Receiver</a:t>
            </a:r>
          </a:p>
        </p:txBody>
      </p:sp>
      <p:cxnSp>
        <p:nvCxnSpPr>
          <p:cNvPr id="38" name="Straight Arrow Connector 37"/>
          <p:cNvCxnSpPr>
            <a:stCxn id="31" idx="1"/>
            <a:endCxn id="10" idx="3"/>
          </p:cNvCxnSpPr>
          <p:nvPr/>
        </p:nvCxnSpPr>
        <p:spPr>
          <a:xfrm flipH="1" flipV="1">
            <a:off x="3750880" y="5667199"/>
            <a:ext cx="783067" cy="21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4358" y="4327132"/>
            <a:ext cx="2226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Interrupt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120716" y="6108899"/>
            <a:ext cx="207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from IP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7005929" y="5667198"/>
            <a:ext cx="122367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229600" y="5225496"/>
            <a:ext cx="2185262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TportRecv</a:t>
            </a:r>
            <a:r>
              <a:rPr lang="en-US" sz="3200" b="1" dirty="0"/>
              <a:t>()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10414862" y="5667196"/>
            <a:ext cx="122367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595424" y="3094743"/>
            <a:ext cx="3176460" cy="1359912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H="1" flipV="1">
            <a:off x="7222211" y="3679004"/>
            <a:ext cx="1549830" cy="1539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55762" y="1152523"/>
            <a:ext cx="7547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read() call blocks the port until the data is received and the complete data is read from the transport buffer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94514" y="2569373"/>
            <a:ext cx="68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Function names are hypothetical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Transport Interfacing – Receiver Side (Alternate Implementation)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8969" y="2574211"/>
            <a:ext cx="1156173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1306" y="1010955"/>
            <a:ext cx="2169763" cy="743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8" y="2433236"/>
            <a:ext cx="2913681" cy="883403"/>
          </a:xfrm>
          <a:prstGeom prst="rect">
            <a:avLst/>
          </a:prstGeom>
          <a:solidFill>
            <a:srgbClr val="FF000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read(), </a:t>
            </a:r>
            <a:r>
              <a:rPr lang="en-US" sz="3200" b="1" dirty="0" err="1"/>
              <a:t>recv</a:t>
            </a:r>
            <a:r>
              <a:rPr lang="en-US" sz="3200" b="1" dirty="0"/>
              <a:t>()</a:t>
            </a:r>
          </a:p>
        </p:txBody>
      </p: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flipH="1" flipV="1">
            <a:off x="2836188" y="1754873"/>
            <a:ext cx="1" cy="678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7390" y="5225497"/>
            <a:ext cx="2185262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PollBuffer</a:t>
            </a:r>
            <a:r>
              <a:rPr lang="en-US" sz="3200" b="1" dirty="0"/>
              <a:t>()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727047" y="3318661"/>
            <a:ext cx="17680" cy="1908858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20716" y="6108899"/>
            <a:ext cx="207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from IP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028" y="1519821"/>
            <a:ext cx="1365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USER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574" y="3220572"/>
            <a:ext cx="1923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KERNEL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533947" y="4989408"/>
            <a:ext cx="3176460" cy="135991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 flipV="1">
            <a:off x="7005929" y="5667198"/>
            <a:ext cx="122367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20719" y="6356522"/>
            <a:ext cx="539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Transport Buffer - Receiver</a:t>
            </a:r>
          </a:p>
        </p:txBody>
      </p:sp>
      <p:cxnSp>
        <p:nvCxnSpPr>
          <p:cNvPr id="38" name="Straight Arrow Connector 37"/>
          <p:cNvCxnSpPr>
            <a:stCxn id="31" idx="1"/>
            <a:endCxn id="10" idx="3"/>
          </p:cNvCxnSpPr>
          <p:nvPr/>
        </p:nvCxnSpPr>
        <p:spPr>
          <a:xfrm flipH="1" flipV="1">
            <a:off x="3192652" y="5667199"/>
            <a:ext cx="1341295" cy="21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70674" y="3312967"/>
            <a:ext cx="1" cy="191253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9707" y="4193045"/>
            <a:ext cx="110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poll()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4727" y="3522168"/>
            <a:ext cx="110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get()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29600" y="5225496"/>
            <a:ext cx="2185262" cy="88340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TportRecv</a:t>
            </a:r>
            <a:r>
              <a:rPr lang="en-US" sz="3200" b="1" dirty="0"/>
              <a:t>()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10414862" y="5667196"/>
            <a:ext cx="122367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4595424" y="3094743"/>
            <a:ext cx="3176460" cy="1359912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 flipV="1">
            <a:off x="7222211" y="3679004"/>
            <a:ext cx="1549830" cy="15392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94514" y="2569373"/>
            <a:ext cx="680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Function names are hypothetical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most segments are nearly the same size, organize the buffer as a pool of identically sized buffers (one segment per buffer)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variable segment size – </a:t>
            </a:r>
            <a:r>
              <a:rPr lang="en-US" b="1" dirty="0"/>
              <a:t>chained fixed sized buffer </a:t>
            </a:r>
            <a:r>
              <a:rPr lang="en-US" dirty="0"/>
              <a:t>(buffer size = maximum segment size)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Space would be wasted if segment sizes are widely varied</a:t>
            </a:r>
            <a:endParaRPr lang="en-US" dirty="0"/>
          </a:p>
          <a:p>
            <a:r>
              <a:rPr lang="en-US" dirty="0"/>
              <a:t>Small buffer size – multiple buffers to store a single segment – added complexity in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Transport Buffer Pool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604" y="3098789"/>
            <a:ext cx="3980266" cy="1973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scenario when the network can lose, delay, corrupt and duplicate packets (the underline network layer uses unreliable data delivery)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Consider retransmission for ensuring reliability – every packet uses different paths to reach the destination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Packets may be delayed and got struck in the network congestion, after the timeout, the sender assumes that the packets have been dropped, and retransmits the packets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1137424"/>
            <a:ext cx="5455025" cy="5349838"/>
          </a:xfrm>
        </p:spPr>
        <p:txBody>
          <a:bodyPr/>
          <a:lstStyle/>
          <a:p>
            <a:r>
              <a:rPr lang="en-US" b="1" dirty="0"/>
              <a:t>Variable size buffers  (b)</a:t>
            </a:r>
            <a:endParaRPr lang="en-US" b="1" dirty="0"/>
          </a:p>
          <a:p>
            <a:pPr lvl="1"/>
            <a:r>
              <a:rPr lang="en-US" dirty="0"/>
              <a:t>Advantage: better memory utilization</a:t>
            </a:r>
            <a:endParaRPr lang="en-US" dirty="0"/>
          </a:p>
          <a:p>
            <a:pPr lvl="1"/>
            <a:r>
              <a:rPr lang="en-US" dirty="0"/>
              <a:t>Disadvantage: Complicated implementation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Single large </a:t>
            </a:r>
            <a:r>
              <a:rPr lang="en-US" b="1" dirty="0"/>
              <a:t>circular buffer </a:t>
            </a:r>
            <a:r>
              <a:rPr lang="en-US" dirty="0"/>
              <a:t>for every connection (c)</a:t>
            </a:r>
            <a:endParaRPr lang="en-US" dirty="0"/>
          </a:p>
          <a:p>
            <a:pPr lvl="1"/>
            <a:r>
              <a:rPr lang="en-US" dirty="0"/>
              <a:t>Good use of memory only when connections are heavily loaded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Transport Buffer Pool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1864" y="1137424"/>
            <a:ext cx="549910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4505" y="5650579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668" y="859537"/>
            <a:ext cx="11552663" cy="5349838"/>
          </a:xfrm>
        </p:spPr>
        <p:txBody>
          <a:bodyPr/>
          <a:lstStyle/>
          <a:p>
            <a:r>
              <a:rPr lang="en-US" dirty="0"/>
              <a:t>Sender and receiver needs to dynamically adjust buffer allocations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Based on the rate difference between the </a:t>
            </a:r>
            <a:r>
              <a:rPr lang="en-US" b="1" dirty="0"/>
              <a:t>receive rate by the transport entity </a:t>
            </a:r>
            <a:r>
              <a:rPr lang="en-US" dirty="0"/>
              <a:t>and the </a:t>
            </a:r>
            <a:r>
              <a:rPr lang="en-US" b="1" dirty="0"/>
              <a:t>receive rate by the application</a:t>
            </a:r>
            <a:r>
              <a:rPr lang="en-US" dirty="0"/>
              <a:t>, the available size of the receiver buffer changes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Sender should not send more data compared to receiver buffer space – dynamically adjust the window size based on availability of receiver buffer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Buffer Management for Window Based Flow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448" y="3254643"/>
            <a:ext cx="5579390" cy="85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03377" y="3239144"/>
            <a:ext cx="356461" cy="883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46916" y="3239145"/>
            <a:ext cx="356461" cy="883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0455" y="3239145"/>
            <a:ext cx="356461" cy="883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1797" y="3239144"/>
            <a:ext cx="356461" cy="883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31145" y="3254643"/>
            <a:ext cx="356461" cy="883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30493" y="3254642"/>
            <a:ext cx="356461" cy="883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0448" y="4138046"/>
            <a:ext cx="0" cy="7904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90455" y="4107049"/>
            <a:ext cx="0" cy="7904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0448" y="4448012"/>
            <a:ext cx="451000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8260" y="4588109"/>
            <a:ext cx="296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Free Space at Receiver Buffer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95603" y="2812940"/>
            <a:ext cx="356461" cy="8834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07700" y="4138046"/>
            <a:ext cx="356461" cy="883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294951" y="2931476"/>
            <a:ext cx="257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Segments awaiting at the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94951" y="4247259"/>
            <a:ext cx="257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Segments read by the application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668" y="1053885"/>
            <a:ext cx="11552663" cy="5155490"/>
          </a:xfrm>
        </p:spPr>
        <p:txBody>
          <a:bodyPr/>
          <a:lstStyle/>
          <a:p>
            <a:r>
              <a:rPr lang="en-US" dirty="0"/>
              <a:t>Receiver forwards available buffer space through ACK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Buffer Management for Window Based Flow Control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602029" y="1558225"/>
            <a:ext cx="9359900" cy="484549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94847" y="6090833"/>
            <a:ext cx="7904136" cy="449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73635" y="4225234"/>
            <a:ext cx="24183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Ensure that the ACKs are flowing in the network </a:t>
            </a:r>
            <a:r>
              <a:rPr lang="en-US" sz="2800" b="1" dirty="0" err="1"/>
              <a:t>continously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centralized network scenario – how can you maintain optimal flow rates?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in the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1224366" y="4088970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3546529" y="2216137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46529" y="4979201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3856" y="2216137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87146" y="5007618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62814" y="3921071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1779968" y="2549351"/>
            <a:ext cx="1766561" cy="1637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2"/>
          </p:cNvCxnSpPr>
          <p:nvPr/>
        </p:nvCxnSpPr>
        <p:spPr>
          <a:xfrm>
            <a:off x="1779968" y="4657801"/>
            <a:ext cx="1766561" cy="654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>
            <a:off x="4197457" y="2549351"/>
            <a:ext cx="21163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>
            <a:off x="4197457" y="5312415"/>
            <a:ext cx="2089689" cy="284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1"/>
          </p:cNvCxnSpPr>
          <p:nvPr/>
        </p:nvCxnSpPr>
        <p:spPr>
          <a:xfrm>
            <a:off x="6964784" y="2549351"/>
            <a:ext cx="1693356" cy="1469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0" idx="3"/>
          </p:cNvCxnSpPr>
          <p:nvPr/>
        </p:nvCxnSpPr>
        <p:spPr>
          <a:xfrm flipV="1">
            <a:off x="6938074" y="4489902"/>
            <a:ext cx="1720066" cy="8509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45805" y="3520139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7" idx="7"/>
            <a:endCxn id="31" idx="3"/>
          </p:cNvCxnSpPr>
          <p:nvPr/>
        </p:nvCxnSpPr>
        <p:spPr>
          <a:xfrm flipV="1">
            <a:off x="4102131" y="4088970"/>
            <a:ext cx="839000" cy="987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31" idx="1"/>
          </p:cNvCxnSpPr>
          <p:nvPr/>
        </p:nvCxnSpPr>
        <p:spPr>
          <a:xfrm>
            <a:off x="4102131" y="2784968"/>
            <a:ext cx="839000" cy="832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2"/>
          </p:cNvCxnSpPr>
          <p:nvPr/>
        </p:nvCxnSpPr>
        <p:spPr>
          <a:xfrm>
            <a:off x="5466396" y="3899836"/>
            <a:ext cx="3096418" cy="354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75294" y="3104237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82060" y="4832869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2131" y="3034586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65707" y="4228292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0183" y="1982945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31783" y="5295519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69127" y="3566623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9002" y="4915367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1219" y="2927819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18</a:t>
            </a:r>
          </a:p>
        </p:txBody>
      </p:sp>
      <p:sp>
        <p:nvSpPr>
          <p:cNvPr id="51" name="Oval 50"/>
          <p:cNvSpPr/>
          <p:nvPr/>
        </p:nvSpPr>
        <p:spPr>
          <a:xfrm>
            <a:off x="92012" y="4075858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</a:t>
            </a:r>
          </a:p>
        </p:txBody>
      </p:sp>
      <p:sp>
        <p:nvSpPr>
          <p:cNvPr id="52" name="Oval 51"/>
          <p:cNvSpPr/>
          <p:nvPr/>
        </p:nvSpPr>
        <p:spPr>
          <a:xfrm>
            <a:off x="10261003" y="3921071"/>
            <a:ext cx="650928" cy="666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</a:t>
            </a:r>
          </a:p>
        </p:txBody>
      </p:sp>
      <p:cxnSp>
        <p:nvCxnSpPr>
          <p:cNvPr id="53" name="Straight Arrow Connector 52"/>
          <p:cNvCxnSpPr>
            <a:stCxn id="51" idx="6"/>
            <a:endCxn id="5" idx="2"/>
          </p:cNvCxnSpPr>
          <p:nvPr/>
        </p:nvCxnSpPr>
        <p:spPr>
          <a:xfrm>
            <a:off x="742940" y="4409072"/>
            <a:ext cx="481426" cy="13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6"/>
            <a:endCxn id="52" idx="2"/>
          </p:cNvCxnSpPr>
          <p:nvPr/>
        </p:nvCxnSpPr>
        <p:spPr>
          <a:xfrm>
            <a:off x="9213742" y="4254285"/>
            <a:ext cx="1047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5152" y="3797971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7168" y="3663346"/>
            <a:ext cx="60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02131" y="5731444"/>
            <a:ext cx="62139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Apply Max Flow Min Cut Theorem !</a:t>
            </a:r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But this is hard in a real network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1504" y="1083347"/>
            <a:ext cx="10260779" cy="45067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in the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9661" y="5811864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Changing Bandwidth Allocation over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829" y="5196310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Flows enter and exit network dynamically – so applying an algorithm for congestion control is difficult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Congestion avoidance: </a:t>
            </a:r>
            <a:r>
              <a:rPr lang="en-US" dirty="0"/>
              <a:t>Regulate the sending rate based on what the network can support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in the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4813" y="3688596"/>
            <a:ext cx="874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Sending Rate = minimum (network rate, Receiver rate)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939" y="4987871"/>
            <a:ext cx="5575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Gradually increase the network rate and observe the effect on flow rates (packet loss)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7875" y="4987871"/>
            <a:ext cx="41716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Comes from flow control – receiver advertised window size for a sliding window flow control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710047" y="4211816"/>
            <a:ext cx="402956" cy="7760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96705" y="4211816"/>
            <a:ext cx="3637565" cy="7760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960" y="1297741"/>
            <a:ext cx="11166928" cy="47311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Congestion – Impact over </a:t>
            </a:r>
            <a:r>
              <a:rPr lang="en-US" dirty="0" err="1"/>
              <a:t>Goodput</a:t>
            </a:r>
            <a:r>
              <a:rPr lang="en-US" dirty="0"/>
              <a:t> and Delay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36" y="5428676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the rate of all the flows in the network is controlled in a </a:t>
            </a:r>
            <a:r>
              <a:rPr lang="en-US" b="1" dirty="0"/>
              <a:t>fair way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A bad congestion control algorithm may affect fairness - Some flows can get starved </a:t>
            </a:r>
            <a:endParaRPr lang="en-US" dirty="0"/>
          </a:p>
          <a:p>
            <a:endParaRPr lang="en-US" dirty="0"/>
          </a:p>
          <a:p>
            <a:r>
              <a:rPr lang="en-US" dirty="0"/>
              <a:t>Hard fairness in a decentralized network is difficult to implement 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Max-Min Fairness</a:t>
            </a:r>
            <a:r>
              <a:rPr lang="en-US" dirty="0"/>
              <a:t>: An allocation is max-min fair if the bandwidth given to one flow cannot be increased without decreasing the bandwidth given to another flow with an allocation.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and Fairness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073" y="1024259"/>
            <a:ext cx="11338721" cy="373372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– An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290" y="5058485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Additive Increase Multiplicative Decrease (AIMD) </a:t>
            </a:r>
            <a:r>
              <a:rPr lang="en-US" dirty="0"/>
              <a:t>– Chiu and Jain (1989)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Let </a:t>
            </a:r>
            <a:r>
              <a:rPr lang="en-US" i="1" dirty="0"/>
              <a:t>w(t)</a:t>
            </a:r>
            <a:r>
              <a:rPr lang="en-US" dirty="0"/>
              <a:t> be the sending rate. </a:t>
            </a:r>
            <a:r>
              <a:rPr lang="en-US" i="1" dirty="0"/>
              <a:t>a (a &gt; 0) </a:t>
            </a:r>
            <a:r>
              <a:rPr lang="en-US" dirty="0"/>
              <a:t>is the additive increase factor,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(0&lt;b&lt;1) </a:t>
            </a:r>
            <a:r>
              <a:rPr lang="en-US" dirty="0"/>
              <a:t>is the multiplicative decrease factor 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– Efficient and Fair Operating Point for Congestion 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648" y="3536302"/>
            <a:ext cx="8405640" cy="9737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839" y="5365394"/>
            <a:ext cx="11552663" cy="11218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How will the server differentiate whether CONNECTION REQ-1 is a new connection request or a duplicate of the CONNECTION REQ-2?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57663" y="1728788"/>
            <a:ext cx="50006" cy="3231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586163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382250" y="1728788"/>
            <a:ext cx="50006" cy="3051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810750" y="1157288"/>
            <a:ext cx="105727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2550" y="1871663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LISTEN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82666" y="2286000"/>
            <a:ext cx="6274593" cy="20227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68402" y="1905234"/>
            <a:ext cx="162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6256" y="1979780"/>
            <a:ext cx="3360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 - 1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82666" y="2958419"/>
            <a:ext cx="6274593" cy="4485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6519" y="2646857"/>
            <a:ext cx="3360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>
                  <a:solidFill>
                    <a:srgbClr val="0070C0"/>
                  </a:solidFill>
                </a:ln>
              </a:rPr>
              <a:t>CONNECTION REQ - 2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991" y="2758988"/>
            <a:ext cx="3442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may happen that the server has crashed and reinitiated the connection. So distinguishing between these two is essential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AIAD – Oscillate across the efficiency line</a:t>
            </a:r>
            <a:endParaRPr lang="en-US" dirty="0"/>
          </a:p>
          <a:p>
            <a:r>
              <a:rPr lang="en-US" dirty="0"/>
              <a:t>MIMD – Oscillate across the efficiency line (different slope from AIAD)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– Design Rationale (Two Flows Example)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62" y="1008680"/>
            <a:ext cx="6754140" cy="4195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2593" y="1323394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path converges towards the optimal point</a:t>
            </a:r>
            <a:endParaRPr lang="en-US" dirty="0"/>
          </a:p>
          <a:p>
            <a:r>
              <a:rPr lang="en-US" dirty="0"/>
              <a:t>Used by TCP - Adjust the size of the sliding window to control the rates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– Design Rationale (Two Flows 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2593" y="1323394"/>
            <a:ext cx="228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Computer Networks (5</a:t>
            </a:r>
            <a:r>
              <a:rPr lang="en-US" b="1" baseline="30000" dirty="0"/>
              <a:t>th</a:t>
            </a:r>
            <a:r>
              <a:rPr lang="en-US" b="1" dirty="0"/>
              <a:t> Edition) by Tanenbaum, </a:t>
            </a:r>
            <a:r>
              <a:rPr lang="en-US" b="1" dirty="0" err="1"/>
              <a:t>Wetherell</a:t>
            </a:r>
            <a:r>
              <a:rPr lang="en-US" b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99" y="955273"/>
            <a:ext cx="9501877" cy="408167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86833" y="1830765"/>
            <a:ext cx="10515600" cy="1500187"/>
          </a:xfrm>
        </p:spPr>
        <p:txBody>
          <a:bodyPr/>
          <a:lstStyle/>
          <a:p>
            <a:r>
              <a:rPr lang="en-US" sz="4800" b="1" dirty="0">
                <a:solidFill>
                  <a:schemeClr val="bg1">
                    <a:lumMod val="85000"/>
                  </a:schemeClr>
                </a:solidFill>
              </a:rPr>
              <a:t>Let us look TCP design details 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Protocol correctness versus Protocol performance – an eternal debate in computer networks …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Delayed duplicates create a huge confusion in the packet switching network. A major challenge in packet switching network is to develop </a:t>
            </a:r>
            <a:r>
              <a:rPr lang="en-US" b="1" dirty="0"/>
              <a:t>correct</a:t>
            </a:r>
            <a:r>
              <a:rPr lang="en-US" dirty="0"/>
              <a:t> or </a:t>
            </a:r>
            <a:r>
              <a:rPr lang="en-US" b="1" dirty="0"/>
              <a:t>at least acceptable</a:t>
            </a:r>
            <a:r>
              <a:rPr lang="en-US" dirty="0"/>
              <a:t> protocols for handling delayed duplicates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 1: Use Throwaway Transport Address (Port Numbers)</a:t>
            </a:r>
            <a:endParaRPr lang="en-US" b="1" dirty="0"/>
          </a:p>
          <a:p>
            <a:pPr lvl="1"/>
            <a:r>
              <a:rPr lang="en-US" dirty="0"/>
              <a:t>Do not use a port number if it has been used once already – Delayed duplicate packets will never find their way to a transport process</a:t>
            </a:r>
            <a:endParaRPr lang="en-US" dirty="0"/>
          </a:p>
          <a:p>
            <a:pPr lvl="1"/>
            <a:r>
              <a:rPr lang="en-US" dirty="0"/>
              <a:t>Is this solution feasible? 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Solution 2: Give each connection a unique identifier chosen by the initiating party and put in each segment</a:t>
            </a:r>
            <a:endParaRPr lang="en-US" dirty="0"/>
          </a:p>
          <a:p>
            <a:pPr lvl="1"/>
            <a:r>
              <a:rPr lang="en-US" dirty="0"/>
              <a:t>Can you see any problem in this approach?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 – Handling Delayed Duplicates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18624</Words>
  <Application>Kingsoft Office WPP</Application>
  <PresentationFormat>Widescreen</PresentationFormat>
  <Paragraphs>1133</Paragraphs>
  <Slides>72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Theme</vt:lpstr>
      <vt:lpstr>CS 31006: Computer Networks – Transport Layer Services</vt:lpstr>
      <vt:lpstr>Protocol Stack Implementation in a Host</vt:lpstr>
      <vt:lpstr>How Application Data Passes Through Different Layers</vt:lpstr>
      <vt:lpstr>Transport Layer Services</vt:lpstr>
      <vt:lpstr>Connection Establishment</vt:lpstr>
      <vt:lpstr>Connection Establishment</vt:lpstr>
      <vt:lpstr>Connection Establishment</vt:lpstr>
      <vt:lpstr>Connection Establishment</vt:lpstr>
      <vt:lpstr>Connection Establishment – Handling Delayed Duplicates</vt:lpstr>
      <vt:lpstr>Connection Establishment – Handling Delayed Duplicates</vt:lpstr>
      <vt:lpstr>Connection Establishment – Handling Delayed Duplicates</vt:lpstr>
      <vt:lpstr>Sequence Number Adjustment</vt:lpstr>
      <vt:lpstr>Why Initial Sequence Number is Important </vt:lpstr>
      <vt:lpstr>What We Ideally Want? Or …</vt:lpstr>
      <vt:lpstr>What We Ideally Want? Either …</vt:lpstr>
      <vt:lpstr>Connection Establishment – Handling Delayed Duplicates</vt:lpstr>
      <vt:lpstr>How do We Ensure that Packet Sequence Numbers are  Out of the Forbidden Region</vt:lpstr>
      <vt:lpstr>Adjusting the Sending Rate based on Sequence Numbers</vt:lpstr>
      <vt:lpstr>Three Way Handshake</vt:lpstr>
      <vt:lpstr>Three Way Handshake – CONNECTION REQUEST is a Delayed Duplicate</vt:lpstr>
      <vt:lpstr>Three Way Handshake – CONNECTION REQUEST and ACKNOWLEDGEMENT both are Delayed Duplicates</vt:lpstr>
      <vt:lpstr>Connection Release – Asymmetric Release</vt:lpstr>
      <vt:lpstr>Connection Release – Symmetric Release</vt:lpstr>
      <vt:lpstr>The Two Army Problem</vt:lpstr>
      <vt:lpstr>Connection Release</vt:lpstr>
      <vt:lpstr>Connection Release – Final ACK Lost</vt:lpstr>
      <vt:lpstr>Connection Release – Response Lost</vt:lpstr>
      <vt:lpstr>Connection Release – Response Lost and Subsequent DRs Lost</vt:lpstr>
      <vt:lpstr>Ensure Reliability at the Transport Layer</vt:lpstr>
      <vt:lpstr>Error Control and Flow Control </vt:lpstr>
      <vt:lpstr>Flow Control Algorithms</vt:lpstr>
      <vt:lpstr>Flow Control Algorithms</vt:lpstr>
      <vt:lpstr>Stop and Wait ARQ – Sender Implementation</vt:lpstr>
      <vt:lpstr>Problem with Stop and Wait</vt:lpstr>
      <vt:lpstr>Stop and Wait versus Sliding Window (Pipelined)</vt:lpstr>
      <vt:lpstr>Sliding Window Protocols</vt:lpstr>
      <vt:lpstr>Sliding Window Protocols – Sending Window and Receiving Window</vt:lpstr>
      <vt:lpstr>Sliding Window for a 3 bit Sequence Number</vt:lpstr>
      <vt:lpstr>Sliding Window Protocols in Noisy Channels</vt:lpstr>
      <vt:lpstr>Go Back N ARQ – Sender Window Control </vt:lpstr>
      <vt:lpstr>Go Back N ARQ</vt:lpstr>
      <vt:lpstr>Go Back N ARQ – Sender </vt:lpstr>
      <vt:lpstr>Go Back N ARQ – Receiver </vt:lpstr>
      <vt:lpstr>Go Back N ARQ – A Bound on Window Size</vt:lpstr>
      <vt:lpstr>Go Back N ARQ – A Bound on Window Size</vt:lpstr>
      <vt:lpstr>Go Back N ARQ – A Bound on Window Size</vt:lpstr>
      <vt:lpstr>Selective Repeat (SR) – Window Control </vt:lpstr>
      <vt:lpstr>Selective Repeat ARQ</vt:lpstr>
      <vt:lpstr>Selective Repeat – A Bound on Window Size</vt:lpstr>
      <vt:lpstr>Selective Repeat – A Bound on Window Size</vt:lpstr>
      <vt:lpstr>Selective Repeat – A Bound on Window Size</vt:lpstr>
      <vt:lpstr>Bandwidth Delay Product </vt:lpstr>
      <vt:lpstr>Bandwidth Delay Product – Implication on Window Size</vt:lpstr>
      <vt:lpstr>Implication of BDP on Protocol Design Choice</vt:lpstr>
      <vt:lpstr>Application Transport Interfacing – Sender Side </vt:lpstr>
      <vt:lpstr>Application Transport Interfacing – Sender Side </vt:lpstr>
      <vt:lpstr>Application Transport Interfacing – Receiver Side</vt:lpstr>
      <vt:lpstr>Application Transport Interfacing – Receiver Side (Alternate Implementation)</vt:lpstr>
      <vt:lpstr>Organizing Transport Buffer Pool</vt:lpstr>
      <vt:lpstr>Organizing Transport Buffer Pool</vt:lpstr>
      <vt:lpstr>Dynamic Buffer Management for Window Based Flow Control</vt:lpstr>
      <vt:lpstr>Dynamic Buffer Management for Window Based Flow Control</vt:lpstr>
      <vt:lpstr>Congestion Control in the Network</vt:lpstr>
      <vt:lpstr>Congestion Control in the Network</vt:lpstr>
      <vt:lpstr>Congestion Control in the Network</vt:lpstr>
      <vt:lpstr>Network Congestion – Impact over Goodput and Delay</vt:lpstr>
      <vt:lpstr>Congestion Control and Fairness</vt:lpstr>
      <vt:lpstr>Max-Min Fairness – An Example</vt:lpstr>
      <vt:lpstr>AIMD – Efficient and Fair Operating Point for Congestion Control</vt:lpstr>
      <vt:lpstr>AIMD – Design Rationale (Two Flows Example)</vt:lpstr>
      <vt:lpstr>AIMD – Design Rationale (Two Flows Example)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sachin</cp:lastModifiedBy>
  <cp:revision>286</cp:revision>
  <dcterms:created xsi:type="dcterms:W3CDTF">2018-02-20T16:39:16Z</dcterms:created>
  <dcterms:modified xsi:type="dcterms:W3CDTF">2018-02-20T16:39:16Z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