
<file path=[Content_Types].xml><?xml version="1.0" encoding="utf-8"?>
<Types xmlns="http://schemas.openxmlformats.org/package/2006/content-types">
  <Default Extension="jpeg" ContentType="image/jpeg"/>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3"/>
    <p:sldId id="291" r:id="rId4"/>
    <p:sldId id="300" r:id="rId5"/>
    <p:sldId id="301" r:id="rId6"/>
    <p:sldId id="302"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8" r:id="rId23"/>
    <p:sldId id="317" r:id="rId24"/>
    <p:sldId id="319" r:id="rId25"/>
    <p:sldId id="320" r:id="rId26"/>
    <p:sldId id="348" r:id="rId27"/>
    <p:sldId id="321" r:id="rId28"/>
    <p:sldId id="322" r:id="rId29"/>
    <p:sldId id="323" r:id="rId30"/>
    <p:sldId id="324" r:id="rId31"/>
    <p:sldId id="325" r:id="rId32"/>
    <p:sldId id="326" r:id="rId33"/>
    <p:sldId id="327" r:id="rId34"/>
    <p:sldId id="328" r:id="rId35"/>
    <p:sldId id="329" r:id="rId36"/>
    <p:sldId id="330" r:id="rId37"/>
    <p:sldId id="331" r:id="rId38"/>
    <p:sldId id="332" r:id="rId39"/>
    <p:sldId id="333" r:id="rId40"/>
    <p:sldId id="334" r:id="rId41"/>
    <p:sldId id="335" r:id="rId42"/>
    <p:sldId id="336" r:id="rId43"/>
    <p:sldId id="337" r:id="rId44"/>
    <p:sldId id="338" r:id="rId45"/>
    <p:sldId id="339" r:id="rId46"/>
    <p:sldId id="340" r:id="rId47"/>
    <p:sldId id="341" r:id="rId48"/>
    <p:sldId id="342" r:id="rId49"/>
    <p:sldId id="343" r:id="rId50"/>
    <p:sldId id="344" r:id="rId51"/>
    <p:sldId id="345" r:id="rId52"/>
    <p:sldId id="346" r:id="rId53"/>
    <p:sldId id="347" r:id="rId54"/>
    <p:sldId id="349" r:id="rId55"/>
    <p:sldId id="350" r:id="rId56"/>
    <p:sldId id="351" r:id="rId57"/>
    <p:sldId id="354" r:id="rId58"/>
    <p:sldId id="352" r:id="rId59"/>
    <p:sldId id="353" r:id="rId60"/>
    <p:sldId id="356" r:id="rId61"/>
    <p:sldId id="355" r:id="rId62"/>
    <p:sldId id="357"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407"/>
    <p:restoredTop sz="94595"/>
  </p:normalViewPr>
  <p:slideViewPr>
    <p:cSldViewPr snapToGrid="0" snapToObjects="1">
      <p:cViewPr varScale="1">
        <p:scale>
          <a:sx n="59" d="100"/>
          <a:sy n="59" d="100"/>
        </p:scale>
        <p:origin x="200" y="10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76F745-46F0-254C-862A-65D38944EC5E}"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773566-276D-324B-B748-BB5B81DD407E}"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773566-276D-324B-B748-BB5B81DD407E}"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773566-276D-324B-B748-BB5B81DD407E}"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773566-276D-324B-B748-BB5B81DD407E}"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773566-276D-324B-B748-BB5B81DD407E}"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773566-276D-324B-B748-BB5B81DD407E}"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mailto:sandipc@cse.iitkgp.ac.in"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9144"/>
            <a:ext cx="12192000" cy="122864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1"/>
              </a:solidFill>
              <a:latin typeface="Arial Narrow" panose="020B0606020202030204" pitchFamily="34" charset="0"/>
            </a:endParaRPr>
          </a:p>
        </p:txBody>
      </p:sp>
      <p:pic>
        <p:nvPicPr>
          <p:cNvPr id="8" name="Picture 7"/>
          <p:cNvPicPr>
            <a:picLocks noChangeAspect="1"/>
          </p:cNvPicPr>
          <p:nvPr userDrawn="1"/>
        </p:nvPicPr>
        <p:blipFill>
          <a:blip r:embed="rId2" cstate="email"/>
          <a:stretch>
            <a:fillRect/>
          </a:stretch>
        </p:blipFill>
        <p:spPr>
          <a:xfrm>
            <a:off x="215900" y="4559653"/>
            <a:ext cx="974535" cy="1090627"/>
          </a:xfrm>
          <a:prstGeom prst="rect">
            <a:avLst/>
          </a:prstGeom>
        </p:spPr>
      </p:pic>
      <p:sp>
        <p:nvSpPr>
          <p:cNvPr id="9" name="TextBox 8"/>
          <p:cNvSpPr txBox="1"/>
          <p:nvPr userDrawn="1"/>
        </p:nvSpPr>
        <p:spPr>
          <a:xfrm>
            <a:off x="80410" y="5836765"/>
            <a:ext cx="3931334" cy="646331"/>
          </a:xfrm>
          <a:prstGeom prst="rect">
            <a:avLst/>
          </a:prstGeom>
          <a:noFill/>
        </p:spPr>
        <p:txBody>
          <a:bodyPr wrap="square" rtlCol="0">
            <a:spAutoFit/>
          </a:bodyPr>
          <a:lstStyle/>
          <a:p>
            <a:r>
              <a:rPr lang="en-US" b="1" dirty="0" smtClean="0">
                <a:latin typeface="Arial Narrow" panose="020B0606020202030204" pitchFamily="34" charset="0"/>
              </a:rPr>
              <a:t>INDIAN INSTITUTE OF TECHNOLOGY </a:t>
            </a:r>
            <a:endParaRPr lang="en-US" b="1" dirty="0" smtClean="0">
              <a:latin typeface="Arial Narrow" panose="020B0606020202030204" pitchFamily="34" charset="0"/>
            </a:endParaRPr>
          </a:p>
          <a:p>
            <a:r>
              <a:rPr lang="en-US" b="1" dirty="0" smtClean="0">
                <a:latin typeface="Arial Narrow" panose="020B0606020202030204" pitchFamily="34" charset="0"/>
              </a:rPr>
              <a:t>KHARAGPUR</a:t>
            </a:r>
            <a:endParaRPr lang="en-US" b="1" dirty="0">
              <a:latin typeface="Arial Narrow" panose="020B0606020202030204" pitchFamily="34" charset="0"/>
            </a:endParaRPr>
          </a:p>
        </p:txBody>
      </p:sp>
      <p:sp>
        <p:nvSpPr>
          <p:cNvPr id="10" name="Rectangle 9"/>
          <p:cNvSpPr/>
          <p:nvPr userDrawn="1"/>
        </p:nvSpPr>
        <p:spPr>
          <a:xfrm>
            <a:off x="4137152" y="1282388"/>
            <a:ext cx="78009" cy="5435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4713463" y="5282767"/>
            <a:ext cx="3272050" cy="1200329"/>
          </a:xfrm>
          <a:prstGeom prst="rect">
            <a:avLst/>
          </a:prstGeom>
          <a:noFill/>
        </p:spPr>
        <p:txBody>
          <a:bodyPr wrap="none" rtlCol="0">
            <a:spAutoFit/>
          </a:bodyPr>
          <a:lstStyle/>
          <a:p>
            <a:r>
              <a:rPr lang="en-US" sz="2400" b="1" dirty="0" err="1" smtClean="0">
                <a:solidFill>
                  <a:srgbClr val="800080"/>
                </a:solidFill>
                <a:latin typeface="Arial Narrow" panose="020B0606020202030204" pitchFamily="34" charset="0"/>
              </a:rPr>
              <a:t>Sandip</a:t>
            </a:r>
            <a:r>
              <a:rPr lang="en-US" sz="2400" b="1" dirty="0" smtClean="0">
                <a:solidFill>
                  <a:srgbClr val="800080"/>
                </a:solidFill>
                <a:latin typeface="Arial Narrow" panose="020B0606020202030204" pitchFamily="34" charset="0"/>
              </a:rPr>
              <a:t> Chakraborty</a:t>
            </a:r>
            <a:endParaRPr lang="en-US" sz="2400" b="1" dirty="0" smtClean="0">
              <a:solidFill>
                <a:srgbClr val="800080"/>
              </a:solidFill>
              <a:latin typeface="Arial Narrow" panose="020B0606020202030204" pitchFamily="34" charset="0"/>
            </a:endParaRPr>
          </a:p>
          <a:p>
            <a:r>
              <a:rPr lang="en-US" sz="2400" b="1" dirty="0" smtClean="0">
                <a:solidFill>
                  <a:srgbClr val="800080"/>
                </a:solidFill>
                <a:latin typeface="Arial Narrow" panose="020B0606020202030204" pitchFamily="34" charset="0"/>
                <a:hlinkClick r:id="rId3"/>
              </a:rPr>
              <a:t>sandipc@cse.iitkgp.ac.in</a:t>
            </a:r>
            <a:r>
              <a:rPr lang="en-US" sz="2400" b="1" dirty="0" smtClean="0">
                <a:solidFill>
                  <a:srgbClr val="800080"/>
                </a:solidFill>
                <a:latin typeface="Arial Narrow" panose="020B0606020202030204" pitchFamily="34" charset="0"/>
              </a:rPr>
              <a:t> </a:t>
            </a:r>
            <a:endParaRPr lang="en-US" sz="2400" b="1" dirty="0" smtClean="0">
              <a:solidFill>
                <a:srgbClr val="800080"/>
              </a:solidFill>
              <a:latin typeface="Arial Narrow" panose="020B0606020202030204" pitchFamily="34" charset="0"/>
            </a:endParaRPr>
          </a:p>
          <a:p>
            <a:endParaRPr lang="en-US" sz="2400" b="1" dirty="0" smtClean="0">
              <a:solidFill>
                <a:srgbClr val="FF0000"/>
              </a:solidFill>
              <a:latin typeface="Arial Narrow" panose="020B0606020202030204" pitchFamily="34" charset="0"/>
            </a:endParaRPr>
          </a:p>
        </p:txBody>
      </p:sp>
      <p:sp>
        <p:nvSpPr>
          <p:cNvPr id="12" name="TextBox 11"/>
          <p:cNvSpPr txBox="1"/>
          <p:nvPr userDrawn="1"/>
        </p:nvSpPr>
        <p:spPr>
          <a:xfrm>
            <a:off x="80410" y="3646351"/>
            <a:ext cx="4056742" cy="707886"/>
          </a:xfrm>
          <a:prstGeom prst="rect">
            <a:avLst/>
          </a:prstGeom>
          <a:noFill/>
        </p:spPr>
        <p:txBody>
          <a:bodyPr wrap="square" rtlCol="0">
            <a:spAutoFit/>
          </a:bodyPr>
          <a:lstStyle/>
          <a:p>
            <a:r>
              <a:rPr lang="en-IN" sz="2000" b="1" smtClean="0">
                <a:solidFill>
                  <a:srgbClr val="FF0000"/>
                </a:solidFill>
              </a:rPr>
              <a:t>Department </a:t>
            </a:r>
            <a:r>
              <a:rPr lang="en-IN" sz="2000" b="1" dirty="0" smtClean="0">
                <a:solidFill>
                  <a:srgbClr val="FF0000"/>
                </a:solidFill>
              </a:rPr>
              <a:t>of Computer Science and Engineering</a:t>
            </a:r>
            <a:endParaRPr lang="en-IN" sz="2000" b="1" dirty="0">
              <a:solidFill>
                <a:srgbClr val="FF0000"/>
              </a:solidFill>
            </a:endParaRPr>
          </a:p>
        </p:txBody>
      </p:sp>
      <p:sp>
        <p:nvSpPr>
          <p:cNvPr id="16" name="Title 15"/>
          <p:cNvSpPr>
            <a:spLocks noGrp="1"/>
          </p:cNvSpPr>
          <p:nvPr>
            <p:ph type="title" hasCustomPrompt="1"/>
          </p:nvPr>
        </p:nvSpPr>
        <p:spPr>
          <a:xfrm>
            <a:off x="0" y="9143"/>
            <a:ext cx="12192000" cy="1228641"/>
          </a:xfrm>
          <a:prstGeom prst="rect">
            <a:avLst/>
          </a:prstGeom>
        </p:spPr>
        <p:txBody>
          <a:bodyPr/>
          <a:lstStyle/>
          <a:p>
            <a:r>
              <a:rPr lang="en-US" dirty="0" smtClean="0"/>
              <a:t>Title of the Presentation</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78419" y="1037063"/>
            <a:ext cx="11753385" cy="5352586"/>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Rectangle 6"/>
          <p:cNvSpPr/>
          <p:nvPr userDrawn="1"/>
        </p:nvSpPr>
        <p:spPr>
          <a:xfrm>
            <a:off x="0" y="9144"/>
            <a:ext cx="12192000" cy="85039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1"/>
              </a:solidFill>
              <a:latin typeface="Arial Narrow" panose="020B0606020202030204" pitchFamily="34" charset="0"/>
            </a:endParaRPr>
          </a:p>
        </p:txBody>
      </p:sp>
      <p:sp>
        <p:nvSpPr>
          <p:cNvPr id="8" name="TextBox 7"/>
          <p:cNvSpPr txBox="1"/>
          <p:nvPr userDrawn="1"/>
        </p:nvSpPr>
        <p:spPr>
          <a:xfrm>
            <a:off x="241" y="6487262"/>
            <a:ext cx="3450753" cy="338554"/>
          </a:xfrm>
          <a:prstGeom prst="rect">
            <a:avLst/>
          </a:prstGeom>
          <a:solidFill>
            <a:schemeClr val="accent1">
              <a:lumMod val="75000"/>
            </a:schemeClr>
          </a:solidFill>
          <a:effectLst>
            <a:outerShdw blurRad="50800" dist="38100" dir="2700000" algn="tl" rotWithShape="0">
              <a:prstClr val="black">
                <a:alpha val="40000"/>
              </a:prstClr>
            </a:outerShdw>
          </a:effectLst>
        </p:spPr>
        <p:txBody>
          <a:bodyPr wrap="none" rtlCol="0">
            <a:spAutoFit/>
          </a:bodyPr>
          <a:lstStyle/>
          <a:p>
            <a:r>
              <a:rPr lang="en-US" sz="1600" b="1" dirty="0" smtClean="0">
                <a:solidFill>
                  <a:schemeClr val="bg1"/>
                </a:solidFill>
                <a:latin typeface="Arial Narrow" panose="020B0606020202030204" pitchFamily="34" charset="0"/>
              </a:rPr>
              <a:t>Indian Institute of Technology Kharagpur</a:t>
            </a:r>
            <a:endParaRPr lang="en-US" sz="1600" b="1" dirty="0">
              <a:solidFill>
                <a:schemeClr val="bg1"/>
              </a:solidFill>
              <a:latin typeface="Arial Narrow" panose="020B0606020202030204" pitchFamily="34" charset="0"/>
            </a:endParaRPr>
          </a:p>
        </p:txBody>
      </p:sp>
      <p:sp>
        <p:nvSpPr>
          <p:cNvPr id="9" name="Title Placeholder 9"/>
          <p:cNvSpPr>
            <a:spLocks noGrp="1"/>
          </p:cNvSpPr>
          <p:nvPr>
            <p:ph type="title" hasCustomPrompt="1"/>
          </p:nvPr>
        </p:nvSpPr>
        <p:spPr>
          <a:xfrm>
            <a:off x="0" y="9145"/>
            <a:ext cx="12192000" cy="850392"/>
          </a:xfrm>
          <a:prstGeom prst="rect">
            <a:avLst/>
          </a:prstGeom>
        </p:spPr>
        <p:txBody>
          <a:bodyPr vert="horz" lIns="91440" tIns="45720" rIns="91440" bIns="45720" rtlCol="0" anchor="ctr">
            <a:normAutofit/>
          </a:bodyPr>
          <a:lstStyle/>
          <a:p>
            <a:r>
              <a:rPr lang="en-US" sz="2800" smtClean="0">
                <a:latin typeface="Arial Rounded MT Bold" charset="0"/>
                <a:ea typeface="Arial Rounded MT Bold" charset="0"/>
                <a:cs typeface="Arial Rounded MT Bold" charset="0"/>
              </a:rPr>
              <a:t>TITLE OF THE SLIDE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15554" y="1092820"/>
            <a:ext cx="2628900" cy="5162202"/>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7268" y="1092819"/>
            <a:ext cx="8742556" cy="5084143"/>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TextBox 6"/>
          <p:cNvSpPr txBox="1"/>
          <p:nvPr userDrawn="1"/>
        </p:nvSpPr>
        <p:spPr>
          <a:xfrm>
            <a:off x="241" y="6487262"/>
            <a:ext cx="3450753" cy="338554"/>
          </a:xfrm>
          <a:prstGeom prst="rect">
            <a:avLst/>
          </a:prstGeom>
          <a:solidFill>
            <a:schemeClr val="accent1">
              <a:lumMod val="75000"/>
            </a:schemeClr>
          </a:solidFill>
          <a:effectLst>
            <a:outerShdw blurRad="50800" dist="38100" dir="2700000" algn="tl" rotWithShape="0">
              <a:prstClr val="black">
                <a:alpha val="40000"/>
              </a:prstClr>
            </a:outerShdw>
          </a:effectLst>
        </p:spPr>
        <p:txBody>
          <a:bodyPr wrap="none" rtlCol="0">
            <a:spAutoFit/>
          </a:bodyPr>
          <a:lstStyle/>
          <a:p>
            <a:r>
              <a:rPr lang="en-US" sz="1600" b="1" dirty="0" smtClean="0">
                <a:solidFill>
                  <a:schemeClr val="bg1"/>
                </a:solidFill>
                <a:latin typeface="Arial Narrow" panose="020B0606020202030204" pitchFamily="34" charset="0"/>
              </a:rPr>
              <a:t>Indian Institute of Technology Kharagpur</a:t>
            </a:r>
            <a:endParaRPr lang="en-US" sz="1600" b="1" dirty="0">
              <a:solidFill>
                <a:schemeClr val="bg1"/>
              </a:solidFill>
              <a:latin typeface="Arial Narrow" panose="020B0606020202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6839" y="1137424"/>
            <a:ext cx="11552663" cy="5349838"/>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Rectangle 6"/>
          <p:cNvSpPr/>
          <p:nvPr userDrawn="1"/>
        </p:nvSpPr>
        <p:spPr>
          <a:xfrm>
            <a:off x="0" y="9144"/>
            <a:ext cx="12192000" cy="85039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1"/>
              </a:solidFill>
              <a:latin typeface="Arial Narrow" panose="020B0606020202030204" pitchFamily="34" charset="0"/>
            </a:endParaRPr>
          </a:p>
        </p:txBody>
      </p:sp>
      <p:sp>
        <p:nvSpPr>
          <p:cNvPr id="9" name="TextBox 8"/>
          <p:cNvSpPr txBox="1"/>
          <p:nvPr userDrawn="1"/>
        </p:nvSpPr>
        <p:spPr>
          <a:xfrm>
            <a:off x="241" y="6487262"/>
            <a:ext cx="3450753" cy="338554"/>
          </a:xfrm>
          <a:prstGeom prst="rect">
            <a:avLst/>
          </a:prstGeom>
          <a:solidFill>
            <a:schemeClr val="accent1">
              <a:lumMod val="75000"/>
            </a:schemeClr>
          </a:solidFill>
          <a:effectLst>
            <a:outerShdw blurRad="50800" dist="38100" dir="2700000" algn="tl" rotWithShape="0">
              <a:prstClr val="black">
                <a:alpha val="40000"/>
              </a:prstClr>
            </a:outerShdw>
          </a:effectLst>
        </p:spPr>
        <p:txBody>
          <a:bodyPr wrap="none" rtlCol="0">
            <a:spAutoFit/>
          </a:bodyPr>
          <a:lstStyle/>
          <a:p>
            <a:r>
              <a:rPr lang="en-US" sz="1600" b="1" dirty="0" smtClean="0">
                <a:solidFill>
                  <a:schemeClr val="bg1"/>
                </a:solidFill>
                <a:latin typeface="Arial Narrow" panose="020B0606020202030204" pitchFamily="34" charset="0"/>
              </a:rPr>
              <a:t>Indian Institute of Technology Kharagpur</a:t>
            </a:r>
            <a:endParaRPr lang="en-US" sz="1600" b="1" dirty="0">
              <a:solidFill>
                <a:schemeClr val="bg1"/>
              </a:solidFill>
              <a:latin typeface="Arial Narrow" panose="020B0606020202030204" pitchFamily="34" charset="0"/>
            </a:endParaRPr>
          </a:p>
        </p:txBody>
      </p:sp>
      <p:sp>
        <p:nvSpPr>
          <p:cNvPr id="10" name="Title Placeholder 9"/>
          <p:cNvSpPr>
            <a:spLocks noGrp="1"/>
          </p:cNvSpPr>
          <p:nvPr>
            <p:ph type="title" hasCustomPrompt="1"/>
          </p:nvPr>
        </p:nvSpPr>
        <p:spPr>
          <a:xfrm>
            <a:off x="0" y="9145"/>
            <a:ext cx="12192000" cy="850392"/>
          </a:xfrm>
          <a:prstGeom prst="rect">
            <a:avLst/>
          </a:prstGeom>
        </p:spPr>
        <p:txBody>
          <a:bodyPr vert="horz" lIns="91440" tIns="45720" rIns="91440" bIns="45720" rtlCol="0" anchor="ctr">
            <a:normAutofit/>
          </a:bodyPr>
          <a:lstStyle/>
          <a:p>
            <a:r>
              <a:rPr lang="en-US" sz="2800" smtClean="0">
                <a:latin typeface="Arial Rounded MT Bold" charset="0"/>
                <a:ea typeface="Arial Rounded MT Bold" charset="0"/>
                <a:cs typeface="Arial Rounded MT Bold" charset="0"/>
              </a:rPr>
              <a:t>TITLE OF THE SLIDE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7" name="TextBox 6"/>
          <p:cNvSpPr txBox="1"/>
          <p:nvPr userDrawn="1"/>
        </p:nvSpPr>
        <p:spPr>
          <a:xfrm>
            <a:off x="241" y="6487262"/>
            <a:ext cx="3450753" cy="338554"/>
          </a:xfrm>
          <a:prstGeom prst="rect">
            <a:avLst/>
          </a:prstGeom>
          <a:solidFill>
            <a:schemeClr val="accent1">
              <a:lumMod val="75000"/>
            </a:schemeClr>
          </a:solidFill>
          <a:effectLst>
            <a:outerShdw blurRad="50800" dist="38100" dir="2700000" algn="tl" rotWithShape="0">
              <a:prstClr val="black">
                <a:alpha val="40000"/>
              </a:prstClr>
            </a:outerShdw>
          </a:effectLst>
        </p:spPr>
        <p:txBody>
          <a:bodyPr wrap="none" rtlCol="0">
            <a:spAutoFit/>
          </a:bodyPr>
          <a:lstStyle/>
          <a:p>
            <a:r>
              <a:rPr lang="en-US" sz="1600" b="1" dirty="0" smtClean="0">
                <a:solidFill>
                  <a:schemeClr val="bg1"/>
                </a:solidFill>
                <a:latin typeface="Arial Narrow" panose="020B0606020202030204" pitchFamily="34" charset="0"/>
              </a:rPr>
              <a:t>Indian Institute of Technology Kharagpur</a:t>
            </a:r>
            <a:endParaRPr lang="en-US" sz="1600" b="1" dirty="0">
              <a:solidFill>
                <a:schemeClr val="bg1"/>
              </a:solidFill>
              <a:latin typeface="Arial Narrow" panose="020B0606020202030204" pitchFamily="34" charset="0"/>
            </a:endParaRPr>
          </a:p>
        </p:txBody>
      </p:sp>
      <p:sp>
        <p:nvSpPr>
          <p:cNvPr id="8" name="Rectangle 7"/>
          <p:cNvSpPr/>
          <p:nvPr userDrawn="1"/>
        </p:nvSpPr>
        <p:spPr>
          <a:xfrm>
            <a:off x="-6350" y="1092820"/>
            <a:ext cx="12192000" cy="278869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1"/>
              </a:solidFill>
              <a:latin typeface="Arial Narrow" panose="020B0606020202030204" pitchFamily="34" charset="0"/>
            </a:endParaRPr>
          </a:p>
        </p:txBody>
      </p:sp>
      <p:sp>
        <p:nvSpPr>
          <p:cNvPr id="9" name="Title Placeholder 9"/>
          <p:cNvSpPr>
            <a:spLocks noGrp="1"/>
          </p:cNvSpPr>
          <p:nvPr>
            <p:ph type="title" hasCustomPrompt="1"/>
          </p:nvPr>
        </p:nvSpPr>
        <p:spPr>
          <a:xfrm>
            <a:off x="0" y="9145"/>
            <a:ext cx="12192000" cy="850392"/>
          </a:xfrm>
          <a:prstGeom prst="rect">
            <a:avLst/>
          </a:prstGeom>
        </p:spPr>
        <p:txBody>
          <a:bodyPr vert="horz" lIns="91440" tIns="45720" rIns="91440" bIns="45720" rtlCol="0" anchor="ctr">
            <a:normAutofit/>
          </a:bodyPr>
          <a:lstStyle/>
          <a:p>
            <a:r>
              <a:rPr lang="en-US" sz="2800" smtClean="0">
                <a:latin typeface="Arial Rounded MT Bold" charset="0"/>
                <a:ea typeface="Arial Rounded MT Bold" charset="0"/>
                <a:cs typeface="Arial Rounded MT Bold" charset="0"/>
              </a:rPr>
              <a:t>TITLE OF THE SLIDE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67268" y="1037062"/>
            <a:ext cx="5852532" cy="5341435"/>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037062"/>
            <a:ext cx="5770756" cy="5341435"/>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8" name="Rectangle 7"/>
          <p:cNvSpPr/>
          <p:nvPr userDrawn="1"/>
        </p:nvSpPr>
        <p:spPr>
          <a:xfrm>
            <a:off x="0" y="9144"/>
            <a:ext cx="12192000" cy="85039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1"/>
              </a:solidFill>
              <a:latin typeface="Arial Narrow" panose="020B0606020202030204" pitchFamily="34" charset="0"/>
            </a:endParaRPr>
          </a:p>
        </p:txBody>
      </p:sp>
      <p:sp>
        <p:nvSpPr>
          <p:cNvPr id="9" name="TextBox 8"/>
          <p:cNvSpPr txBox="1"/>
          <p:nvPr userDrawn="1"/>
        </p:nvSpPr>
        <p:spPr>
          <a:xfrm>
            <a:off x="241" y="6487262"/>
            <a:ext cx="3450753" cy="338554"/>
          </a:xfrm>
          <a:prstGeom prst="rect">
            <a:avLst/>
          </a:prstGeom>
          <a:solidFill>
            <a:schemeClr val="accent1">
              <a:lumMod val="75000"/>
            </a:schemeClr>
          </a:solidFill>
          <a:effectLst>
            <a:outerShdw blurRad="50800" dist="38100" dir="2700000" algn="tl" rotWithShape="0">
              <a:prstClr val="black">
                <a:alpha val="40000"/>
              </a:prstClr>
            </a:outerShdw>
          </a:effectLst>
        </p:spPr>
        <p:txBody>
          <a:bodyPr wrap="none" rtlCol="0">
            <a:spAutoFit/>
          </a:bodyPr>
          <a:lstStyle/>
          <a:p>
            <a:r>
              <a:rPr lang="en-US" sz="1600" b="1" dirty="0" smtClean="0">
                <a:solidFill>
                  <a:schemeClr val="bg1"/>
                </a:solidFill>
                <a:latin typeface="Arial Narrow" panose="020B0606020202030204" pitchFamily="34" charset="0"/>
              </a:rPr>
              <a:t>Indian Institute of Technology Kharagpur</a:t>
            </a:r>
            <a:endParaRPr lang="en-US" sz="1600" b="1" dirty="0">
              <a:solidFill>
                <a:schemeClr val="bg1"/>
              </a:solidFill>
              <a:latin typeface="Arial Narrow" panose="020B0606020202030204" pitchFamily="34" charset="0"/>
            </a:endParaRPr>
          </a:p>
        </p:txBody>
      </p:sp>
      <p:sp>
        <p:nvSpPr>
          <p:cNvPr id="10" name="Title Placeholder 9"/>
          <p:cNvSpPr>
            <a:spLocks noGrp="1"/>
          </p:cNvSpPr>
          <p:nvPr>
            <p:ph type="title" hasCustomPrompt="1"/>
          </p:nvPr>
        </p:nvSpPr>
        <p:spPr>
          <a:xfrm>
            <a:off x="0" y="9145"/>
            <a:ext cx="12192000" cy="850392"/>
          </a:xfrm>
          <a:prstGeom prst="rect">
            <a:avLst/>
          </a:prstGeom>
        </p:spPr>
        <p:txBody>
          <a:bodyPr vert="horz" lIns="91440" tIns="45720" rIns="91440" bIns="45720" rtlCol="0" anchor="ctr">
            <a:normAutofit/>
          </a:bodyPr>
          <a:lstStyle/>
          <a:p>
            <a:r>
              <a:rPr lang="en-US" sz="2800" smtClean="0">
                <a:latin typeface="Arial Rounded MT Bold" charset="0"/>
                <a:ea typeface="Arial Rounded MT Bold" charset="0"/>
                <a:cs typeface="Arial Rounded MT Bold" charset="0"/>
              </a:rPr>
              <a:t>TITLE OF THE SLIDE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 name="Rectangle 9"/>
          <p:cNvSpPr/>
          <p:nvPr userDrawn="1"/>
        </p:nvSpPr>
        <p:spPr>
          <a:xfrm>
            <a:off x="0" y="9144"/>
            <a:ext cx="12192000" cy="85039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1"/>
              </a:solidFill>
              <a:latin typeface="Arial Narrow" panose="020B0606020202030204" pitchFamily="34" charset="0"/>
            </a:endParaRPr>
          </a:p>
        </p:txBody>
      </p:sp>
      <p:sp>
        <p:nvSpPr>
          <p:cNvPr id="11" name="TextBox 10"/>
          <p:cNvSpPr txBox="1"/>
          <p:nvPr userDrawn="1"/>
        </p:nvSpPr>
        <p:spPr>
          <a:xfrm>
            <a:off x="241" y="6487262"/>
            <a:ext cx="3450753" cy="338554"/>
          </a:xfrm>
          <a:prstGeom prst="rect">
            <a:avLst/>
          </a:prstGeom>
          <a:solidFill>
            <a:schemeClr val="accent1">
              <a:lumMod val="75000"/>
            </a:schemeClr>
          </a:solidFill>
          <a:effectLst>
            <a:outerShdw blurRad="50800" dist="38100" dir="2700000" algn="tl" rotWithShape="0">
              <a:prstClr val="black">
                <a:alpha val="40000"/>
              </a:prstClr>
            </a:outerShdw>
          </a:effectLst>
        </p:spPr>
        <p:txBody>
          <a:bodyPr wrap="none" rtlCol="0">
            <a:spAutoFit/>
          </a:bodyPr>
          <a:lstStyle/>
          <a:p>
            <a:r>
              <a:rPr lang="en-US" sz="1600" b="1" dirty="0" smtClean="0">
                <a:solidFill>
                  <a:schemeClr val="bg1"/>
                </a:solidFill>
                <a:latin typeface="Arial Narrow" panose="020B0606020202030204" pitchFamily="34" charset="0"/>
              </a:rPr>
              <a:t>Indian Institute of Technology Kharagpur</a:t>
            </a:r>
            <a:endParaRPr lang="en-US" sz="1600" b="1" dirty="0">
              <a:solidFill>
                <a:schemeClr val="bg1"/>
              </a:solidFill>
              <a:latin typeface="Arial Narrow" panose="020B0606020202030204" pitchFamily="34" charset="0"/>
            </a:endParaRPr>
          </a:p>
        </p:txBody>
      </p:sp>
      <p:sp>
        <p:nvSpPr>
          <p:cNvPr id="12" name="Title Placeholder 9"/>
          <p:cNvSpPr>
            <a:spLocks noGrp="1"/>
          </p:cNvSpPr>
          <p:nvPr>
            <p:ph type="title" hasCustomPrompt="1"/>
          </p:nvPr>
        </p:nvSpPr>
        <p:spPr>
          <a:xfrm>
            <a:off x="0" y="9145"/>
            <a:ext cx="12192000" cy="850392"/>
          </a:xfrm>
          <a:prstGeom prst="rect">
            <a:avLst/>
          </a:prstGeom>
        </p:spPr>
        <p:txBody>
          <a:bodyPr vert="horz" lIns="91440" tIns="45720" rIns="91440" bIns="45720" rtlCol="0" anchor="ctr">
            <a:normAutofit/>
          </a:bodyPr>
          <a:lstStyle/>
          <a:p>
            <a:r>
              <a:rPr lang="en-US" sz="2800" smtClean="0">
                <a:latin typeface="Arial Rounded MT Bold" charset="0"/>
                <a:ea typeface="Arial Rounded MT Bold" charset="0"/>
                <a:cs typeface="Arial Rounded MT Bold" charset="0"/>
              </a:rPr>
              <a:t>TITLE OF THE SLIDE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Rectangle 5"/>
          <p:cNvSpPr/>
          <p:nvPr userDrawn="1"/>
        </p:nvSpPr>
        <p:spPr>
          <a:xfrm>
            <a:off x="0" y="9144"/>
            <a:ext cx="12192000" cy="85039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1"/>
              </a:solidFill>
              <a:latin typeface="Arial Narrow" panose="020B0606020202030204" pitchFamily="34" charset="0"/>
            </a:endParaRPr>
          </a:p>
        </p:txBody>
      </p:sp>
      <p:sp>
        <p:nvSpPr>
          <p:cNvPr id="7" name="TextBox 6"/>
          <p:cNvSpPr txBox="1"/>
          <p:nvPr userDrawn="1"/>
        </p:nvSpPr>
        <p:spPr>
          <a:xfrm>
            <a:off x="241" y="6487262"/>
            <a:ext cx="3450753" cy="338554"/>
          </a:xfrm>
          <a:prstGeom prst="rect">
            <a:avLst/>
          </a:prstGeom>
          <a:solidFill>
            <a:schemeClr val="accent1">
              <a:lumMod val="75000"/>
            </a:schemeClr>
          </a:solidFill>
          <a:effectLst>
            <a:outerShdw blurRad="50800" dist="38100" dir="2700000" algn="tl" rotWithShape="0">
              <a:prstClr val="black">
                <a:alpha val="40000"/>
              </a:prstClr>
            </a:outerShdw>
          </a:effectLst>
        </p:spPr>
        <p:txBody>
          <a:bodyPr wrap="none" rtlCol="0">
            <a:spAutoFit/>
          </a:bodyPr>
          <a:lstStyle/>
          <a:p>
            <a:r>
              <a:rPr lang="en-US" sz="1600" b="1" dirty="0" smtClean="0">
                <a:solidFill>
                  <a:schemeClr val="bg1"/>
                </a:solidFill>
                <a:latin typeface="Arial Narrow" panose="020B0606020202030204" pitchFamily="34" charset="0"/>
              </a:rPr>
              <a:t>Indian Institute of Technology Kharagpur</a:t>
            </a:r>
            <a:endParaRPr lang="en-US" sz="1600" b="1" dirty="0">
              <a:solidFill>
                <a:schemeClr val="bg1"/>
              </a:solidFill>
              <a:latin typeface="Arial Narrow" panose="020B0606020202030204" pitchFamily="34" charset="0"/>
            </a:endParaRPr>
          </a:p>
        </p:txBody>
      </p:sp>
      <p:sp>
        <p:nvSpPr>
          <p:cNvPr id="8" name="Title Placeholder 9"/>
          <p:cNvSpPr>
            <a:spLocks noGrp="1"/>
          </p:cNvSpPr>
          <p:nvPr>
            <p:ph type="title" hasCustomPrompt="1"/>
          </p:nvPr>
        </p:nvSpPr>
        <p:spPr>
          <a:xfrm>
            <a:off x="0" y="9145"/>
            <a:ext cx="12192000" cy="850392"/>
          </a:xfrm>
          <a:prstGeom prst="rect">
            <a:avLst/>
          </a:prstGeom>
        </p:spPr>
        <p:txBody>
          <a:bodyPr vert="horz" lIns="91440" tIns="45720" rIns="91440" bIns="45720" rtlCol="0" anchor="ctr">
            <a:normAutofit/>
          </a:bodyPr>
          <a:lstStyle/>
          <a:p>
            <a:r>
              <a:rPr lang="en-US" sz="2800" smtClean="0">
                <a:latin typeface="Arial Rounded MT Bold" charset="0"/>
                <a:ea typeface="Arial Rounded MT Bold" charset="0"/>
                <a:cs typeface="Arial Rounded MT Bold" charset="0"/>
              </a:rPr>
              <a:t>TITLE OF THE SLIDE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TextBox 7"/>
          <p:cNvSpPr txBox="1"/>
          <p:nvPr userDrawn="1"/>
        </p:nvSpPr>
        <p:spPr>
          <a:xfrm>
            <a:off x="241" y="6487262"/>
            <a:ext cx="3450753" cy="338554"/>
          </a:xfrm>
          <a:prstGeom prst="rect">
            <a:avLst/>
          </a:prstGeom>
          <a:solidFill>
            <a:schemeClr val="accent1">
              <a:lumMod val="75000"/>
            </a:schemeClr>
          </a:solidFill>
          <a:effectLst>
            <a:outerShdw blurRad="50800" dist="38100" dir="2700000" algn="tl" rotWithShape="0">
              <a:prstClr val="black">
                <a:alpha val="40000"/>
              </a:prstClr>
            </a:outerShdw>
          </a:effectLst>
        </p:spPr>
        <p:txBody>
          <a:bodyPr wrap="none" rtlCol="0">
            <a:spAutoFit/>
          </a:bodyPr>
          <a:lstStyle/>
          <a:p>
            <a:r>
              <a:rPr lang="en-US" sz="1600" b="1" dirty="0" smtClean="0">
                <a:solidFill>
                  <a:schemeClr val="bg1"/>
                </a:solidFill>
                <a:latin typeface="Arial Narrow" panose="020B0606020202030204" pitchFamily="34" charset="0"/>
              </a:rPr>
              <a:t>Indian Institute of Technology Kharagpur</a:t>
            </a:r>
            <a:endParaRPr lang="en-US" sz="1600" b="1" dirty="0">
              <a:solidFill>
                <a:schemeClr val="bg1"/>
              </a:solidFill>
              <a:latin typeface="Arial Narrow" panose="020B0606020202030204" pitchFamily="34" charset="0"/>
            </a:endParaRPr>
          </a:p>
        </p:txBody>
      </p:sp>
      <p:sp>
        <p:nvSpPr>
          <p:cNvPr id="9" name="Title Placeholder 9"/>
          <p:cNvSpPr txBox="1"/>
          <p:nvPr userDrawn="1"/>
        </p:nvSpPr>
        <p:spPr>
          <a:xfrm>
            <a:off x="0" y="9145"/>
            <a:ext cx="12192000" cy="85039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2800" kern="1200" baseline="0">
                <a:solidFill>
                  <a:schemeClr val="bg1"/>
                </a:solidFill>
                <a:latin typeface="Arial Rounded MT Bold" charset="0"/>
                <a:ea typeface="Arial Rounded MT Bold" charset="0"/>
                <a:cs typeface="Arial Rounded MT Bold" charset="0"/>
              </a:defRPr>
            </a:lvl1pPr>
          </a:lstStyle>
          <a:p>
            <a:r>
              <a:rPr lang="en-US" smtClean="0"/>
              <a:t>TITLE OF THE SLIDE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TextBox 7"/>
          <p:cNvSpPr txBox="1"/>
          <p:nvPr userDrawn="1"/>
        </p:nvSpPr>
        <p:spPr>
          <a:xfrm>
            <a:off x="241" y="6487262"/>
            <a:ext cx="3450753" cy="338554"/>
          </a:xfrm>
          <a:prstGeom prst="rect">
            <a:avLst/>
          </a:prstGeom>
          <a:solidFill>
            <a:schemeClr val="accent1">
              <a:lumMod val="75000"/>
            </a:schemeClr>
          </a:solidFill>
          <a:effectLst>
            <a:outerShdw blurRad="50800" dist="38100" dir="2700000" algn="tl" rotWithShape="0">
              <a:prstClr val="black">
                <a:alpha val="40000"/>
              </a:prstClr>
            </a:outerShdw>
          </a:effectLst>
        </p:spPr>
        <p:txBody>
          <a:bodyPr wrap="none" rtlCol="0">
            <a:spAutoFit/>
          </a:bodyPr>
          <a:lstStyle/>
          <a:p>
            <a:r>
              <a:rPr lang="en-US" sz="1600" b="1" dirty="0" smtClean="0">
                <a:solidFill>
                  <a:schemeClr val="bg1"/>
                </a:solidFill>
                <a:latin typeface="Arial Narrow" panose="020B0606020202030204" pitchFamily="34" charset="0"/>
              </a:rPr>
              <a:t>Indian Institute of Technology Kharagpur</a:t>
            </a:r>
            <a:endParaRPr lang="en-US" sz="1600" b="1" dirty="0">
              <a:solidFill>
                <a:schemeClr val="bg1"/>
              </a:solidFill>
              <a:latin typeface="Arial Narrow" panose="020B0606020202030204" pitchFamily="34" charset="0"/>
            </a:endParaRPr>
          </a:p>
        </p:txBody>
      </p:sp>
      <p:sp>
        <p:nvSpPr>
          <p:cNvPr id="9" name="Title Placeholder 9"/>
          <p:cNvSpPr txBox="1"/>
          <p:nvPr userDrawn="1"/>
        </p:nvSpPr>
        <p:spPr>
          <a:xfrm>
            <a:off x="0" y="9145"/>
            <a:ext cx="12192000" cy="85039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2800" kern="1200" baseline="0">
                <a:solidFill>
                  <a:schemeClr val="bg1"/>
                </a:solidFill>
                <a:latin typeface="Arial Rounded MT Bold" charset="0"/>
                <a:ea typeface="Arial Rounded MT Bold" charset="0"/>
                <a:cs typeface="Arial Rounded MT Bold" charset="0"/>
              </a:defRPr>
            </a:lvl1pPr>
          </a:lstStyle>
          <a:p>
            <a:r>
              <a:rPr lang="en-US" smtClean="0"/>
              <a:t>TITLE OF THE SLIDE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2800" kern="1200" baseline="0">
          <a:solidFill>
            <a:schemeClr val="bg1"/>
          </a:solidFill>
          <a:latin typeface="Arial Rounded MT Bold" charset="0"/>
          <a:ea typeface="Arial Rounded MT Bold" charset="0"/>
          <a:cs typeface="Arial Rounded MT Bold" charset="0"/>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tiff"/><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tiff"/><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tiff"/></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tiff"/></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image" Target="../media/image5.tiff"/><Relationship Id="rId3" Type="http://schemas.openxmlformats.org/officeDocument/2006/relationships/image" Target="../media/image4.tiff"/><Relationship Id="rId2" Type="http://schemas.openxmlformats.org/officeDocument/2006/relationships/image" Target="../media/image3.tiff"/><Relationship Id="rId1" Type="http://schemas.openxmlformats.org/officeDocument/2006/relationships/image" Target="../media/image2.tif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image" Target="../media/image5.tiff"/><Relationship Id="rId3" Type="http://schemas.openxmlformats.org/officeDocument/2006/relationships/image" Target="../media/image4.tiff"/><Relationship Id="rId2" Type="http://schemas.openxmlformats.org/officeDocument/2006/relationships/image" Target="../media/image3.tiff"/><Relationship Id="rId1" Type="http://schemas.openxmlformats.org/officeDocument/2006/relationships/image" Target="../media/image2.tiff"/></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mailto:btech@iitkgp.ac.in)" TargetMode="Externa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tiff"/></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tiff"/></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image" Target="../media/image5.tiff"/><Relationship Id="rId3" Type="http://schemas.openxmlformats.org/officeDocument/2006/relationships/image" Target="../media/image4.tiff"/><Relationship Id="rId2" Type="http://schemas.openxmlformats.org/officeDocument/2006/relationships/image" Target="../media/image3.tiff"/><Relationship Id="rId1" Type="http://schemas.openxmlformats.org/officeDocument/2006/relationships/image" Target="../media/image2.tif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52.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image" Target="../media/image5.tiff"/><Relationship Id="rId3" Type="http://schemas.openxmlformats.org/officeDocument/2006/relationships/image" Target="../media/image4.tiff"/><Relationship Id="rId2" Type="http://schemas.openxmlformats.org/officeDocument/2006/relationships/image" Target="../media/image3.tiff"/><Relationship Id="rId1" Type="http://schemas.openxmlformats.org/officeDocument/2006/relationships/image" Target="../media/image2.tif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tif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tiff"/></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tif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tiff"/></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tiff"/></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tiff"/></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3498"/>
            <a:ext cx="12192000" cy="637988"/>
          </a:xfrm>
        </p:spPr>
        <p:txBody>
          <a:bodyPr>
            <a:normAutofit/>
          </a:bodyPr>
          <a:lstStyle/>
          <a:p>
            <a:r>
              <a:rPr lang="en-US" dirty="0" smtClean="0"/>
              <a:t>CS 31006: Computer Networks – Application Layer</a:t>
            </a:r>
            <a:endParaRPr lang="en-US" dirty="0"/>
          </a:p>
        </p:txBody>
      </p:sp>
      <p:pic>
        <p:nvPicPr>
          <p:cNvPr id="3" name="Picture 2"/>
          <p:cNvPicPr>
            <a:picLocks noChangeAspect="1"/>
          </p:cNvPicPr>
          <p:nvPr/>
        </p:nvPicPr>
        <p:blipFill>
          <a:blip r:embed="rId1"/>
          <a:stretch>
            <a:fillRect/>
          </a:stretch>
        </p:blipFill>
        <p:spPr>
          <a:xfrm>
            <a:off x="4442279" y="1436007"/>
            <a:ext cx="7429500" cy="36957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839" y="1137423"/>
            <a:ext cx="11552663" cy="5510119"/>
          </a:xfrm>
        </p:spPr>
        <p:txBody>
          <a:bodyPr/>
          <a:lstStyle/>
          <a:p>
            <a:r>
              <a:rPr lang="en-US" dirty="0" smtClean="0"/>
              <a:t>Three questions to be answered for accessing a web page </a:t>
            </a:r>
            <a:endParaRPr lang="en-US" dirty="0" smtClean="0"/>
          </a:p>
          <a:p>
            <a:pPr lvl="1"/>
            <a:r>
              <a:rPr lang="en-US" dirty="0" smtClean="0"/>
              <a:t>What is the page called? (</a:t>
            </a:r>
            <a:r>
              <a:rPr lang="en-US" b="1" dirty="0" err="1" smtClean="0"/>
              <a:t>courses.html</a:t>
            </a:r>
            <a:r>
              <a:rPr lang="en-US" dirty="0" smtClean="0"/>
              <a:t>)</a:t>
            </a:r>
            <a:endParaRPr lang="en-US" dirty="0" smtClean="0"/>
          </a:p>
          <a:p>
            <a:pPr lvl="1"/>
            <a:r>
              <a:rPr lang="en-US" dirty="0" smtClean="0"/>
              <a:t>Where is the page located</a:t>
            </a:r>
            <a:r>
              <a:rPr lang="en-US" dirty="0"/>
              <a:t>? </a:t>
            </a:r>
            <a:r>
              <a:rPr lang="en-US" dirty="0" smtClean="0"/>
              <a:t>(</a:t>
            </a:r>
            <a:r>
              <a:rPr lang="en-US" b="1" dirty="0" err="1" smtClean="0"/>
              <a:t>cse.iitkgp.ac.in</a:t>
            </a:r>
            <a:r>
              <a:rPr lang="en-US" b="1" dirty="0"/>
              <a:t>/~</a:t>
            </a:r>
            <a:r>
              <a:rPr lang="en-US" b="1" dirty="0" err="1"/>
              <a:t>sandipc</a:t>
            </a:r>
            <a:r>
              <a:rPr lang="en-US" b="1" dirty="0" smtClean="0"/>
              <a:t>/</a:t>
            </a:r>
            <a:r>
              <a:rPr lang="en-US" dirty="0" smtClean="0"/>
              <a:t>)</a:t>
            </a:r>
            <a:endParaRPr lang="en-US" dirty="0" smtClean="0"/>
          </a:p>
          <a:p>
            <a:pPr lvl="1"/>
            <a:r>
              <a:rPr lang="en-US" dirty="0" smtClean="0"/>
              <a:t>How can the page be accessed? (</a:t>
            </a:r>
            <a:r>
              <a:rPr lang="en-US" b="1" dirty="0" smtClean="0"/>
              <a:t>http://</a:t>
            </a:r>
            <a:r>
              <a:rPr lang="en-US" dirty="0" smtClean="0"/>
              <a:t>) </a:t>
            </a:r>
            <a:endParaRPr lang="en-US" dirty="0" smtClean="0"/>
          </a:p>
          <a:p>
            <a:pPr lvl="1"/>
            <a:endParaRPr lang="en-US" dirty="0"/>
          </a:p>
          <a:p>
            <a:r>
              <a:rPr lang="en-US" b="1" dirty="0" smtClean="0"/>
              <a:t>Uniform Resource Locator (URL): </a:t>
            </a:r>
            <a:r>
              <a:rPr lang="en-US" dirty="0" smtClean="0"/>
              <a:t>Each page is assigned a URL that effectively serves the page’s worldwide name</a:t>
            </a:r>
            <a:endParaRPr lang="en-US" dirty="0" smtClean="0"/>
          </a:p>
          <a:p>
            <a:endParaRPr lang="en-US" b="1" dirty="0"/>
          </a:p>
          <a:p>
            <a:r>
              <a:rPr lang="en-US" b="1" dirty="0" smtClean="0"/>
              <a:t>URL </a:t>
            </a:r>
            <a:r>
              <a:rPr lang="en-US" dirty="0" smtClean="0"/>
              <a:t>have three components:</a:t>
            </a:r>
            <a:endParaRPr lang="en-US" dirty="0" smtClean="0"/>
          </a:p>
          <a:p>
            <a:pPr lvl="1"/>
            <a:r>
              <a:rPr lang="en-US" dirty="0" smtClean="0"/>
              <a:t>The protocol</a:t>
            </a:r>
            <a:endParaRPr lang="en-US" dirty="0" smtClean="0"/>
          </a:p>
          <a:p>
            <a:pPr lvl="1"/>
            <a:r>
              <a:rPr lang="en-US" dirty="0" smtClean="0"/>
              <a:t>The </a:t>
            </a:r>
            <a:r>
              <a:rPr lang="en-US" b="1" dirty="0" smtClean="0"/>
              <a:t>qualified name</a:t>
            </a:r>
            <a:r>
              <a:rPr lang="en-US" dirty="0" smtClean="0"/>
              <a:t> of the machine one which the page is located</a:t>
            </a:r>
            <a:endParaRPr lang="en-US" dirty="0" smtClean="0"/>
          </a:p>
          <a:p>
            <a:pPr lvl="1"/>
            <a:r>
              <a:rPr lang="en-US" dirty="0" smtClean="0"/>
              <a:t>The path uniquely indicating the specific page </a:t>
            </a:r>
            <a:endParaRPr lang="en-US" dirty="0"/>
          </a:p>
        </p:txBody>
      </p:sp>
      <p:sp>
        <p:nvSpPr>
          <p:cNvPr id="3" name="Title 2"/>
          <p:cNvSpPr>
            <a:spLocks noGrp="1"/>
          </p:cNvSpPr>
          <p:nvPr>
            <p:ph type="title"/>
          </p:nvPr>
        </p:nvSpPr>
        <p:spPr/>
        <p:txBody>
          <a:bodyPr/>
          <a:lstStyle/>
          <a:p>
            <a:r>
              <a:rPr lang="en-US" dirty="0" smtClean="0"/>
              <a:t>HTTP – The Client Side</a:t>
            </a:r>
            <a:endParaRPr lang="en-US" dirty="0"/>
          </a:p>
        </p:txBody>
      </p:sp>
      <p:sp>
        <p:nvSpPr>
          <p:cNvPr id="4" name="TextBox 3"/>
          <p:cNvSpPr txBox="1"/>
          <p:nvPr/>
        </p:nvSpPr>
        <p:spPr>
          <a:xfrm>
            <a:off x="3686629" y="6334780"/>
            <a:ext cx="8222873" cy="523220"/>
          </a:xfrm>
          <a:prstGeom prst="rect">
            <a:avLst/>
          </a:prstGeom>
          <a:noFill/>
        </p:spPr>
        <p:txBody>
          <a:bodyPr wrap="square" rtlCol="0">
            <a:spAutoFit/>
          </a:bodyPr>
          <a:lstStyle/>
          <a:p>
            <a:r>
              <a:rPr lang="en-US" sz="2800" b="1" dirty="0">
                <a:solidFill>
                  <a:srgbClr val="FF0000"/>
                </a:solidFill>
              </a:rPr>
              <a:t>http://</a:t>
            </a:r>
            <a:r>
              <a:rPr lang="en-US" sz="2800" b="1" dirty="0">
                <a:solidFill>
                  <a:srgbClr val="0070C0"/>
                </a:solidFill>
              </a:rPr>
              <a:t>cse.iitkgp.ac.in/~</a:t>
            </a:r>
            <a:r>
              <a:rPr lang="en-US" sz="2800" b="1" dirty="0" smtClean="0">
                <a:solidFill>
                  <a:srgbClr val="0070C0"/>
                </a:solidFill>
              </a:rPr>
              <a:t>sandipc/</a:t>
            </a:r>
            <a:r>
              <a:rPr lang="en-US" sz="2800" b="1" dirty="0" smtClean="0">
                <a:solidFill>
                  <a:srgbClr val="92D050"/>
                </a:solidFill>
              </a:rPr>
              <a:t>courses.html</a:t>
            </a:r>
            <a:r>
              <a:rPr lang="en-US" sz="2800" b="1" dirty="0" smtClean="0"/>
              <a:t> </a:t>
            </a:r>
            <a:endParaRPr lang="en-US" sz="28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browser determines the URL</a:t>
            </a:r>
            <a:endParaRPr lang="en-US" dirty="0" smtClean="0"/>
          </a:p>
          <a:p>
            <a:r>
              <a:rPr lang="en-US" dirty="0" smtClean="0"/>
              <a:t>The browser asks DNS for the IP address of the server </a:t>
            </a:r>
            <a:r>
              <a:rPr lang="en-US" i="1" dirty="0" err="1" smtClean="0"/>
              <a:t>cse.iitkgp.ac.in</a:t>
            </a:r>
            <a:endParaRPr lang="en-US" i="1" dirty="0" smtClean="0"/>
          </a:p>
          <a:p>
            <a:r>
              <a:rPr lang="en-US" dirty="0" smtClean="0"/>
              <a:t>DNS replies with 203.110.245.250 </a:t>
            </a:r>
            <a:endParaRPr lang="en-US" dirty="0" smtClean="0"/>
          </a:p>
          <a:p>
            <a:r>
              <a:rPr lang="en-US" dirty="0" smtClean="0"/>
              <a:t>The browser makes a TCP connection to 203.110.245.250 on port 80, the well known port for the HTTP protocol</a:t>
            </a:r>
            <a:endParaRPr lang="en-US" dirty="0" smtClean="0"/>
          </a:p>
          <a:p>
            <a:r>
              <a:rPr lang="en-US" dirty="0" smtClean="0"/>
              <a:t>It sends over an HTTP request asking for the page </a:t>
            </a:r>
            <a:r>
              <a:rPr lang="en-US" i="1" dirty="0" smtClean="0"/>
              <a:t>/</a:t>
            </a:r>
            <a:r>
              <a:rPr lang="en-US" i="1" dirty="0" err="1" smtClean="0"/>
              <a:t>courses.html</a:t>
            </a:r>
            <a:endParaRPr lang="en-US" dirty="0" smtClean="0"/>
          </a:p>
          <a:p>
            <a:r>
              <a:rPr lang="en-US" dirty="0" smtClean="0"/>
              <a:t>The </a:t>
            </a:r>
            <a:r>
              <a:rPr lang="en-US" i="1" dirty="0" err="1" smtClean="0"/>
              <a:t>cse.iitkgp.ac.in</a:t>
            </a:r>
            <a:r>
              <a:rPr lang="en-US" dirty="0" smtClean="0"/>
              <a:t> server sends the page as an HTTP response, for example by sending the file </a:t>
            </a:r>
            <a:r>
              <a:rPr lang="en-US" i="1" dirty="0" smtClean="0"/>
              <a:t>/</a:t>
            </a:r>
            <a:r>
              <a:rPr lang="en-US" i="1" dirty="0" err="1" smtClean="0"/>
              <a:t>courses.html</a:t>
            </a:r>
            <a:endParaRPr lang="en-US" dirty="0" smtClean="0"/>
          </a:p>
          <a:p>
            <a:r>
              <a:rPr lang="en-US" dirty="0" smtClean="0"/>
              <a:t>If the page includes URLS that are needed for display, the browser fetches the  other URLs using the same process. </a:t>
            </a:r>
            <a:endParaRPr lang="en-US" dirty="0"/>
          </a:p>
        </p:txBody>
      </p:sp>
      <p:sp>
        <p:nvSpPr>
          <p:cNvPr id="3" name="Title 2"/>
          <p:cNvSpPr>
            <a:spLocks noGrp="1"/>
          </p:cNvSpPr>
          <p:nvPr>
            <p:ph type="title"/>
          </p:nvPr>
        </p:nvSpPr>
        <p:spPr/>
        <p:txBody>
          <a:bodyPr>
            <a:normAutofit fontScale="90000"/>
          </a:bodyPr>
          <a:lstStyle/>
          <a:p>
            <a:r>
              <a:rPr lang="en-US" dirty="0" smtClean="0"/>
              <a:t>The Steps When </a:t>
            </a:r>
            <a:r>
              <a:rPr lang="en-US" dirty="0"/>
              <a:t>You Click http://</a:t>
            </a:r>
            <a:r>
              <a:rPr lang="en-US" dirty="0" err="1"/>
              <a:t>cse.iitkgp.ac.in</a:t>
            </a:r>
            <a:r>
              <a:rPr lang="en-US" dirty="0"/>
              <a:t>/~</a:t>
            </a:r>
            <a:r>
              <a:rPr lang="en-US" dirty="0" err="1"/>
              <a:t>sandipc</a:t>
            </a:r>
            <a:r>
              <a:rPr lang="en-US" dirty="0"/>
              <a:t>/</a:t>
            </a:r>
            <a:r>
              <a:rPr lang="en-US" dirty="0" err="1"/>
              <a:t>courses.html</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The Steps When </a:t>
            </a:r>
            <a:r>
              <a:rPr lang="en-US" dirty="0"/>
              <a:t>You Click http://</a:t>
            </a:r>
            <a:r>
              <a:rPr lang="en-US" dirty="0" err="1"/>
              <a:t>cse.iitkgp.ac.in</a:t>
            </a:r>
            <a:r>
              <a:rPr lang="en-US" dirty="0"/>
              <a:t>/~</a:t>
            </a:r>
            <a:r>
              <a:rPr lang="en-US" dirty="0" err="1"/>
              <a:t>sandipc</a:t>
            </a:r>
            <a:r>
              <a:rPr lang="en-US" dirty="0"/>
              <a:t>/</a:t>
            </a:r>
            <a:r>
              <a:rPr lang="en-US" dirty="0" err="1"/>
              <a:t>courses.html</a:t>
            </a:r>
            <a:endParaRPr lang="en-US" dirty="0"/>
          </a:p>
        </p:txBody>
      </p:sp>
      <p:pic>
        <p:nvPicPr>
          <p:cNvPr id="6" name="Picture 5"/>
          <p:cNvPicPr>
            <a:picLocks noChangeAspect="1"/>
          </p:cNvPicPr>
          <p:nvPr/>
        </p:nvPicPr>
        <p:blipFill>
          <a:blip r:embed="rId1"/>
          <a:stretch>
            <a:fillRect/>
          </a:stretch>
        </p:blipFill>
        <p:spPr>
          <a:xfrm>
            <a:off x="0" y="859537"/>
            <a:ext cx="12137510" cy="5076806"/>
          </a:xfrm>
          <a:prstGeom prst="rect">
            <a:avLst/>
          </a:prstGeom>
          <a:ln>
            <a:solidFill>
              <a:schemeClr val="accent1">
                <a:alpha val="67000"/>
              </a:schemeClr>
            </a:solidFill>
          </a:ln>
        </p:spPr>
      </p:pic>
      <p:sp>
        <p:nvSpPr>
          <p:cNvPr id="7" name="Rectangle 6"/>
          <p:cNvSpPr/>
          <p:nvPr/>
        </p:nvSpPr>
        <p:spPr>
          <a:xfrm>
            <a:off x="245327" y="1672683"/>
            <a:ext cx="4750419" cy="512956"/>
          </a:xfrm>
          <a:prstGeom prst="rect">
            <a:avLst/>
          </a:prstGeom>
          <a:noFill/>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p:cNvSpPr/>
          <p:nvPr/>
        </p:nvSpPr>
        <p:spPr>
          <a:xfrm>
            <a:off x="2620536" y="4055326"/>
            <a:ext cx="4939991" cy="538975"/>
          </a:xfrm>
          <a:prstGeom prst="rect">
            <a:avLst/>
          </a:prstGeom>
          <a:noFill/>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browser displays the page </a:t>
            </a:r>
            <a:r>
              <a:rPr lang="en-US" i="1" dirty="0" err="1" smtClean="0"/>
              <a:t>courses.html</a:t>
            </a:r>
            <a:endParaRPr lang="en-US" dirty="0" smtClean="0"/>
          </a:p>
          <a:p>
            <a:r>
              <a:rPr lang="en-US" dirty="0" smtClean="0"/>
              <a:t>The TCP connections are released if there are no other requests to the same server for a short period. </a:t>
            </a:r>
            <a:endParaRPr lang="en-US" dirty="0"/>
          </a:p>
        </p:txBody>
      </p:sp>
      <p:sp>
        <p:nvSpPr>
          <p:cNvPr id="3" name="Title 2"/>
          <p:cNvSpPr>
            <a:spLocks noGrp="1"/>
          </p:cNvSpPr>
          <p:nvPr>
            <p:ph type="title"/>
          </p:nvPr>
        </p:nvSpPr>
        <p:spPr/>
        <p:txBody>
          <a:bodyPr>
            <a:normAutofit fontScale="90000"/>
          </a:bodyPr>
          <a:lstStyle/>
          <a:p>
            <a:r>
              <a:rPr lang="en-US" dirty="0" smtClean="0"/>
              <a:t>The Steps When </a:t>
            </a:r>
            <a:r>
              <a:rPr lang="en-US" dirty="0"/>
              <a:t>You Click http://</a:t>
            </a:r>
            <a:r>
              <a:rPr lang="en-US" dirty="0" err="1"/>
              <a:t>cse.iitkgp.ac.in</a:t>
            </a:r>
            <a:r>
              <a:rPr lang="en-US" dirty="0"/>
              <a:t>/~</a:t>
            </a:r>
            <a:r>
              <a:rPr lang="en-US" dirty="0" err="1"/>
              <a:t>sandipc</a:t>
            </a:r>
            <a:r>
              <a:rPr lang="en-US" dirty="0"/>
              <a:t>/</a:t>
            </a:r>
            <a:r>
              <a:rPr lang="en-US" dirty="0" err="1"/>
              <a:t>courses.html</a:t>
            </a:r>
            <a:endParaRPr lang="en-US" dirty="0"/>
          </a:p>
        </p:txBody>
      </p:sp>
      <p:pic>
        <p:nvPicPr>
          <p:cNvPr id="4" name="Picture 3"/>
          <p:cNvPicPr>
            <a:picLocks noChangeAspect="1"/>
          </p:cNvPicPr>
          <p:nvPr/>
        </p:nvPicPr>
        <p:blipFill>
          <a:blip r:embed="rId1" cstate="email"/>
          <a:stretch>
            <a:fillRect/>
          </a:stretch>
        </p:blipFill>
        <p:spPr>
          <a:xfrm>
            <a:off x="3618630" y="3077029"/>
            <a:ext cx="8573370" cy="368812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cstate="email"/>
          <a:stretch>
            <a:fillRect/>
          </a:stretch>
        </p:blipFill>
        <p:spPr>
          <a:xfrm>
            <a:off x="0" y="859537"/>
            <a:ext cx="9027886" cy="3776131"/>
          </a:xfrm>
          <a:prstGeom prst="rect">
            <a:avLst/>
          </a:prstGeom>
          <a:ln>
            <a:solidFill>
              <a:schemeClr val="accent1">
                <a:alpha val="67000"/>
              </a:schemeClr>
            </a:solidFill>
          </a:ln>
        </p:spPr>
      </p:pic>
      <p:sp>
        <p:nvSpPr>
          <p:cNvPr id="2" name="Content Placeholder 1"/>
          <p:cNvSpPr>
            <a:spLocks noGrp="1"/>
          </p:cNvSpPr>
          <p:nvPr>
            <p:ph idx="1"/>
          </p:nvPr>
        </p:nvSpPr>
        <p:spPr>
          <a:xfrm>
            <a:off x="1" y="4789714"/>
            <a:ext cx="12192000" cy="1697548"/>
          </a:xfrm>
        </p:spPr>
        <p:txBody>
          <a:bodyPr/>
          <a:lstStyle/>
          <a:p>
            <a:r>
              <a:rPr lang="en-US" dirty="0" smtClean="0"/>
              <a:t>Generalization of the URLs – specifies the pages only or partially refers the pages without complete locations</a:t>
            </a:r>
            <a:endParaRPr lang="en-US" dirty="0" smtClean="0"/>
          </a:p>
          <a:p>
            <a:r>
              <a:rPr lang="en-US" i="1" dirty="0" smtClean="0"/>
              <a:t>/images/</a:t>
            </a:r>
            <a:r>
              <a:rPr lang="en-US" i="1" dirty="0" err="1" smtClean="0"/>
              <a:t>iit_kgp.png</a:t>
            </a:r>
            <a:r>
              <a:rPr lang="en-US" i="1" dirty="0" smtClean="0"/>
              <a:t> </a:t>
            </a:r>
            <a:r>
              <a:rPr lang="en-US" dirty="0" smtClean="0"/>
              <a:t>– may become URL  </a:t>
            </a:r>
            <a:r>
              <a:rPr lang="en-US" i="1" dirty="0" smtClean="0"/>
              <a:t>https://cse.iitd.ac.in/images/iit_kgp.png </a:t>
            </a:r>
            <a:r>
              <a:rPr lang="en-US" dirty="0" smtClean="0"/>
              <a:t>if accessed from </a:t>
            </a:r>
            <a:r>
              <a:rPr lang="en-US" i="1" dirty="0" smtClean="0"/>
              <a:t>cse.iitd.ac.in </a:t>
            </a:r>
            <a:endParaRPr lang="en-US" i="1" dirty="0"/>
          </a:p>
        </p:txBody>
      </p:sp>
      <p:sp>
        <p:nvSpPr>
          <p:cNvPr id="3" name="Title 2"/>
          <p:cNvSpPr>
            <a:spLocks noGrp="1"/>
          </p:cNvSpPr>
          <p:nvPr>
            <p:ph type="title"/>
          </p:nvPr>
        </p:nvSpPr>
        <p:spPr/>
        <p:txBody>
          <a:bodyPr/>
          <a:lstStyle/>
          <a:p>
            <a:r>
              <a:rPr lang="en-US" dirty="0" smtClean="0"/>
              <a:t>Uniform Resource Identifier (URI)</a:t>
            </a:r>
            <a:endParaRPr lang="en-US" dirty="0"/>
          </a:p>
        </p:txBody>
      </p:sp>
      <p:sp>
        <p:nvSpPr>
          <p:cNvPr id="4" name="Rectangle 3"/>
          <p:cNvSpPr/>
          <p:nvPr/>
        </p:nvSpPr>
        <p:spPr>
          <a:xfrm>
            <a:off x="2061029" y="3178629"/>
            <a:ext cx="3483428" cy="457730"/>
          </a:xfrm>
          <a:prstGeom prst="rect">
            <a:avLst/>
          </a:prstGeom>
          <a:noFill/>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Accept a TCP connection from a client (a browser).</a:t>
            </a:r>
            <a:endParaRPr lang="en-US" dirty="0" smtClean="0"/>
          </a:p>
          <a:p>
            <a:r>
              <a:rPr lang="en-US" dirty="0" smtClean="0"/>
              <a:t>Get the path to the page, which is the name of the file requested.</a:t>
            </a:r>
            <a:endParaRPr lang="en-US" dirty="0" smtClean="0"/>
          </a:p>
          <a:p>
            <a:r>
              <a:rPr lang="en-US" dirty="0" smtClean="0"/>
              <a:t>Get the file (from disk).</a:t>
            </a:r>
            <a:endParaRPr lang="en-US" dirty="0" smtClean="0"/>
          </a:p>
          <a:p>
            <a:r>
              <a:rPr lang="en-US" dirty="0" smtClean="0"/>
              <a:t>Sends the content of the file to the client.</a:t>
            </a:r>
            <a:endParaRPr lang="en-US" dirty="0" smtClean="0"/>
          </a:p>
          <a:p>
            <a:r>
              <a:rPr lang="en-US" dirty="0" smtClean="0"/>
              <a:t>Release (close) the TCP connection. </a:t>
            </a:r>
            <a:endParaRPr lang="en-US" dirty="0"/>
          </a:p>
        </p:txBody>
      </p:sp>
      <p:sp>
        <p:nvSpPr>
          <p:cNvPr id="3" name="Title 2"/>
          <p:cNvSpPr>
            <a:spLocks noGrp="1"/>
          </p:cNvSpPr>
          <p:nvPr>
            <p:ph type="title"/>
          </p:nvPr>
        </p:nvSpPr>
        <p:spPr/>
        <p:txBody>
          <a:bodyPr/>
          <a:lstStyle/>
          <a:p>
            <a:r>
              <a:rPr lang="en-US" dirty="0" smtClean="0"/>
              <a:t>HTTP – The Server Side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Multi-Threaded Server</a:t>
            </a:r>
            <a:endParaRPr lang="en-US" dirty="0"/>
          </a:p>
        </p:txBody>
      </p:sp>
      <p:pic>
        <p:nvPicPr>
          <p:cNvPr id="4" name="Picture 3"/>
          <p:cNvPicPr>
            <a:picLocks noChangeAspect="1"/>
          </p:cNvPicPr>
          <p:nvPr/>
        </p:nvPicPr>
        <p:blipFill>
          <a:blip r:embed="rId1"/>
          <a:stretch>
            <a:fillRect/>
          </a:stretch>
        </p:blipFill>
        <p:spPr>
          <a:xfrm>
            <a:off x="1181100" y="1075871"/>
            <a:ext cx="9613900" cy="3835400"/>
          </a:xfrm>
          <a:prstGeom prst="rect">
            <a:avLst/>
          </a:prstGeom>
        </p:spPr>
      </p:pic>
      <p:sp>
        <p:nvSpPr>
          <p:cNvPr id="5" name="TextBox 4"/>
          <p:cNvSpPr txBox="1"/>
          <p:nvPr/>
        </p:nvSpPr>
        <p:spPr>
          <a:xfrm>
            <a:off x="4513942" y="5998462"/>
            <a:ext cx="6618515" cy="369332"/>
          </a:xfrm>
          <a:prstGeom prst="rect">
            <a:avLst/>
          </a:prstGeom>
          <a:noFill/>
        </p:spPr>
        <p:txBody>
          <a:bodyPr wrap="square" rtlCol="0">
            <a:spAutoFit/>
          </a:bodyPr>
          <a:lstStyle/>
          <a:p>
            <a:r>
              <a:rPr lang="en-US" b="1" dirty="0" smtClean="0"/>
              <a:t>Source: Computer Networks (5</a:t>
            </a:r>
            <a:r>
              <a:rPr lang="en-US" b="1" baseline="30000" dirty="0" smtClean="0"/>
              <a:t>th</a:t>
            </a:r>
            <a:r>
              <a:rPr lang="en-US" b="1" dirty="0" smtClean="0"/>
              <a:t> Edition) by Tanenbaum, </a:t>
            </a:r>
            <a:r>
              <a:rPr lang="en-US" b="1" dirty="0" err="1" smtClean="0"/>
              <a:t>Wetherell</a:t>
            </a:r>
            <a:r>
              <a:rPr lang="en-US" b="1" dirty="0" smtClean="0"/>
              <a:t> </a:t>
            </a:r>
            <a:endParaRPr lang="en-US" b="1" dirty="0"/>
          </a:p>
        </p:txBody>
      </p:sp>
      <p:sp>
        <p:nvSpPr>
          <p:cNvPr id="6" name="TextBox 5"/>
          <p:cNvSpPr txBox="1"/>
          <p:nvPr/>
        </p:nvSpPr>
        <p:spPr>
          <a:xfrm>
            <a:off x="290286" y="3831771"/>
            <a:ext cx="4049485" cy="954107"/>
          </a:xfrm>
          <a:prstGeom prst="rect">
            <a:avLst/>
          </a:prstGeom>
          <a:noFill/>
        </p:spPr>
        <p:txBody>
          <a:bodyPr wrap="square" rtlCol="0">
            <a:spAutoFit/>
          </a:bodyPr>
          <a:lstStyle/>
          <a:p>
            <a:r>
              <a:rPr lang="en-US" sz="2800" b="1" dirty="0" smtClean="0"/>
              <a:t>Serves multiple client requests simultaneously</a:t>
            </a:r>
            <a:endParaRPr lang="en-US" sz="28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HTTP uses TCP to set up a connection between the server and the client. In general, HTTP server runs at port 80 (default port) or 8080 (alternate port). </a:t>
            </a:r>
            <a:endParaRPr lang="en-US" dirty="0" smtClean="0"/>
          </a:p>
          <a:p>
            <a:endParaRPr lang="en-US" dirty="0"/>
          </a:p>
          <a:p>
            <a:r>
              <a:rPr lang="en-US" dirty="0" smtClean="0"/>
              <a:t>HTTP 1.0 – After the connections were established, a single request was sent over and a single response was sent back. Then the TCP connections are released. </a:t>
            </a:r>
            <a:endParaRPr lang="en-US" dirty="0" smtClean="0"/>
          </a:p>
          <a:p>
            <a:pPr lvl="1"/>
            <a:r>
              <a:rPr lang="en-US" dirty="0" smtClean="0"/>
              <a:t>Create separate connections for every content in the web-page. Overhead is high. </a:t>
            </a:r>
            <a:endParaRPr lang="en-US" dirty="0" smtClean="0"/>
          </a:p>
          <a:p>
            <a:pPr lvl="1"/>
            <a:endParaRPr lang="en-US" dirty="0"/>
          </a:p>
          <a:p>
            <a:r>
              <a:rPr lang="en-US" b="1" dirty="0" smtClean="0"/>
              <a:t>Persistent Connection </a:t>
            </a:r>
            <a:r>
              <a:rPr lang="en-US" dirty="0" smtClean="0"/>
              <a:t>(HTTP 1.1) – send additional requests and additional responses in a single TCP connection (</a:t>
            </a:r>
            <a:r>
              <a:rPr lang="en-US" b="1" dirty="0" smtClean="0"/>
              <a:t>connection reuse)</a:t>
            </a:r>
            <a:r>
              <a:rPr lang="en-US" dirty="0" smtClean="0"/>
              <a:t>. </a:t>
            </a:r>
            <a:endParaRPr lang="en-US" dirty="0" smtClean="0"/>
          </a:p>
          <a:p>
            <a:pPr lvl="1"/>
            <a:r>
              <a:rPr lang="en-US" dirty="0" smtClean="0"/>
              <a:t>It is also possible to </a:t>
            </a:r>
            <a:r>
              <a:rPr lang="en-US" b="1" dirty="0" smtClean="0"/>
              <a:t>pipeline requests</a:t>
            </a:r>
            <a:r>
              <a:rPr lang="en-US" dirty="0" smtClean="0"/>
              <a:t>. </a:t>
            </a:r>
            <a:endParaRPr lang="en-US" dirty="0"/>
          </a:p>
        </p:txBody>
      </p:sp>
      <p:sp>
        <p:nvSpPr>
          <p:cNvPr id="3" name="Title 2"/>
          <p:cNvSpPr>
            <a:spLocks noGrp="1"/>
          </p:cNvSpPr>
          <p:nvPr>
            <p:ph type="title"/>
          </p:nvPr>
        </p:nvSpPr>
        <p:spPr/>
        <p:txBody>
          <a:bodyPr/>
          <a:lstStyle/>
          <a:p>
            <a:r>
              <a:rPr lang="en-US" dirty="0" smtClean="0"/>
              <a:t>Connections </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Connections</a:t>
            </a:r>
            <a:endParaRPr lang="en-US" dirty="0"/>
          </a:p>
        </p:txBody>
      </p:sp>
      <p:pic>
        <p:nvPicPr>
          <p:cNvPr id="5" name="Picture 4"/>
          <p:cNvPicPr>
            <a:picLocks noChangeAspect="1"/>
          </p:cNvPicPr>
          <p:nvPr/>
        </p:nvPicPr>
        <p:blipFill>
          <a:blip r:embed="rId1"/>
          <a:stretch>
            <a:fillRect/>
          </a:stretch>
        </p:blipFill>
        <p:spPr>
          <a:xfrm>
            <a:off x="2456544" y="873696"/>
            <a:ext cx="9398000" cy="5334000"/>
          </a:xfrm>
          <a:prstGeom prst="rect">
            <a:avLst/>
          </a:prstGeom>
        </p:spPr>
      </p:pic>
      <p:sp>
        <p:nvSpPr>
          <p:cNvPr id="6" name="TextBox 5"/>
          <p:cNvSpPr txBox="1"/>
          <p:nvPr/>
        </p:nvSpPr>
        <p:spPr>
          <a:xfrm>
            <a:off x="3127831" y="5985881"/>
            <a:ext cx="1698171" cy="523220"/>
          </a:xfrm>
          <a:prstGeom prst="rect">
            <a:avLst/>
          </a:prstGeom>
          <a:noFill/>
        </p:spPr>
        <p:txBody>
          <a:bodyPr wrap="square" rtlCol="0">
            <a:spAutoFit/>
          </a:bodyPr>
          <a:lstStyle/>
          <a:p>
            <a:r>
              <a:rPr lang="en-US" sz="2800" b="1" dirty="0" smtClean="0"/>
              <a:t>HTTP 1.0</a:t>
            </a:r>
            <a:endParaRPr lang="en-US" sz="2800" b="1" dirty="0"/>
          </a:p>
        </p:txBody>
      </p:sp>
      <p:sp>
        <p:nvSpPr>
          <p:cNvPr id="7" name="TextBox 6"/>
          <p:cNvSpPr txBox="1"/>
          <p:nvPr/>
        </p:nvSpPr>
        <p:spPr>
          <a:xfrm>
            <a:off x="5163458" y="5903893"/>
            <a:ext cx="3679372" cy="640080"/>
          </a:xfrm>
          <a:prstGeom prst="rect">
            <a:avLst/>
          </a:prstGeom>
          <a:noFill/>
        </p:spPr>
        <p:txBody>
          <a:bodyPr wrap="square" rtlCol="0">
            <a:spAutoFit/>
          </a:bodyPr>
          <a:lstStyle/>
          <a:p>
            <a:r>
              <a:rPr lang="en-US" b="1" dirty="0" smtClean="0"/>
              <a:t>HTTP 1.1 – Persistent Connections</a:t>
            </a:r>
            <a:endParaRPr lang="en-US" b="1" dirty="0"/>
          </a:p>
        </p:txBody>
      </p:sp>
      <p:sp>
        <p:nvSpPr>
          <p:cNvPr id="8" name="TextBox 7"/>
          <p:cNvSpPr txBox="1"/>
          <p:nvPr/>
        </p:nvSpPr>
        <p:spPr>
          <a:xfrm>
            <a:off x="8407399" y="5856399"/>
            <a:ext cx="3784601" cy="518160"/>
          </a:xfrm>
          <a:prstGeom prst="rect">
            <a:avLst/>
          </a:prstGeom>
          <a:noFill/>
        </p:spPr>
        <p:txBody>
          <a:bodyPr wrap="square" rtlCol="0">
            <a:spAutoFit/>
          </a:bodyPr>
          <a:lstStyle/>
          <a:p>
            <a:r>
              <a:rPr lang="en-US" sz="1400" b="1" dirty="0" smtClean="0"/>
              <a:t>HTTP 1.1 – Persistent Connections (Pipelined)</a:t>
            </a:r>
            <a:endParaRPr lang="en-US" sz="1400" b="1" dirty="0"/>
          </a:p>
        </p:txBody>
      </p:sp>
      <p:sp>
        <p:nvSpPr>
          <p:cNvPr id="9" name="TextBox 8"/>
          <p:cNvSpPr txBox="1"/>
          <p:nvPr/>
        </p:nvSpPr>
        <p:spPr>
          <a:xfrm>
            <a:off x="0" y="4677662"/>
            <a:ext cx="2917371" cy="923330"/>
          </a:xfrm>
          <a:prstGeom prst="rect">
            <a:avLst/>
          </a:prstGeom>
          <a:noFill/>
        </p:spPr>
        <p:txBody>
          <a:bodyPr wrap="square" rtlCol="0">
            <a:spAutoFit/>
          </a:bodyPr>
          <a:lstStyle/>
          <a:p>
            <a:r>
              <a:rPr lang="en-US" b="1" dirty="0" smtClean="0"/>
              <a:t>Source: Computer Networks (5</a:t>
            </a:r>
            <a:r>
              <a:rPr lang="en-US" b="1" baseline="30000" dirty="0" smtClean="0"/>
              <a:t>th</a:t>
            </a:r>
            <a:r>
              <a:rPr lang="en-US" b="1" dirty="0" smtClean="0"/>
              <a:t> Edition) by Tanenbaum, </a:t>
            </a:r>
            <a:r>
              <a:rPr lang="en-US" b="1" dirty="0" err="1" smtClean="0"/>
              <a:t>Wetherell</a:t>
            </a:r>
            <a:r>
              <a:rPr lang="en-US" b="1" dirty="0" smtClean="0"/>
              <a:t> </a:t>
            </a:r>
            <a:endParaRPr lang="en-US" b="1" dirty="0"/>
          </a:p>
        </p:txBody>
      </p:sp>
      <p:sp>
        <p:nvSpPr>
          <p:cNvPr id="10" name="TextBox 9"/>
          <p:cNvSpPr txBox="1"/>
          <p:nvPr/>
        </p:nvSpPr>
        <p:spPr>
          <a:xfrm>
            <a:off x="94342" y="873696"/>
            <a:ext cx="2728685" cy="2031325"/>
          </a:xfrm>
          <a:prstGeom prst="rect">
            <a:avLst/>
          </a:prstGeom>
          <a:noFill/>
        </p:spPr>
        <p:txBody>
          <a:bodyPr wrap="square" rtlCol="0">
            <a:spAutoFit/>
          </a:bodyPr>
          <a:lstStyle/>
          <a:p>
            <a:r>
              <a:rPr lang="en-US" b="1" dirty="0" smtClean="0"/>
              <a:t>Persistent Connections: </a:t>
            </a:r>
            <a:r>
              <a:rPr lang="en-US" dirty="0" smtClean="0"/>
              <a:t>Set at </a:t>
            </a:r>
            <a:r>
              <a:rPr lang="en-US" i="1" dirty="0" smtClean="0"/>
              <a:t>keep-alive </a:t>
            </a:r>
            <a:r>
              <a:rPr lang="en-US" dirty="0" smtClean="0"/>
              <a:t>information in the HTTP header (HTTP 1.0) </a:t>
            </a:r>
            <a:endParaRPr lang="en-US" dirty="0" smtClean="0"/>
          </a:p>
          <a:p>
            <a:endParaRPr lang="en-US" b="1" dirty="0"/>
          </a:p>
          <a:p>
            <a:r>
              <a:rPr lang="en-US" b="1" dirty="0" smtClean="0"/>
              <a:t>HTTP 1.1 – All connections are by default persistent</a:t>
            </a:r>
            <a:endParaRPr lang="en-US"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839" y="1137424"/>
            <a:ext cx="6752063" cy="5349838"/>
          </a:xfrm>
        </p:spPr>
        <p:txBody>
          <a:bodyPr/>
          <a:lstStyle/>
          <a:p>
            <a:r>
              <a:rPr lang="en-US" dirty="0" smtClean="0"/>
              <a:t>Specifies what a HTTP Request will do</a:t>
            </a:r>
            <a:endParaRPr lang="en-US" dirty="0" smtClean="0"/>
          </a:p>
          <a:p>
            <a:endParaRPr lang="en-US" dirty="0"/>
          </a:p>
          <a:p>
            <a:r>
              <a:rPr lang="en-US" dirty="0" smtClean="0"/>
              <a:t>GET </a:t>
            </a:r>
            <a:r>
              <a:rPr lang="en-US" i="1" dirty="0" smtClean="0"/>
              <a:t>filename</a:t>
            </a:r>
            <a:r>
              <a:rPr lang="en-US" dirty="0" smtClean="0"/>
              <a:t> HTTP/1.1</a:t>
            </a:r>
            <a:endParaRPr lang="en-US" dirty="0"/>
          </a:p>
        </p:txBody>
      </p:sp>
      <p:sp>
        <p:nvSpPr>
          <p:cNvPr id="3" name="Title 2"/>
          <p:cNvSpPr>
            <a:spLocks noGrp="1"/>
          </p:cNvSpPr>
          <p:nvPr>
            <p:ph type="title"/>
          </p:nvPr>
        </p:nvSpPr>
        <p:spPr/>
        <p:txBody>
          <a:bodyPr/>
          <a:lstStyle/>
          <a:p>
            <a:r>
              <a:rPr lang="en-US" dirty="0" smtClean="0"/>
              <a:t>HTTP Request Methods</a:t>
            </a:r>
            <a:endParaRPr lang="en-US" dirty="0"/>
          </a:p>
        </p:txBody>
      </p:sp>
      <p:pic>
        <p:nvPicPr>
          <p:cNvPr id="4" name="Picture 3"/>
          <p:cNvPicPr>
            <a:picLocks noChangeAspect="1"/>
          </p:cNvPicPr>
          <p:nvPr/>
        </p:nvPicPr>
        <p:blipFill>
          <a:blip r:embed="rId1"/>
          <a:stretch>
            <a:fillRect/>
          </a:stretch>
        </p:blipFill>
        <p:spPr>
          <a:xfrm>
            <a:off x="7108902" y="1621972"/>
            <a:ext cx="4800600" cy="3543300"/>
          </a:xfrm>
          <a:prstGeom prst="rect">
            <a:avLst/>
          </a:prstGeom>
        </p:spPr>
      </p:pic>
      <p:pic>
        <p:nvPicPr>
          <p:cNvPr id="5" name="Picture 4"/>
          <p:cNvPicPr>
            <a:picLocks noChangeAspect="1"/>
          </p:cNvPicPr>
          <p:nvPr/>
        </p:nvPicPr>
        <p:blipFill>
          <a:blip r:embed="rId2" cstate="email"/>
          <a:stretch>
            <a:fillRect/>
          </a:stretch>
        </p:blipFill>
        <p:spPr>
          <a:xfrm>
            <a:off x="1263650" y="2905456"/>
            <a:ext cx="5717721" cy="3381044"/>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2307583"/>
            <a:ext cx="9644332" cy="23506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b="1" dirty="0" smtClean="0"/>
              <a:t>                                   Software, Kernel  </a:t>
            </a:r>
            <a:endParaRPr lang="en-US" sz="3200" b="1" dirty="0"/>
          </a:p>
        </p:txBody>
      </p:sp>
      <p:sp>
        <p:nvSpPr>
          <p:cNvPr id="11" name="Rectangle 10"/>
          <p:cNvSpPr/>
          <p:nvPr/>
        </p:nvSpPr>
        <p:spPr>
          <a:xfrm>
            <a:off x="0" y="4658264"/>
            <a:ext cx="9644332" cy="84538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b="1" smtClean="0"/>
              <a:t>                                                Firmware, Device Driver</a:t>
            </a:r>
            <a:endParaRPr lang="en-US" sz="3200" b="1" dirty="0"/>
          </a:p>
        </p:txBody>
      </p:sp>
      <p:sp>
        <p:nvSpPr>
          <p:cNvPr id="10" name="Rectangle 9"/>
          <p:cNvSpPr/>
          <p:nvPr/>
        </p:nvSpPr>
        <p:spPr>
          <a:xfrm>
            <a:off x="0" y="5503653"/>
            <a:ext cx="9644332" cy="86264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b="1" smtClean="0"/>
              <a:t>                      Hardware</a:t>
            </a:r>
            <a:endParaRPr lang="en-US" sz="3200" b="1" dirty="0"/>
          </a:p>
        </p:txBody>
      </p:sp>
      <p:sp>
        <p:nvSpPr>
          <p:cNvPr id="3" name="Title 2"/>
          <p:cNvSpPr>
            <a:spLocks noGrp="1"/>
          </p:cNvSpPr>
          <p:nvPr>
            <p:ph type="title"/>
          </p:nvPr>
        </p:nvSpPr>
        <p:spPr/>
        <p:txBody>
          <a:bodyPr/>
          <a:lstStyle/>
          <a:p>
            <a:r>
              <a:rPr lang="en-US" dirty="0" smtClean="0"/>
              <a:t>Protocol Stack Implementation in a Host</a:t>
            </a:r>
            <a:endParaRPr lang="en-US" dirty="0"/>
          </a:p>
        </p:txBody>
      </p:sp>
      <p:grpSp>
        <p:nvGrpSpPr>
          <p:cNvPr id="4" name="Group 3"/>
          <p:cNvGrpSpPr/>
          <p:nvPr/>
        </p:nvGrpSpPr>
        <p:grpSpPr>
          <a:xfrm>
            <a:off x="207033" y="1340478"/>
            <a:ext cx="3640348" cy="4853288"/>
            <a:chOff x="8609162" y="1739683"/>
            <a:chExt cx="3019246" cy="4329056"/>
          </a:xfrm>
        </p:grpSpPr>
        <p:sp>
          <p:nvSpPr>
            <p:cNvPr id="5" name="Rectangle 4"/>
            <p:cNvSpPr/>
            <p:nvPr/>
          </p:nvSpPr>
          <p:spPr>
            <a:xfrm>
              <a:off x="8609162" y="5206097"/>
              <a:ext cx="3019246" cy="86264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dirty="0" smtClean="0"/>
                <a:t>Physical</a:t>
              </a:r>
              <a:endParaRPr lang="en-US" sz="2800" b="1" dirty="0"/>
            </a:p>
          </p:txBody>
        </p:sp>
        <p:sp>
          <p:nvSpPr>
            <p:cNvPr id="6" name="Rectangle 5"/>
            <p:cNvSpPr/>
            <p:nvPr/>
          </p:nvSpPr>
          <p:spPr>
            <a:xfrm>
              <a:off x="8609162" y="4343455"/>
              <a:ext cx="3019246" cy="86264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dirty="0" smtClean="0"/>
                <a:t>Data Link</a:t>
              </a:r>
              <a:endParaRPr lang="en-US" sz="2800" b="1" dirty="0"/>
            </a:p>
          </p:txBody>
        </p:sp>
        <p:sp>
          <p:nvSpPr>
            <p:cNvPr id="7" name="Rectangle 6"/>
            <p:cNvSpPr/>
            <p:nvPr/>
          </p:nvSpPr>
          <p:spPr>
            <a:xfrm>
              <a:off x="8609162" y="3464967"/>
              <a:ext cx="3019246" cy="86264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dirty="0" smtClean="0"/>
                <a:t>Network</a:t>
              </a:r>
              <a:endParaRPr lang="en-US" sz="2800" b="1" dirty="0"/>
            </a:p>
          </p:txBody>
        </p:sp>
        <p:sp>
          <p:nvSpPr>
            <p:cNvPr id="8" name="Rectangle 7"/>
            <p:cNvSpPr/>
            <p:nvPr/>
          </p:nvSpPr>
          <p:spPr>
            <a:xfrm>
              <a:off x="8609162" y="2602325"/>
              <a:ext cx="3019246" cy="86264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smtClean="0"/>
                <a:t>Transport</a:t>
              </a:r>
              <a:endParaRPr lang="en-US" sz="2800" b="1" dirty="0"/>
            </a:p>
          </p:txBody>
        </p:sp>
        <p:sp>
          <p:nvSpPr>
            <p:cNvPr id="9" name="Rectangle 8"/>
            <p:cNvSpPr/>
            <p:nvPr/>
          </p:nvSpPr>
          <p:spPr>
            <a:xfrm>
              <a:off x="8609162" y="1739683"/>
              <a:ext cx="3019246" cy="86264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2800" b="1" dirty="0" smtClean="0"/>
                <a:t>Application</a:t>
              </a:r>
              <a:endParaRPr lang="en-US" sz="2800" b="1" dirty="0"/>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HTTP Request Header Fields (Partial List)</a:t>
            </a:r>
            <a:endParaRPr lang="en-US" dirty="0"/>
          </a:p>
        </p:txBody>
      </p:sp>
      <p:pic>
        <p:nvPicPr>
          <p:cNvPr id="5" name="Picture 4"/>
          <p:cNvPicPr>
            <a:picLocks noChangeAspect="1"/>
          </p:cNvPicPr>
          <p:nvPr/>
        </p:nvPicPr>
        <p:blipFill>
          <a:blip r:embed="rId1"/>
          <a:stretch>
            <a:fillRect/>
          </a:stretch>
        </p:blipFill>
        <p:spPr>
          <a:xfrm>
            <a:off x="1282700" y="1168400"/>
            <a:ext cx="9626600" cy="45085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Specifies the status of the request message. </a:t>
            </a:r>
            <a:endParaRPr lang="en-US" dirty="0"/>
          </a:p>
        </p:txBody>
      </p:sp>
      <p:sp>
        <p:nvSpPr>
          <p:cNvPr id="3" name="Title 2"/>
          <p:cNvSpPr>
            <a:spLocks noGrp="1"/>
          </p:cNvSpPr>
          <p:nvPr>
            <p:ph type="title"/>
          </p:nvPr>
        </p:nvSpPr>
        <p:spPr/>
        <p:txBody>
          <a:bodyPr/>
          <a:lstStyle/>
          <a:p>
            <a:r>
              <a:rPr lang="en-US" dirty="0" smtClean="0"/>
              <a:t>HTTP Response</a:t>
            </a:r>
            <a:endParaRPr lang="en-US" dirty="0"/>
          </a:p>
        </p:txBody>
      </p:sp>
      <p:pic>
        <p:nvPicPr>
          <p:cNvPr id="4" name="Picture 3"/>
          <p:cNvPicPr>
            <a:picLocks noChangeAspect="1"/>
          </p:cNvPicPr>
          <p:nvPr/>
        </p:nvPicPr>
        <p:blipFill>
          <a:blip r:embed="rId1"/>
          <a:stretch>
            <a:fillRect/>
          </a:stretch>
        </p:blipFill>
        <p:spPr>
          <a:xfrm>
            <a:off x="1665514" y="1672771"/>
            <a:ext cx="8280400" cy="2438400"/>
          </a:xfrm>
          <a:prstGeom prst="rect">
            <a:avLst/>
          </a:prstGeom>
        </p:spPr>
      </p:pic>
      <p:pic>
        <p:nvPicPr>
          <p:cNvPr id="5" name="Picture 4"/>
          <p:cNvPicPr>
            <a:picLocks noChangeAspect="1"/>
          </p:cNvPicPr>
          <p:nvPr/>
        </p:nvPicPr>
        <p:blipFill>
          <a:blip r:embed="rId2" cstate="email"/>
          <a:stretch>
            <a:fillRect/>
          </a:stretch>
        </p:blipFill>
        <p:spPr>
          <a:xfrm>
            <a:off x="6340928" y="4111171"/>
            <a:ext cx="5401129" cy="272128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HTTP Response Header Fields (Partial List)</a:t>
            </a:r>
            <a:endParaRPr lang="en-US" dirty="0"/>
          </a:p>
        </p:txBody>
      </p:sp>
      <p:pic>
        <p:nvPicPr>
          <p:cNvPr id="4" name="Picture 3"/>
          <p:cNvPicPr>
            <a:picLocks noChangeAspect="1"/>
          </p:cNvPicPr>
          <p:nvPr/>
        </p:nvPicPr>
        <p:blipFill>
          <a:blip r:embed="rId1"/>
          <a:stretch>
            <a:fillRect/>
          </a:stretch>
        </p:blipFill>
        <p:spPr>
          <a:xfrm>
            <a:off x="1460500" y="1397000"/>
            <a:ext cx="9271000" cy="40640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stretch>
            <a:fillRect/>
          </a:stretch>
        </p:blipFill>
        <p:spPr>
          <a:xfrm>
            <a:off x="182894" y="1392918"/>
            <a:ext cx="11872634" cy="2888796"/>
          </a:xfrm>
        </p:spPr>
      </p:pic>
      <p:sp>
        <p:nvSpPr>
          <p:cNvPr id="3" name="Title 2"/>
          <p:cNvSpPr>
            <a:spLocks noGrp="1"/>
          </p:cNvSpPr>
          <p:nvPr>
            <p:ph type="title"/>
          </p:nvPr>
        </p:nvSpPr>
        <p:spPr/>
        <p:txBody>
          <a:bodyPr/>
          <a:lstStyle/>
          <a:p>
            <a:r>
              <a:rPr lang="en-US" dirty="0" smtClean="0"/>
              <a:t>HTTP Caching</a:t>
            </a:r>
            <a:endParaRPr lang="en-US" dirty="0"/>
          </a:p>
        </p:txBody>
      </p:sp>
      <p:sp>
        <p:nvSpPr>
          <p:cNvPr id="6" name="TextBox 5"/>
          <p:cNvSpPr txBox="1"/>
          <p:nvPr/>
        </p:nvSpPr>
        <p:spPr>
          <a:xfrm>
            <a:off x="4513942" y="5998462"/>
            <a:ext cx="6618515" cy="369332"/>
          </a:xfrm>
          <a:prstGeom prst="rect">
            <a:avLst/>
          </a:prstGeom>
          <a:noFill/>
        </p:spPr>
        <p:txBody>
          <a:bodyPr wrap="square" rtlCol="0">
            <a:spAutoFit/>
          </a:bodyPr>
          <a:lstStyle/>
          <a:p>
            <a:r>
              <a:rPr lang="en-US" b="1" dirty="0" smtClean="0"/>
              <a:t>Source: Computer Networks (5</a:t>
            </a:r>
            <a:r>
              <a:rPr lang="en-US" b="1" baseline="30000" dirty="0" smtClean="0"/>
              <a:t>th</a:t>
            </a:r>
            <a:r>
              <a:rPr lang="en-US" b="1" dirty="0" smtClean="0"/>
              <a:t> Edition) by Tanenbaum, </a:t>
            </a:r>
            <a:r>
              <a:rPr lang="en-US" b="1" dirty="0" err="1" smtClean="0"/>
              <a:t>Wetherell</a:t>
            </a:r>
            <a:r>
              <a:rPr lang="en-US" b="1" dirty="0" smtClean="0"/>
              <a:t> </a:t>
            </a:r>
            <a:endParaRPr lang="en-US"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Dynamic Web Applications</a:t>
            </a:r>
            <a:endParaRPr lang="en-US" dirty="0"/>
          </a:p>
        </p:txBody>
      </p:sp>
      <p:pic>
        <p:nvPicPr>
          <p:cNvPr id="4" name="Picture 3"/>
          <p:cNvPicPr>
            <a:picLocks noChangeAspect="1"/>
          </p:cNvPicPr>
          <p:nvPr/>
        </p:nvPicPr>
        <p:blipFill>
          <a:blip r:embed="rId1"/>
          <a:stretch>
            <a:fillRect/>
          </a:stretch>
        </p:blipFill>
        <p:spPr>
          <a:xfrm>
            <a:off x="315073" y="1601787"/>
            <a:ext cx="11561854" cy="3827463"/>
          </a:xfrm>
          <a:prstGeom prst="rect">
            <a:avLst/>
          </a:prstGeom>
        </p:spPr>
      </p:pic>
      <p:sp>
        <p:nvSpPr>
          <p:cNvPr id="5" name="TextBox 4"/>
          <p:cNvSpPr txBox="1"/>
          <p:nvPr/>
        </p:nvSpPr>
        <p:spPr>
          <a:xfrm>
            <a:off x="4513942" y="5998462"/>
            <a:ext cx="6618515" cy="369332"/>
          </a:xfrm>
          <a:prstGeom prst="rect">
            <a:avLst/>
          </a:prstGeom>
          <a:noFill/>
        </p:spPr>
        <p:txBody>
          <a:bodyPr wrap="square" rtlCol="0">
            <a:spAutoFit/>
          </a:bodyPr>
          <a:lstStyle/>
          <a:p>
            <a:r>
              <a:rPr lang="en-US" b="1" dirty="0" smtClean="0"/>
              <a:t>Source: Computer Networks (5</a:t>
            </a:r>
            <a:r>
              <a:rPr lang="en-US" b="1" baseline="30000" dirty="0" smtClean="0"/>
              <a:t>th</a:t>
            </a:r>
            <a:r>
              <a:rPr lang="en-US" b="1" dirty="0" smtClean="0"/>
              <a:t> Edition) by Tanenbaum, </a:t>
            </a:r>
            <a:r>
              <a:rPr lang="en-US" b="1" dirty="0" err="1" smtClean="0"/>
              <a:t>Wetherell</a:t>
            </a:r>
            <a:r>
              <a:rPr lang="en-US" b="1" dirty="0" smtClean="0"/>
              <a:t> </a:t>
            </a:r>
            <a:endParaRPr lang="en-US"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HTTP is by default a </a:t>
            </a:r>
            <a:r>
              <a:rPr lang="en-US" b="1" dirty="0" smtClean="0"/>
              <a:t>stateless protocol</a:t>
            </a:r>
            <a:endParaRPr lang="en-US" b="1" i="1" dirty="0" smtClean="0"/>
          </a:p>
          <a:p>
            <a:pPr lvl="1"/>
            <a:r>
              <a:rPr lang="en-US" dirty="0" smtClean="0"/>
              <a:t>Every Response corresponds to the previous Request only, it does not remember any state information, such as last page accessed</a:t>
            </a:r>
            <a:endParaRPr lang="en-US" dirty="0" smtClean="0"/>
          </a:p>
          <a:p>
            <a:pPr lvl="1"/>
            <a:endParaRPr lang="en-US" dirty="0"/>
          </a:p>
          <a:p>
            <a:r>
              <a:rPr lang="en-US" dirty="0" smtClean="0"/>
              <a:t>Use </a:t>
            </a:r>
            <a:r>
              <a:rPr lang="en-US" b="1" dirty="0" smtClean="0"/>
              <a:t>Cookies</a:t>
            </a:r>
            <a:r>
              <a:rPr lang="en-US" dirty="0" smtClean="0"/>
              <a:t> to store the state information. Client forwards the additional information along with the Request message by reading the cookie.</a:t>
            </a:r>
            <a:endParaRPr lang="en-US" dirty="0"/>
          </a:p>
        </p:txBody>
      </p:sp>
      <p:sp>
        <p:nvSpPr>
          <p:cNvPr id="3" name="Title 2"/>
          <p:cNvSpPr>
            <a:spLocks noGrp="1"/>
          </p:cNvSpPr>
          <p:nvPr>
            <p:ph type="title"/>
          </p:nvPr>
        </p:nvSpPr>
        <p:spPr/>
        <p:txBody>
          <a:bodyPr/>
          <a:lstStyle/>
          <a:p>
            <a:r>
              <a:rPr lang="en-US" dirty="0" smtClean="0"/>
              <a:t>Cookies</a:t>
            </a:r>
            <a:endParaRPr lang="en-US" dirty="0"/>
          </a:p>
        </p:txBody>
      </p:sp>
      <p:pic>
        <p:nvPicPr>
          <p:cNvPr id="4" name="Picture 3"/>
          <p:cNvPicPr>
            <a:picLocks noChangeAspect="1"/>
          </p:cNvPicPr>
          <p:nvPr/>
        </p:nvPicPr>
        <p:blipFill>
          <a:blip r:embed="rId1"/>
          <a:stretch>
            <a:fillRect/>
          </a:stretch>
        </p:blipFill>
        <p:spPr>
          <a:xfrm>
            <a:off x="4532063" y="3730172"/>
            <a:ext cx="5928143" cy="307580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Intercepts the TCP connections to process the HTTP data. </a:t>
            </a:r>
            <a:endParaRPr lang="en-US" dirty="0"/>
          </a:p>
        </p:txBody>
      </p:sp>
      <p:sp>
        <p:nvSpPr>
          <p:cNvPr id="3" name="Title 2"/>
          <p:cNvSpPr>
            <a:spLocks noGrp="1"/>
          </p:cNvSpPr>
          <p:nvPr>
            <p:ph type="title"/>
          </p:nvPr>
        </p:nvSpPr>
        <p:spPr/>
        <p:txBody>
          <a:bodyPr/>
          <a:lstStyle/>
          <a:p>
            <a:r>
              <a:rPr lang="en-US" dirty="0" smtClean="0"/>
              <a:t>HTTP Proxy</a:t>
            </a:r>
            <a:endParaRPr lang="en-US" dirty="0"/>
          </a:p>
        </p:txBody>
      </p:sp>
      <p:pic>
        <p:nvPicPr>
          <p:cNvPr id="4" name="Picture 3"/>
          <p:cNvPicPr>
            <a:picLocks noChangeAspect="1"/>
          </p:cNvPicPr>
          <p:nvPr/>
        </p:nvPicPr>
        <p:blipFill>
          <a:blip r:embed="rId1"/>
          <a:stretch>
            <a:fillRect/>
          </a:stretch>
        </p:blipFill>
        <p:spPr>
          <a:xfrm>
            <a:off x="1393370" y="1667459"/>
            <a:ext cx="9158515" cy="4674659"/>
          </a:xfrm>
          <a:prstGeom prst="rect">
            <a:avLst/>
          </a:prstGeom>
        </p:spPr>
      </p:pic>
      <p:sp>
        <p:nvSpPr>
          <p:cNvPr id="5" name="TextBox 4"/>
          <p:cNvSpPr txBox="1"/>
          <p:nvPr/>
        </p:nvSpPr>
        <p:spPr>
          <a:xfrm>
            <a:off x="5675085" y="6342118"/>
            <a:ext cx="1785257" cy="304800"/>
          </a:xfrm>
          <a:prstGeom prst="rect">
            <a:avLst/>
          </a:prstGeom>
          <a:noFill/>
        </p:spPr>
        <p:txBody>
          <a:bodyPr wrap="square" rtlCol="0">
            <a:spAutoFit/>
          </a:bodyPr>
          <a:lstStyle/>
          <a:p>
            <a:r>
              <a:rPr lang="en-US" sz="1400" b="1" dirty="0" smtClean="0"/>
              <a:t>HTTP Proxy</a:t>
            </a:r>
            <a:endParaRPr lang="en-US" sz="1400"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2075355"/>
            <a:ext cx="12192000" cy="275236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 name="Title 2"/>
          <p:cNvSpPr>
            <a:spLocks noGrp="1"/>
          </p:cNvSpPr>
          <p:nvPr>
            <p:ph type="title"/>
          </p:nvPr>
        </p:nvSpPr>
        <p:spPr/>
        <p:txBody>
          <a:bodyPr/>
          <a:lstStyle/>
          <a:p>
            <a:r>
              <a:rPr lang="en-US" dirty="0" smtClean="0"/>
              <a:t>Application Layer Interfacing</a:t>
            </a:r>
            <a:endParaRPr lang="en-US" dirty="0"/>
          </a:p>
        </p:txBody>
      </p:sp>
      <p:sp>
        <p:nvSpPr>
          <p:cNvPr id="16" name="Rectangle 15"/>
          <p:cNvSpPr/>
          <p:nvPr/>
        </p:nvSpPr>
        <p:spPr>
          <a:xfrm>
            <a:off x="101600" y="2260659"/>
            <a:ext cx="2529453" cy="22932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b="1" dirty="0" smtClean="0"/>
          </a:p>
          <a:p>
            <a:pPr algn="ctr"/>
            <a:endParaRPr lang="en-US" b="1" dirty="0"/>
          </a:p>
          <a:p>
            <a:pPr algn="ctr"/>
            <a:endParaRPr lang="en-US" b="1" dirty="0" smtClean="0"/>
          </a:p>
          <a:p>
            <a:pPr algn="ctr"/>
            <a:endParaRPr lang="en-US" b="1" dirty="0"/>
          </a:p>
          <a:p>
            <a:pPr algn="ctr"/>
            <a:endParaRPr lang="en-US" b="1" dirty="0" smtClean="0"/>
          </a:p>
          <a:p>
            <a:pPr algn="ctr"/>
            <a:endParaRPr lang="en-US" b="1" dirty="0"/>
          </a:p>
          <a:p>
            <a:pPr algn="ctr"/>
            <a:r>
              <a:rPr lang="en-US" sz="3200" b="1" dirty="0" smtClean="0"/>
              <a:t>UDP</a:t>
            </a:r>
            <a:endParaRPr lang="en-US" sz="3200" b="1" dirty="0"/>
          </a:p>
        </p:txBody>
      </p:sp>
      <p:sp>
        <p:nvSpPr>
          <p:cNvPr id="10" name="Rectangle 9"/>
          <p:cNvSpPr/>
          <p:nvPr/>
        </p:nvSpPr>
        <p:spPr>
          <a:xfrm>
            <a:off x="261257" y="2496268"/>
            <a:ext cx="2264229" cy="111778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smtClean="0"/>
              <a:t>End to end packet delivery</a:t>
            </a:r>
            <a:endParaRPr lang="en-US" sz="2400" b="1"/>
          </a:p>
        </p:txBody>
      </p:sp>
      <p:sp>
        <p:nvSpPr>
          <p:cNvPr id="17" name="Rectangle 16"/>
          <p:cNvSpPr/>
          <p:nvPr/>
        </p:nvSpPr>
        <p:spPr>
          <a:xfrm>
            <a:off x="2592783" y="2259518"/>
            <a:ext cx="9468588" cy="2293257"/>
          </a:xfrm>
          <a:prstGeom prst="rect">
            <a:avLst/>
          </a:prstGeom>
          <a:solidFill>
            <a:schemeClr val="accent1">
              <a:lumMod val="75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b="1" dirty="0" smtClean="0"/>
          </a:p>
          <a:p>
            <a:pPr algn="ctr"/>
            <a:endParaRPr lang="en-US" b="1" dirty="0"/>
          </a:p>
          <a:p>
            <a:pPr algn="ctr"/>
            <a:endParaRPr lang="en-US" b="1" dirty="0" smtClean="0"/>
          </a:p>
          <a:p>
            <a:pPr algn="ctr"/>
            <a:endParaRPr lang="en-US" b="1" dirty="0"/>
          </a:p>
          <a:p>
            <a:pPr algn="ctr"/>
            <a:endParaRPr lang="en-US" b="1" dirty="0" smtClean="0"/>
          </a:p>
          <a:p>
            <a:pPr algn="ctr"/>
            <a:endParaRPr lang="en-US" b="1" dirty="0"/>
          </a:p>
          <a:p>
            <a:pPr algn="ctr"/>
            <a:r>
              <a:rPr lang="en-US" sz="3200" b="1" dirty="0" smtClean="0"/>
              <a:t>                          TCP</a:t>
            </a:r>
            <a:endParaRPr lang="en-US" sz="3200" b="1" dirty="0"/>
          </a:p>
        </p:txBody>
      </p:sp>
      <p:sp>
        <p:nvSpPr>
          <p:cNvPr id="11" name="Rectangle 10"/>
          <p:cNvSpPr/>
          <p:nvPr/>
        </p:nvSpPr>
        <p:spPr>
          <a:xfrm>
            <a:off x="2631053" y="2477023"/>
            <a:ext cx="2264229" cy="11177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Connection Establishment</a:t>
            </a:r>
            <a:endParaRPr lang="en-US" sz="2400" b="1" dirty="0"/>
          </a:p>
        </p:txBody>
      </p:sp>
      <p:sp>
        <p:nvSpPr>
          <p:cNvPr id="12" name="Rectangle 11"/>
          <p:cNvSpPr/>
          <p:nvPr/>
        </p:nvSpPr>
        <p:spPr>
          <a:xfrm>
            <a:off x="5000849" y="2469670"/>
            <a:ext cx="2264229" cy="11177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t>Reliable Data Delivery</a:t>
            </a:r>
            <a:endParaRPr lang="en-US" sz="2400" b="1" dirty="0"/>
          </a:p>
        </p:txBody>
      </p:sp>
      <p:sp>
        <p:nvSpPr>
          <p:cNvPr id="13" name="Rectangle 12"/>
          <p:cNvSpPr/>
          <p:nvPr/>
        </p:nvSpPr>
        <p:spPr>
          <a:xfrm>
            <a:off x="7370645" y="2469670"/>
            <a:ext cx="2264229" cy="11177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Flow and Congestion Control</a:t>
            </a:r>
            <a:endParaRPr lang="en-US" sz="2400" b="1" dirty="0"/>
          </a:p>
        </p:txBody>
      </p:sp>
      <p:sp>
        <p:nvSpPr>
          <p:cNvPr id="14" name="Rectangle 13"/>
          <p:cNvSpPr/>
          <p:nvPr/>
        </p:nvSpPr>
        <p:spPr>
          <a:xfrm>
            <a:off x="9740441" y="2469669"/>
            <a:ext cx="2264229" cy="11177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Ordered Packet Delivery</a:t>
            </a:r>
            <a:endParaRPr lang="en-US" sz="2400" b="1" dirty="0"/>
          </a:p>
        </p:txBody>
      </p:sp>
      <p:grpSp>
        <p:nvGrpSpPr>
          <p:cNvPr id="4" name="Group 3"/>
          <p:cNvGrpSpPr/>
          <p:nvPr/>
        </p:nvGrpSpPr>
        <p:grpSpPr>
          <a:xfrm>
            <a:off x="155690" y="1095145"/>
            <a:ext cx="7190041" cy="4699675"/>
            <a:chOff x="2762173" y="135573"/>
            <a:chExt cx="10398828" cy="4192036"/>
          </a:xfrm>
        </p:grpSpPr>
        <p:sp>
          <p:nvSpPr>
            <p:cNvPr id="7" name="Rectangle 6"/>
            <p:cNvSpPr/>
            <p:nvPr/>
          </p:nvSpPr>
          <p:spPr>
            <a:xfrm>
              <a:off x="10141755" y="3464967"/>
              <a:ext cx="3019246" cy="86264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dirty="0" smtClean="0"/>
                <a:t>Network</a:t>
              </a:r>
              <a:endParaRPr lang="en-US" sz="2800" b="1" dirty="0"/>
            </a:p>
          </p:txBody>
        </p:sp>
        <p:sp>
          <p:nvSpPr>
            <p:cNvPr id="8" name="Rectangle 7"/>
            <p:cNvSpPr/>
            <p:nvPr/>
          </p:nvSpPr>
          <p:spPr>
            <a:xfrm>
              <a:off x="10141755" y="2602324"/>
              <a:ext cx="3019246" cy="86264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smtClean="0"/>
                <a:t>Transport</a:t>
              </a:r>
              <a:endParaRPr lang="en-US" sz="2800" b="1" dirty="0"/>
            </a:p>
          </p:txBody>
        </p:sp>
        <p:sp>
          <p:nvSpPr>
            <p:cNvPr id="9" name="Rectangle 8"/>
            <p:cNvSpPr/>
            <p:nvPr/>
          </p:nvSpPr>
          <p:spPr>
            <a:xfrm>
              <a:off x="2762173" y="135573"/>
              <a:ext cx="3427394" cy="862642"/>
            </a:xfrm>
            <a:prstGeom prst="rect">
              <a:avLst/>
            </a:prstGeom>
            <a:solidFill>
              <a:schemeClr val="accent3">
                <a:lumMod val="60000"/>
                <a:lumOff val="4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dirty="0" smtClean="0"/>
                <a:t>Name Service</a:t>
              </a:r>
              <a:endParaRPr lang="en-US" sz="2800" b="1" dirty="0" smtClean="0"/>
            </a:p>
            <a:p>
              <a:pPr algn="ctr"/>
              <a:r>
                <a:rPr lang="en-US" sz="2800" b="1" dirty="0" smtClean="0"/>
                <a:t>(DNS)</a:t>
              </a:r>
            </a:p>
          </p:txBody>
        </p:sp>
      </p:grpSp>
      <p:sp>
        <p:nvSpPr>
          <p:cNvPr id="18" name="Rectangle 17"/>
          <p:cNvSpPr/>
          <p:nvPr/>
        </p:nvSpPr>
        <p:spPr>
          <a:xfrm>
            <a:off x="5254025" y="5794821"/>
            <a:ext cx="2087592" cy="9671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dirty="0" smtClean="0"/>
              <a:t>Data Link</a:t>
            </a:r>
            <a:endParaRPr lang="en-US" sz="2800" b="1" dirty="0"/>
          </a:p>
        </p:txBody>
      </p:sp>
      <p:sp>
        <p:nvSpPr>
          <p:cNvPr id="19" name="Rectangle 18"/>
          <p:cNvSpPr/>
          <p:nvPr/>
        </p:nvSpPr>
        <p:spPr>
          <a:xfrm>
            <a:off x="3121250" y="1107108"/>
            <a:ext cx="2343380" cy="9671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dirty="0" smtClean="0"/>
              <a:t>Web</a:t>
            </a:r>
            <a:endParaRPr lang="en-US" sz="2800" b="1" dirty="0" smtClean="0"/>
          </a:p>
          <a:p>
            <a:pPr algn="ctr"/>
            <a:r>
              <a:rPr lang="en-US" sz="2800" b="1" dirty="0" smtClean="0"/>
              <a:t>(HTTP)</a:t>
            </a:r>
            <a:endParaRPr lang="en-US" sz="2800" b="1" dirty="0"/>
          </a:p>
        </p:txBody>
      </p:sp>
      <p:sp>
        <p:nvSpPr>
          <p:cNvPr id="20" name="Rectangle 19"/>
          <p:cNvSpPr/>
          <p:nvPr/>
        </p:nvSpPr>
        <p:spPr>
          <a:xfrm>
            <a:off x="5914573" y="1098717"/>
            <a:ext cx="3006486" cy="9671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dirty="0" smtClean="0"/>
              <a:t>Email</a:t>
            </a:r>
            <a:endParaRPr lang="en-US" sz="2800" b="1" dirty="0" smtClean="0"/>
          </a:p>
          <a:p>
            <a:pPr algn="ctr"/>
            <a:r>
              <a:rPr lang="en-US" sz="2800" b="1" dirty="0" smtClean="0"/>
              <a:t>(SMTP, POP, IMAP)</a:t>
            </a:r>
            <a:endParaRPr lang="en-US" sz="2800" b="1" dirty="0"/>
          </a:p>
        </p:txBody>
      </p:sp>
      <p:sp>
        <p:nvSpPr>
          <p:cNvPr id="21" name="Rectangle 20"/>
          <p:cNvSpPr/>
          <p:nvPr/>
        </p:nvSpPr>
        <p:spPr>
          <a:xfrm>
            <a:off x="9371002" y="1107108"/>
            <a:ext cx="2400083" cy="9671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dirty="0" smtClean="0"/>
              <a:t>File Transfer</a:t>
            </a:r>
            <a:endParaRPr lang="en-US" sz="2800" b="1" dirty="0" smtClean="0"/>
          </a:p>
          <a:p>
            <a:pPr algn="ctr"/>
            <a:r>
              <a:rPr lang="en-US" sz="2800" b="1" dirty="0" smtClean="0"/>
              <a:t>(FTP)</a:t>
            </a:r>
            <a:endParaRPr lang="en-US" sz="2800" b="1" dirty="0"/>
          </a:p>
        </p:txBody>
      </p:sp>
      <p:pic>
        <p:nvPicPr>
          <p:cNvPr id="2" name="Picture 1"/>
          <p:cNvPicPr>
            <a:picLocks noChangeAspect="1"/>
          </p:cNvPicPr>
          <p:nvPr/>
        </p:nvPicPr>
        <p:blipFill>
          <a:blip r:embed="rId1" cstate="email"/>
          <a:stretch>
            <a:fillRect/>
          </a:stretch>
        </p:blipFill>
        <p:spPr>
          <a:xfrm>
            <a:off x="2671307" y="695004"/>
            <a:ext cx="1105410" cy="1105410"/>
          </a:xfrm>
          <a:prstGeom prst="rect">
            <a:avLst/>
          </a:prstGeom>
        </p:spPr>
      </p:pic>
      <p:pic>
        <p:nvPicPr>
          <p:cNvPr id="5" name="Picture 4"/>
          <p:cNvPicPr>
            <a:picLocks noChangeAspect="1"/>
          </p:cNvPicPr>
          <p:nvPr/>
        </p:nvPicPr>
        <p:blipFill>
          <a:blip r:embed="rId2" cstate="email"/>
          <a:stretch>
            <a:fillRect/>
          </a:stretch>
        </p:blipFill>
        <p:spPr>
          <a:xfrm>
            <a:off x="5656176" y="869070"/>
            <a:ext cx="1191671" cy="673418"/>
          </a:xfrm>
          <a:prstGeom prst="rect">
            <a:avLst/>
          </a:prstGeom>
        </p:spPr>
      </p:pic>
      <p:pic>
        <p:nvPicPr>
          <p:cNvPr id="6" name="Picture 5"/>
          <p:cNvPicPr>
            <a:picLocks noChangeAspect="1"/>
          </p:cNvPicPr>
          <p:nvPr/>
        </p:nvPicPr>
        <p:blipFill>
          <a:blip r:embed="rId3" cstate="email"/>
          <a:stretch>
            <a:fillRect/>
          </a:stretch>
        </p:blipFill>
        <p:spPr>
          <a:xfrm>
            <a:off x="8950087" y="192814"/>
            <a:ext cx="1226457" cy="1226457"/>
          </a:xfrm>
          <a:prstGeom prst="rect">
            <a:avLst/>
          </a:prstGeom>
        </p:spPr>
      </p:pic>
      <p:pic>
        <p:nvPicPr>
          <p:cNvPr id="22" name="Picture 21"/>
          <p:cNvPicPr>
            <a:picLocks noChangeAspect="1"/>
          </p:cNvPicPr>
          <p:nvPr/>
        </p:nvPicPr>
        <p:blipFill>
          <a:blip r:embed="rId4" cstate="email"/>
          <a:stretch>
            <a:fillRect/>
          </a:stretch>
        </p:blipFill>
        <p:spPr>
          <a:xfrm>
            <a:off x="-10065" y="329680"/>
            <a:ext cx="1047127" cy="918029"/>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Assign </a:t>
            </a:r>
            <a:r>
              <a:rPr lang="en-US" b="1" dirty="0" smtClean="0"/>
              <a:t>Unique names </a:t>
            </a:r>
            <a:r>
              <a:rPr lang="en-US" dirty="0" smtClean="0"/>
              <a:t>to an IP address (machine interface)</a:t>
            </a:r>
            <a:endParaRPr lang="en-US" dirty="0" smtClean="0"/>
          </a:p>
          <a:p>
            <a:endParaRPr lang="en-US" dirty="0"/>
          </a:p>
          <a:p>
            <a:r>
              <a:rPr lang="en-US" dirty="0" smtClean="0"/>
              <a:t>ARPANET – a file </a:t>
            </a:r>
            <a:r>
              <a:rPr lang="en-US" i="1" dirty="0" err="1" smtClean="0"/>
              <a:t>hosts.txt</a:t>
            </a:r>
            <a:r>
              <a:rPr lang="en-US" dirty="0" smtClean="0"/>
              <a:t> listed all the computer names and their IP addresses. </a:t>
            </a:r>
            <a:endParaRPr lang="en-US" dirty="0" smtClean="0"/>
          </a:p>
          <a:p>
            <a:endParaRPr lang="en-US" dirty="0"/>
          </a:p>
          <a:p>
            <a:r>
              <a:rPr lang="en-US" dirty="0" smtClean="0"/>
              <a:t>Resolve the host name conflicts over the Internet – a naming hierarchy needs to be managed</a:t>
            </a:r>
            <a:endParaRPr lang="en-US" dirty="0" smtClean="0"/>
          </a:p>
          <a:p>
            <a:pPr lvl="1"/>
            <a:r>
              <a:rPr lang="en-US" dirty="0" smtClean="0"/>
              <a:t>Rooted at an organization </a:t>
            </a:r>
            <a:r>
              <a:rPr lang="en-US" b="1" dirty="0" smtClean="0"/>
              <a:t>Internet Corporation for Assigned Names and Numbers (ICANN)</a:t>
            </a:r>
            <a:r>
              <a:rPr lang="en-US" dirty="0" smtClean="0"/>
              <a:t> </a:t>
            </a:r>
            <a:endParaRPr lang="en-US" b="1" dirty="0"/>
          </a:p>
        </p:txBody>
      </p:sp>
      <p:sp>
        <p:nvSpPr>
          <p:cNvPr id="3" name="Title 2"/>
          <p:cNvSpPr>
            <a:spLocks noGrp="1"/>
          </p:cNvSpPr>
          <p:nvPr>
            <p:ph type="title"/>
          </p:nvPr>
        </p:nvSpPr>
        <p:spPr/>
        <p:txBody>
          <a:bodyPr/>
          <a:lstStyle/>
          <a:p>
            <a:r>
              <a:rPr lang="en-US" dirty="0" smtClean="0"/>
              <a:t>Domain Name System (DNS)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DNS Name Space</a:t>
            </a:r>
            <a:endParaRPr lang="en-US" dirty="0"/>
          </a:p>
        </p:txBody>
      </p:sp>
      <p:pic>
        <p:nvPicPr>
          <p:cNvPr id="4" name="Picture 3"/>
          <p:cNvPicPr>
            <a:picLocks noChangeAspect="1"/>
          </p:cNvPicPr>
          <p:nvPr/>
        </p:nvPicPr>
        <p:blipFill>
          <a:blip r:embed="rId1"/>
          <a:stretch>
            <a:fillRect/>
          </a:stretch>
        </p:blipFill>
        <p:spPr>
          <a:xfrm>
            <a:off x="130900" y="986972"/>
            <a:ext cx="9129216" cy="3797850"/>
          </a:xfrm>
          <a:prstGeom prst="rect">
            <a:avLst/>
          </a:prstGeom>
        </p:spPr>
      </p:pic>
      <p:sp>
        <p:nvSpPr>
          <p:cNvPr id="5" name="Content Placeholder 1"/>
          <p:cNvSpPr>
            <a:spLocks noGrp="1"/>
          </p:cNvSpPr>
          <p:nvPr>
            <p:ph idx="1"/>
          </p:nvPr>
        </p:nvSpPr>
        <p:spPr>
          <a:xfrm>
            <a:off x="319668" y="4912257"/>
            <a:ext cx="11552663" cy="1517572"/>
          </a:xfrm>
        </p:spPr>
        <p:txBody>
          <a:bodyPr/>
          <a:lstStyle/>
          <a:p>
            <a:r>
              <a:rPr lang="en-US" dirty="0" smtClean="0"/>
              <a:t>The top level domains are run by </a:t>
            </a:r>
            <a:r>
              <a:rPr lang="en-US" b="1" dirty="0" smtClean="0"/>
              <a:t>registrars</a:t>
            </a:r>
            <a:r>
              <a:rPr lang="en-US" dirty="0" smtClean="0"/>
              <a:t> appointed by ICANN</a:t>
            </a:r>
            <a:endParaRPr lang="en-US" dirty="0" smtClean="0"/>
          </a:p>
          <a:p>
            <a:r>
              <a:rPr lang="en-US" dirty="0" smtClean="0"/>
              <a:t>Name registrar for India (.in domain): </a:t>
            </a:r>
            <a:r>
              <a:rPr lang="en-US" b="1" dirty="0" err="1" smtClean="0"/>
              <a:t>registry.in</a:t>
            </a:r>
            <a:r>
              <a:rPr lang="en-US" b="1" dirty="0" smtClean="0"/>
              <a:t> </a:t>
            </a:r>
            <a:r>
              <a:rPr lang="en-US" dirty="0" smtClean="0"/>
              <a:t>(National Internet Exchange of India – </a:t>
            </a:r>
            <a:r>
              <a:rPr lang="en-US" b="1" dirty="0" smtClean="0"/>
              <a:t>NIXI</a:t>
            </a:r>
            <a:r>
              <a:rPr lang="en-US" dirty="0" smtClean="0"/>
              <a:t>) </a:t>
            </a:r>
          </a:p>
        </p:txBody>
      </p:sp>
      <p:sp>
        <p:nvSpPr>
          <p:cNvPr id="6" name="TextBox 5"/>
          <p:cNvSpPr txBox="1"/>
          <p:nvPr/>
        </p:nvSpPr>
        <p:spPr>
          <a:xfrm>
            <a:off x="9260116" y="2302871"/>
            <a:ext cx="2888344" cy="923330"/>
          </a:xfrm>
          <a:prstGeom prst="rect">
            <a:avLst/>
          </a:prstGeom>
          <a:noFill/>
        </p:spPr>
        <p:txBody>
          <a:bodyPr wrap="square" rtlCol="0">
            <a:spAutoFit/>
          </a:bodyPr>
          <a:lstStyle/>
          <a:p>
            <a:r>
              <a:rPr lang="en-US" b="1" dirty="0" smtClean="0"/>
              <a:t>Source: Computer Networks (5</a:t>
            </a:r>
            <a:r>
              <a:rPr lang="en-US" b="1" baseline="30000" dirty="0" smtClean="0"/>
              <a:t>th</a:t>
            </a:r>
            <a:r>
              <a:rPr lang="en-US" b="1" dirty="0" smtClean="0"/>
              <a:t> Edition) by Tanenbaum, </a:t>
            </a:r>
            <a:r>
              <a:rPr lang="en-US" b="1" dirty="0" err="1" smtClean="0"/>
              <a:t>Wetherell</a:t>
            </a:r>
            <a:r>
              <a:rPr lang="en-US" b="1" dirty="0" smtClean="0"/>
              <a:t> </a:t>
            </a:r>
            <a:endParaRPr lang="en-U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How Application Data Passes Through Different Layers</a:t>
            </a:r>
            <a:endParaRPr lang="en-US" dirty="0"/>
          </a:p>
        </p:txBody>
      </p:sp>
      <p:grpSp>
        <p:nvGrpSpPr>
          <p:cNvPr id="4" name="Group 3"/>
          <p:cNvGrpSpPr/>
          <p:nvPr/>
        </p:nvGrpSpPr>
        <p:grpSpPr>
          <a:xfrm>
            <a:off x="207033" y="1340478"/>
            <a:ext cx="2087592" cy="4853288"/>
            <a:chOff x="8609162" y="1739683"/>
            <a:chExt cx="3019246" cy="4329056"/>
          </a:xfrm>
        </p:grpSpPr>
        <p:sp>
          <p:nvSpPr>
            <p:cNvPr id="5" name="Rectangle 4"/>
            <p:cNvSpPr/>
            <p:nvPr/>
          </p:nvSpPr>
          <p:spPr>
            <a:xfrm>
              <a:off x="8609162" y="5206097"/>
              <a:ext cx="3019246" cy="86264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dirty="0" smtClean="0"/>
                <a:t>Physical</a:t>
              </a:r>
              <a:endParaRPr lang="en-US" sz="2800" b="1" dirty="0"/>
            </a:p>
          </p:txBody>
        </p:sp>
        <p:sp>
          <p:nvSpPr>
            <p:cNvPr id="6" name="Rectangle 5"/>
            <p:cNvSpPr/>
            <p:nvPr/>
          </p:nvSpPr>
          <p:spPr>
            <a:xfrm>
              <a:off x="8609162" y="4343455"/>
              <a:ext cx="3019246" cy="86264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dirty="0" smtClean="0"/>
                <a:t>Data Link</a:t>
              </a:r>
              <a:endParaRPr lang="en-US" sz="2800" b="1" dirty="0"/>
            </a:p>
          </p:txBody>
        </p:sp>
        <p:sp>
          <p:nvSpPr>
            <p:cNvPr id="7" name="Rectangle 6"/>
            <p:cNvSpPr/>
            <p:nvPr/>
          </p:nvSpPr>
          <p:spPr>
            <a:xfrm>
              <a:off x="8609162" y="3464967"/>
              <a:ext cx="3019246" cy="86264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dirty="0" smtClean="0"/>
                <a:t>Network</a:t>
              </a:r>
              <a:endParaRPr lang="en-US" sz="2800" b="1" dirty="0"/>
            </a:p>
          </p:txBody>
        </p:sp>
        <p:sp>
          <p:nvSpPr>
            <p:cNvPr id="8" name="Rectangle 7"/>
            <p:cNvSpPr/>
            <p:nvPr/>
          </p:nvSpPr>
          <p:spPr>
            <a:xfrm>
              <a:off x="8609162" y="2602325"/>
              <a:ext cx="3019246" cy="86264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smtClean="0"/>
                <a:t>Transport</a:t>
              </a:r>
              <a:endParaRPr lang="en-US" sz="2800" b="1" dirty="0"/>
            </a:p>
          </p:txBody>
        </p:sp>
        <p:sp>
          <p:nvSpPr>
            <p:cNvPr id="9" name="Rectangle 8"/>
            <p:cNvSpPr/>
            <p:nvPr/>
          </p:nvSpPr>
          <p:spPr>
            <a:xfrm>
              <a:off x="8609162" y="1739683"/>
              <a:ext cx="3019246" cy="86264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dirty="0" smtClean="0"/>
                <a:t>Application</a:t>
              </a:r>
              <a:endParaRPr lang="en-US" sz="2800" b="1" dirty="0"/>
            </a:p>
          </p:txBody>
        </p:sp>
      </p:grpSp>
      <p:sp>
        <p:nvSpPr>
          <p:cNvPr id="10" name="Rectangle 9"/>
          <p:cNvSpPr/>
          <p:nvPr/>
        </p:nvSpPr>
        <p:spPr>
          <a:xfrm>
            <a:off x="7712015" y="1340478"/>
            <a:ext cx="2794959" cy="678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HTTP Data</a:t>
            </a:r>
            <a:endParaRPr lang="en-US" sz="2000" b="1" dirty="0"/>
          </a:p>
        </p:txBody>
      </p:sp>
      <p:sp>
        <p:nvSpPr>
          <p:cNvPr id="11" name="Rectangle 10"/>
          <p:cNvSpPr/>
          <p:nvPr/>
        </p:nvSpPr>
        <p:spPr>
          <a:xfrm>
            <a:off x="6717102" y="1340478"/>
            <a:ext cx="994913" cy="6781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smtClean="0"/>
              <a:t>HTTP Header</a:t>
            </a:r>
            <a:endParaRPr lang="en-US" sz="2000" b="1" dirty="0"/>
          </a:p>
        </p:txBody>
      </p:sp>
      <p:sp>
        <p:nvSpPr>
          <p:cNvPr id="12" name="Rectangle 11"/>
          <p:cNvSpPr/>
          <p:nvPr/>
        </p:nvSpPr>
        <p:spPr>
          <a:xfrm>
            <a:off x="7712015" y="2364995"/>
            <a:ext cx="2794959" cy="678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HTTP Data</a:t>
            </a:r>
            <a:endParaRPr lang="en-US" sz="2000" b="1" dirty="0"/>
          </a:p>
        </p:txBody>
      </p:sp>
      <p:sp>
        <p:nvSpPr>
          <p:cNvPr id="13" name="Rectangle 12"/>
          <p:cNvSpPr/>
          <p:nvPr/>
        </p:nvSpPr>
        <p:spPr>
          <a:xfrm>
            <a:off x="6717102" y="2364995"/>
            <a:ext cx="994913" cy="6781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smtClean="0"/>
              <a:t>HTTP Header</a:t>
            </a:r>
            <a:endParaRPr lang="en-US" sz="2000" b="1" dirty="0"/>
          </a:p>
        </p:txBody>
      </p:sp>
      <p:sp>
        <p:nvSpPr>
          <p:cNvPr id="14" name="Rectangle 13"/>
          <p:cNvSpPr/>
          <p:nvPr/>
        </p:nvSpPr>
        <p:spPr>
          <a:xfrm>
            <a:off x="5722189" y="2364994"/>
            <a:ext cx="994913" cy="67810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b="1" dirty="0" smtClean="0"/>
              <a:t>TCP Header</a:t>
            </a:r>
            <a:endParaRPr lang="en-US" sz="2000" b="1" dirty="0"/>
          </a:p>
        </p:txBody>
      </p:sp>
      <p:sp>
        <p:nvSpPr>
          <p:cNvPr id="15" name="Rectangle 14"/>
          <p:cNvSpPr/>
          <p:nvPr/>
        </p:nvSpPr>
        <p:spPr>
          <a:xfrm>
            <a:off x="7712015" y="3472424"/>
            <a:ext cx="2794959" cy="678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HTTP Data</a:t>
            </a:r>
            <a:endParaRPr lang="en-US" sz="2000" b="1" dirty="0"/>
          </a:p>
        </p:txBody>
      </p:sp>
      <p:sp>
        <p:nvSpPr>
          <p:cNvPr id="16" name="Rectangle 15"/>
          <p:cNvSpPr/>
          <p:nvPr/>
        </p:nvSpPr>
        <p:spPr>
          <a:xfrm>
            <a:off x="6717102" y="3472424"/>
            <a:ext cx="994913" cy="6781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smtClean="0"/>
              <a:t>HTTP Header</a:t>
            </a:r>
            <a:endParaRPr lang="en-US" sz="2000" b="1" dirty="0"/>
          </a:p>
        </p:txBody>
      </p:sp>
      <p:sp>
        <p:nvSpPr>
          <p:cNvPr id="17" name="Rectangle 16"/>
          <p:cNvSpPr/>
          <p:nvPr/>
        </p:nvSpPr>
        <p:spPr>
          <a:xfrm>
            <a:off x="5722189" y="3472423"/>
            <a:ext cx="994913" cy="67810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b="1" dirty="0" smtClean="0"/>
              <a:t>TCP Header</a:t>
            </a:r>
            <a:endParaRPr lang="en-US" sz="2000" b="1" dirty="0"/>
          </a:p>
        </p:txBody>
      </p:sp>
      <p:sp>
        <p:nvSpPr>
          <p:cNvPr id="18" name="Rectangle 17"/>
          <p:cNvSpPr/>
          <p:nvPr/>
        </p:nvSpPr>
        <p:spPr>
          <a:xfrm>
            <a:off x="4715773" y="3472423"/>
            <a:ext cx="994913" cy="67810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b="1" dirty="0" smtClean="0"/>
              <a:t>IP Header</a:t>
            </a:r>
            <a:endParaRPr lang="en-US" sz="2000" b="1" dirty="0"/>
          </a:p>
        </p:txBody>
      </p:sp>
      <p:sp>
        <p:nvSpPr>
          <p:cNvPr id="19" name="Rectangle 18"/>
          <p:cNvSpPr/>
          <p:nvPr/>
        </p:nvSpPr>
        <p:spPr>
          <a:xfrm>
            <a:off x="7712015" y="4491696"/>
            <a:ext cx="2794959" cy="678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HTTP Data</a:t>
            </a:r>
            <a:endParaRPr lang="en-US" sz="2000" b="1" dirty="0"/>
          </a:p>
        </p:txBody>
      </p:sp>
      <p:sp>
        <p:nvSpPr>
          <p:cNvPr id="20" name="Rectangle 19"/>
          <p:cNvSpPr/>
          <p:nvPr/>
        </p:nvSpPr>
        <p:spPr>
          <a:xfrm>
            <a:off x="6717102" y="4491696"/>
            <a:ext cx="994913" cy="6781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smtClean="0"/>
              <a:t>HTTP Header</a:t>
            </a:r>
            <a:endParaRPr lang="en-US" sz="2000" b="1" dirty="0"/>
          </a:p>
        </p:txBody>
      </p:sp>
      <p:sp>
        <p:nvSpPr>
          <p:cNvPr id="21" name="Rectangle 20"/>
          <p:cNvSpPr/>
          <p:nvPr/>
        </p:nvSpPr>
        <p:spPr>
          <a:xfrm>
            <a:off x="5722189" y="4491695"/>
            <a:ext cx="994913" cy="67810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b="1" dirty="0" smtClean="0"/>
              <a:t>TCP Header</a:t>
            </a:r>
            <a:endParaRPr lang="en-US" sz="2000" b="1" dirty="0"/>
          </a:p>
        </p:txBody>
      </p:sp>
      <p:sp>
        <p:nvSpPr>
          <p:cNvPr id="22" name="Rectangle 21"/>
          <p:cNvSpPr/>
          <p:nvPr/>
        </p:nvSpPr>
        <p:spPr>
          <a:xfrm>
            <a:off x="4715773" y="4491695"/>
            <a:ext cx="994913" cy="67810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b="1" dirty="0" smtClean="0"/>
              <a:t>IP Header</a:t>
            </a:r>
            <a:endParaRPr lang="en-US" sz="2000" b="1" dirty="0"/>
          </a:p>
        </p:txBody>
      </p:sp>
      <p:sp>
        <p:nvSpPr>
          <p:cNvPr id="23" name="Rectangle 22"/>
          <p:cNvSpPr/>
          <p:nvPr/>
        </p:nvSpPr>
        <p:spPr>
          <a:xfrm>
            <a:off x="3709357" y="4491694"/>
            <a:ext cx="994913" cy="67810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smtClean="0"/>
              <a:t>MAC </a:t>
            </a:r>
            <a:r>
              <a:rPr lang="en-US" sz="2000" b="1" dirty="0" smtClean="0"/>
              <a:t>Header</a:t>
            </a:r>
            <a:endParaRPr lang="en-US" sz="2000" b="1" dirty="0"/>
          </a:p>
        </p:txBody>
      </p:sp>
      <p:sp>
        <p:nvSpPr>
          <p:cNvPr id="24" name="Rectangle 23"/>
          <p:cNvSpPr/>
          <p:nvPr/>
        </p:nvSpPr>
        <p:spPr>
          <a:xfrm>
            <a:off x="7712015" y="5411199"/>
            <a:ext cx="2794959" cy="678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HTTP Data</a:t>
            </a:r>
            <a:endParaRPr lang="en-US" sz="2000" b="1" dirty="0"/>
          </a:p>
        </p:txBody>
      </p:sp>
      <p:sp>
        <p:nvSpPr>
          <p:cNvPr id="25" name="Rectangle 24"/>
          <p:cNvSpPr/>
          <p:nvPr/>
        </p:nvSpPr>
        <p:spPr>
          <a:xfrm>
            <a:off x="6717102" y="5411199"/>
            <a:ext cx="994913" cy="6781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smtClean="0"/>
              <a:t>HTTP Header</a:t>
            </a:r>
            <a:endParaRPr lang="en-US" sz="2000" b="1" dirty="0"/>
          </a:p>
        </p:txBody>
      </p:sp>
      <p:sp>
        <p:nvSpPr>
          <p:cNvPr id="26" name="Rectangle 25"/>
          <p:cNvSpPr/>
          <p:nvPr/>
        </p:nvSpPr>
        <p:spPr>
          <a:xfrm>
            <a:off x="5722189" y="5411198"/>
            <a:ext cx="994913" cy="67810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b="1" dirty="0" smtClean="0"/>
              <a:t>TCP Header</a:t>
            </a:r>
            <a:endParaRPr lang="en-US" sz="2000" b="1" dirty="0"/>
          </a:p>
        </p:txBody>
      </p:sp>
      <p:sp>
        <p:nvSpPr>
          <p:cNvPr id="27" name="Rectangle 26"/>
          <p:cNvSpPr/>
          <p:nvPr/>
        </p:nvSpPr>
        <p:spPr>
          <a:xfrm>
            <a:off x="4715773" y="5411198"/>
            <a:ext cx="994913" cy="67810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b="1" dirty="0" smtClean="0"/>
              <a:t>IP Header</a:t>
            </a:r>
            <a:endParaRPr lang="en-US" sz="2000" b="1" dirty="0"/>
          </a:p>
        </p:txBody>
      </p:sp>
      <p:sp>
        <p:nvSpPr>
          <p:cNvPr id="28" name="Rectangle 27"/>
          <p:cNvSpPr/>
          <p:nvPr/>
        </p:nvSpPr>
        <p:spPr>
          <a:xfrm>
            <a:off x="3709357" y="5411197"/>
            <a:ext cx="994913" cy="67810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smtClean="0"/>
              <a:t>MAC </a:t>
            </a:r>
            <a:r>
              <a:rPr lang="en-US" sz="2000" b="1" dirty="0" smtClean="0"/>
              <a:t>Header</a:t>
            </a:r>
            <a:endParaRPr lang="en-US" sz="2000" b="1" dirty="0"/>
          </a:p>
        </p:txBody>
      </p:sp>
      <p:sp>
        <p:nvSpPr>
          <p:cNvPr id="29" name="Rectangle 28"/>
          <p:cNvSpPr/>
          <p:nvPr/>
        </p:nvSpPr>
        <p:spPr>
          <a:xfrm>
            <a:off x="2708692" y="5411196"/>
            <a:ext cx="994913" cy="67810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b="1" smtClean="0"/>
              <a:t>PHY </a:t>
            </a:r>
            <a:r>
              <a:rPr lang="en-US" sz="2000" b="1" dirty="0" smtClean="0"/>
              <a:t>Header</a:t>
            </a:r>
            <a:endParaRPr lang="en-US" sz="2000" b="1" dirty="0"/>
          </a:p>
        </p:txBody>
      </p:sp>
      <p:sp>
        <p:nvSpPr>
          <p:cNvPr id="30" name="Rectangle 29"/>
          <p:cNvSpPr/>
          <p:nvPr/>
        </p:nvSpPr>
        <p:spPr>
          <a:xfrm>
            <a:off x="10506974" y="5411196"/>
            <a:ext cx="994913" cy="67810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b="1" dirty="0" smtClean="0"/>
              <a:t>PHY Trailer</a:t>
            </a:r>
            <a:endParaRPr lang="en-US" sz="2000"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r</a:t>
            </a:r>
            <a:r>
              <a:rPr lang="en-US" dirty="0" err="1" smtClean="0"/>
              <a:t>egistry.in</a:t>
            </a:r>
            <a:endParaRPr lang="en-US" dirty="0"/>
          </a:p>
        </p:txBody>
      </p:sp>
      <p:pic>
        <p:nvPicPr>
          <p:cNvPr id="4" name="Picture 3"/>
          <p:cNvPicPr>
            <a:picLocks noChangeAspect="1"/>
          </p:cNvPicPr>
          <p:nvPr/>
        </p:nvPicPr>
        <p:blipFill>
          <a:blip r:embed="rId1" cstate="email"/>
          <a:stretch>
            <a:fillRect/>
          </a:stretch>
        </p:blipFill>
        <p:spPr>
          <a:xfrm>
            <a:off x="-1" y="859537"/>
            <a:ext cx="12227213" cy="5221949"/>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Registrars Under </a:t>
            </a:r>
            <a:r>
              <a:rPr lang="en-US" dirty="0" err="1" smtClean="0"/>
              <a:t>registry.in</a:t>
            </a:r>
            <a:endParaRPr lang="en-US" dirty="0"/>
          </a:p>
        </p:txBody>
      </p:sp>
      <p:pic>
        <p:nvPicPr>
          <p:cNvPr id="4" name="Picture 3"/>
          <p:cNvPicPr>
            <a:picLocks noChangeAspect="1"/>
          </p:cNvPicPr>
          <p:nvPr/>
        </p:nvPicPr>
        <p:blipFill>
          <a:blip r:embed="rId1" cstate="email"/>
          <a:stretch>
            <a:fillRect/>
          </a:stretch>
        </p:blipFill>
        <p:spPr>
          <a:xfrm>
            <a:off x="0" y="774700"/>
            <a:ext cx="12192000" cy="5305698"/>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Every domain has a set of </a:t>
            </a:r>
            <a:r>
              <a:rPr lang="en-US" b="1" dirty="0" smtClean="0"/>
              <a:t>resource records</a:t>
            </a:r>
            <a:r>
              <a:rPr lang="en-US" dirty="0" smtClean="0"/>
              <a:t> associated with it – DNS database</a:t>
            </a:r>
            <a:endParaRPr lang="en-US" dirty="0" smtClean="0"/>
          </a:p>
          <a:p>
            <a:pPr lvl="1"/>
            <a:endParaRPr lang="en-US" dirty="0"/>
          </a:p>
        </p:txBody>
      </p:sp>
      <p:sp>
        <p:nvSpPr>
          <p:cNvPr id="3" name="Title 2"/>
          <p:cNvSpPr>
            <a:spLocks noGrp="1"/>
          </p:cNvSpPr>
          <p:nvPr>
            <p:ph type="title"/>
          </p:nvPr>
        </p:nvSpPr>
        <p:spPr/>
        <p:txBody>
          <a:bodyPr/>
          <a:lstStyle/>
          <a:p>
            <a:r>
              <a:rPr lang="en-US" dirty="0" smtClean="0"/>
              <a:t>Domain Resource Records</a:t>
            </a:r>
            <a:endParaRPr lang="en-US" dirty="0"/>
          </a:p>
        </p:txBody>
      </p:sp>
      <p:pic>
        <p:nvPicPr>
          <p:cNvPr id="4" name="Picture 3"/>
          <p:cNvPicPr>
            <a:picLocks noChangeAspect="1"/>
          </p:cNvPicPr>
          <p:nvPr/>
        </p:nvPicPr>
        <p:blipFill>
          <a:blip r:embed="rId1"/>
          <a:stretch>
            <a:fillRect/>
          </a:stretch>
        </p:blipFill>
        <p:spPr>
          <a:xfrm>
            <a:off x="2456543" y="1852386"/>
            <a:ext cx="8585200" cy="433070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err="1" smtClean="0"/>
              <a:t>Domain_name</a:t>
            </a:r>
            <a:r>
              <a:rPr lang="en-US" dirty="0" smtClean="0"/>
              <a:t>: Domain to which the record applies. </a:t>
            </a:r>
            <a:endParaRPr lang="en-US" dirty="0" smtClean="0"/>
          </a:p>
          <a:p>
            <a:r>
              <a:rPr lang="en-US" b="1" dirty="0" err="1" smtClean="0"/>
              <a:t>Time_to_live</a:t>
            </a:r>
            <a:r>
              <a:rPr lang="en-US" b="1" dirty="0" smtClean="0"/>
              <a:t>: </a:t>
            </a:r>
            <a:r>
              <a:rPr lang="en-US" dirty="0" smtClean="0"/>
              <a:t>Time for which this record is active – volatile records may be assigned a small value</a:t>
            </a:r>
            <a:endParaRPr lang="en-US" dirty="0" smtClean="0"/>
          </a:p>
          <a:p>
            <a:r>
              <a:rPr lang="en-US" b="1" dirty="0" smtClean="0"/>
              <a:t>Class: </a:t>
            </a:r>
            <a:r>
              <a:rPr lang="en-US" dirty="0" smtClean="0"/>
              <a:t>Normally IN – Internet resources</a:t>
            </a:r>
            <a:endParaRPr lang="en-US" dirty="0" smtClean="0"/>
          </a:p>
          <a:p>
            <a:r>
              <a:rPr lang="en-US" b="1" dirty="0" smtClean="0"/>
              <a:t>Type: </a:t>
            </a:r>
            <a:r>
              <a:rPr lang="en-US" dirty="0" smtClean="0"/>
              <a:t>What type of record it is</a:t>
            </a:r>
            <a:endParaRPr lang="en-US" dirty="0" smtClean="0"/>
          </a:p>
          <a:p>
            <a:r>
              <a:rPr lang="en-US" b="1" dirty="0" smtClean="0"/>
              <a:t>Value: </a:t>
            </a:r>
            <a:r>
              <a:rPr lang="en-US" dirty="0" smtClean="0"/>
              <a:t>Value of the record (IP address for A record type)</a:t>
            </a:r>
            <a:endParaRPr lang="en-US" b="1" dirty="0"/>
          </a:p>
        </p:txBody>
      </p:sp>
      <p:sp>
        <p:nvSpPr>
          <p:cNvPr id="3" name="Title 2"/>
          <p:cNvSpPr>
            <a:spLocks noGrp="1"/>
          </p:cNvSpPr>
          <p:nvPr>
            <p:ph type="title"/>
          </p:nvPr>
        </p:nvSpPr>
        <p:spPr/>
        <p:txBody>
          <a:bodyPr/>
          <a:lstStyle/>
          <a:p>
            <a:r>
              <a:rPr lang="en-US" dirty="0" smtClean="0"/>
              <a:t>Domain Resource Records</a:t>
            </a:r>
            <a:endParaRPr lang="en-US" dirty="0"/>
          </a:p>
        </p:txBody>
      </p:sp>
      <p:pic>
        <p:nvPicPr>
          <p:cNvPr id="4" name="Picture 3"/>
          <p:cNvPicPr>
            <a:picLocks noChangeAspect="1"/>
          </p:cNvPicPr>
          <p:nvPr/>
        </p:nvPicPr>
        <p:blipFill rotWithShape="1">
          <a:blip r:embed="rId1" cstate="email"/>
          <a:srcRect/>
          <a:stretch>
            <a:fillRect/>
          </a:stretch>
        </p:blipFill>
        <p:spPr>
          <a:xfrm>
            <a:off x="2991801" y="4082630"/>
            <a:ext cx="8585200" cy="2117448"/>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3201" y="1137424"/>
            <a:ext cx="11988800" cy="5349838"/>
          </a:xfrm>
        </p:spPr>
        <p:txBody>
          <a:bodyPr/>
          <a:lstStyle/>
          <a:p>
            <a:r>
              <a:rPr lang="en-US" b="1" dirty="0" smtClean="0"/>
              <a:t>A Type Records: </a:t>
            </a:r>
            <a:br>
              <a:rPr lang="en-US" dirty="0" smtClean="0"/>
            </a:br>
            <a:br>
              <a:rPr lang="en-US" dirty="0" smtClean="0"/>
            </a:br>
            <a:r>
              <a:rPr lang="en-US" dirty="0" err="1" smtClean="0">
                <a:latin typeface="Consolas" charset="0"/>
                <a:ea typeface="Consolas" charset="0"/>
                <a:cs typeface="Consolas" charset="0"/>
              </a:rPr>
              <a:t>cse.iitkgp.ac.in</a:t>
            </a:r>
            <a:r>
              <a:rPr lang="en-US" dirty="0" smtClean="0">
                <a:latin typeface="Consolas" charset="0"/>
                <a:ea typeface="Consolas" charset="0"/>
                <a:cs typeface="Consolas" charset="0"/>
              </a:rPr>
              <a:t>	86400	IN	A</a:t>
            </a:r>
            <a:r>
              <a:rPr lang="en-US" dirty="0">
                <a:latin typeface="Consolas" charset="0"/>
                <a:ea typeface="Consolas" charset="0"/>
                <a:cs typeface="Consolas" charset="0"/>
              </a:rPr>
              <a:t>	</a:t>
            </a:r>
            <a:r>
              <a:rPr lang="en-US" dirty="0" smtClean="0">
                <a:latin typeface="Consolas" charset="0"/>
                <a:ea typeface="Consolas" charset="0"/>
                <a:cs typeface="Consolas" charset="0"/>
              </a:rPr>
              <a:t>203.110.245.250</a:t>
            </a:r>
            <a:br>
              <a:rPr lang="en-US" dirty="0" smtClean="0">
                <a:latin typeface="Consolas" charset="0"/>
                <a:ea typeface="Consolas" charset="0"/>
                <a:cs typeface="Consolas" charset="0"/>
              </a:rPr>
            </a:br>
            <a:endParaRPr lang="en-US" dirty="0" smtClean="0">
              <a:latin typeface="Consolas" charset="0"/>
              <a:ea typeface="Consolas" charset="0"/>
              <a:cs typeface="Consolas" charset="0"/>
            </a:endParaRPr>
          </a:p>
          <a:p>
            <a:r>
              <a:rPr lang="en-US" b="1" dirty="0" smtClean="0">
                <a:ea typeface="Consolas" charset="0"/>
                <a:cs typeface="Consolas" charset="0"/>
              </a:rPr>
              <a:t>CNAME Type Records:</a:t>
            </a:r>
            <a:br>
              <a:rPr lang="en-US" dirty="0" smtClean="0">
                <a:latin typeface="Consolas" charset="0"/>
                <a:ea typeface="Consolas" charset="0"/>
                <a:cs typeface="Consolas" charset="0"/>
              </a:rPr>
            </a:br>
            <a:br>
              <a:rPr lang="en-US" dirty="0" smtClean="0">
                <a:latin typeface="Consolas" charset="0"/>
                <a:ea typeface="Consolas" charset="0"/>
                <a:cs typeface="Consolas" charset="0"/>
              </a:rPr>
            </a:br>
            <a:r>
              <a:rPr lang="en-US" dirty="0" err="1" smtClean="0">
                <a:latin typeface="Consolas" charset="0"/>
                <a:ea typeface="Consolas" charset="0"/>
                <a:cs typeface="Consolas" charset="0"/>
              </a:rPr>
              <a:t>iitkgp.ac.in</a:t>
            </a:r>
            <a:r>
              <a:rPr lang="en-US" dirty="0">
                <a:latin typeface="Consolas" charset="0"/>
                <a:ea typeface="Consolas" charset="0"/>
                <a:cs typeface="Consolas" charset="0"/>
              </a:rPr>
              <a:t>	</a:t>
            </a:r>
            <a:r>
              <a:rPr lang="en-US" dirty="0" smtClean="0">
                <a:latin typeface="Consolas" charset="0"/>
                <a:ea typeface="Consolas" charset="0"/>
                <a:cs typeface="Consolas" charset="0"/>
              </a:rPr>
              <a:t>	86400	IN	CNAME </a:t>
            </a:r>
            <a:r>
              <a:rPr lang="en-US" dirty="0" err="1" smtClean="0">
                <a:latin typeface="Consolas" charset="0"/>
                <a:ea typeface="Consolas" charset="0"/>
                <a:cs typeface="Consolas" charset="0"/>
              </a:rPr>
              <a:t>www.iitkgp.ac.in</a:t>
            </a:r>
            <a:r>
              <a:rPr lang="en-US" dirty="0" smtClean="0">
                <a:latin typeface="Consolas" charset="0"/>
                <a:ea typeface="Consolas" charset="0"/>
                <a:cs typeface="Consolas" charset="0"/>
              </a:rPr>
              <a:t> </a:t>
            </a:r>
            <a:endParaRPr lang="en-US" dirty="0" smtClean="0">
              <a:latin typeface="Consolas" charset="0"/>
              <a:ea typeface="Consolas" charset="0"/>
              <a:cs typeface="Consolas" charset="0"/>
            </a:endParaRPr>
          </a:p>
          <a:p>
            <a:endParaRPr lang="en-US" dirty="0">
              <a:latin typeface="Consolas" charset="0"/>
              <a:ea typeface="Consolas" charset="0"/>
              <a:cs typeface="Consolas" charset="0"/>
            </a:endParaRPr>
          </a:p>
          <a:p>
            <a:r>
              <a:rPr lang="en-US" b="1" dirty="0" smtClean="0">
                <a:ea typeface="Consolas" charset="0"/>
                <a:cs typeface="Consolas" charset="0"/>
              </a:rPr>
              <a:t>PTR Type Records: </a:t>
            </a:r>
            <a:br>
              <a:rPr lang="en-US" dirty="0" smtClean="0">
                <a:latin typeface="Consolas" charset="0"/>
                <a:ea typeface="Consolas" charset="0"/>
                <a:cs typeface="Consolas" charset="0"/>
              </a:rPr>
            </a:br>
            <a:br>
              <a:rPr lang="en-US" dirty="0" smtClean="0">
                <a:latin typeface="Consolas" charset="0"/>
                <a:ea typeface="Consolas" charset="0"/>
                <a:cs typeface="Consolas" charset="0"/>
              </a:rPr>
            </a:br>
            <a:r>
              <a:rPr lang="en-US" dirty="0" smtClean="0">
                <a:latin typeface="Consolas" charset="0"/>
                <a:ea typeface="Consolas" charset="0"/>
                <a:cs typeface="Consolas" charset="0"/>
              </a:rPr>
              <a:t>www.iitkgp.ernet.in</a:t>
            </a:r>
            <a:r>
              <a:rPr lang="en-US" dirty="0">
                <a:latin typeface="Consolas" charset="0"/>
                <a:ea typeface="Consolas" charset="0"/>
                <a:cs typeface="Consolas" charset="0"/>
              </a:rPr>
              <a:t>	</a:t>
            </a:r>
            <a:r>
              <a:rPr lang="en-US" dirty="0" smtClean="0">
                <a:latin typeface="Consolas" charset="0"/>
                <a:ea typeface="Consolas" charset="0"/>
                <a:cs typeface="Consolas" charset="0"/>
              </a:rPr>
              <a:t>86400	IN	PTR	</a:t>
            </a:r>
            <a:r>
              <a:rPr lang="en-US" dirty="0" err="1" smtClean="0">
                <a:latin typeface="Consolas" charset="0"/>
                <a:ea typeface="Consolas" charset="0"/>
                <a:cs typeface="Consolas" charset="0"/>
              </a:rPr>
              <a:t>www.iitkgp.ac.in</a:t>
            </a:r>
            <a:endParaRPr lang="en-US" dirty="0">
              <a:latin typeface="Consolas" charset="0"/>
              <a:ea typeface="Consolas" charset="0"/>
              <a:cs typeface="Consolas" charset="0"/>
            </a:endParaRPr>
          </a:p>
        </p:txBody>
      </p:sp>
      <p:sp>
        <p:nvSpPr>
          <p:cNvPr id="3" name="Title 2"/>
          <p:cNvSpPr>
            <a:spLocks noGrp="1"/>
          </p:cNvSpPr>
          <p:nvPr>
            <p:ph type="title"/>
          </p:nvPr>
        </p:nvSpPr>
        <p:spPr/>
        <p:txBody>
          <a:bodyPr/>
          <a:lstStyle/>
          <a:p>
            <a:r>
              <a:rPr lang="en-US" dirty="0" smtClean="0"/>
              <a:t>Domain Resource Records</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Sample DNS Database</a:t>
            </a:r>
            <a:endParaRPr lang="en-US" dirty="0"/>
          </a:p>
        </p:txBody>
      </p:sp>
      <p:pic>
        <p:nvPicPr>
          <p:cNvPr id="4" name="Picture 3"/>
          <p:cNvPicPr>
            <a:picLocks noChangeAspect="1"/>
          </p:cNvPicPr>
          <p:nvPr/>
        </p:nvPicPr>
        <p:blipFill>
          <a:blip r:embed="rId1"/>
          <a:stretch>
            <a:fillRect/>
          </a:stretch>
        </p:blipFill>
        <p:spPr>
          <a:xfrm>
            <a:off x="3788228" y="1030514"/>
            <a:ext cx="7324161" cy="5508171"/>
          </a:xfrm>
          <a:prstGeom prst="rect">
            <a:avLst/>
          </a:prstGeom>
        </p:spPr>
      </p:pic>
      <p:sp>
        <p:nvSpPr>
          <p:cNvPr id="5" name="TextBox 4"/>
          <p:cNvSpPr txBox="1"/>
          <p:nvPr/>
        </p:nvSpPr>
        <p:spPr>
          <a:xfrm>
            <a:off x="145142" y="2108634"/>
            <a:ext cx="2975429" cy="923330"/>
          </a:xfrm>
          <a:prstGeom prst="rect">
            <a:avLst/>
          </a:prstGeom>
          <a:noFill/>
        </p:spPr>
        <p:txBody>
          <a:bodyPr wrap="square" rtlCol="0">
            <a:spAutoFit/>
          </a:bodyPr>
          <a:lstStyle/>
          <a:p>
            <a:r>
              <a:rPr lang="en-US" b="1" dirty="0" smtClean="0"/>
              <a:t>Source: Computer Networks (5</a:t>
            </a:r>
            <a:r>
              <a:rPr lang="en-US" b="1" baseline="30000" dirty="0" smtClean="0"/>
              <a:t>th</a:t>
            </a:r>
            <a:r>
              <a:rPr lang="en-US" b="1" dirty="0" smtClean="0"/>
              <a:t> Edition) by Tanenbaum, </a:t>
            </a:r>
            <a:r>
              <a:rPr lang="en-US" b="1" dirty="0" err="1" smtClean="0"/>
              <a:t>Wetherell</a:t>
            </a:r>
            <a:r>
              <a:rPr lang="en-US" b="1" dirty="0" smtClean="0"/>
              <a:t> </a:t>
            </a:r>
            <a:endParaRPr lang="en-US" b="1"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Divide registries into </a:t>
            </a:r>
            <a:r>
              <a:rPr lang="en-US" b="1" dirty="0" smtClean="0"/>
              <a:t>non-overlapping </a:t>
            </a:r>
            <a:r>
              <a:rPr lang="en-US" dirty="0" smtClean="0"/>
              <a:t>zones – every zone has a name server</a:t>
            </a:r>
            <a:endParaRPr lang="en-US" dirty="0"/>
          </a:p>
        </p:txBody>
      </p:sp>
      <p:sp>
        <p:nvSpPr>
          <p:cNvPr id="3" name="Title 2"/>
          <p:cNvSpPr>
            <a:spLocks noGrp="1"/>
          </p:cNvSpPr>
          <p:nvPr>
            <p:ph type="title"/>
          </p:nvPr>
        </p:nvSpPr>
        <p:spPr/>
        <p:txBody>
          <a:bodyPr/>
          <a:lstStyle/>
          <a:p>
            <a:r>
              <a:rPr lang="en-US" dirty="0" smtClean="0"/>
              <a:t>Name Servers</a:t>
            </a:r>
            <a:endParaRPr lang="en-US" dirty="0"/>
          </a:p>
        </p:txBody>
      </p:sp>
      <p:pic>
        <p:nvPicPr>
          <p:cNvPr id="4" name="Picture 3"/>
          <p:cNvPicPr>
            <a:picLocks noChangeAspect="1"/>
          </p:cNvPicPr>
          <p:nvPr/>
        </p:nvPicPr>
        <p:blipFill>
          <a:blip r:embed="rId1"/>
          <a:stretch>
            <a:fillRect/>
          </a:stretch>
        </p:blipFill>
        <p:spPr>
          <a:xfrm>
            <a:off x="1714500" y="2066471"/>
            <a:ext cx="9766300" cy="4089400"/>
          </a:xfrm>
          <a:prstGeom prst="rect">
            <a:avLst/>
          </a:prstGeom>
        </p:spPr>
      </p:pic>
      <p:sp>
        <p:nvSpPr>
          <p:cNvPr id="5" name="TextBox 4"/>
          <p:cNvSpPr txBox="1"/>
          <p:nvPr/>
        </p:nvSpPr>
        <p:spPr>
          <a:xfrm>
            <a:off x="356839" y="5398237"/>
            <a:ext cx="2975429" cy="923330"/>
          </a:xfrm>
          <a:prstGeom prst="rect">
            <a:avLst/>
          </a:prstGeom>
          <a:noFill/>
        </p:spPr>
        <p:txBody>
          <a:bodyPr wrap="square" rtlCol="0">
            <a:spAutoFit/>
          </a:bodyPr>
          <a:lstStyle/>
          <a:p>
            <a:r>
              <a:rPr lang="en-US" b="1" dirty="0" smtClean="0"/>
              <a:t>Source: Computer Networks (5</a:t>
            </a:r>
            <a:r>
              <a:rPr lang="en-US" b="1" baseline="30000" dirty="0" smtClean="0"/>
              <a:t>th</a:t>
            </a:r>
            <a:r>
              <a:rPr lang="en-US" b="1" dirty="0" smtClean="0"/>
              <a:t> Edition) by Tanenbaum, </a:t>
            </a:r>
            <a:r>
              <a:rPr lang="en-US" b="1" dirty="0" err="1" smtClean="0"/>
              <a:t>Wetherell</a:t>
            </a:r>
            <a:r>
              <a:rPr lang="en-US" b="1" dirty="0" smtClean="0"/>
              <a:t> </a:t>
            </a:r>
            <a:endParaRPr lang="en-US" b="1"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Name Resolution – Looking Up for the Names</a:t>
            </a:r>
            <a:endParaRPr lang="en-US" dirty="0"/>
          </a:p>
        </p:txBody>
      </p:sp>
      <p:pic>
        <p:nvPicPr>
          <p:cNvPr id="4" name="Picture 3"/>
          <p:cNvPicPr>
            <a:picLocks noChangeAspect="1"/>
          </p:cNvPicPr>
          <p:nvPr/>
        </p:nvPicPr>
        <p:blipFill>
          <a:blip r:embed="rId1"/>
          <a:stretch>
            <a:fillRect/>
          </a:stretch>
        </p:blipFill>
        <p:spPr>
          <a:xfrm>
            <a:off x="440401" y="986971"/>
            <a:ext cx="11694560" cy="5036457"/>
          </a:xfrm>
          <a:prstGeom prst="rect">
            <a:avLst/>
          </a:prstGeom>
        </p:spPr>
      </p:pic>
      <p:sp>
        <p:nvSpPr>
          <p:cNvPr id="5" name="TextBox 4"/>
          <p:cNvSpPr txBox="1"/>
          <p:nvPr/>
        </p:nvSpPr>
        <p:spPr>
          <a:xfrm>
            <a:off x="356839" y="5398237"/>
            <a:ext cx="2975429" cy="923330"/>
          </a:xfrm>
          <a:prstGeom prst="rect">
            <a:avLst/>
          </a:prstGeom>
          <a:noFill/>
        </p:spPr>
        <p:txBody>
          <a:bodyPr wrap="square" rtlCol="0">
            <a:spAutoFit/>
          </a:bodyPr>
          <a:lstStyle/>
          <a:p>
            <a:r>
              <a:rPr lang="en-US" b="1" dirty="0" smtClean="0"/>
              <a:t>Source: Computer Networks (5</a:t>
            </a:r>
            <a:r>
              <a:rPr lang="en-US" b="1" baseline="30000" dirty="0" smtClean="0"/>
              <a:t>th</a:t>
            </a:r>
            <a:r>
              <a:rPr lang="en-US" b="1" dirty="0" smtClean="0"/>
              <a:t> Edition) by Tanenbaum, </a:t>
            </a:r>
            <a:r>
              <a:rPr lang="en-US" b="1" dirty="0" err="1" smtClean="0"/>
              <a:t>Wetherell</a:t>
            </a:r>
            <a:r>
              <a:rPr lang="en-US" b="1" dirty="0" smtClean="0"/>
              <a:t> </a:t>
            </a:r>
            <a:endParaRPr lang="en-US" b="1"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Name Resolution (</a:t>
            </a:r>
            <a:r>
              <a:rPr lang="en-US" dirty="0" err="1" smtClean="0"/>
              <a:t>nslookup</a:t>
            </a:r>
            <a:r>
              <a:rPr lang="en-US" dirty="0" smtClean="0"/>
              <a:t>)</a:t>
            </a:r>
            <a:endParaRPr lang="en-US" dirty="0"/>
          </a:p>
        </p:txBody>
      </p:sp>
      <p:pic>
        <p:nvPicPr>
          <p:cNvPr id="4" name="Picture 3"/>
          <p:cNvPicPr>
            <a:picLocks noChangeAspect="1"/>
          </p:cNvPicPr>
          <p:nvPr/>
        </p:nvPicPr>
        <p:blipFill>
          <a:blip r:embed="rId1" cstate="email"/>
          <a:stretch>
            <a:fillRect/>
          </a:stretch>
        </p:blipFill>
        <p:spPr>
          <a:xfrm>
            <a:off x="217948" y="1767114"/>
            <a:ext cx="11756103" cy="3211286"/>
          </a:xfrm>
          <a:prstGeom prst="rect">
            <a:avLst/>
          </a:prstGeom>
        </p:spPr>
      </p:pic>
      <p:sp>
        <p:nvSpPr>
          <p:cNvPr id="5" name="Rectangle 4"/>
          <p:cNvSpPr/>
          <p:nvPr/>
        </p:nvSpPr>
        <p:spPr>
          <a:xfrm>
            <a:off x="217948" y="2061028"/>
            <a:ext cx="5137823" cy="449943"/>
          </a:xfrm>
          <a:prstGeom prst="rect">
            <a:avLst/>
          </a:prstGeom>
          <a:noFill/>
          <a:ln w="571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p:cNvSpPr txBox="1"/>
          <p:nvPr/>
        </p:nvSpPr>
        <p:spPr>
          <a:xfrm>
            <a:off x="5355771" y="2061028"/>
            <a:ext cx="5410520" cy="523220"/>
          </a:xfrm>
          <a:prstGeom prst="rect">
            <a:avLst/>
          </a:prstGeom>
          <a:noFill/>
        </p:spPr>
        <p:txBody>
          <a:bodyPr wrap="none" rtlCol="0">
            <a:spAutoFit/>
          </a:bodyPr>
          <a:lstStyle/>
          <a:p>
            <a:r>
              <a:rPr lang="en-US" sz="2800" b="1" dirty="0" smtClean="0"/>
              <a:t>One of the name servers for IITKGP</a:t>
            </a:r>
            <a:endParaRPr 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Name Resolution (dig)</a:t>
            </a:r>
            <a:endParaRPr lang="en-US" dirty="0"/>
          </a:p>
        </p:txBody>
      </p:sp>
      <p:pic>
        <p:nvPicPr>
          <p:cNvPr id="4" name="Picture 3"/>
          <p:cNvPicPr>
            <a:picLocks noChangeAspect="1"/>
          </p:cNvPicPr>
          <p:nvPr/>
        </p:nvPicPr>
        <p:blipFill>
          <a:blip r:embed="rId1" cstate="email"/>
          <a:stretch>
            <a:fillRect/>
          </a:stretch>
        </p:blipFill>
        <p:spPr>
          <a:xfrm>
            <a:off x="3599543" y="900916"/>
            <a:ext cx="8592457" cy="5938416"/>
          </a:xfrm>
          <a:prstGeom prst="rect">
            <a:avLst/>
          </a:prstGeom>
        </p:spPr>
      </p:pic>
      <p:sp>
        <p:nvSpPr>
          <p:cNvPr id="5" name="Rectangle 4"/>
          <p:cNvSpPr/>
          <p:nvPr/>
        </p:nvSpPr>
        <p:spPr>
          <a:xfrm>
            <a:off x="3265714" y="4484914"/>
            <a:ext cx="8926286" cy="1306286"/>
          </a:xfrm>
          <a:prstGeom prst="rect">
            <a:avLst/>
          </a:prstGeom>
          <a:noFill/>
          <a:ln w="571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p:cNvSpPr txBox="1"/>
          <p:nvPr/>
        </p:nvSpPr>
        <p:spPr>
          <a:xfrm>
            <a:off x="333829" y="1465942"/>
            <a:ext cx="3135085" cy="2308324"/>
          </a:xfrm>
          <a:prstGeom prst="rect">
            <a:avLst/>
          </a:prstGeom>
          <a:noFill/>
        </p:spPr>
        <p:txBody>
          <a:bodyPr wrap="square" rtlCol="0">
            <a:spAutoFit/>
          </a:bodyPr>
          <a:lstStyle/>
          <a:p>
            <a:r>
              <a:rPr lang="en-US" sz="2400" dirty="0" smtClean="0"/>
              <a:t>An </a:t>
            </a:r>
            <a:r>
              <a:rPr lang="en-US" sz="2400" b="1" dirty="0" smtClean="0"/>
              <a:t>authoritative record</a:t>
            </a:r>
            <a:r>
              <a:rPr lang="en-US" sz="2400" dirty="0" smtClean="0"/>
              <a:t> is one that comes from the authority that manages </a:t>
            </a:r>
            <a:r>
              <a:rPr lang="en-US" sz="2400" smtClean="0"/>
              <a:t>the record, and thus is always correct</a:t>
            </a:r>
            <a:endParaRPr lang="en-US" sz="2400"/>
          </a:p>
        </p:txBody>
      </p:sp>
      <p:sp>
        <p:nvSpPr>
          <p:cNvPr id="7" name="Rectangle 6"/>
          <p:cNvSpPr/>
          <p:nvPr/>
        </p:nvSpPr>
        <p:spPr>
          <a:xfrm>
            <a:off x="6560458" y="2772228"/>
            <a:ext cx="1306286" cy="449943"/>
          </a:xfrm>
          <a:prstGeom prst="rect">
            <a:avLst/>
          </a:prstGeom>
          <a:noFill/>
          <a:ln w="571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p:cNvSpPr txBox="1"/>
          <p:nvPr/>
        </p:nvSpPr>
        <p:spPr>
          <a:xfrm>
            <a:off x="333829" y="4484913"/>
            <a:ext cx="2565488" cy="830997"/>
          </a:xfrm>
          <a:prstGeom prst="rect">
            <a:avLst/>
          </a:prstGeom>
          <a:noFill/>
        </p:spPr>
        <p:txBody>
          <a:bodyPr wrap="square" rtlCol="0">
            <a:spAutoFit/>
          </a:bodyPr>
          <a:lstStyle/>
          <a:p>
            <a:r>
              <a:rPr lang="en-US" sz="2400" b="1" dirty="0" smtClean="0"/>
              <a:t>UDP Message for 4096 bytes </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1" animBg="1"/>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2075355"/>
            <a:ext cx="12192000" cy="275236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 name="Title 2"/>
          <p:cNvSpPr>
            <a:spLocks noGrp="1"/>
          </p:cNvSpPr>
          <p:nvPr>
            <p:ph type="title"/>
          </p:nvPr>
        </p:nvSpPr>
        <p:spPr/>
        <p:txBody>
          <a:bodyPr/>
          <a:lstStyle/>
          <a:p>
            <a:r>
              <a:rPr lang="en-US" dirty="0" smtClean="0"/>
              <a:t>Application Layer Interfacing</a:t>
            </a:r>
            <a:endParaRPr lang="en-US" dirty="0"/>
          </a:p>
        </p:txBody>
      </p:sp>
      <p:sp>
        <p:nvSpPr>
          <p:cNvPr id="16" name="Rectangle 15"/>
          <p:cNvSpPr/>
          <p:nvPr/>
        </p:nvSpPr>
        <p:spPr>
          <a:xfrm>
            <a:off x="101600" y="2260659"/>
            <a:ext cx="2529453" cy="22932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b="1" dirty="0" smtClean="0"/>
          </a:p>
          <a:p>
            <a:pPr algn="ctr"/>
            <a:endParaRPr lang="en-US" b="1" dirty="0"/>
          </a:p>
          <a:p>
            <a:pPr algn="ctr"/>
            <a:endParaRPr lang="en-US" b="1" dirty="0" smtClean="0"/>
          </a:p>
          <a:p>
            <a:pPr algn="ctr"/>
            <a:endParaRPr lang="en-US" b="1" dirty="0"/>
          </a:p>
          <a:p>
            <a:pPr algn="ctr"/>
            <a:endParaRPr lang="en-US" b="1" dirty="0" smtClean="0"/>
          </a:p>
          <a:p>
            <a:pPr algn="ctr"/>
            <a:endParaRPr lang="en-US" b="1" dirty="0"/>
          </a:p>
          <a:p>
            <a:pPr algn="ctr"/>
            <a:r>
              <a:rPr lang="en-US" sz="3200" b="1" dirty="0" smtClean="0"/>
              <a:t>UDP</a:t>
            </a:r>
            <a:endParaRPr lang="en-US" sz="3200" b="1" dirty="0"/>
          </a:p>
        </p:txBody>
      </p:sp>
      <p:sp>
        <p:nvSpPr>
          <p:cNvPr id="10" name="Rectangle 9"/>
          <p:cNvSpPr/>
          <p:nvPr/>
        </p:nvSpPr>
        <p:spPr>
          <a:xfrm>
            <a:off x="261257" y="2496268"/>
            <a:ext cx="2264229" cy="111778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smtClean="0"/>
              <a:t>End to end packet delivery</a:t>
            </a:r>
            <a:endParaRPr lang="en-US" sz="2400" b="1"/>
          </a:p>
        </p:txBody>
      </p:sp>
      <p:sp>
        <p:nvSpPr>
          <p:cNvPr id="17" name="Rectangle 16"/>
          <p:cNvSpPr/>
          <p:nvPr/>
        </p:nvSpPr>
        <p:spPr>
          <a:xfrm>
            <a:off x="2592783" y="2259518"/>
            <a:ext cx="9468588" cy="2293257"/>
          </a:xfrm>
          <a:prstGeom prst="rect">
            <a:avLst/>
          </a:prstGeom>
          <a:solidFill>
            <a:schemeClr val="accent1">
              <a:lumMod val="75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b="1" dirty="0" smtClean="0"/>
          </a:p>
          <a:p>
            <a:pPr algn="ctr"/>
            <a:endParaRPr lang="en-US" b="1" dirty="0"/>
          </a:p>
          <a:p>
            <a:pPr algn="ctr"/>
            <a:endParaRPr lang="en-US" b="1" dirty="0" smtClean="0"/>
          </a:p>
          <a:p>
            <a:pPr algn="ctr"/>
            <a:endParaRPr lang="en-US" b="1" dirty="0"/>
          </a:p>
          <a:p>
            <a:pPr algn="ctr"/>
            <a:endParaRPr lang="en-US" b="1" dirty="0" smtClean="0"/>
          </a:p>
          <a:p>
            <a:pPr algn="ctr"/>
            <a:endParaRPr lang="en-US" b="1" dirty="0"/>
          </a:p>
          <a:p>
            <a:pPr algn="ctr"/>
            <a:r>
              <a:rPr lang="en-US" sz="3200" b="1" dirty="0" smtClean="0"/>
              <a:t>                          TCP</a:t>
            </a:r>
            <a:endParaRPr lang="en-US" sz="3200" b="1" dirty="0"/>
          </a:p>
        </p:txBody>
      </p:sp>
      <p:sp>
        <p:nvSpPr>
          <p:cNvPr id="11" name="Rectangle 10"/>
          <p:cNvSpPr/>
          <p:nvPr/>
        </p:nvSpPr>
        <p:spPr>
          <a:xfrm>
            <a:off x="2631053" y="2477023"/>
            <a:ext cx="2264229" cy="11177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Connection Establishment</a:t>
            </a:r>
            <a:endParaRPr lang="en-US" sz="2400" b="1" dirty="0"/>
          </a:p>
        </p:txBody>
      </p:sp>
      <p:sp>
        <p:nvSpPr>
          <p:cNvPr id="12" name="Rectangle 11"/>
          <p:cNvSpPr/>
          <p:nvPr/>
        </p:nvSpPr>
        <p:spPr>
          <a:xfrm>
            <a:off x="5000849" y="2469670"/>
            <a:ext cx="2264229" cy="11177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t>Reliable Data Delivery</a:t>
            </a:r>
            <a:endParaRPr lang="en-US" sz="2400" b="1" dirty="0"/>
          </a:p>
        </p:txBody>
      </p:sp>
      <p:sp>
        <p:nvSpPr>
          <p:cNvPr id="13" name="Rectangle 12"/>
          <p:cNvSpPr/>
          <p:nvPr/>
        </p:nvSpPr>
        <p:spPr>
          <a:xfrm>
            <a:off x="7370645" y="2469670"/>
            <a:ext cx="2264229" cy="11177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Flow and Congestion Control</a:t>
            </a:r>
            <a:endParaRPr lang="en-US" sz="2400" b="1" dirty="0"/>
          </a:p>
        </p:txBody>
      </p:sp>
      <p:sp>
        <p:nvSpPr>
          <p:cNvPr id="14" name="Rectangle 13"/>
          <p:cNvSpPr/>
          <p:nvPr/>
        </p:nvSpPr>
        <p:spPr>
          <a:xfrm>
            <a:off x="9740441" y="2469669"/>
            <a:ext cx="2264229" cy="11177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Ordered Packet Delivery</a:t>
            </a:r>
            <a:endParaRPr lang="en-US" sz="2400" b="1" dirty="0"/>
          </a:p>
        </p:txBody>
      </p:sp>
      <p:grpSp>
        <p:nvGrpSpPr>
          <p:cNvPr id="4" name="Group 3"/>
          <p:cNvGrpSpPr/>
          <p:nvPr/>
        </p:nvGrpSpPr>
        <p:grpSpPr>
          <a:xfrm>
            <a:off x="609601" y="1108250"/>
            <a:ext cx="6736130" cy="4686571"/>
            <a:chOff x="3418656" y="147262"/>
            <a:chExt cx="9742345" cy="4180347"/>
          </a:xfrm>
        </p:grpSpPr>
        <p:sp>
          <p:nvSpPr>
            <p:cNvPr id="7" name="Rectangle 6"/>
            <p:cNvSpPr/>
            <p:nvPr/>
          </p:nvSpPr>
          <p:spPr>
            <a:xfrm>
              <a:off x="10141755" y="3464967"/>
              <a:ext cx="3019246" cy="86264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dirty="0" smtClean="0"/>
                <a:t>Network</a:t>
              </a:r>
              <a:endParaRPr lang="en-US" sz="2800" b="1" dirty="0"/>
            </a:p>
          </p:txBody>
        </p:sp>
        <p:sp>
          <p:nvSpPr>
            <p:cNvPr id="8" name="Rectangle 7"/>
            <p:cNvSpPr/>
            <p:nvPr/>
          </p:nvSpPr>
          <p:spPr>
            <a:xfrm>
              <a:off x="10141755" y="2602324"/>
              <a:ext cx="3019246" cy="86264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smtClean="0"/>
                <a:t>Transport</a:t>
              </a:r>
              <a:endParaRPr lang="en-US" sz="2800" b="1" dirty="0"/>
            </a:p>
          </p:txBody>
        </p:sp>
        <p:sp>
          <p:nvSpPr>
            <p:cNvPr id="9" name="Rectangle 8"/>
            <p:cNvSpPr/>
            <p:nvPr/>
          </p:nvSpPr>
          <p:spPr>
            <a:xfrm>
              <a:off x="3418656" y="147262"/>
              <a:ext cx="3427394" cy="86264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smtClean="0"/>
                <a:t>Application - 1</a:t>
              </a:r>
              <a:endParaRPr lang="en-US" sz="2800" b="1" dirty="0"/>
            </a:p>
          </p:txBody>
        </p:sp>
      </p:grpSp>
      <p:sp>
        <p:nvSpPr>
          <p:cNvPr id="18" name="Rectangle 17"/>
          <p:cNvSpPr/>
          <p:nvPr/>
        </p:nvSpPr>
        <p:spPr>
          <a:xfrm>
            <a:off x="5254025" y="5794821"/>
            <a:ext cx="2087592" cy="9671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dirty="0" smtClean="0"/>
              <a:t>Data Link</a:t>
            </a:r>
            <a:endParaRPr lang="en-US" sz="2800" b="1" dirty="0"/>
          </a:p>
        </p:txBody>
      </p:sp>
      <p:sp>
        <p:nvSpPr>
          <p:cNvPr id="19" name="Rectangle 18"/>
          <p:cNvSpPr/>
          <p:nvPr/>
        </p:nvSpPr>
        <p:spPr>
          <a:xfrm>
            <a:off x="3389087" y="1107108"/>
            <a:ext cx="2343380" cy="9671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dirty="0" smtClean="0"/>
              <a:t>Application - 2</a:t>
            </a:r>
            <a:endParaRPr lang="en-US" sz="2800" b="1" dirty="0"/>
          </a:p>
        </p:txBody>
      </p:sp>
      <p:sp>
        <p:nvSpPr>
          <p:cNvPr id="20" name="Rectangle 19"/>
          <p:cNvSpPr/>
          <p:nvPr/>
        </p:nvSpPr>
        <p:spPr>
          <a:xfrm>
            <a:off x="6197018" y="1098717"/>
            <a:ext cx="2320932" cy="9671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dirty="0" smtClean="0"/>
              <a:t>Application - 3</a:t>
            </a:r>
            <a:endParaRPr lang="en-US" sz="2800" b="1" dirty="0"/>
          </a:p>
        </p:txBody>
      </p:sp>
      <p:sp>
        <p:nvSpPr>
          <p:cNvPr id="21" name="Rectangle 20"/>
          <p:cNvSpPr/>
          <p:nvPr/>
        </p:nvSpPr>
        <p:spPr>
          <a:xfrm>
            <a:off x="8921059" y="1084430"/>
            <a:ext cx="2400083" cy="9671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dirty="0" smtClean="0"/>
              <a:t>Application - 4</a:t>
            </a:r>
            <a:endParaRPr lang="en-US" sz="2800" b="1"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UDP is much faster. TCP requires handshake time. DNR uses a cascading approach for name resolution. With TCP, for every message, a connection setup is required. </a:t>
            </a:r>
            <a:endParaRPr lang="en-US" dirty="0" smtClean="0"/>
          </a:p>
          <a:p>
            <a:endParaRPr lang="en-US" dirty="0"/>
          </a:p>
          <a:p>
            <a:r>
              <a:rPr lang="en-US" dirty="0" smtClean="0"/>
              <a:t>DNS requests and responses are generally very small, and fits well within one UDP segment. </a:t>
            </a:r>
            <a:endParaRPr lang="en-US" dirty="0" smtClean="0"/>
          </a:p>
          <a:p>
            <a:endParaRPr lang="en-US" dirty="0"/>
          </a:p>
          <a:p>
            <a:r>
              <a:rPr lang="en-US" b="1" dirty="0" smtClean="0"/>
              <a:t>UDP is not reliable. </a:t>
            </a:r>
            <a:r>
              <a:rPr lang="en-US" dirty="0" smtClean="0"/>
              <a:t>In DNS, reliability is ensured at the application layer. After timeout, the DNS client sends back the requests. After few consecutive timeouts (can be set at the client), the request is aborted with an error. </a:t>
            </a:r>
            <a:endParaRPr lang="en-US" b="1" dirty="0"/>
          </a:p>
        </p:txBody>
      </p:sp>
      <p:sp>
        <p:nvSpPr>
          <p:cNvPr id="3" name="Title 2"/>
          <p:cNvSpPr>
            <a:spLocks noGrp="1"/>
          </p:cNvSpPr>
          <p:nvPr>
            <p:ph type="title"/>
          </p:nvPr>
        </p:nvSpPr>
        <p:spPr/>
        <p:txBody>
          <a:bodyPr/>
          <a:lstStyle/>
          <a:p>
            <a:r>
              <a:rPr lang="en-US" dirty="0" smtClean="0"/>
              <a:t>Why DNS Uses UDP</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2075355"/>
            <a:ext cx="12192000" cy="275236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 name="Title 2"/>
          <p:cNvSpPr>
            <a:spLocks noGrp="1"/>
          </p:cNvSpPr>
          <p:nvPr>
            <p:ph type="title"/>
          </p:nvPr>
        </p:nvSpPr>
        <p:spPr/>
        <p:txBody>
          <a:bodyPr/>
          <a:lstStyle/>
          <a:p>
            <a:r>
              <a:rPr lang="en-US" dirty="0" smtClean="0"/>
              <a:t>Application Layer Interfacing</a:t>
            </a:r>
            <a:endParaRPr lang="en-US" dirty="0"/>
          </a:p>
        </p:txBody>
      </p:sp>
      <p:sp>
        <p:nvSpPr>
          <p:cNvPr id="16" name="Rectangle 15"/>
          <p:cNvSpPr/>
          <p:nvPr/>
        </p:nvSpPr>
        <p:spPr>
          <a:xfrm>
            <a:off x="101600" y="2260659"/>
            <a:ext cx="2529453" cy="22932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b="1" dirty="0" smtClean="0"/>
          </a:p>
          <a:p>
            <a:pPr algn="ctr"/>
            <a:endParaRPr lang="en-US" b="1" dirty="0"/>
          </a:p>
          <a:p>
            <a:pPr algn="ctr"/>
            <a:endParaRPr lang="en-US" b="1" dirty="0" smtClean="0"/>
          </a:p>
          <a:p>
            <a:pPr algn="ctr"/>
            <a:endParaRPr lang="en-US" b="1" dirty="0"/>
          </a:p>
          <a:p>
            <a:pPr algn="ctr"/>
            <a:endParaRPr lang="en-US" b="1" dirty="0" smtClean="0"/>
          </a:p>
          <a:p>
            <a:pPr algn="ctr"/>
            <a:endParaRPr lang="en-US" b="1" dirty="0"/>
          </a:p>
          <a:p>
            <a:pPr algn="ctr"/>
            <a:r>
              <a:rPr lang="en-US" sz="3200" b="1" dirty="0" smtClean="0"/>
              <a:t>UDP</a:t>
            </a:r>
            <a:endParaRPr lang="en-US" sz="3200" b="1" dirty="0"/>
          </a:p>
        </p:txBody>
      </p:sp>
      <p:sp>
        <p:nvSpPr>
          <p:cNvPr id="10" name="Rectangle 9"/>
          <p:cNvSpPr/>
          <p:nvPr/>
        </p:nvSpPr>
        <p:spPr>
          <a:xfrm>
            <a:off x="261257" y="2496268"/>
            <a:ext cx="2264229" cy="111778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smtClean="0"/>
              <a:t>End to end packet delivery</a:t>
            </a:r>
            <a:endParaRPr lang="en-US" sz="2400" b="1"/>
          </a:p>
        </p:txBody>
      </p:sp>
      <p:sp>
        <p:nvSpPr>
          <p:cNvPr id="17" name="Rectangle 16"/>
          <p:cNvSpPr/>
          <p:nvPr/>
        </p:nvSpPr>
        <p:spPr>
          <a:xfrm>
            <a:off x="2592783" y="2259518"/>
            <a:ext cx="9468588" cy="2293257"/>
          </a:xfrm>
          <a:prstGeom prst="rect">
            <a:avLst/>
          </a:prstGeom>
          <a:solidFill>
            <a:schemeClr val="accent1">
              <a:lumMod val="75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b="1" dirty="0" smtClean="0"/>
          </a:p>
          <a:p>
            <a:pPr algn="ctr"/>
            <a:endParaRPr lang="en-US" b="1" dirty="0"/>
          </a:p>
          <a:p>
            <a:pPr algn="ctr"/>
            <a:endParaRPr lang="en-US" b="1" dirty="0" smtClean="0"/>
          </a:p>
          <a:p>
            <a:pPr algn="ctr"/>
            <a:endParaRPr lang="en-US" b="1" dirty="0"/>
          </a:p>
          <a:p>
            <a:pPr algn="ctr"/>
            <a:endParaRPr lang="en-US" b="1" dirty="0" smtClean="0"/>
          </a:p>
          <a:p>
            <a:pPr algn="ctr"/>
            <a:endParaRPr lang="en-US" b="1" dirty="0"/>
          </a:p>
          <a:p>
            <a:pPr algn="ctr"/>
            <a:r>
              <a:rPr lang="en-US" sz="3200" b="1" dirty="0" smtClean="0"/>
              <a:t>                          TCP</a:t>
            </a:r>
            <a:endParaRPr lang="en-US" sz="3200" b="1" dirty="0"/>
          </a:p>
        </p:txBody>
      </p:sp>
      <p:sp>
        <p:nvSpPr>
          <p:cNvPr id="11" name="Rectangle 10"/>
          <p:cNvSpPr/>
          <p:nvPr/>
        </p:nvSpPr>
        <p:spPr>
          <a:xfrm>
            <a:off x="2631053" y="2477023"/>
            <a:ext cx="2264229" cy="11177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Connection Establishment</a:t>
            </a:r>
            <a:endParaRPr lang="en-US" sz="2400" b="1" dirty="0"/>
          </a:p>
        </p:txBody>
      </p:sp>
      <p:sp>
        <p:nvSpPr>
          <p:cNvPr id="12" name="Rectangle 11"/>
          <p:cNvSpPr/>
          <p:nvPr/>
        </p:nvSpPr>
        <p:spPr>
          <a:xfrm>
            <a:off x="5000849" y="2469670"/>
            <a:ext cx="2264229" cy="11177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t>Reliable Data Delivery</a:t>
            </a:r>
            <a:endParaRPr lang="en-US" sz="2400" b="1" dirty="0"/>
          </a:p>
        </p:txBody>
      </p:sp>
      <p:sp>
        <p:nvSpPr>
          <p:cNvPr id="13" name="Rectangle 12"/>
          <p:cNvSpPr/>
          <p:nvPr/>
        </p:nvSpPr>
        <p:spPr>
          <a:xfrm>
            <a:off x="7370645" y="2469670"/>
            <a:ext cx="2264229" cy="11177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Flow and Congestion Control</a:t>
            </a:r>
            <a:endParaRPr lang="en-US" sz="2400" b="1" dirty="0"/>
          </a:p>
        </p:txBody>
      </p:sp>
      <p:sp>
        <p:nvSpPr>
          <p:cNvPr id="14" name="Rectangle 13"/>
          <p:cNvSpPr/>
          <p:nvPr/>
        </p:nvSpPr>
        <p:spPr>
          <a:xfrm>
            <a:off x="9740441" y="2469669"/>
            <a:ext cx="2264229" cy="11177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Ordered Packet Delivery</a:t>
            </a:r>
            <a:endParaRPr lang="en-US" sz="2400" b="1" dirty="0"/>
          </a:p>
        </p:txBody>
      </p:sp>
      <p:grpSp>
        <p:nvGrpSpPr>
          <p:cNvPr id="4" name="Group 3"/>
          <p:cNvGrpSpPr/>
          <p:nvPr/>
        </p:nvGrpSpPr>
        <p:grpSpPr>
          <a:xfrm>
            <a:off x="155690" y="1095145"/>
            <a:ext cx="7190041" cy="4699675"/>
            <a:chOff x="2762173" y="135573"/>
            <a:chExt cx="10398828" cy="4192036"/>
          </a:xfrm>
        </p:grpSpPr>
        <p:sp>
          <p:nvSpPr>
            <p:cNvPr id="7" name="Rectangle 6"/>
            <p:cNvSpPr/>
            <p:nvPr/>
          </p:nvSpPr>
          <p:spPr>
            <a:xfrm>
              <a:off x="10141755" y="3464967"/>
              <a:ext cx="3019246" cy="86264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dirty="0" smtClean="0"/>
                <a:t>Network</a:t>
              </a:r>
              <a:endParaRPr lang="en-US" sz="2800" b="1" dirty="0"/>
            </a:p>
          </p:txBody>
        </p:sp>
        <p:sp>
          <p:nvSpPr>
            <p:cNvPr id="8" name="Rectangle 7"/>
            <p:cNvSpPr/>
            <p:nvPr/>
          </p:nvSpPr>
          <p:spPr>
            <a:xfrm>
              <a:off x="10141755" y="2602324"/>
              <a:ext cx="3019246" cy="86264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smtClean="0"/>
                <a:t>Transport</a:t>
              </a:r>
              <a:endParaRPr lang="en-US" sz="2800" b="1" dirty="0"/>
            </a:p>
          </p:txBody>
        </p:sp>
        <p:sp>
          <p:nvSpPr>
            <p:cNvPr id="9" name="Rectangle 8"/>
            <p:cNvSpPr/>
            <p:nvPr/>
          </p:nvSpPr>
          <p:spPr>
            <a:xfrm>
              <a:off x="2762173" y="135573"/>
              <a:ext cx="3427394" cy="86264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dirty="0" smtClean="0"/>
                <a:t>Name Service</a:t>
              </a:r>
              <a:endParaRPr lang="en-US" sz="2800" b="1" dirty="0" smtClean="0"/>
            </a:p>
            <a:p>
              <a:pPr algn="ctr"/>
              <a:r>
                <a:rPr lang="en-US" sz="2800" b="1" dirty="0" smtClean="0"/>
                <a:t>(DNS)</a:t>
              </a:r>
            </a:p>
          </p:txBody>
        </p:sp>
      </p:grpSp>
      <p:sp>
        <p:nvSpPr>
          <p:cNvPr id="18" name="Rectangle 17"/>
          <p:cNvSpPr/>
          <p:nvPr/>
        </p:nvSpPr>
        <p:spPr>
          <a:xfrm>
            <a:off x="5254025" y="5794821"/>
            <a:ext cx="2087592" cy="9671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dirty="0" smtClean="0"/>
              <a:t>Data Link</a:t>
            </a:r>
            <a:endParaRPr lang="en-US" sz="2800" b="1" dirty="0"/>
          </a:p>
        </p:txBody>
      </p:sp>
      <p:sp>
        <p:nvSpPr>
          <p:cNvPr id="19" name="Rectangle 18"/>
          <p:cNvSpPr/>
          <p:nvPr/>
        </p:nvSpPr>
        <p:spPr>
          <a:xfrm>
            <a:off x="3121250" y="1107108"/>
            <a:ext cx="2343380" cy="9671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dirty="0" smtClean="0"/>
              <a:t>Web</a:t>
            </a:r>
            <a:endParaRPr lang="en-US" sz="2800" b="1" dirty="0" smtClean="0"/>
          </a:p>
          <a:p>
            <a:pPr algn="ctr"/>
            <a:r>
              <a:rPr lang="en-US" sz="2800" b="1" dirty="0" smtClean="0"/>
              <a:t>(HTTP)</a:t>
            </a:r>
            <a:endParaRPr lang="en-US" sz="2800" b="1" dirty="0"/>
          </a:p>
        </p:txBody>
      </p:sp>
      <p:sp>
        <p:nvSpPr>
          <p:cNvPr id="20" name="Rectangle 19"/>
          <p:cNvSpPr/>
          <p:nvPr/>
        </p:nvSpPr>
        <p:spPr>
          <a:xfrm>
            <a:off x="5914573" y="1098717"/>
            <a:ext cx="3006486" cy="967105"/>
          </a:xfrm>
          <a:prstGeom prst="rect">
            <a:avLst/>
          </a:prstGeom>
          <a:solidFill>
            <a:schemeClr val="bg1">
              <a:lumMod val="65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dirty="0" smtClean="0"/>
              <a:t>Email</a:t>
            </a:r>
            <a:endParaRPr lang="en-US" sz="2800" b="1" dirty="0" smtClean="0"/>
          </a:p>
          <a:p>
            <a:pPr algn="ctr"/>
            <a:r>
              <a:rPr lang="en-US" sz="2800" b="1" dirty="0" smtClean="0"/>
              <a:t>(SMTP, POP, IMAP)</a:t>
            </a:r>
            <a:endParaRPr lang="en-US" sz="2800" b="1" dirty="0"/>
          </a:p>
        </p:txBody>
      </p:sp>
      <p:sp>
        <p:nvSpPr>
          <p:cNvPr id="21" name="Rectangle 20"/>
          <p:cNvSpPr/>
          <p:nvPr/>
        </p:nvSpPr>
        <p:spPr>
          <a:xfrm>
            <a:off x="9371002" y="1107108"/>
            <a:ext cx="2400083" cy="9671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dirty="0" smtClean="0"/>
              <a:t>File Transfer</a:t>
            </a:r>
            <a:endParaRPr lang="en-US" sz="2800" b="1" dirty="0" smtClean="0"/>
          </a:p>
          <a:p>
            <a:pPr algn="ctr"/>
            <a:r>
              <a:rPr lang="en-US" sz="2800" b="1" dirty="0" smtClean="0"/>
              <a:t>(FTP)</a:t>
            </a:r>
            <a:endParaRPr lang="en-US" sz="2800" b="1" dirty="0"/>
          </a:p>
        </p:txBody>
      </p:sp>
      <p:pic>
        <p:nvPicPr>
          <p:cNvPr id="2" name="Picture 1"/>
          <p:cNvPicPr>
            <a:picLocks noChangeAspect="1"/>
          </p:cNvPicPr>
          <p:nvPr/>
        </p:nvPicPr>
        <p:blipFill>
          <a:blip r:embed="rId1" cstate="email"/>
          <a:stretch>
            <a:fillRect/>
          </a:stretch>
        </p:blipFill>
        <p:spPr>
          <a:xfrm>
            <a:off x="2671307" y="695004"/>
            <a:ext cx="1105410" cy="1105410"/>
          </a:xfrm>
          <a:prstGeom prst="rect">
            <a:avLst/>
          </a:prstGeom>
        </p:spPr>
      </p:pic>
      <p:pic>
        <p:nvPicPr>
          <p:cNvPr id="5" name="Picture 4"/>
          <p:cNvPicPr>
            <a:picLocks noChangeAspect="1"/>
          </p:cNvPicPr>
          <p:nvPr/>
        </p:nvPicPr>
        <p:blipFill>
          <a:blip r:embed="rId2" cstate="email"/>
          <a:stretch>
            <a:fillRect/>
          </a:stretch>
        </p:blipFill>
        <p:spPr>
          <a:xfrm>
            <a:off x="5656176" y="869070"/>
            <a:ext cx="1191671" cy="673418"/>
          </a:xfrm>
          <a:prstGeom prst="rect">
            <a:avLst/>
          </a:prstGeom>
        </p:spPr>
      </p:pic>
      <p:pic>
        <p:nvPicPr>
          <p:cNvPr id="6" name="Picture 5"/>
          <p:cNvPicPr>
            <a:picLocks noChangeAspect="1"/>
          </p:cNvPicPr>
          <p:nvPr/>
        </p:nvPicPr>
        <p:blipFill>
          <a:blip r:embed="rId3" cstate="email"/>
          <a:stretch>
            <a:fillRect/>
          </a:stretch>
        </p:blipFill>
        <p:spPr>
          <a:xfrm>
            <a:off x="8950087" y="192814"/>
            <a:ext cx="1226457" cy="1226457"/>
          </a:xfrm>
          <a:prstGeom prst="rect">
            <a:avLst/>
          </a:prstGeom>
        </p:spPr>
      </p:pic>
      <p:pic>
        <p:nvPicPr>
          <p:cNvPr id="22" name="Picture 21"/>
          <p:cNvPicPr>
            <a:picLocks noChangeAspect="1"/>
          </p:cNvPicPr>
          <p:nvPr/>
        </p:nvPicPr>
        <p:blipFill>
          <a:blip r:embed="rId4" cstate="email"/>
          <a:stretch>
            <a:fillRect/>
          </a:stretch>
        </p:blipFill>
        <p:spPr>
          <a:xfrm>
            <a:off x="-10065" y="329680"/>
            <a:ext cx="1047127" cy="918029"/>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stretch>
            <a:fillRect/>
          </a:stretch>
        </p:blipFill>
        <p:spPr>
          <a:xfrm>
            <a:off x="1094604" y="917593"/>
            <a:ext cx="9730886" cy="3204463"/>
          </a:xfrm>
        </p:spPr>
      </p:pic>
      <p:sp>
        <p:nvSpPr>
          <p:cNvPr id="3" name="Title 2"/>
          <p:cNvSpPr>
            <a:spLocks noGrp="1"/>
          </p:cNvSpPr>
          <p:nvPr>
            <p:ph type="title"/>
          </p:nvPr>
        </p:nvSpPr>
        <p:spPr/>
        <p:txBody>
          <a:bodyPr/>
          <a:lstStyle/>
          <a:p>
            <a:r>
              <a:rPr lang="en-US" dirty="0" smtClean="0"/>
              <a:t>Electronic Mails – Architecture and Services</a:t>
            </a:r>
            <a:endParaRPr lang="en-US" dirty="0"/>
          </a:p>
        </p:txBody>
      </p:sp>
      <p:sp>
        <p:nvSpPr>
          <p:cNvPr id="6" name="Content Placeholder 1"/>
          <p:cNvSpPr txBox="1"/>
          <p:nvPr/>
        </p:nvSpPr>
        <p:spPr>
          <a:xfrm>
            <a:off x="356839" y="4601029"/>
            <a:ext cx="11552663" cy="1886232"/>
          </a:xfrm>
          <a:prstGeom prst="rect">
            <a:avLst/>
          </a:prstGeom>
        </p:spPr>
        <p:txBody>
          <a:bodyPr/>
          <a:lst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a:lstStyle>
          <a:p>
            <a:r>
              <a:rPr lang="en-US" b="1" dirty="0" smtClean="0"/>
              <a:t>User Agent: </a:t>
            </a:r>
            <a:r>
              <a:rPr lang="en-US" dirty="0" smtClean="0"/>
              <a:t>Allow people to read and send emails.</a:t>
            </a:r>
            <a:endParaRPr lang="en-US" dirty="0" smtClean="0"/>
          </a:p>
          <a:p>
            <a:r>
              <a:rPr lang="en-US" b="1" dirty="0" smtClean="0"/>
              <a:t>Message Transfer Agents (main servers): </a:t>
            </a:r>
            <a:r>
              <a:rPr lang="en-US" dirty="0" smtClean="0"/>
              <a:t>Move the message from the source to the destination</a:t>
            </a:r>
            <a:endParaRPr lang="en-US" b="1" dirty="0" smtClean="0"/>
          </a:p>
          <a:p>
            <a:endParaRPr lang="en-US" dirty="0" smtClean="0"/>
          </a:p>
        </p:txBody>
      </p:sp>
      <p:sp>
        <p:nvSpPr>
          <p:cNvPr id="7" name="TextBox 6"/>
          <p:cNvSpPr txBox="1"/>
          <p:nvPr/>
        </p:nvSpPr>
        <p:spPr>
          <a:xfrm>
            <a:off x="116114" y="1698171"/>
            <a:ext cx="2834622" cy="369332"/>
          </a:xfrm>
          <a:prstGeom prst="rect">
            <a:avLst/>
          </a:prstGeom>
          <a:noFill/>
        </p:spPr>
        <p:txBody>
          <a:bodyPr wrap="none" rtlCol="0">
            <a:spAutoFit/>
          </a:bodyPr>
          <a:lstStyle/>
          <a:p>
            <a:r>
              <a:rPr lang="en-US" b="1" smtClean="0"/>
              <a:t>sandipc@cse.iitkgp.ernet.in</a:t>
            </a:r>
            <a:endParaRPr lang="en-US" b="1" dirty="0"/>
          </a:p>
        </p:txBody>
      </p:sp>
      <p:sp>
        <p:nvSpPr>
          <p:cNvPr id="8" name="TextBox 7"/>
          <p:cNvSpPr txBox="1"/>
          <p:nvPr/>
        </p:nvSpPr>
        <p:spPr>
          <a:xfrm>
            <a:off x="8969358" y="1513505"/>
            <a:ext cx="2338141" cy="369332"/>
          </a:xfrm>
          <a:prstGeom prst="rect">
            <a:avLst/>
          </a:prstGeom>
          <a:noFill/>
        </p:spPr>
        <p:txBody>
          <a:bodyPr wrap="none" rtlCol="0">
            <a:spAutoFit/>
          </a:bodyPr>
          <a:lstStyle/>
          <a:p>
            <a:r>
              <a:rPr lang="en-US" b="1" dirty="0" err="1" smtClean="0"/>
              <a:t>sukumar@iitg.ernet.in</a:t>
            </a:r>
            <a:endParaRPr lang="en-US" b="1" dirty="0"/>
          </a:p>
        </p:txBody>
      </p:sp>
      <p:sp>
        <p:nvSpPr>
          <p:cNvPr id="9" name="TextBox 8"/>
          <p:cNvSpPr txBox="1"/>
          <p:nvPr/>
        </p:nvSpPr>
        <p:spPr>
          <a:xfrm>
            <a:off x="2979190" y="1698171"/>
            <a:ext cx="1900072" cy="369332"/>
          </a:xfrm>
          <a:prstGeom prst="rect">
            <a:avLst/>
          </a:prstGeom>
          <a:noFill/>
        </p:spPr>
        <p:txBody>
          <a:bodyPr wrap="none" rtlCol="0">
            <a:spAutoFit/>
          </a:bodyPr>
          <a:lstStyle/>
          <a:p>
            <a:r>
              <a:rPr lang="en-US" b="1" smtClean="0"/>
              <a:t>cse.iitkgp.ernet.in</a:t>
            </a:r>
            <a:endParaRPr lang="en-US" b="1" dirty="0"/>
          </a:p>
        </p:txBody>
      </p:sp>
      <p:sp>
        <p:nvSpPr>
          <p:cNvPr id="10" name="TextBox 9"/>
          <p:cNvSpPr txBox="1"/>
          <p:nvPr/>
        </p:nvSpPr>
        <p:spPr>
          <a:xfrm>
            <a:off x="6916942" y="2872601"/>
            <a:ext cx="1302151" cy="369332"/>
          </a:xfrm>
          <a:prstGeom prst="rect">
            <a:avLst/>
          </a:prstGeom>
          <a:noFill/>
        </p:spPr>
        <p:txBody>
          <a:bodyPr wrap="none" rtlCol="0">
            <a:spAutoFit/>
          </a:bodyPr>
          <a:lstStyle/>
          <a:p>
            <a:r>
              <a:rPr lang="en-US" b="1" smtClean="0"/>
              <a:t>iitg.ernet.in</a:t>
            </a:r>
            <a:endParaRPr lang="en-US" b="1"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500" dirty="0" smtClean="0"/>
              <a:t>System processes run in the background on mail servers (always available). </a:t>
            </a:r>
            <a:endParaRPr lang="en-US" sz="2500" dirty="0" smtClean="0"/>
          </a:p>
          <a:p>
            <a:endParaRPr lang="en-US" sz="2500" dirty="0" smtClean="0"/>
          </a:p>
          <a:p>
            <a:r>
              <a:rPr lang="en-US" sz="2500" dirty="0" smtClean="0"/>
              <a:t>Automatically move emails through the system from the originator to the recipient </a:t>
            </a:r>
            <a:endParaRPr lang="en-US" sz="2500" dirty="0" smtClean="0"/>
          </a:p>
          <a:p>
            <a:endParaRPr lang="en-US" sz="2500" dirty="0" smtClean="0"/>
          </a:p>
          <a:p>
            <a:r>
              <a:rPr lang="en-US" sz="2500" dirty="0" smtClean="0"/>
              <a:t>Uses </a:t>
            </a:r>
            <a:r>
              <a:rPr lang="en-US" sz="2500" b="1" dirty="0" smtClean="0"/>
              <a:t>Simple Mail Transfer Protocol (SMTP) </a:t>
            </a:r>
            <a:r>
              <a:rPr lang="en-US" sz="2500" dirty="0" smtClean="0"/>
              <a:t>– RFC 821, RFC 5321</a:t>
            </a:r>
            <a:endParaRPr lang="en-US" sz="2500" dirty="0" smtClean="0"/>
          </a:p>
          <a:p>
            <a:endParaRPr lang="en-US" sz="2500" dirty="0" smtClean="0"/>
          </a:p>
          <a:p>
            <a:r>
              <a:rPr lang="en-US" sz="2500" dirty="0" smtClean="0"/>
              <a:t>Implements </a:t>
            </a:r>
            <a:r>
              <a:rPr lang="en-US" sz="2500" b="1" dirty="0" smtClean="0"/>
              <a:t>mailing lists, </a:t>
            </a:r>
            <a:r>
              <a:rPr lang="en-US" sz="2500" dirty="0" smtClean="0"/>
              <a:t>an identical copy of message is delivered to everyone in the list (</a:t>
            </a:r>
            <a:r>
              <a:rPr lang="en-US" sz="2500" dirty="0" smtClean="0">
                <a:hlinkClick r:id="rId1"/>
              </a:rPr>
              <a:t>btech@iitkgp.ac.in)</a:t>
            </a:r>
            <a:r>
              <a:rPr lang="en-US" sz="2500" dirty="0" smtClean="0"/>
              <a:t> </a:t>
            </a:r>
            <a:endParaRPr lang="en-US" sz="2500" dirty="0" smtClean="0"/>
          </a:p>
          <a:p>
            <a:endParaRPr lang="en-US" sz="2500" dirty="0"/>
          </a:p>
          <a:p>
            <a:r>
              <a:rPr lang="en-US" sz="2500" dirty="0" smtClean="0"/>
              <a:t>Implements </a:t>
            </a:r>
            <a:r>
              <a:rPr lang="en-US" sz="2500" b="1" dirty="0" smtClean="0"/>
              <a:t>Mailboxes</a:t>
            </a:r>
            <a:r>
              <a:rPr lang="en-US" sz="2500" dirty="0" smtClean="0"/>
              <a:t>, to store all the emails received for a user</a:t>
            </a:r>
            <a:endParaRPr lang="en-US" sz="2500" dirty="0"/>
          </a:p>
        </p:txBody>
      </p:sp>
      <p:sp>
        <p:nvSpPr>
          <p:cNvPr id="3" name="Title 2"/>
          <p:cNvSpPr>
            <a:spLocks noGrp="1"/>
          </p:cNvSpPr>
          <p:nvPr>
            <p:ph type="title"/>
          </p:nvPr>
        </p:nvSpPr>
        <p:spPr/>
        <p:txBody>
          <a:bodyPr/>
          <a:lstStyle/>
          <a:p>
            <a:r>
              <a:rPr lang="en-US" dirty="0" smtClean="0"/>
              <a:t>Message Transfer Agents</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An envelope containing message header and message body </a:t>
            </a:r>
            <a:endParaRPr lang="en-US" dirty="0"/>
          </a:p>
        </p:txBody>
      </p:sp>
      <p:sp>
        <p:nvSpPr>
          <p:cNvPr id="3" name="Title 2"/>
          <p:cNvSpPr>
            <a:spLocks noGrp="1"/>
          </p:cNvSpPr>
          <p:nvPr>
            <p:ph type="title"/>
          </p:nvPr>
        </p:nvSpPr>
        <p:spPr/>
        <p:txBody>
          <a:bodyPr/>
          <a:lstStyle/>
          <a:p>
            <a:r>
              <a:rPr lang="en-US" dirty="0" smtClean="0"/>
              <a:t>Message Format (RFC 5322)</a:t>
            </a:r>
            <a:endParaRPr lang="en-US" dirty="0"/>
          </a:p>
        </p:txBody>
      </p:sp>
      <p:pic>
        <p:nvPicPr>
          <p:cNvPr id="4" name="Picture 3"/>
          <p:cNvPicPr>
            <a:picLocks noChangeAspect="1"/>
          </p:cNvPicPr>
          <p:nvPr/>
        </p:nvPicPr>
        <p:blipFill>
          <a:blip r:embed="rId1"/>
          <a:stretch>
            <a:fillRect/>
          </a:stretch>
        </p:blipFill>
        <p:spPr>
          <a:xfrm>
            <a:off x="4428671" y="1637735"/>
            <a:ext cx="6340929" cy="4849527"/>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Header fields (for message transport): </a:t>
            </a:r>
            <a:endParaRPr lang="en-US" b="1" dirty="0"/>
          </a:p>
        </p:txBody>
      </p:sp>
      <p:sp>
        <p:nvSpPr>
          <p:cNvPr id="3" name="Title 2"/>
          <p:cNvSpPr>
            <a:spLocks noGrp="1"/>
          </p:cNvSpPr>
          <p:nvPr>
            <p:ph type="title"/>
          </p:nvPr>
        </p:nvSpPr>
        <p:spPr/>
        <p:txBody>
          <a:bodyPr/>
          <a:lstStyle/>
          <a:p>
            <a:r>
              <a:rPr lang="en-US" dirty="0" smtClean="0"/>
              <a:t>The Internet Message Format (RFC 5322)</a:t>
            </a:r>
            <a:endParaRPr lang="en-US" dirty="0"/>
          </a:p>
        </p:txBody>
      </p:sp>
      <p:pic>
        <p:nvPicPr>
          <p:cNvPr id="4" name="Picture 3"/>
          <p:cNvPicPr>
            <a:picLocks noChangeAspect="1"/>
          </p:cNvPicPr>
          <p:nvPr/>
        </p:nvPicPr>
        <p:blipFill>
          <a:blip r:embed="rId1" cstate="email"/>
          <a:stretch>
            <a:fillRect/>
          </a:stretch>
        </p:blipFill>
        <p:spPr>
          <a:xfrm>
            <a:off x="1470013" y="1799944"/>
            <a:ext cx="9251973" cy="3772918"/>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Header fields (additional fields for message description): </a:t>
            </a:r>
            <a:endParaRPr lang="en-US" b="1" dirty="0"/>
          </a:p>
        </p:txBody>
      </p:sp>
      <p:sp>
        <p:nvSpPr>
          <p:cNvPr id="3" name="Title 2"/>
          <p:cNvSpPr>
            <a:spLocks noGrp="1"/>
          </p:cNvSpPr>
          <p:nvPr>
            <p:ph type="title"/>
          </p:nvPr>
        </p:nvSpPr>
        <p:spPr/>
        <p:txBody>
          <a:bodyPr/>
          <a:lstStyle/>
          <a:p>
            <a:r>
              <a:rPr lang="en-US" dirty="0" smtClean="0"/>
              <a:t>The Internet Message Format (RFC 5322)</a:t>
            </a:r>
            <a:endParaRPr lang="en-US" dirty="0"/>
          </a:p>
        </p:txBody>
      </p:sp>
      <p:pic>
        <p:nvPicPr>
          <p:cNvPr id="5" name="Picture 4"/>
          <p:cNvPicPr>
            <a:picLocks noChangeAspect="1"/>
          </p:cNvPicPr>
          <p:nvPr/>
        </p:nvPicPr>
        <p:blipFill>
          <a:blip r:embed="rId1"/>
          <a:stretch>
            <a:fillRect/>
          </a:stretch>
        </p:blipFill>
        <p:spPr>
          <a:xfrm>
            <a:off x="1493158" y="2111829"/>
            <a:ext cx="9525000" cy="3695700"/>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ARPANET: email consisted exclusively of text messages written in English and expressed in ASCII</a:t>
            </a:r>
            <a:endParaRPr lang="en-US" dirty="0" smtClean="0"/>
          </a:p>
          <a:p>
            <a:endParaRPr lang="en-US" dirty="0"/>
          </a:p>
          <a:p>
            <a:r>
              <a:rPr lang="en-US" dirty="0" smtClean="0"/>
              <a:t>MIME: Use multi-language and multimedia contents (audio, image etc.) inside an email. </a:t>
            </a:r>
            <a:endParaRPr lang="en-US" dirty="0" smtClean="0"/>
          </a:p>
          <a:p>
            <a:endParaRPr lang="en-US" dirty="0"/>
          </a:p>
          <a:p>
            <a:r>
              <a:rPr lang="en-US" b="1" dirty="0" smtClean="0"/>
              <a:t>Additional message headers for MIME: </a:t>
            </a:r>
            <a:endParaRPr lang="en-US" b="1" dirty="0"/>
          </a:p>
        </p:txBody>
      </p:sp>
      <p:sp>
        <p:nvSpPr>
          <p:cNvPr id="3" name="Title 2"/>
          <p:cNvSpPr>
            <a:spLocks noGrp="1"/>
          </p:cNvSpPr>
          <p:nvPr>
            <p:ph type="title"/>
          </p:nvPr>
        </p:nvSpPr>
        <p:spPr/>
        <p:txBody>
          <a:bodyPr/>
          <a:lstStyle/>
          <a:p>
            <a:r>
              <a:rPr lang="en-US" dirty="0" smtClean="0"/>
              <a:t>MIME – The Multipurpose Internet Mail Extension</a:t>
            </a:r>
            <a:endParaRPr lang="en-US" dirty="0"/>
          </a:p>
        </p:txBody>
      </p:sp>
      <p:pic>
        <p:nvPicPr>
          <p:cNvPr id="4" name="Picture 3"/>
          <p:cNvPicPr>
            <a:picLocks noChangeAspect="1"/>
          </p:cNvPicPr>
          <p:nvPr/>
        </p:nvPicPr>
        <p:blipFill>
          <a:blip r:embed="rId1"/>
          <a:stretch>
            <a:fillRect/>
          </a:stretch>
        </p:blipFill>
        <p:spPr>
          <a:xfrm>
            <a:off x="3514271" y="4478637"/>
            <a:ext cx="8677729" cy="2257874"/>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Uses SMTP Protocol</a:t>
            </a:r>
            <a:endParaRPr lang="en-US" dirty="0" smtClean="0"/>
          </a:p>
          <a:p>
            <a:endParaRPr lang="en-US" dirty="0"/>
          </a:p>
          <a:p>
            <a:r>
              <a:rPr lang="en-US" dirty="0" smtClean="0"/>
              <a:t>Email is delivered by having the sending computer establishing TCP connection to port 25 of the receiving computer. </a:t>
            </a:r>
            <a:endParaRPr lang="en-US" dirty="0"/>
          </a:p>
        </p:txBody>
      </p:sp>
      <p:sp>
        <p:nvSpPr>
          <p:cNvPr id="3" name="Title 2"/>
          <p:cNvSpPr>
            <a:spLocks noGrp="1"/>
          </p:cNvSpPr>
          <p:nvPr>
            <p:ph type="title"/>
          </p:nvPr>
        </p:nvSpPr>
        <p:spPr/>
        <p:txBody>
          <a:bodyPr/>
          <a:lstStyle/>
          <a:p>
            <a:r>
              <a:rPr lang="en-US" dirty="0" smtClean="0"/>
              <a:t>Message Transfer</a:t>
            </a:r>
            <a:endParaRPr lang="en-US" dirty="0"/>
          </a:p>
        </p:txBody>
      </p:sp>
      <p:sp>
        <p:nvSpPr>
          <p:cNvPr id="4" name="Rectangle 3"/>
          <p:cNvSpPr/>
          <p:nvPr/>
        </p:nvSpPr>
        <p:spPr>
          <a:xfrm>
            <a:off x="3207657" y="3817257"/>
            <a:ext cx="1422400" cy="1074057"/>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dirty="0" smtClean="0"/>
              <a:t>SMTP Server</a:t>
            </a:r>
            <a:endParaRPr lang="en-US" b="1" dirty="0" smtClean="0"/>
          </a:p>
          <a:p>
            <a:pPr algn="ctr"/>
            <a:r>
              <a:rPr lang="en-US" b="1" dirty="0" smtClean="0"/>
              <a:t>(Port 25)</a:t>
            </a:r>
            <a:endParaRPr lang="en-US" b="1" dirty="0"/>
          </a:p>
        </p:txBody>
      </p:sp>
      <p:sp>
        <p:nvSpPr>
          <p:cNvPr id="5" name="Rectangle 4"/>
          <p:cNvSpPr/>
          <p:nvPr/>
        </p:nvSpPr>
        <p:spPr>
          <a:xfrm>
            <a:off x="4630057" y="3812343"/>
            <a:ext cx="1422400" cy="107405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b="1" smtClean="0"/>
              <a:t>SMTP Client (Port ANY)</a:t>
            </a:r>
            <a:endParaRPr lang="en-US" b="1" dirty="0"/>
          </a:p>
        </p:txBody>
      </p:sp>
      <p:sp>
        <p:nvSpPr>
          <p:cNvPr id="6" name="Rectangle 5"/>
          <p:cNvSpPr/>
          <p:nvPr/>
        </p:nvSpPr>
        <p:spPr>
          <a:xfrm>
            <a:off x="8903275" y="3812343"/>
            <a:ext cx="1422400" cy="1074057"/>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dirty="0" smtClean="0"/>
              <a:t>SMTP Server</a:t>
            </a:r>
            <a:endParaRPr lang="en-US" b="1" dirty="0" smtClean="0"/>
          </a:p>
          <a:p>
            <a:pPr algn="ctr"/>
            <a:r>
              <a:rPr lang="en-US" b="1" dirty="0" smtClean="0"/>
              <a:t>(Port 25)</a:t>
            </a:r>
            <a:endParaRPr lang="en-US" b="1" dirty="0"/>
          </a:p>
        </p:txBody>
      </p:sp>
      <p:sp>
        <p:nvSpPr>
          <p:cNvPr id="7" name="Rectangle 6"/>
          <p:cNvSpPr/>
          <p:nvPr/>
        </p:nvSpPr>
        <p:spPr>
          <a:xfrm>
            <a:off x="10325675" y="3807429"/>
            <a:ext cx="1422400" cy="107405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b="1" smtClean="0"/>
              <a:t>SMTP Client (Port ANY)</a:t>
            </a:r>
            <a:endParaRPr lang="en-US" b="1" dirty="0"/>
          </a:p>
        </p:txBody>
      </p:sp>
      <p:sp>
        <p:nvSpPr>
          <p:cNvPr id="8" name="Rounded Rectangle 7"/>
          <p:cNvSpPr/>
          <p:nvPr/>
        </p:nvSpPr>
        <p:spPr>
          <a:xfrm>
            <a:off x="188686" y="3655028"/>
            <a:ext cx="1435144" cy="13788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UA – SMTP Client</a:t>
            </a:r>
            <a:endParaRPr lang="en-US" b="1" dirty="0" smtClean="0"/>
          </a:p>
          <a:p>
            <a:pPr algn="ctr"/>
            <a:r>
              <a:rPr lang="en-US" b="1" dirty="0" smtClean="0"/>
              <a:t>Port ANY</a:t>
            </a:r>
            <a:endParaRPr lang="en-US" b="1" dirty="0"/>
          </a:p>
        </p:txBody>
      </p:sp>
      <p:sp>
        <p:nvSpPr>
          <p:cNvPr id="9" name="Left-Right Arrow 8"/>
          <p:cNvSpPr/>
          <p:nvPr/>
        </p:nvSpPr>
        <p:spPr>
          <a:xfrm>
            <a:off x="1623830" y="4189713"/>
            <a:ext cx="1583827" cy="691773"/>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TCP</a:t>
            </a:r>
            <a:endParaRPr lang="en-US" b="1" dirty="0"/>
          </a:p>
        </p:txBody>
      </p:sp>
      <p:sp>
        <p:nvSpPr>
          <p:cNvPr id="10" name="Left-Right Arrow 9"/>
          <p:cNvSpPr/>
          <p:nvPr/>
        </p:nvSpPr>
        <p:spPr>
          <a:xfrm>
            <a:off x="6047324" y="4179884"/>
            <a:ext cx="2855951" cy="701602"/>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TCP</a:t>
            </a:r>
            <a:endParaRPr lang="en-US" b="1" dirty="0"/>
          </a:p>
        </p:txBody>
      </p:sp>
      <p:sp>
        <p:nvSpPr>
          <p:cNvPr id="11" name="TextBox 10"/>
          <p:cNvSpPr txBox="1"/>
          <p:nvPr/>
        </p:nvSpPr>
        <p:spPr>
          <a:xfrm>
            <a:off x="0" y="5199238"/>
            <a:ext cx="2834622" cy="369332"/>
          </a:xfrm>
          <a:prstGeom prst="rect">
            <a:avLst/>
          </a:prstGeom>
          <a:noFill/>
        </p:spPr>
        <p:txBody>
          <a:bodyPr wrap="none" rtlCol="0">
            <a:spAutoFit/>
          </a:bodyPr>
          <a:lstStyle/>
          <a:p>
            <a:r>
              <a:rPr lang="en-US" b="1" smtClean="0"/>
              <a:t>sandipc@cse.iitkgp.ernet.in</a:t>
            </a:r>
            <a:endParaRPr lang="en-US" b="1" dirty="0"/>
          </a:p>
        </p:txBody>
      </p:sp>
      <p:sp>
        <p:nvSpPr>
          <p:cNvPr id="12" name="TextBox 11"/>
          <p:cNvSpPr txBox="1"/>
          <p:nvPr/>
        </p:nvSpPr>
        <p:spPr>
          <a:xfrm>
            <a:off x="3680021" y="5130376"/>
            <a:ext cx="1900072" cy="369332"/>
          </a:xfrm>
          <a:prstGeom prst="rect">
            <a:avLst/>
          </a:prstGeom>
          <a:noFill/>
        </p:spPr>
        <p:txBody>
          <a:bodyPr wrap="none" rtlCol="0">
            <a:spAutoFit/>
          </a:bodyPr>
          <a:lstStyle/>
          <a:p>
            <a:r>
              <a:rPr lang="en-US" b="1" smtClean="0"/>
              <a:t>cse.iitkgp.ernet.in</a:t>
            </a:r>
            <a:endParaRPr lang="en-US" b="1" dirty="0"/>
          </a:p>
        </p:txBody>
      </p:sp>
      <p:sp>
        <p:nvSpPr>
          <p:cNvPr id="13" name="TextBox 12"/>
          <p:cNvSpPr txBox="1"/>
          <p:nvPr/>
        </p:nvSpPr>
        <p:spPr>
          <a:xfrm>
            <a:off x="9500485" y="5033885"/>
            <a:ext cx="1302151" cy="369332"/>
          </a:xfrm>
          <a:prstGeom prst="rect">
            <a:avLst/>
          </a:prstGeom>
          <a:noFill/>
        </p:spPr>
        <p:txBody>
          <a:bodyPr wrap="none" rtlCol="0">
            <a:spAutoFit/>
          </a:bodyPr>
          <a:lstStyle/>
          <a:p>
            <a:r>
              <a:rPr lang="en-US" b="1" smtClean="0"/>
              <a:t>iitg.ernet.in</a:t>
            </a:r>
            <a:endParaRPr lang="en-US" b="1" dirty="0"/>
          </a:p>
        </p:txBody>
      </p:sp>
      <p:sp>
        <p:nvSpPr>
          <p:cNvPr id="14" name="TextBox 13"/>
          <p:cNvSpPr txBox="1"/>
          <p:nvPr/>
        </p:nvSpPr>
        <p:spPr>
          <a:xfrm>
            <a:off x="1897011" y="3709351"/>
            <a:ext cx="1037463" cy="523220"/>
          </a:xfrm>
          <a:prstGeom prst="rect">
            <a:avLst/>
          </a:prstGeom>
          <a:noFill/>
        </p:spPr>
        <p:txBody>
          <a:bodyPr wrap="none" rtlCol="0">
            <a:spAutoFit/>
          </a:bodyPr>
          <a:lstStyle/>
          <a:p>
            <a:r>
              <a:rPr lang="en-US" sz="2800" b="1" dirty="0" smtClean="0"/>
              <a:t>SMTP</a:t>
            </a:r>
            <a:endParaRPr lang="en-US" sz="2800" b="1" dirty="0"/>
          </a:p>
        </p:txBody>
      </p:sp>
      <p:sp>
        <p:nvSpPr>
          <p:cNvPr id="15" name="TextBox 14"/>
          <p:cNvSpPr txBox="1"/>
          <p:nvPr/>
        </p:nvSpPr>
        <p:spPr>
          <a:xfrm>
            <a:off x="6903256" y="3709446"/>
            <a:ext cx="1037463" cy="523220"/>
          </a:xfrm>
          <a:prstGeom prst="rect">
            <a:avLst/>
          </a:prstGeom>
          <a:noFill/>
        </p:spPr>
        <p:txBody>
          <a:bodyPr wrap="none" rtlCol="0">
            <a:spAutoFit/>
          </a:bodyPr>
          <a:lstStyle/>
          <a:p>
            <a:r>
              <a:rPr lang="en-US" sz="2800" b="1" dirty="0" smtClean="0"/>
              <a:t>SMTP</a:t>
            </a:r>
            <a:endParaRPr lang="en-US" sz="2800" b="1"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Message Transfer (SMTP)</a:t>
            </a:r>
            <a:endParaRPr lang="en-US" dirty="0"/>
          </a:p>
        </p:txBody>
      </p:sp>
      <p:pic>
        <p:nvPicPr>
          <p:cNvPr id="4" name="Picture 3"/>
          <p:cNvPicPr>
            <a:picLocks noChangeAspect="1"/>
          </p:cNvPicPr>
          <p:nvPr/>
        </p:nvPicPr>
        <p:blipFill>
          <a:blip r:embed="rId1" cstate="email"/>
          <a:stretch>
            <a:fillRect/>
          </a:stretch>
        </p:blipFill>
        <p:spPr>
          <a:xfrm>
            <a:off x="4691743" y="859537"/>
            <a:ext cx="4825262" cy="5998463"/>
          </a:xfrm>
          <a:prstGeom prst="rect">
            <a:avLst/>
          </a:prstGeom>
        </p:spPr>
      </p:pic>
      <p:sp>
        <p:nvSpPr>
          <p:cNvPr id="5" name="TextBox 4"/>
          <p:cNvSpPr txBox="1"/>
          <p:nvPr/>
        </p:nvSpPr>
        <p:spPr>
          <a:xfrm>
            <a:off x="356839" y="5398237"/>
            <a:ext cx="2975429" cy="923330"/>
          </a:xfrm>
          <a:prstGeom prst="rect">
            <a:avLst/>
          </a:prstGeom>
          <a:noFill/>
        </p:spPr>
        <p:txBody>
          <a:bodyPr wrap="square" rtlCol="0">
            <a:spAutoFit/>
          </a:bodyPr>
          <a:lstStyle/>
          <a:p>
            <a:r>
              <a:rPr lang="en-US" b="1" dirty="0" smtClean="0"/>
              <a:t>Source: Computer Networks (5</a:t>
            </a:r>
            <a:r>
              <a:rPr lang="en-US" b="1" baseline="30000" dirty="0" smtClean="0"/>
              <a:t>th</a:t>
            </a:r>
            <a:r>
              <a:rPr lang="en-US" b="1" dirty="0" smtClean="0"/>
              <a:t> Edition) by Tanenbaum, </a:t>
            </a:r>
            <a:r>
              <a:rPr lang="en-US" b="1" dirty="0" err="1" smtClean="0"/>
              <a:t>Wetherell</a:t>
            </a:r>
            <a:r>
              <a:rPr lang="en-US" b="1" dirty="0" smtClean="0"/>
              <a:t> </a:t>
            </a:r>
            <a:endParaRPr lang="en-US"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2075355"/>
            <a:ext cx="12192000" cy="275236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 name="Title 2"/>
          <p:cNvSpPr>
            <a:spLocks noGrp="1"/>
          </p:cNvSpPr>
          <p:nvPr>
            <p:ph type="title"/>
          </p:nvPr>
        </p:nvSpPr>
        <p:spPr/>
        <p:txBody>
          <a:bodyPr/>
          <a:lstStyle/>
          <a:p>
            <a:r>
              <a:rPr lang="en-US" dirty="0" smtClean="0"/>
              <a:t>Application Layer Interfacing</a:t>
            </a:r>
            <a:endParaRPr lang="en-US" dirty="0"/>
          </a:p>
        </p:txBody>
      </p:sp>
      <p:sp>
        <p:nvSpPr>
          <p:cNvPr id="16" name="Rectangle 15"/>
          <p:cNvSpPr/>
          <p:nvPr/>
        </p:nvSpPr>
        <p:spPr>
          <a:xfrm>
            <a:off x="101600" y="2260659"/>
            <a:ext cx="2529453" cy="22932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b="1" dirty="0" smtClean="0"/>
          </a:p>
          <a:p>
            <a:pPr algn="ctr"/>
            <a:endParaRPr lang="en-US" b="1" dirty="0"/>
          </a:p>
          <a:p>
            <a:pPr algn="ctr"/>
            <a:endParaRPr lang="en-US" b="1" dirty="0" smtClean="0"/>
          </a:p>
          <a:p>
            <a:pPr algn="ctr"/>
            <a:endParaRPr lang="en-US" b="1" dirty="0"/>
          </a:p>
          <a:p>
            <a:pPr algn="ctr"/>
            <a:endParaRPr lang="en-US" b="1" dirty="0" smtClean="0"/>
          </a:p>
          <a:p>
            <a:pPr algn="ctr"/>
            <a:endParaRPr lang="en-US" b="1" dirty="0"/>
          </a:p>
          <a:p>
            <a:pPr algn="ctr"/>
            <a:r>
              <a:rPr lang="en-US" sz="3200" b="1" dirty="0" smtClean="0"/>
              <a:t>UDP</a:t>
            </a:r>
            <a:endParaRPr lang="en-US" sz="3200" b="1" dirty="0"/>
          </a:p>
        </p:txBody>
      </p:sp>
      <p:sp>
        <p:nvSpPr>
          <p:cNvPr id="10" name="Rectangle 9"/>
          <p:cNvSpPr/>
          <p:nvPr/>
        </p:nvSpPr>
        <p:spPr>
          <a:xfrm>
            <a:off x="261257" y="2496268"/>
            <a:ext cx="2264229" cy="111778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smtClean="0"/>
              <a:t>End to end packet delivery</a:t>
            </a:r>
            <a:endParaRPr lang="en-US" sz="2400" b="1"/>
          </a:p>
        </p:txBody>
      </p:sp>
      <p:sp>
        <p:nvSpPr>
          <p:cNvPr id="17" name="Rectangle 16"/>
          <p:cNvSpPr/>
          <p:nvPr/>
        </p:nvSpPr>
        <p:spPr>
          <a:xfrm>
            <a:off x="2592783" y="2259518"/>
            <a:ext cx="9468588" cy="2293257"/>
          </a:xfrm>
          <a:prstGeom prst="rect">
            <a:avLst/>
          </a:prstGeom>
          <a:solidFill>
            <a:schemeClr val="accent1">
              <a:lumMod val="75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b="1" dirty="0" smtClean="0"/>
          </a:p>
          <a:p>
            <a:pPr algn="ctr"/>
            <a:endParaRPr lang="en-US" b="1" dirty="0"/>
          </a:p>
          <a:p>
            <a:pPr algn="ctr"/>
            <a:endParaRPr lang="en-US" b="1" dirty="0" smtClean="0"/>
          </a:p>
          <a:p>
            <a:pPr algn="ctr"/>
            <a:endParaRPr lang="en-US" b="1" dirty="0"/>
          </a:p>
          <a:p>
            <a:pPr algn="ctr"/>
            <a:endParaRPr lang="en-US" b="1" dirty="0" smtClean="0"/>
          </a:p>
          <a:p>
            <a:pPr algn="ctr"/>
            <a:endParaRPr lang="en-US" b="1" dirty="0"/>
          </a:p>
          <a:p>
            <a:pPr algn="ctr"/>
            <a:r>
              <a:rPr lang="en-US" sz="3200" b="1" dirty="0" smtClean="0"/>
              <a:t>                          TCP</a:t>
            </a:r>
            <a:endParaRPr lang="en-US" sz="3200" b="1" dirty="0"/>
          </a:p>
        </p:txBody>
      </p:sp>
      <p:sp>
        <p:nvSpPr>
          <p:cNvPr id="11" name="Rectangle 10"/>
          <p:cNvSpPr/>
          <p:nvPr/>
        </p:nvSpPr>
        <p:spPr>
          <a:xfrm>
            <a:off x="2631053" y="2477023"/>
            <a:ext cx="2264229" cy="11177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Connection Establishment</a:t>
            </a:r>
            <a:endParaRPr lang="en-US" sz="2400" b="1" dirty="0"/>
          </a:p>
        </p:txBody>
      </p:sp>
      <p:sp>
        <p:nvSpPr>
          <p:cNvPr id="12" name="Rectangle 11"/>
          <p:cNvSpPr/>
          <p:nvPr/>
        </p:nvSpPr>
        <p:spPr>
          <a:xfrm>
            <a:off x="5000849" y="2469670"/>
            <a:ext cx="2264229" cy="11177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t>Reliable Data Delivery</a:t>
            </a:r>
            <a:endParaRPr lang="en-US" sz="2400" b="1" dirty="0"/>
          </a:p>
        </p:txBody>
      </p:sp>
      <p:sp>
        <p:nvSpPr>
          <p:cNvPr id="13" name="Rectangle 12"/>
          <p:cNvSpPr/>
          <p:nvPr/>
        </p:nvSpPr>
        <p:spPr>
          <a:xfrm>
            <a:off x="7370645" y="2469670"/>
            <a:ext cx="2264229" cy="11177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Flow and Congestion Control</a:t>
            </a:r>
            <a:endParaRPr lang="en-US" sz="2400" b="1" dirty="0"/>
          </a:p>
        </p:txBody>
      </p:sp>
      <p:sp>
        <p:nvSpPr>
          <p:cNvPr id="14" name="Rectangle 13"/>
          <p:cNvSpPr/>
          <p:nvPr/>
        </p:nvSpPr>
        <p:spPr>
          <a:xfrm>
            <a:off x="9740441" y="2469669"/>
            <a:ext cx="2264229" cy="11177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Ordered Packet Delivery</a:t>
            </a:r>
            <a:endParaRPr lang="en-US" sz="2400" b="1" dirty="0"/>
          </a:p>
        </p:txBody>
      </p:sp>
      <p:grpSp>
        <p:nvGrpSpPr>
          <p:cNvPr id="4" name="Group 3"/>
          <p:cNvGrpSpPr/>
          <p:nvPr/>
        </p:nvGrpSpPr>
        <p:grpSpPr>
          <a:xfrm>
            <a:off x="155690" y="1095145"/>
            <a:ext cx="7190041" cy="4699675"/>
            <a:chOff x="2762173" y="135573"/>
            <a:chExt cx="10398828" cy="4192036"/>
          </a:xfrm>
        </p:grpSpPr>
        <p:sp>
          <p:nvSpPr>
            <p:cNvPr id="7" name="Rectangle 6"/>
            <p:cNvSpPr/>
            <p:nvPr/>
          </p:nvSpPr>
          <p:spPr>
            <a:xfrm>
              <a:off x="10141755" y="3464967"/>
              <a:ext cx="3019246" cy="86264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dirty="0" smtClean="0"/>
                <a:t>Network</a:t>
              </a:r>
              <a:endParaRPr lang="en-US" sz="2800" b="1" dirty="0"/>
            </a:p>
          </p:txBody>
        </p:sp>
        <p:sp>
          <p:nvSpPr>
            <p:cNvPr id="8" name="Rectangle 7"/>
            <p:cNvSpPr/>
            <p:nvPr/>
          </p:nvSpPr>
          <p:spPr>
            <a:xfrm>
              <a:off x="10141755" y="2602324"/>
              <a:ext cx="3019246" cy="86264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smtClean="0"/>
                <a:t>Transport</a:t>
              </a:r>
              <a:endParaRPr lang="en-US" sz="2800" b="1" dirty="0"/>
            </a:p>
          </p:txBody>
        </p:sp>
        <p:sp>
          <p:nvSpPr>
            <p:cNvPr id="9" name="Rectangle 8"/>
            <p:cNvSpPr/>
            <p:nvPr/>
          </p:nvSpPr>
          <p:spPr>
            <a:xfrm>
              <a:off x="2762173" y="135573"/>
              <a:ext cx="3427394" cy="86264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dirty="0" smtClean="0"/>
                <a:t>Name Service</a:t>
              </a:r>
              <a:endParaRPr lang="en-US" sz="2800" b="1" dirty="0" smtClean="0"/>
            </a:p>
            <a:p>
              <a:pPr algn="ctr"/>
              <a:r>
                <a:rPr lang="en-US" sz="2800" b="1" dirty="0" smtClean="0"/>
                <a:t>(DNS)</a:t>
              </a:r>
            </a:p>
          </p:txBody>
        </p:sp>
      </p:grpSp>
      <p:sp>
        <p:nvSpPr>
          <p:cNvPr id="18" name="Rectangle 17"/>
          <p:cNvSpPr/>
          <p:nvPr/>
        </p:nvSpPr>
        <p:spPr>
          <a:xfrm>
            <a:off x="5254025" y="5794821"/>
            <a:ext cx="2087592" cy="9671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dirty="0" smtClean="0"/>
              <a:t>Data Link</a:t>
            </a:r>
            <a:endParaRPr lang="en-US" sz="2800" b="1" dirty="0"/>
          </a:p>
        </p:txBody>
      </p:sp>
      <p:sp>
        <p:nvSpPr>
          <p:cNvPr id="19" name="Rectangle 18"/>
          <p:cNvSpPr/>
          <p:nvPr/>
        </p:nvSpPr>
        <p:spPr>
          <a:xfrm>
            <a:off x="3121250" y="1107108"/>
            <a:ext cx="2343380" cy="967105"/>
          </a:xfrm>
          <a:prstGeom prst="rect">
            <a:avLst/>
          </a:prstGeom>
          <a:solidFill>
            <a:schemeClr val="accent3">
              <a:lumMod val="60000"/>
              <a:lumOff val="4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dirty="0" smtClean="0"/>
              <a:t>Web</a:t>
            </a:r>
            <a:endParaRPr lang="en-US" sz="2800" b="1" dirty="0" smtClean="0"/>
          </a:p>
          <a:p>
            <a:pPr algn="ctr"/>
            <a:r>
              <a:rPr lang="en-US" sz="2800" b="1" dirty="0" smtClean="0"/>
              <a:t>(HTTP)</a:t>
            </a:r>
            <a:endParaRPr lang="en-US" sz="2800" b="1" dirty="0"/>
          </a:p>
        </p:txBody>
      </p:sp>
      <p:sp>
        <p:nvSpPr>
          <p:cNvPr id="20" name="Rectangle 19"/>
          <p:cNvSpPr/>
          <p:nvPr/>
        </p:nvSpPr>
        <p:spPr>
          <a:xfrm>
            <a:off x="5914573" y="1098717"/>
            <a:ext cx="3006486" cy="9671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dirty="0" smtClean="0"/>
              <a:t>Email</a:t>
            </a:r>
            <a:endParaRPr lang="en-US" sz="2800" b="1" dirty="0" smtClean="0"/>
          </a:p>
          <a:p>
            <a:pPr algn="ctr"/>
            <a:r>
              <a:rPr lang="en-US" sz="2800" b="1" dirty="0" smtClean="0"/>
              <a:t>(SMTP, POP, IMAP)</a:t>
            </a:r>
            <a:endParaRPr lang="en-US" sz="2800" b="1" dirty="0"/>
          </a:p>
        </p:txBody>
      </p:sp>
      <p:sp>
        <p:nvSpPr>
          <p:cNvPr id="21" name="Rectangle 20"/>
          <p:cNvSpPr/>
          <p:nvPr/>
        </p:nvSpPr>
        <p:spPr>
          <a:xfrm>
            <a:off x="9371002" y="1107108"/>
            <a:ext cx="2400083" cy="9671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dirty="0" smtClean="0"/>
              <a:t>File Transfer</a:t>
            </a:r>
            <a:endParaRPr lang="en-US" sz="2800" b="1" dirty="0" smtClean="0"/>
          </a:p>
          <a:p>
            <a:pPr algn="ctr"/>
            <a:r>
              <a:rPr lang="en-US" sz="2800" b="1" dirty="0" smtClean="0"/>
              <a:t>(FTP)</a:t>
            </a:r>
            <a:endParaRPr lang="en-US" sz="2800" b="1" dirty="0"/>
          </a:p>
        </p:txBody>
      </p:sp>
      <p:pic>
        <p:nvPicPr>
          <p:cNvPr id="2" name="Picture 1"/>
          <p:cNvPicPr>
            <a:picLocks noChangeAspect="1"/>
          </p:cNvPicPr>
          <p:nvPr/>
        </p:nvPicPr>
        <p:blipFill>
          <a:blip r:embed="rId1" cstate="email"/>
          <a:stretch>
            <a:fillRect/>
          </a:stretch>
        </p:blipFill>
        <p:spPr>
          <a:xfrm>
            <a:off x="2671307" y="695004"/>
            <a:ext cx="1105410" cy="1105410"/>
          </a:xfrm>
          <a:prstGeom prst="rect">
            <a:avLst/>
          </a:prstGeom>
        </p:spPr>
      </p:pic>
      <p:pic>
        <p:nvPicPr>
          <p:cNvPr id="5" name="Picture 4"/>
          <p:cNvPicPr>
            <a:picLocks noChangeAspect="1"/>
          </p:cNvPicPr>
          <p:nvPr/>
        </p:nvPicPr>
        <p:blipFill>
          <a:blip r:embed="rId2" cstate="email"/>
          <a:stretch>
            <a:fillRect/>
          </a:stretch>
        </p:blipFill>
        <p:spPr>
          <a:xfrm>
            <a:off x="5656176" y="869070"/>
            <a:ext cx="1191671" cy="673418"/>
          </a:xfrm>
          <a:prstGeom prst="rect">
            <a:avLst/>
          </a:prstGeom>
        </p:spPr>
      </p:pic>
      <p:pic>
        <p:nvPicPr>
          <p:cNvPr id="6" name="Picture 5"/>
          <p:cNvPicPr>
            <a:picLocks noChangeAspect="1"/>
          </p:cNvPicPr>
          <p:nvPr/>
        </p:nvPicPr>
        <p:blipFill>
          <a:blip r:embed="rId3" cstate="email"/>
          <a:stretch>
            <a:fillRect/>
          </a:stretch>
        </p:blipFill>
        <p:spPr>
          <a:xfrm>
            <a:off x="8950087" y="192814"/>
            <a:ext cx="1226457" cy="1226457"/>
          </a:xfrm>
          <a:prstGeom prst="rect">
            <a:avLst/>
          </a:prstGeom>
        </p:spPr>
      </p:pic>
      <p:pic>
        <p:nvPicPr>
          <p:cNvPr id="22" name="Picture 21"/>
          <p:cNvPicPr>
            <a:picLocks noChangeAspect="1"/>
          </p:cNvPicPr>
          <p:nvPr/>
        </p:nvPicPr>
        <p:blipFill>
          <a:blip r:embed="rId4" cstate="email"/>
          <a:stretch>
            <a:fillRect/>
          </a:stretch>
        </p:blipFill>
        <p:spPr>
          <a:xfrm>
            <a:off x="-10065" y="329680"/>
            <a:ext cx="1047127" cy="918029"/>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Pull type protocol – UA at the receiver side pulls the emails from mail server after login. </a:t>
            </a:r>
            <a:endParaRPr lang="en-US" dirty="0" smtClean="0"/>
          </a:p>
          <a:p>
            <a:endParaRPr lang="en-US" dirty="0"/>
          </a:p>
          <a:p>
            <a:r>
              <a:rPr lang="en-US" b="1" dirty="0" smtClean="0"/>
              <a:t>Post Office Protocol, Version 3 </a:t>
            </a:r>
            <a:r>
              <a:rPr lang="en-US" dirty="0" smtClean="0"/>
              <a:t>(POP3) – an earlier protocol for email delivery</a:t>
            </a:r>
            <a:endParaRPr lang="en-US" dirty="0" smtClean="0"/>
          </a:p>
          <a:p>
            <a:endParaRPr lang="en-US" b="1" dirty="0"/>
          </a:p>
          <a:p>
            <a:r>
              <a:rPr lang="en-US" b="1" dirty="0" smtClean="0"/>
              <a:t>Internet Message Access Protocol, Version 4 </a:t>
            </a:r>
            <a:r>
              <a:rPr lang="en-US" dirty="0" smtClean="0"/>
              <a:t>(IMAP v4) – RFC 3501 </a:t>
            </a:r>
            <a:endParaRPr lang="en-US" dirty="0" smtClean="0"/>
          </a:p>
          <a:p>
            <a:pPr lvl="1"/>
            <a:r>
              <a:rPr lang="en-US" dirty="0" smtClean="0"/>
              <a:t>The email server runs an IMAP server at port 143</a:t>
            </a:r>
            <a:endParaRPr lang="en-US" dirty="0" smtClean="0"/>
          </a:p>
          <a:p>
            <a:pPr lvl="1"/>
            <a:r>
              <a:rPr lang="en-US" dirty="0" smtClean="0"/>
              <a:t>The user agent runs IMAP client </a:t>
            </a:r>
            <a:endParaRPr lang="en-US" dirty="0" smtClean="0"/>
          </a:p>
          <a:p>
            <a:pPr lvl="1"/>
            <a:r>
              <a:rPr lang="en-US" dirty="0" smtClean="0"/>
              <a:t>The client connects to the server and issues mail delivery commands</a:t>
            </a:r>
            <a:endParaRPr lang="en-US" dirty="0"/>
          </a:p>
        </p:txBody>
      </p:sp>
      <p:sp>
        <p:nvSpPr>
          <p:cNvPr id="3" name="Title 2"/>
          <p:cNvSpPr>
            <a:spLocks noGrp="1"/>
          </p:cNvSpPr>
          <p:nvPr>
            <p:ph type="title"/>
          </p:nvPr>
        </p:nvSpPr>
        <p:spPr/>
        <p:txBody>
          <a:bodyPr/>
          <a:lstStyle/>
          <a:p>
            <a:r>
              <a:rPr lang="en-US" dirty="0" smtClean="0"/>
              <a:t>Final Delivery</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IMAP (Version 4) Commands</a:t>
            </a:r>
            <a:endParaRPr lang="en-US" dirty="0"/>
          </a:p>
        </p:txBody>
      </p:sp>
      <p:pic>
        <p:nvPicPr>
          <p:cNvPr id="4" name="Picture 3"/>
          <p:cNvPicPr>
            <a:picLocks noChangeAspect="1"/>
          </p:cNvPicPr>
          <p:nvPr/>
        </p:nvPicPr>
        <p:blipFill>
          <a:blip r:embed="rId1"/>
          <a:stretch>
            <a:fillRect/>
          </a:stretch>
        </p:blipFill>
        <p:spPr>
          <a:xfrm>
            <a:off x="4125685" y="902401"/>
            <a:ext cx="4339617" cy="5827486"/>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2075355"/>
            <a:ext cx="12192000" cy="275236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 name="Title 2"/>
          <p:cNvSpPr>
            <a:spLocks noGrp="1"/>
          </p:cNvSpPr>
          <p:nvPr>
            <p:ph type="title"/>
          </p:nvPr>
        </p:nvSpPr>
        <p:spPr/>
        <p:txBody>
          <a:bodyPr/>
          <a:lstStyle/>
          <a:p>
            <a:r>
              <a:rPr lang="en-US" dirty="0" smtClean="0"/>
              <a:t>Application Layer Interfacing</a:t>
            </a:r>
            <a:endParaRPr lang="en-US" dirty="0"/>
          </a:p>
        </p:txBody>
      </p:sp>
      <p:sp>
        <p:nvSpPr>
          <p:cNvPr id="16" name="Rectangle 15"/>
          <p:cNvSpPr/>
          <p:nvPr/>
        </p:nvSpPr>
        <p:spPr>
          <a:xfrm>
            <a:off x="101600" y="2260659"/>
            <a:ext cx="2529453" cy="22932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b="1" dirty="0" smtClean="0"/>
          </a:p>
          <a:p>
            <a:pPr algn="ctr"/>
            <a:endParaRPr lang="en-US" b="1" dirty="0"/>
          </a:p>
          <a:p>
            <a:pPr algn="ctr"/>
            <a:endParaRPr lang="en-US" b="1" dirty="0" smtClean="0"/>
          </a:p>
          <a:p>
            <a:pPr algn="ctr"/>
            <a:endParaRPr lang="en-US" b="1" dirty="0"/>
          </a:p>
          <a:p>
            <a:pPr algn="ctr"/>
            <a:endParaRPr lang="en-US" b="1" dirty="0" smtClean="0"/>
          </a:p>
          <a:p>
            <a:pPr algn="ctr"/>
            <a:endParaRPr lang="en-US" b="1" dirty="0"/>
          </a:p>
          <a:p>
            <a:pPr algn="ctr"/>
            <a:r>
              <a:rPr lang="en-US" sz="3200" b="1" dirty="0" smtClean="0"/>
              <a:t>UDP</a:t>
            </a:r>
            <a:endParaRPr lang="en-US" sz="3200" b="1" dirty="0"/>
          </a:p>
        </p:txBody>
      </p:sp>
      <p:sp>
        <p:nvSpPr>
          <p:cNvPr id="10" name="Rectangle 9"/>
          <p:cNvSpPr/>
          <p:nvPr/>
        </p:nvSpPr>
        <p:spPr>
          <a:xfrm>
            <a:off x="261257" y="2496268"/>
            <a:ext cx="2264229" cy="111778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smtClean="0"/>
              <a:t>End to end packet delivery</a:t>
            </a:r>
            <a:endParaRPr lang="en-US" sz="2400" b="1"/>
          </a:p>
        </p:txBody>
      </p:sp>
      <p:sp>
        <p:nvSpPr>
          <p:cNvPr id="17" name="Rectangle 16"/>
          <p:cNvSpPr/>
          <p:nvPr/>
        </p:nvSpPr>
        <p:spPr>
          <a:xfrm>
            <a:off x="2592783" y="2259518"/>
            <a:ext cx="9468588" cy="2293257"/>
          </a:xfrm>
          <a:prstGeom prst="rect">
            <a:avLst/>
          </a:prstGeom>
          <a:solidFill>
            <a:schemeClr val="accent1">
              <a:lumMod val="75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b="1" dirty="0" smtClean="0"/>
          </a:p>
          <a:p>
            <a:pPr algn="ctr"/>
            <a:endParaRPr lang="en-US" b="1" dirty="0"/>
          </a:p>
          <a:p>
            <a:pPr algn="ctr"/>
            <a:endParaRPr lang="en-US" b="1" dirty="0" smtClean="0"/>
          </a:p>
          <a:p>
            <a:pPr algn="ctr"/>
            <a:endParaRPr lang="en-US" b="1" dirty="0"/>
          </a:p>
          <a:p>
            <a:pPr algn="ctr"/>
            <a:endParaRPr lang="en-US" b="1" dirty="0" smtClean="0"/>
          </a:p>
          <a:p>
            <a:pPr algn="ctr"/>
            <a:endParaRPr lang="en-US" b="1" dirty="0"/>
          </a:p>
          <a:p>
            <a:pPr algn="ctr"/>
            <a:r>
              <a:rPr lang="en-US" sz="3200" b="1" dirty="0" smtClean="0"/>
              <a:t>                          TCP</a:t>
            </a:r>
            <a:endParaRPr lang="en-US" sz="3200" b="1" dirty="0"/>
          </a:p>
        </p:txBody>
      </p:sp>
      <p:sp>
        <p:nvSpPr>
          <p:cNvPr id="11" name="Rectangle 10"/>
          <p:cNvSpPr/>
          <p:nvPr/>
        </p:nvSpPr>
        <p:spPr>
          <a:xfrm>
            <a:off x="2631053" y="2477023"/>
            <a:ext cx="2264229" cy="11177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Connection Establishment</a:t>
            </a:r>
            <a:endParaRPr lang="en-US" sz="2400" b="1" dirty="0"/>
          </a:p>
        </p:txBody>
      </p:sp>
      <p:sp>
        <p:nvSpPr>
          <p:cNvPr id="12" name="Rectangle 11"/>
          <p:cNvSpPr/>
          <p:nvPr/>
        </p:nvSpPr>
        <p:spPr>
          <a:xfrm>
            <a:off x="5000849" y="2469670"/>
            <a:ext cx="2264229" cy="11177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t>Reliable Data Delivery</a:t>
            </a:r>
            <a:endParaRPr lang="en-US" sz="2400" b="1" dirty="0"/>
          </a:p>
        </p:txBody>
      </p:sp>
      <p:sp>
        <p:nvSpPr>
          <p:cNvPr id="13" name="Rectangle 12"/>
          <p:cNvSpPr/>
          <p:nvPr/>
        </p:nvSpPr>
        <p:spPr>
          <a:xfrm>
            <a:off x="7370645" y="2469670"/>
            <a:ext cx="2264229" cy="11177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Flow and Congestion Control</a:t>
            </a:r>
            <a:endParaRPr lang="en-US" sz="2400" b="1" dirty="0"/>
          </a:p>
        </p:txBody>
      </p:sp>
      <p:sp>
        <p:nvSpPr>
          <p:cNvPr id="14" name="Rectangle 13"/>
          <p:cNvSpPr/>
          <p:nvPr/>
        </p:nvSpPr>
        <p:spPr>
          <a:xfrm>
            <a:off x="9740441" y="2469669"/>
            <a:ext cx="2264229" cy="11177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Ordered Packet Delivery</a:t>
            </a:r>
            <a:endParaRPr lang="en-US" sz="2400" b="1" dirty="0"/>
          </a:p>
        </p:txBody>
      </p:sp>
      <p:grpSp>
        <p:nvGrpSpPr>
          <p:cNvPr id="4" name="Group 3"/>
          <p:cNvGrpSpPr/>
          <p:nvPr/>
        </p:nvGrpSpPr>
        <p:grpSpPr>
          <a:xfrm>
            <a:off x="155690" y="1095145"/>
            <a:ext cx="7190041" cy="4699675"/>
            <a:chOff x="2762173" y="135573"/>
            <a:chExt cx="10398828" cy="4192036"/>
          </a:xfrm>
        </p:grpSpPr>
        <p:sp>
          <p:nvSpPr>
            <p:cNvPr id="7" name="Rectangle 6"/>
            <p:cNvSpPr/>
            <p:nvPr/>
          </p:nvSpPr>
          <p:spPr>
            <a:xfrm>
              <a:off x="10141755" y="3464967"/>
              <a:ext cx="3019246" cy="86264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dirty="0" smtClean="0"/>
                <a:t>Network</a:t>
              </a:r>
              <a:endParaRPr lang="en-US" sz="2800" b="1" dirty="0"/>
            </a:p>
          </p:txBody>
        </p:sp>
        <p:sp>
          <p:nvSpPr>
            <p:cNvPr id="8" name="Rectangle 7"/>
            <p:cNvSpPr/>
            <p:nvPr/>
          </p:nvSpPr>
          <p:spPr>
            <a:xfrm>
              <a:off x="10141755" y="2602324"/>
              <a:ext cx="3019246" cy="86264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smtClean="0"/>
                <a:t>Transport</a:t>
              </a:r>
              <a:endParaRPr lang="en-US" sz="2800" b="1" dirty="0"/>
            </a:p>
          </p:txBody>
        </p:sp>
        <p:sp>
          <p:nvSpPr>
            <p:cNvPr id="9" name="Rectangle 8"/>
            <p:cNvSpPr/>
            <p:nvPr/>
          </p:nvSpPr>
          <p:spPr>
            <a:xfrm>
              <a:off x="2762173" y="135573"/>
              <a:ext cx="3427394" cy="86264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dirty="0" smtClean="0"/>
                <a:t>Name Service</a:t>
              </a:r>
              <a:endParaRPr lang="en-US" sz="2800" b="1" dirty="0" smtClean="0"/>
            </a:p>
            <a:p>
              <a:pPr algn="ctr"/>
              <a:r>
                <a:rPr lang="en-US" sz="2800" b="1" dirty="0" smtClean="0"/>
                <a:t>(DNS)</a:t>
              </a:r>
            </a:p>
          </p:txBody>
        </p:sp>
      </p:grpSp>
      <p:sp>
        <p:nvSpPr>
          <p:cNvPr id="18" name="Rectangle 17"/>
          <p:cNvSpPr/>
          <p:nvPr/>
        </p:nvSpPr>
        <p:spPr>
          <a:xfrm>
            <a:off x="5254025" y="5794821"/>
            <a:ext cx="2087592" cy="9671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dirty="0" smtClean="0"/>
              <a:t>Data Link</a:t>
            </a:r>
            <a:endParaRPr lang="en-US" sz="2800" b="1" dirty="0"/>
          </a:p>
        </p:txBody>
      </p:sp>
      <p:sp>
        <p:nvSpPr>
          <p:cNvPr id="19" name="Rectangle 18"/>
          <p:cNvSpPr/>
          <p:nvPr/>
        </p:nvSpPr>
        <p:spPr>
          <a:xfrm>
            <a:off x="3121250" y="1107108"/>
            <a:ext cx="2343380" cy="9671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dirty="0" smtClean="0"/>
              <a:t>Web</a:t>
            </a:r>
            <a:endParaRPr lang="en-US" sz="2800" b="1" dirty="0" smtClean="0"/>
          </a:p>
          <a:p>
            <a:pPr algn="ctr"/>
            <a:r>
              <a:rPr lang="en-US" sz="2800" b="1" dirty="0" smtClean="0"/>
              <a:t>(HTTP)</a:t>
            </a:r>
            <a:endParaRPr lang="en-US" sz="2800" b="1" dirty="0"/>
          </a:p>
        </p:txBody>
      </p:sp>
      <p:sp>
        <p:nvSpPr>
          <p:cNvPr id="20" name="Rectangle 19"/>
          <p:cNvSpPr/>
          <p:nvPr/>
        </p:nvSpPr>
        <p:spPr>
          <a:xfrm>
            <a:off x="5914573" y="1098717"/>
            <a:ext cx="3006486" cy="9671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dirty="0" smtClean="0"/>
              <a:t>Email</a:t>
            </a:r>
            <a:endParaRPr lang="en-US" sz="2800" b="1" dirty="0" smtClean="0"/>
          </a:p>
          <a:p>
            <a:pPr algn="ctr"/>
            <a:r>
              <a:rPr lang="en-US" sz="2800" b="1" dirty="0" smtClean="0"/>
              <a:t>(SMTP, POP, IMAP)</a:t>
            </a:r>
            <a:endParaRPr lang="en-US" sz="2800" b="1" dirty="0"/>
          </a:p>
        </p:txBody>
      </p:sp>
      <p:sp>
        <p:nvSpPr>
          <p:cNvPr id="21" name="Rectangle 20"/>
          <p:cNvSpPr/>
          <p:nvPr/>
        </p:nvSpPr>
        <p:spPr>
          <a:xfrm>
            <a:off x="9371002" y="1107108"/>
            <a:ext cx="2400083" cy="967105"/>
          </a:xfrm>
          <a:prstGeom prst="rect">
            <a:avLst/>
          </a:prstGeom>
          <a:solidFill>
            <a:schemeClr val="bg1">
              <a:lumMod val="65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dirty="0" smtClean="0"/>
              <a:t>File Transfer</a:t>
            </a:r>
            <a:endParaRPr lang="en-US" sz="2800" b="1" dirty="0" smtClean="0"/>
          </a:p>
          <a:p>
            <a:pPr algn="ctr"/>
            <a:r>
              <a:rPr lang="en-US" sz="2800" b="1" dirty="0" smtClean="0"/>
              <a:t>(FTP)</a:t>
            </a:r>
            <a:endParaRPr lang="en-US" sz="2800" b="1" dirty="0"/>
          </a:p>
        </p:txBody>
      </p:sp>
      <p:pic>
        <p:nvPicPr>
          <p:cNvPr id="2" name="Picture 1"/>
          <p:cNvPicPr>
            <a:picLocks noChangeAspect="1"/>
          </p:cNvPicPr>
          <p:nvPr/>
        </p:nvPicPr>
        <p:blipFill>
          <a:blip r:embed="rId1" cstate="email"/>
          <a:stretch>
            <a:fillRect/>
          </a:stretch>
        </p:blipFill>
        <p:spPr>
          <a:xfrm>
            <a:off x="2671307" y="695004"/>
            <a:ext cx="1105410" cy="1105410"/>
          </a:xfrm>
          <a:prstGeom prst="rect">
            <a:avLst/>
          </a:prstGeom>
        </p:spPr>
      </p:pic>
      <p:pic>
        <p:nvPicPr>
          <p:cNvPr id="5" name="Picture 4"/>
          <p:cNvPicPr>
            <a:picLocks noChangeAspect="1"/>
          </p:cNvPicPr>
          <p:nvPr/>
        </p:nvPicPr>
        <p:blipFill>
          <a:blip r:embed="rId2" cstate="email"/>
          <a:stretch>
            <a:fillRect/>
          </a:stretch>
        </p:blipFill>
        <p:spPr>
          <a:xfrm>
            <a:off x="5656176" y="869070"/>
            <a:ext cx="1191671" cy="673418"/>
          </a:xfrm>
          <a:prstGeom prst="rect">
            <a:avLst/>
          </a:prstGeom>
        </p:spPr>
      </p:pic>
      <p:pic>
        <p:nvPicPr>
          <p:cNvPr id="6" name="Picture 5"/>
          <p:cNvPicPr>
            <a:picLocks noChangeAspect="1"/>
          </p:cNvPicPr>
          <p:nvPr/>
        </p:nvPicPr>
        <p:blipFill>
          <a:blip r:embed="rId3" cstate="email"/>
          <a:stretch>
            <a:fillRect/>
          </a:stretch>
        </p:blipFill>
        <p:spPr>
          <a:xfrm>
            <a:off x="8950087" y="192814"/>
            <a:ext cx="1226457" cy="1226457"/>
          </a:xfrm>
          <a:prstGeom prst="rect">
            <a:avLst/>
          </a:prstGeom>
        </p:spPr>
      </p:pic>
      <p:pic>
        <p:nvPicPr>
          <p:cNvPr id="22" name="Picture 21"/>
          <p:cNvPicPr>
            <a:picLocks noChangeAspect="1"/>
          </p:cNvPicPr>
          <p:nvPr/>
        </p:nvPicPr>
        <p:blipFill>
          <a:blip r:embed="rId4" cstate="email"/>
          <a:stretch>
            <a:fillRect/>
          </a:stretch>
        </p:blipFill>
        <p:spPr>
          <a:xfrm>
            <a:off x="-10065" y="329680"/>
            <a:ext cx="1047127" cy="918029"/>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Is built on a client-server model (RFC 959)</a:t>
            </a:r>
            <a:endParaRPr lang="en-US" dirty="0" smtClean="0"/>
          </a:p>
          <a:p>
            <a:pPr lvl="1"/>
            <a:r>
              <a:rPr lang="en-US" dirty="0" smtClean="0"/>
              <a:t>The client requests for the file or send the file to the server</a:t>
            </a:r>
            <a:endParaRPr lang="en-US" dirty="0" smtClean="0"/>
          </a:p>
          <a:p>
            <a:pPr lvl="1"/>
            <a:r>
              <a:rPr lang="en-US" dirty="0" smtClean="0"/>
              <a:t>The server responses with the file data or store the file at the file server</a:t>
            </a:r>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r>
              <a:rPr lang="en-US" dirty="0" smtClean="0"/>
              <a:t>Works in two modes – </a:t>
            </a:r>
            <a:r>
              <a:rPr lang="en-US" b="1" dirty="0" smtClean="0"/>
              <a:t>Active and Passive</a:t>
            </a:r>
            <a:endParaRPr lang="en-US" dirty="0"/>
          </a:p>
        </p:txBody>
      </p:sp>
      <p:sp>
        <p:nvSpPr>
          <p:cNvPr id="3" name="Title 2"/>
          <p:cNvSpPr>
            <a:spLocks noGrp="1"/>
          </p:cNvSpPr>
          <p:nvPr>
            <p:ph type="title"/>
          </p:nvPr>
        </p:nvSpPr>
        <p:spPr/>
        <p:txBody>
          <a:bodyPr/>
          <a:lstStyle/>
          <a:p>
            <a:r>
              <a:rPr lang="en-US" dirty="0" smtClean="0"/>
              <a:t>File Transfer Protocol (FTP)</a:t>
            </a:r>
            <a:endParaRPr lang="en-US" dirty="0"/>
          </a:p>
        </p:txBody>
      </p:sp>
      <p:sp>
        <p:nvSpPr>
          <p:cNvPr id="4" name="Rectangle 3"/>
          <p:cNvSpPr/>
          <p:nvPr/>
        </p:nvSpPr>
        <p:spPr>
          <a:xfrm>
            <a:off x="7072313" y="2857500"/>
            <a:ext cx="2400300" cy="1443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File Server </a:t>
            </a:r>
            <a:endParaRPr lang="en-US" b="1" dirty="0" smtClean="0"/>
          </a:p>
          <a:p>
            <a:pPr algn="ctr"/>
            <a:r>
              <a:rPr lang="en-US" b="1" dirty="0" smtClean="0"/>
              <a:t>(FTP Server)</a:t>
            </a:r>
            <a:endParaRPr lang="en-US" b="1" dirty="0"/>
          </a:p>
        </p:txBody>
      </p:sp>
      <p:sp>
        <p:nvSpPr>
          <p:cNvPr id="5" name="Rectangle 4"/>
          <p:cNvSpPr/>
          <p:nvPr/>
        </p:nvSpPr>
        <p:spPr>
          <a:xfrm>
            <a:off x="781051" y="2857500"/>
            <a:ext cx="2400300" cy="144303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t>User</a:t>
            </a:r>
            <a:endParaRPr lang="en-US" b="1" dirty="0" smtClean="0"/>
          </a:p>
          <a:p>
            <a:pPr algn="ctr"/>
            <a:r>
              <a:rPr lang="en-US" b="1" dirty="0" smtClean="0"/>
              <a:t>(FTP Client)</a:t>
            </a:r>
            <a:endParaRPr lang="en-US" b="1" dirty="0"/>
          </a:p>
        </p:txBody>
      </p:sp>
      <p:sp>
        <p:nvSpPr>
          <p:cNvPr id="6" name="Right Arrow 5"/>
          <p:cNvSpPr/>
          <p:nvPr/>
        </p:nvSpPr>
        <p:spPr>
          <a:xfrm>
            <a:off x="3181351" y="3071813"/>
            <a:ext cx="3890962" cy="171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 Arrow 8"/>
          <p:cNvSpPr/>
          <p:nvPr/>
        </p:nvSpPr>
        <p:spPr>
          <a:xfrm>
            <a:off x="3181351" y="3443288"/>
            <a:ext cx="3890962" cy="13573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 Arrow 10"/>
          <p:cNvSpPr/>
          <p:nvPr/>
        </p:nvSpPr>
        <p:spPr>
          <a:xfrm>
            <a:off x="3181351" y="3812343"/>
            <a:ext cx="3890962" cy="388182"/>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TextBox 11"/>
          <p:cNvSpPr txBox="1"/>
          <p:nvPr/>
        </p:nvSpPr>
        <p:spPr>
          <a:xfrm>
            <a:off x="4423736" y="2772628"/>
            <a:ext cx="1344279" cy="369332"/>
          </a:xfrm>
          <a:prstGeom prst="rect">
            <a:avLst/>
          </a:prstGeom>
          <a:noFill/>
        </p:spPr>
        <p:txBody>
          <a:bodyPr wrap="none" rtlCol="0">
            <a:spAutoFit/>
          </a:bodyPr>
          <a:lstStyle/>
          <a:p>
            <a:r>
              <a:rPr lang="en-US" b="1" dirty="0" smtClean="0"/>
              <a:t>File Request</a:t>
            </a:r>
            <a:endParaRPr lang="en-US" b="1" dirty="0"/>
          </a:p>
        </p:txBody>
      </p:sp>
      <p:sp>
        <p:nvSpPr>
          <p:cNvPr id="13" name="TextBox 12"/>
          <p:cNvSpPr txBox="1"/>
          <p:nvPr/>
        </p:nvSpPr>
        <p:spPr>
          <a:xfrm>
            <a:off x="4203718" y="3181389"/>
            <a:ext cx="2128211" cy="369332"/>
          </a:xfrm>
          <a:prstGeom prst="rect">
            <a:avLst/>
          </a:prstGeom>
          <a:noFill/>
        </p:spPr>
        <p:txBody>
          <a:bodyPr wrap="none" rtlCol="0">
            <a:spAutoFit/>
          </a:bodyPr>
          <a:lstStyle/>
          <a:p>
            <a:r>
              <a:rPr lang="en-US" b="1" smtClean="0"/>
              <a:t>File Response Status</a:t>
            </a:r>
            <a:endParaRPr lang="en-US" b="1" dirty="0"/>
          </a:p>
        </p:txBody>
      </p:sp>
      <p:sp>
        <p:nvSpPr>
          <p:cNvPr id="14" name="TextBox 13"/>
          <p:cNvSpPr txBox="1"/>
          <p:nvPr/>
        </p:nvSpPr>
        <p:spPr>
          <a:xfrm>
            <a:off x="4541438" y="3594378"/>
            <a:ext cx="1020536" cy="369332"/>
          </a:xfrm>
          <a:prstGeom prst="rect">
            <a:avLst/>
          </a:prstGeom>
          <a:noFill/>
        </p:spPr>
        <p:txBody>
          <a:bodyPr wrap="none" rtlCol="0">
            <a:spAutoFit/>
          </a:bodyPr>
          <a:lstStyle/>
          <a:p>
            <a:r>
              <a:rPr lang="en-US" b="1" smtClean="0"/>
              <a:t>File Data</a:t>
            </a:r>
            <a:endParaRPr lang="en-US" b="1"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Active and Passive Modes of File Transfer</a:t>
            </a:r>
            <a:endParaRPr lang="en-US" dirty="0"/>
          </a:p>
        </p:txBody>
      </p:sp>
      <p:pic>
        <p:nvPicPr>
          <p:cNvPr id="4" name="Picture 3"/>
          <p:cNvPicPr>
            <a:picLocks noChangeAspect="1"/>
          </p:cNvPicPr>
          <p:nvPr/>
        </p:nvPicPr>
        <p:blipFill>
          <a:blip r:embed="rId1"/>
          <a:stretch>
            <a:fillRect/>
          </a:stretch>
        </p:blipFill>
        <p:spPr>
          <a:xfrm>
            <a:off x="4725987" y="1040946"/>
            <a:ext cx="7466013" cy="5599510"/>
          </a:xfrm>
          <a:prstGeom prst="rect">
            <a:avLst/>
          </a:prstGeom>
        </p:spPr>
      </p:pic>
      <p:sp>
        <p:nvSpPr>
          <p:cNvPr id="5" name="TextBox 4"/>
          <p:cNvSpPr txBox="1"/>
          <p:nvPr/>
        </p:nvSpPr>
        <p:spPr>
          <a:xfrm>
            <a:off x="328612" y="1728788"/>
            <a:ext cx="4643437" cy="2308324"/>
          </a:xfrm>
          <a:prstGeom prst="rect">
            <a:avLst/>
          </a:prstGeom>
          <a:noFill/>
        </p:spPr>
        <p:txBody>
          <a:bodyPr wrap="square" rtlCol="0">
            <a:spAutoFit/>
          </a:bodyPr>
          <a:lstStyle/>
          <a:p>
            <a:r>
              <a:rPr lang="en-US" sz="2400" dirty="0" smtClean="0"/>
              <a:t>FTP server uses two different ports:</a:t>
            </a:r>
            <a:endParaRPr lang="en-US" sz="2400" dirty="0" smtClean="0"/>
          </a:p>
          <a:p>
            <a:r>
              <a:rPr lang="en-US" sz="2400" b="1" dirty="0" smtClean="0"/>
              <a:t>Port 21 (Command or Control Port): </a:t>
            </a:r>
            <a:r>
              <a:rPr lang="en-US" sz="2400" dirty="0" smtClean="0"/>
              <a:t>For command message transfer</a:t>
            </a:r>
            <a:endParaRPr lang="en-US" sz="2400" dirty="0" smtClean="0"/>
          </a:p>
          <a:p>
            <a:r>
              <a:rPr lang="en-US" sz="2400" b="1" dirty="0" smtClean="0"/>
              <a:t>Port 20 or Client assigned (Data Port): </a:t>
            </a:r>
            <a:r>
              <a:rPr lang="en-US" sz="2400" dirty="0" smtClean="0"/>
              <a:t>For data transfer</a:t>
            </a:r>
            <a:endParaRPr lang="en-US" sz="2400" b="1" dirty="0"/>
          </a:p>
        </p:txBody>
      </p:sp>
      <p:sp>
        <p:nvSpPr>
          <p:cNvPr id="6" name="TextBox 5"/>
          <p:cNvSpPr txBox="1"/>
          <p:nvPr/>
        </p:nvSpPr>
        <p:spPr>
          <a:xfrm>
            <a:off x="2971800" y="6041809"/>
            <a:ext cx="9042347" cy="369332"/>
          </a:xfrm>
          <a:prstGeom prst="rect">
            <a:avLst/>
          </a:prstGeom>
          <a:noFill/>
        </p:spPr>
        <p:txBody>
          <a:bodyPr wrap="none" rtlCol="0">
            <a:spAutoFit/>
          </a:bodyPr>
          <a:lstStyle/>
          <a:p>
            <a:r>
              <a:rPr lang="en-US" b="1" dirty="0"/>
              <a:t>Image Source: http://</a:t>
            </a:r>
            <a:r>
              <a:rPr lang="en-US" b="1" dirty="0" err="1"/>
              <a:t>henrydu.com</a:t>
            </a:r>
            <a:r>
              <a:rPr lang="en-US" b="1" dirty="0"/>
              <a:t>/blog/how-to/ftp-active-mode-vs-passive-mode-106.html</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Specifically to avoid busy waiting, and keep the command channel lightweight. </a:t>
            </a:r>
            <a:endParaRPr lang="en-US" dirty="0" smtClean="0"/>
          </a:p>
          <a:p>
            <a:endParaRPr lang="en-US" dirty="0"/>
          </a:p>
          <a:p>
            <a:r>
              <a:rPr lang="en-US" b="1" dirty="0" smtClean="0"/>
              <a:t>You can always use a multiplexing between command/control and data, </a:t>
            </a:r>
            <a:r>
              <a:rPr lang="en-US" b="1" dirty="0" smtClean="0">
                <a:solidFill>
                  <a:srgbClr val="FF0000"/>
                </a:solidFill>
              </a:rPr>
              <a:t>but</a:t>
            </a:r>
            <a:r>
              <a:rPr lang="en-US" b="1" dirty="0" smtClean="0"/>
              <a:t> </a:t>
            </a:r>
            <a:r>
              <a:rPr lang="en-US" dirty="0" smtClean="0"/>
              <a:t>FTP is used for large file transfer; if command channel is used for data transfer as well, the commands for other clients may experience a higher queuing delay while one client is being served. </a:t>
            </a:r>
            <a:endParaRPr lang="en-US" dirty="0" smtClean="0"/>
          </a:p>
          <a:p>
            <a:endParaRPr lang="en-US" dirty="0"/>
          </a:p>
          <a:p>
            <a:r>
              <a:rPr lang="en-US" dirty="0" smtClean="0"/>
              <a:t>The clients can continue sending and receiving control information while data transfer is being take place</a:t>
            </a:r>
            <a:endParaRPr lang="en-US" dirty="0"/>
          </a:p>
        </p:txBody>
      </p:sp>
      <p:sp>
        <p:nvSpPr>
          <p:cNvPr id="3" name="Title 2"/>
          <p:cNvSpPr>
            <a:spLocks noGrp="1"/>
          </p:cNvSpPr>
          <p:nvPr>
            <p:ph type="title"/>
          </p:nvPr>
        </p:nvSpPr>
        <p:spPr/>
        <p:txBody>
          <a:bodyPr/>
          <a:lstStyle/>
          <a:p>
            <a:r>
              <a:rPr lang="en-US" dirty="0" smtClean="0"/>
              <a:t>Why There are Two Channels – Command Channel and Data Channel</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Why There are Two Modes in FTP?</a:t>
            </a:r>
            <a:endParaRPr lang="en-US" dirty="0"/>
          </a:p>
        </p:txBody>
      </p:sp>
      <p:pic>
        <p:nvPicPr>
          <p:cNvPr id="4" name="Picture 3"/>
          <p:cNvPicPr>
            <a:picLocks noChangeAspect="1"/>
          </p:cNvPicPr>
          <p:nvPr/>
        </p:nvPicPr>
        <p:blipFill>
          <a:blip r:embed="rId1"/>
          <a:stretch>
            <a:fillRect/>
          </a:stretch>
        </p:blipFill>
        <p:spPr>
          <a:xfrm>
            <a:off x="4725987" y="1040946"/>
            <a:ext cx="7466013" cy="5599510"/>
          </a:xfrm>
          <a:prstGeom prst="rect">
            <a:avLst/>
          </a:prstGeom>
        </p:spPr>
      </p:pic>
      <p:sp>
        <p:nvSpPr>
          <p:cNvPr id="2" name="Rectangle 1"/>
          <p:cNvSpPr/>
          <p:nvPr/>
        </p:nvSpPr>
        <p:spPr>
          <a:xfrm>
            <a:off x="5886450" y="3271838"/>
            <a:ext cx="1771650" cy="58578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TextBox 5"/>
          <p:cNvSpPr txBox="1"/>
          <p:nvPr/>
        </p:nvSpPr>
        <p:spPr>
          <a:xfrm>
            <a:off x="269714" y="1040946"/>
            <a:ext cx="4630898" cy="1938992"/>
          </a:xfrm>
          <a:prstGeom prst="rect">
            <a:avLst/>
          </a:prstGeom>
          <a:noFill/>
        </p:spPr>
        <p:txBody>
          <a:bodyPr wrap="square" rtlCol="0">
            <a:spAutoFit/>
          </a:bodyPr>
          <a:lstStyle/>
          <a:p>
            <a:r>
              <a:rPr lang="en-US" sz="2400" b="1" dirty="0" smtClean="0"/>
              <a:t>Active Mode: </a:t>
            </a:r>
            <a:r>
              <a:rPr lang="en-US" sz="2400" dirty="0" smtClean="0"/>
              <a:t>Client informs the port number where it is listening, and the server initiates the TCP connection to that port (TCP server is running at the client side)</a:t>
            </a:r>
          </a:p>
        </p:txBody>
      </p:sp>
      <p:sp>
        <p:nvSpPr>
          <p:cNvPr id="7" name="TextBox 6"/>
          <p:cNvSpPr txBox="1"/>
          <p:nvPr/>
        </p:nvSpPr>
        <p:spPr>
          <a:xfrm>
            <a:off x="3907631" y="5867758"/>
            <a:ext cx="7500937" cy="954107"/>
          </a:xfrm>
          <a:prstGeom prst="rect">
            <a:avLst/>
          </a:prstGeom>
          <a:noFill/>
        </p:spPr>
        <p:txBody>
          <a:bodyPr wrap="square" rtlCol="0">
            <a:spAutoFit/>
          </a:bodyPr>
          <a:lstStyle/>
          <a:p>
            <a:r>
              <a:rPr lang="en-US" sz="2800" b="1" dirty="0" smtClean="0">
                <a:solidFill>
                  <a:srgbClr val="FF0000"/>
                </a:solidFill>
              </a:rPr>
              <a:t>What If the client </a:t>
            </a:r>
            <a:r>
              <a:rPr lang="en-US" sz="2800" b="1" smtClean="0">
                <a:solidFill>
                  <a:srgbClr val="FF0000"/>
                </a:solidFill>
              </a:rPr>
              <a:t>is behind a firewall and can not accept a connection?</a:t>
            </a:r>
            <a:endParaRPr lang="en-US" sz="28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Why There are Two Modes in FTP?</a:t>
            </a:r>
            <a:endParaRPr lang="en-US" dirty="0"/>
          </a:p>
        </p:txBody>
      </p:sp>
      <p:pic>
        <p:nvPicPr>
          <p:cNvPr id="4" name="Picture 3"/>
          <p:cNvPicPr>
            <a:picLocks noChangeAspect="1"/>
          </p:cNvPicPr>
          <p:nvPr/>
        </p:nvPicPr>
        <p:blipFill>
          <a:blip r:embed="rId1"/>
          <a:stretch>
            <a:fillRect/>
          </a:stretch>
        </p:blipFill>
        <p:spPr>
          <a:xfrm>
            <a:off x="4725987" y="1040946"/>
            <a:ext cx="7466013" cy="5599510"/>
          </a:xfrm>
          <a:prstGeom prst="rect">
            <a:avLst/>
          </a:prstGeom>
        </p:spPr>
      </p:pic>
      <p:sp>
        <p:nvSpPr>
          <p:cNvPr id="2" name="Rectangle 1"/>
          <p:cNvSpPr/>
          <p:nvPr/>
        </p:nvSpPr>
        <p:spPr>
          <a:xfrm>
            <a:off x="9356885" y="3254914"/>
            <a:ext cx="1771650" cy="58578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TextBox 5"/>
          <p:cNvSpPr txBox="1"/>
          <p:nvPr/>
        </p:nvSpPr>
        <p:spPr>
          <a:xfrm>
            <a:off x="269714" y="1040946"/>
            <a:ext cx="4630898" cy="4154984"/>
          </a:xfrm>
          <a:prstGeom prst="rect">
            <a:avLst/>
          </a:prstGeom>
          <a:noFill/>
        </p:spPr>
        <p:txBody>
          <a:bodyPr wrap="square" rtlCol="0">
            <a:spAutoFit/>
          </a:bodyPr>
          <a:lstStyle/>
          <a:p>
            <a:r>
              <a:rPr lang="en-US" sz="2400" b="1" dirty="0" smtClean="0"/>
              <a:t>Passive Mode: </a:t>
            </a:r>
            <a:r>
              <a:rPr lang="en-US" sz="2400" dirty="0" smtClean="0"/>
              <a:t>The server selects a random port, and the client initiates a TCP connection to that server port. </a:t>
            </a:r>
            <a:endParaRPr lang="en-US" sz="2400" dirty="0" smtClean="0"/>
          </a:p>
          <a:p>
            <a:endParaRPr lang="en-US" sz="2400" b="1" dirty="0"/>
          </a:p>
          <a:p>
            <a:r>
              <a:rPr lang="en-US" sz="2400" b="1" dirty="0" smtClean="0"/>
              <a:t>The server can serve multiple clients </a:t>
            </a:r>
            <a:r>
              <a:rPr lang="en-US" sz="2400" dirty="0" smtClean="0"/>
              <a:t>at different server data ports through different threads.</a:t>
            </a:r>
            <a:endParaRPr lang="en-US" sz="2400" dirty="0" smtClean="0"/>
          </a:p>
          <a:p>
            <a:endParaRPr lang="en-US" sz="2400" dirty="0"/>
          </a:p>
          <a:p>
            <a:r>
              <a:rPr lang="en-US" sz="2400" dirty="0" smtClean="0"/>
              <a:t>The clients always initiate the command and the data transfer.  </a:t>
            </a:r>
            <a:endParaRPr lang="en-US" sz="2400" b="1" dirty="0"/>
          </a:p>
        </p:txBody>
      </p:sp>
      <p:sp>
        <p:nvSpPr>
          <p:cNvPr id="5" name="TextBox 4"/>
          <p:cNvSpPr txBox="1"/>
          <p:nvPr/>
        </p:nvSpPr>
        <p:spPr>
          <a:xfrm>
            <a:off x="2971800" y="6041809"/>
            <a:ext cx="9042347" cy="369332"/>
          </a:xfrm>
          <a:prstGeom prst="rect">
            <a:avLst/>
          </a:prstGeom>
          <a:noFill/>
        </p:spPr>
        <p:txBody>
          <a:bodyPr wrap="none" rtlCol="0">
            <a:spAutoFit/>
          </a:bodyPr>
          <a:lstStyle/>
          <a:p>
            <a:r>
              <a:rPr lang="en-US" b="1" dirty="0"/>
              <a:t>Image Source: http://</a:t>
            </a:r>
            <a:r>
              <a:rPr lang="en-US" b="1" dirty="0" err="1"/>
              <a:t>henrydu.com</a:t>
            </a:r>
            <a:r>
              <a:rPr lang="en-US" b="1" dirty="0"/>
              <a:t>/blog/how-to/ftp-active-mode-vs-passive-mode-106.html</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Stream mode</a:t>
            </a:r>
            <a:r>
              <a:rPr lang="en-US" dirty="0"/>
              <a:t>: Data is sent as a continuous stream, relieving FTP from doing any processing. Rather, all processing is left up to TCP. No End-of-file indicator is needed, unless the data is divided into records</a:t>
            </a:r>
            <a:r>
              <a:rPr lang="en-US" dirty="0" smtClean="0"/>
              <a:t>.</a:t>
            </a:r>
            <a:endParaRPr lang="en-US" dirty="0" smtClean="0"/>
          </a:p>
          <a:p>
            <a:endParaRPr lang="en-US" dirty="0"/>
          </a:p>
          <a:p>
            <a:r>
              <a:rPr lang="en-US" b="1" dirty="0"/>
              <a:t>Block mode: </a:t>
            </a:r>
            <a:r>
              <a:rPr lang="en-US" dirty="0"/>
              <a:t>FTP breaks the data into several blocks (block header, byte count, and data field) and then passes it on to TCP</a:t>
            </a:r>
            <a:r>
              <a:rPr lang="en-US" dirty="0" smtClean="0"/>
              <a:t>.</a:t>
            </a:r>
            <a:endParaRPr lang="en-US" baseline="30000" dirty="0"/>
          </a:p>
          <a:p>
            <a:endParaRPr lang="en-US" dirty="0"/>
          </a:p>
          <a:p>
            <a:r>
              <a:rPr lang="en-US" b="1" dirty="0"/>
              <a:t>Compressed mode</a:t>
            </a:r>
            <a:r>
              <a:rPr lang="en-US" dirty="0"/>
              <a:t>: Data is compressed using a simple algorithm (usually run-length encoding).</a:t>
            </a:r>
            <a:endParaRPr lang="en-US" dirty="0"/>
          </a:p>
          <a:p>
            <a:endParaRPr lang="en-US" dirty="0"/>
          </a:p>
        </p:txBody>
      </p:sp>
      <p:sp>
        <p:nvSpPr>
          <p:cNvPr id="3" name="Title 2"/>
          <p:cNvSpPr>
            <a:spLocks noGrp="1"/>
          </p:cNvSpPr>
          <p:nvPr>
            <p:ph type="title"/>
          </p:nvPr>
        </p:nvSpPr>
        <p:spPr/>
        <p:txBody>
          <a:bodyPr/>
          <a:lstStyle/>
          <a:p>
            <a:r>
              <a:rPr lang="en-US" dirty="0" smtClean="0"/>
              <a:t>FTP Data Transfer Modes</a:t>
            </a:r>
            <a:endParaRPr lang="en-US" dirty="0"/>
          </a:p>
        </p:txBody>
      </p:sp>
      <p:sp>
        <p:nvSpPr>
          <p:cNvPr id="4" name="TextBox 3"/>
          <p:cNvSpPr txBox="1"/>
          <p:nvPr/>
        </p:nvSpPr>
        <p:spPr>
          <a:xfrm>
            <a:off x="5957888" y="6302596"/>
            <a:ext cx="1912703" cy="369332"/>
          </a:xfrm>
          <a:prstGeom prst="rect">
            <a:avLst/>
          </a:prstGeom>
          <a:noFill/>
        </p:spPr>
        <p:txBody>
          <a:bodyPr wrap="none" rtlCol="0">
            <a:spAutoFit/>
          </a:bodyPr>
          <a:lstStyle/>
          <a:p>
            <a:r>
              <a:rPr lang="en-US" b="1" smtClean="0"/>
              <a:t>Source: Wikipedia</a:t>
            </a:r>
            <a:endParaRPr lang="en-US" b="1"/>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FTP Sample Commands and Response Codes</a:t>
            </a:r>
            <a:endParaRPr lang="en-US" dirty="0"/>
          </a:p>
        </p:txBody>
      </p:sp>
      <p:pic>
        <p:nvPicPr>
          <p:cNvPr id="4" name="Picture 3"/>
          <p:cNvPicPr>
            <a:picLocks noChangeAspect="1"/>
          </p:cNvPicPr>
          <p:nvPr/>
        </p:nvPicPr>
        <p:blipFill rotWithShape="1">
          <a:blip r:embed="rId1" cstate="email"/>
          <a:srcRect/>
          <a:stretch>
            <a:fillRect/>
          </a:stretch>
        </p:blipFill>
        <p:spPr>
          <a:xfrm>
            <a:off x="3048000" y="881308"/>
            <a:ext cx="9144000" cy="5595257"/>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840" y="1137424"/>
            <a:ext cx="6682590" cy="5349838"/>
          </a:xfrm>
        </p:spPr>
        <p:txBody>
          <a:bodyPr/>
          <a:lstStyle/>
          <a:p>
            <a:r>
              <a:rPr lang="en-US" b="1" dirty="0" smtClean="0"/>
              <a:t>Hypertext - </a:t>
            </a:r>
            <a:r>
              <a:rPr lang="en-US" dirty="0" smtClean="0"/>
              <a:t> A way to represent web content (text along with formatting)</a:t>
            </a:r>
            <a:endParaRPr lang="en-US" dirty="0" smtClean="0"/>
          </a:p>
          <a:p>
            <a:r>
              <a:rPr lang="en-US" b="1" dirty="0" smtClean="0"/>
              <a:t>Hypertext Markup Language (HTML) </a:t>
            </a:r>
            <a:r>
              <a:rPr lang="en-US" dirty="0" smtClean="0"/>
              <a:t> - A scripting language to specify web data along with simple formatting (bold, italics, new line). </a:t>
            </a:r>
            <a:endParaRPr lang="en-US" dirty="0" smtClean="0"/>
          </a:p>
          <a:p>
            <a:pPr lvl="1"/>
            <a:r>
              <a:rPr lang="en-US" b="1" dirty="0" smtClean="0"/>
              <a:t>A way to convert text based information to graphics based information</a:t>
            </a:r>
            <a:endParaRPr lang="en-US" b="1" dirty="0" smtClean="0"/>
          </a:p>
          <a:p>
            <a:pPr lvl="1"/>
            <a:endParaRPr lang="en-US" b="1" dirty="0"/>
          </a:p>
          <a:p>
            <a:r>
              <a:rPr lang="en-US" dirty="0" smtClean="0"/>
              <a:t>Today’s era: Many graphics, scripts and other information are embedded inside HTML – CSS, JavaScript etc. </a:t>
            </a:r>
            <a:endParaRPr lang="en-US" dirty="0"/>
          </a:p>
        </p:txBody>
      </p:sp>
      <p:sp>
        <p:nvSpPr>
          <p:cNvPr id="3" name="Title 2"/>
          <p:cNvSpPr>
            <a:spLocks noGrp="1"/>
          </p:cNvSpPr>
          <p:nvPr>
            <p:ph type="title"/>
          </p:nvPr>
        </p:nvSpPr>
        <p:spPr/>
        <p:txBody>
          <a:bodyPr/>
          <a:lstStyle/>
          <a:p>
            <a:r>
              <a:rPr lang="en-US" dirty="0" smtClean="0"/>
              <a:t>The Web – </a:t>
            </a:r>
            <a:r>
              <a:rPr lang="en-US" dirty="0" smtClean="0">
                <a:solidFill>
                  <a:schemeClr val="accent4">
                    <a:lumMod val="40000"/>
                    <a:lumOff val="60000"/>
                  </a:schemeClr>
                </a:solidFill>
              </a:rPr>
              <a:t>Hypertext</a:t>
            </a:r>
            <a:r>
              <a:rPr lang="en-US" dirty="0" smtClean="0"/>
              <a:t> Transfer Protocol (HTTP)</a:t>
            </a:r>
            <a:endParaRPr lang="en-US" dirty="0"/>
          </a:p>
        </p:txBody>
      </p:sp>
      <p:pic>
        <p:nvPicPr>
          <p:cNvPr id="4" name="Picture 3"/>
          <p:cNvPicPr>
            <a:picLocks noChangeAspect="1"/>
          </p:cNvPicPr>
          <p:nvPr/>
        </p:nvPicPr>
        <p:blipFill>
          <a:blip r:embed="rId1" cstate="email"/>
          <a:stretch>
            <a:fillRect/>
          </a:stretch>
        </p:blipFill>
        <p:spPr>
          <a:xfrm>
            <a:off x="7376746" y="1248229"/>
            <a:ext cx="4815254" cy="5609771"/>
          </a:xfrm>
          <a:prstGeom prst="rect">
            <a:avLst/>
          </a:prstGeo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839" y="5843588"/>
            <a:ext cx="11552663" cy="643674"/>
          </a:xfrm>
        </p:spPr>
        <p:txBody>
          <a:bodyPr/>
          <a:lstStyle/>
          <a:p>
            <a:pPr algn="r"/>
            <a:r>
              <a:rPr lang="en-US" sz="3200" b="1" dirty="0" smtClean="0">
                <a:solidFill>
                  <a:srgbClr val="92D050"/>
                </a:solidFill>
              </a:rPr>
              <a:t>Next, we’ll go for the Transport Layer ….</a:t>
            </a:r>
            <a:endParaRPr lang="en-US" sz="3200" b="1" dirty="0">
              <a:solidFill>
                <a:srgbClr val="92D050"/>
              </a:solidFill>
            </a:endParaRPr>
          </a:p>
        </p:txBody>
      </p:sp>
      <p:pic>
        <p:nvPicPr>
          <p:cNvPr id="4" name="Picture 3"/>
          <p:cNvPicPr>
            <a:picLocks noChangeAspect="1"/>
          </p:cNvPicPr>
          <p:nvPr/>
        </p:nvPicPr>
        <p:blipFill>
          <a:blip r:embed="rId1" cstate="email"/>
          <a:stretch>
            <a:fillRect/>
          </a:stretch>
        </p:blipFill>
        <p:spPr>
          <a:xfrm>
            <a:off x="1714500" y="1302503"/>
            <a:ext cx="8043863" cy="4144527"/>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Differences between HTML Versions</a:t>
            </a:r>
            <a:endParaRPr lang="en-US" dirty="0"/>
          </a:p>
        </p:txBody>
      </p:sp>
      <p:pic>
        <p:nvPicPr>
          <p:cNvPr id="4" name="Picture 3"/>
          <p:cNvPicPr>
            <a:picLocks noChangeAspect="1"/>
          </p:cNvPicPr>
          <p:nvPr/>
        </p:nvPicPr>
        <p:blipFill>
          <a:blip r:embed="rId1"/>
          <a:stretch>
            <a:fillRect/>
          </a:stretch>
        </p:blipFill>
        <p:spPr>
          <a:xfrm>
            <a:off x="3790043" y="859537"/>
            <a:ext cx="7937500" cy="5943600"/>
          </a:xfrm>
          <a:prstGeom prst="rect">
            <a:avLst/>
          </a:prstGeom>
        </p:spPr>
      </p:pic>
      <p:sp>
        <p:nvSpPr>
          <p:cNvPr id="5" name="TextBox 4"/>
          <p:cNvSpPr txBox="1"/>
          <p:nvPr/>
        </p:nvSpPr>
        <p:spPr>
          <a:xfrm>
            <a:off x="261257" y="1698171"/>
            <a:ext cx="3064329" cy="923330"/>
          </a:xfrm>
          <a:prstGeom prst="rect">
            <a:avLst/>
          </a:prstGeom>
          <a:noFill/>
        </p:spPr>
        <p:txBody>
          <a:bodyPr wrap="square" rtlCol="0">
            <a:spAutoFit/>
          </a:bodyPr>
          <a:lstStyle/>
          <a:p>
            <a:r>
              <a:rPr lang="en-US" b="1" dirty="0" smtClean="0"/>
              <a:t>Source: Computer Networks (5</a:t>
            </a:r>
            <a:r>
              <a:rPr lang="en-US" b="1" baseline="30000" dirty="0" smtClean="0"/>
              <a:t>th</a:t>
            </a:r>
            <a:r>
              <a:rPr lang="en-US" b="1" dirty="0" smtClean="0"/>
              <a:t> Edition) by Tanenbaum, </a:t>
            </a:r>
            <a:r>
              <a:rPr lang="en-US" b="1" dirty="0" err="1" smtClean="0"/>
              <a:t>Wetherell</a:t>
            </a:r>
            <a:r>
              <a:rPr lang="en-US" b="1" dirty="0" smtClean="0"/>
              <a:t> </a:t>
            </a:r>
            <a:endParaRPr lang="en-US"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19668" y="859536"/>
            <a:ext cx="11552663" cy="5729949"/>
          </a:xfrm>
        </p:spPr>
        <p:txBody>
          <a:bodyPr/>
          <a:lstStyle/>
          <a:p>
            <a:r>
              <a:rPr lang="en-US" dirty="0" smtClean="0"/>
              <a:t>1989 (CERN – European Center for Nuclear Research) – help large teams to collaborate using a constantly changing collection of reports, blueprints, drawings, photos and other documents</a:t>
            </a:r>
            <a:endParaRPr lang="en-US" dirty="0" smtClean="0"/>
          </a:p>
          <a:p>
            <a:pPr lvl="1"/>
            <a:r>
              <a:rPr lang="en-US" dirty="0" smtClean="0"/>
              <a:t>The proposal came from Tim Berners-Lee</a:t>
            </a:r>
            <a:endParaRPr lang="en-US" dirty="0" smtClean="0"/>
          </a:p>
          <a:p>
            <a:pPr lvl="1"/>
            <a:r>
              <a:rPr lang="en-US" dirty="0" smtClean="0"/>
              <a:t>A public demonstration at Hypertext ‘91 conference </a:t>
            </a:r>
            <a:endParaRPr lang="en-US" dirty="0" smtClean="0"/>
          </a:p>
          <a:p>
            <a:pPr lvl="1"/>
            <a:endParaRPr lang="en-US" dirty="0"/>
          </a:p>
          <a:p>
            <a:r>
              <a:rPr lang="en-US" dirty="0" smtClean="0"/>
              <a:t>1993 – The first graphical browser (Mosaic) developed by Marc Andreessen, University of Illinois </a:t>
            </a:r>
            <a:endParaRPr lang="en-US" dirty="0" smtClean="0"/>
          </a:p>
          <a:p>
            <a:pPr lvl="1"/>
            <a:r>
              <a:rPr lang="en-US" dirty="0" smtClean="0"/>
              <a:t>Andreessen formed the company Netscape Communications Corp </a:t>
            </a:r>
            <a:endParaRPr lang="en-US" dirty="0" smtClean="0"/>
          </a:p>
          <a:p>
            <a:pPr lvl="1"/>
            <a:r>
              <a:rPr lang="en-US" dirty="0" smtClean="0"/>
              <a:t>Microsoft developed Internet Explorer – “browser war” between Internet Explorer and Netscape Navigator </a:t>
            </a:r>
            <a:endParaRPr lang="en-US" dirty="0" smtClean="0"/>
          </a:p>
          <a:p>
            <a:pPr lvl="1"/>
            <a:endParaRPr lang="en-US" dirty="0"/>
          </a:p>
          <a:p>
            <a:r>
              <a:rPr lang="en-US" dirty="0" smtClean="0"/>
              <a:t>1994 – CERN and MIT signed an agreement to setup </a:t>
            </a:r>
            <a:r>
              <a:rPr lang="en-US" b="1" dirty="0" smtClean="0"/>
              <a:t>World Wide Web Consortium (W3C)</a:t>
            </a:r>
            <a:endParaRPr lang="en-US" b="1" dirty="0"/>
          </a:p>
        </p:txBody>
      </p:sp>
      <p:sp>
        <p:nvSpPr>
          <p:cNvPr id="3" name="Title 2"/>
          <p:cNvSpPr>
            <a:spLocks noGrp="1"/>
          </p:cNvSpPr>
          <p:nvPr>
            <p:ph type="title"/>
          </p:nvPr>
        </p:nvSpPr>
        <p:spPr/>
        <p:txBody>
          <a:bodyPr/>
          <a:lstStyle/>
          <a:p>
            <a:r>
              <a:rPr lang="en-US" dirty="0" smtClean="0"/>
              <a:t>A History of the Web</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Web – Architectural Overview</a:t>
            </a:r>
            <a:endParaRPr lang="en-US" dirty="0"/>
          </a:p>
        </p:txBody>
      </p:sp>
      <p:pic>
        <p:nvPicPr>
          <p:cNvPr id="4" name="Picture 3"/>
          <p:cNvPicPr>
            <a:picLocks noChangeAspect="1"/>
          </p:cNvPicPr>
          <p:nvPr/>
        </p:nvPicPr>
        <p:blipFill>
          <a:blip r:embed="rId1"/>
          <a:stretch>
            <a:fillRect/>
          </a:stretch>
        </p:blipFill>
        <p:spPr>
          <a:xfrm>
            <a:off x="3525812" y="1016000"/>
            <a:ext cx="8535559" cy="5537200"/>
          </a:xfrm>
          <a:prstGeom prst="rect">
            <a:avLst/>
          </a:prstGeom>
        </p:spPr>
      </p:pic>
      <p:sp>
        <p:nvSpPr>
          <p:cNvPr id="5" name="TextBox 4"/>
          <p:cNvSpPr txBox="1"/>
          <p:nvPr/>
        </p:nvSpPr>
        <p:spPr>
          <a:xfrm>
            <a:off x="261257" y="1698171"/>
            <a:ext cx="3064329" cy="923330"/>
          </a:xfrm>
          <a:prstGeom prst="rect">
            <a:avLst/>
          </a:prstGeom>
          <a:noFill/>
        </p:spPr>
        <p:txBody>
          <a:bodyPr wrap="square" rtlCol="0">
            <a:spAutoFit/>
          </a:bodyPr>
          <a:lstStyle/>
          <a:p>
            <a:r>
              <a:rPr lang="en-US" b="1" dirty="0" smtClean="0"/>
              <a:t>Source: Computer Networks (5</a:t>
            </a:r>
            <a:r>
              <a:rPr lang="en-US" b="1" baseline="30000" dirty="0" smtClean="0"/>
              <a:t>th</a:t>
            </a:r>
            <a:r>
              <a:rPr lang="en-US" b="1" dirty="0" smtClean="0"/>
              <a:t> Edition) by Tanenbaum, </a:t>
            </a:r>
            <a:r>
              <a:rPr lang="en-US" b="1" dirty="0" err="1" smtClean="0"/>
              <a:t>Wetherell</a:t>
            </a:r>
            <a:r>
              <a:rPr lang="en-US" b="1" dirty="0" smtClean="0"/>
              <a:t> </a:t>
            </a:r>
            <a:endParaRPr lang="en-US"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13540</Words>
  <Application>Kingsoft Office WPP</Application>
  <PresentationFormat>Widescreen</PresentationFormat>
  <Paragraphs>670</Paragraphs>
  <Slides>60</Slides>
  <Notes>5</Notes>
  <HiddenSlides>0</HiddenSlides>
  <MMClips>0</MMClips>
  <ScaleCrop>false</ScaleCrop>
  <HeadingPairs>
    <vt:vector size="4" baseType="variant">
      <vt:variant>
        <vt:lpstr>主题</vt:lpstr>
      </vt:variant>
      <vt:variant>
        <vt:i4>1</vt:i4>
      </vt:variant>
      <vt:variant>
        <vt:lpstr>幻灯片标题</vt:lpstr>
      </vt:variant>
      <vt:variant>
        <vt:i4>60</vt:i4>
      </vt:variant>
    </vt:vector>
  </HeadingPairs>
  <TitlesOfParts>
    <vt:vector size="61" baseType="lpstr">
      <vt:lpstr>Office Theme</vt:lpstr>
      <vt:lpstr>CS 31006: Computer Networks – Application Layer</vt:lpstr>
      <vt:lpstr>Protocol Stack Implementation in a Host</vt:lpstr>
      <vt:lpstr>How Application Data Passes Through Different Layers</vt:lpstr>
      <vt:lpstr>Application Layer Interfacing</vt:lpstr>
      <vt:lpstr>Application Layer Interfacing</vt:lpstr>
      <vt:lpstr>The Web – Hypertext Transfer Protocol (HTTP)</vt:lpstr>
      <vt:lpstr>Differences between HTML Versions</vt:lpstr>
      <vt:lpstr>A History of the Web</vt:lpstr>
      <vt:lpstr>The Web – Architectural Overview</vt:lpstr>
      <vt:lpstr>HTTP – The Client Side</vt:lpstr>
      <vt:lpstr>The Steps When You Click http://cse.iitkgp.ac.in/~sandipc/courses.html</vt:lpstr>
      <vt:lpstr>The Steps When You Click http://cse.iitkgp.ac.in/~sandipc/courses.html</vt:lpstr>
      <vt:lpstr>The Steps When You Click http://cse.iitkgp.ac.in/~sandipc/courses.html</vt:lpstr>
      <vt:lpstr>Uniform Resource Identifier (URI)</vt:lpstr>
      <vt:lpstr>HTTP – The Server Side</vt:lpstr>
      <vt:lpstr>Multi-Threaded Server</vt:lpstr>
      <vt:lpstr>Connections </vt:lpstr>
      <vt:lpstr>Connections</vt:lpstr>
      <vt:lpstr>HTTP Request Methods</vt:lpstr>
      <vt:lpstr>HTTP Request Header Fields (Partial List)</vt:lpstr>
      <vt:lpstr>HTTP Response</vt:lpstr>
      <vt:lpstr>HTTP Response Header Fields (Partial List)</vt:lpstr>
      <vt:lpstr>HTTP Caching</vt:lpstr>
      <vt:lpstr>Dynamic Web Applications</vt:lpstr>
      <vt:lpstr>Cookies</vt:lpstr>
      <vt:lpstr>HTTP Proxy</vt:lpstr>
      <vt:lpstr>Application Layer Interfacing</vt:lpstr>
      <vt:lpstr>Domain Name System (DNS)</vt:lpstr>
      <vt:lpstr>The DNS Name Space</vt:lpstr>
      <vt:lpstr>registry.in</vt:lpstr>
      <vt:lpstr>Registrars Under registry.in</vt:lpstr>
      <vt:lpstr>Domain Resource Records</vt:lpstr>
      <vt:lpstr>Domain Resource Records</vt:lpstr>
      <vt:lpstr>Domain Resource Records</vt:lpstr>
      <vt:lpstr>Sample DNS Database</vt:lpstr>
      <vt:lpstr>Name Servers</vt:lpstr>
      <vt:lpstr>Name Resolution – Looking Up for the Names</vt:lpstr>
      <vt:lpstr>Name Resolution (nslookup)</vt:lpstr>
      <vt:lpstr>Name Resolution (dig)</vt:lpstr>
      <vt:lpstr>Why DNS Uses UDP</vt:lpstr>
      <vt:lpstr>Application Layer Interfacing</vt:lpstr>
      <vt:lpstr>Electronic Mails – Architecture and Services</vt:lpstr>
      <vt:lpstr>Message Transfer Agents</vt:lpstr>
      <vt:lpstr>Message Format (RFC 5322)</vt:lpstr>
      <vt:lpstr>The Internet Message Format (RFC 5322)</vt:lpstr>
      <vt:lpstr>The Internet Message Format (RFC 5322)</vt:lpstr>
      <vt:lpstr>MIME – The Multipurpose Internet Mail Extension</vt:lpstr>
      <vt:lpstr>Message Transfer</vt:lpstr>
      <vt:lpstr>Message Transfer (SMTP)</vt:lpstr>
      <vt:lpstr>Final Delivery</vt:lpstr>
      <vt:lpstr>IMAP (Version 4) Commands</vt:lpstr>
      <vt:lpstr>Application Layer Interfacing</vt:lpstr>
      <vt:lpstr>File Transfer Protocol (FTP)</vt:lpstr>
      <vt:lpstr>Active and Passive Modes of File Transfer</vt:lpstr>
      <vt:lpstr>Why There are Two Channels – Command Channel and Data Channel</vt:lpstr>
      <vt:lpstr>Why There are Two Modes in FTP?</vt:lpstr>
      <vt:lpstr>Why There are Two Modes in FTP?</vt:lpstr>
      <vt:lpstr>FTP Data Transfer Modes</vt:lpstr>
      <vt:lpstr>FTP Sample Commands and Response Codes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sachin</cp:lastModifiedBy>
  <cp:revision>179</cp:revision>
  <dcterms:created xsi:type="dcterms:W3CDTF">2018-02-21T06:50:52Z</dcterms:created>
  <dcterms:modified xsi:type="dcterms:W3CDTF">2018-02-21T06:50:52Z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1033-10.1.0.5672</vt:lpwstr>
  </property>
</Properties>
</file>