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3"/>
    <p:sldId id="347" r:id="rId4"/>
    <p:sldId id="291" r:id="rId5"/>
    <p:sldId id="300" r:id="rId6"/>
    <p:sldId id="301" r:id="rId7"/>
    <p:sldId id="348" r:id="rId9"/>
    <p:sldId id="349" r:id="rId10"/>
    <p:sldId id="350" r:id="rId11"/>
    <p:sldId id="351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76" r:id="rId29"/>
    <p:sldId id="369" r:id="rId30"/>
    <p:sldId id="370" r:id="rId31"/>
    <p:sldId id="374" r:id="rId32"/>
    <p:sldId id="375" r:id="rId33"/>
    <p:sldId id="371" r:id="rId34"/>
    <p:sldId id="372" r:id="rId35"/>
    <p:sldId id="373" r:id="rId36"/>
    <p:sldId id="377" r:id="rId37"/>
    <p:sldId id="379" r:id="rId38"/>
    <p:sldId id="378" r:id="rId39"/>
    <p:sldId id="380" r:id="rId40"/>
    <p:sldId id="381" r:id="rId41"/>
    <p:sldId id="382" r:id="rId42"/>
    <p:sldId id="383" r:id="rId43"/>
    <p:sldId id="384" r:id="rId44"/>
    <p:sldId id="389" r:id="rId45"/>
    <p:sldId id="386" r:id="rId46"/>
    <p:sldId id="387" r:id="rId47"/>
    <p:sldId id="38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9"/>
    <p:restoredTop sz="94545"/>
  </p:normalViewPr>
  <p:slideViewPr>
    <p:cSldViewPr snapToGrid="0" snapToObjects="1">
      <p:cViewPr varScale="1">
        <p:scale>
          <a:sx n="77" d="100"/>
          <a:sy n="77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745-46F0-254C-862A-65D38944EC5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andipc@cse.iitkgp.ac.in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144"/>
            <a:ext cx="12192000" cy="12286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215900" y="4559653"/>
            <a:ext cx="974535" cy="109062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10" y="5836765"/>
            <a:ext cx="393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INDIAN INSTITUTE OF TECHNOLOGY </a:t>
            </a:r>
            <a:endParaRPr lang="en-US" b="1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KHARAGPUR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137152" y="1282388"/>
            <a:ext cx="78009" cy="543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13463" y="5282767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800080"/>
                </a:solidFill>
                <a:latin typeface="Arial Narrow" panose="020B0606020202030204" pitchFamily="34" charset="0"/>
              </a:rPr>
              <a:t>Sandip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Chakraborty</a:t>
            </a:r>
            <a:endParaRPr lang="en-US" sz="2400" b="1" dirty="0">
              <a:solidFill>
                <a:srgbClr val="800080"/>
              </a:solidFill>
              <a:latin typeface="Arial Narrow" panose="020B0606020202030204" pitchFamily="34" charset="0"/>
            </a:endParaRPr>
          </a:p>
          <a:p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  <a:hlinkClick r:id="rId3"/>
              </a:rPr>
              <a:t>sandipc@cse.iitkgp.ernet.in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</a:t>
            </a:r>
            <a:endParaRPr lang="en-US" sz="2400" b="1" dirty="0">
              <a:solidFill>
                <a:srgbClr val="800080"/>
              </a:solidFill>
              <a:latin typeface="Arial Narrow" panose="020B060602020203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0410" y="3646351"/>
            <a:ext cx="40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Department </a:t>
            </a:r>
            <a:r>
              <a:rPr lang="en-IN" sz="2000" b="1" dirty="0">
                <a:solidFill>
                  <a:srgbClr val="FF0000"/>
                </a:solidFill>
              </a:rPr>
              <a:t>of Computer Science and Engineering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0" y="9143"/>
            <a:ext cx="12192000" cy="12286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of the Presentation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419" y="1037063"/>
            <a:ext cx="11753385" cy="535258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5554" y="1092820"/>
            <a:ext cx="2628900" cy="516220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68" y="1092819"/>
            <a:ext cx="8742556" cy="5084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5349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6350" y="1092820"/>
            <a:ext cx="12192000" cy="2788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68" y="1037062"/>
            <a:ext cx="5852532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7062"/>
            <a:ext cx="5770756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2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/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/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bg1"/>
          </a:solidFill>
          <a:latin typeface="Arial Rounded MT Bold" charset="0"/>
          <a:ea typeface="Arial Rounded MT Bold" charset="0"/>
          <a:cs typeface="Arial Rounded MT 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1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abs.apnic.net/vizas/#IN" TargetMode="Externa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tiff"/><Relationship Id="rId1" Type="http://schemas.openxmlformats.org/officeDocument/2006/relationships/image" Target="../media/image20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tiff"/><Relationship Id="rId4" Type="http://schemas.openxmlformats.org/officeDocument/2006/relationships/image" Target="../media/image25.tiff"/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image" Target="../media/image22.tiff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tiff"/><Relationship Id="rId4" Type="http://schemas.openxmlformats.org/officeDocument/2006/relationships/image" Target="../media/image25.tiff"/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image" Target="../media/image22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tiff"/><Relationship Id="rId4" Type="http://schemas.openxmlformats.org/officeDocument/2006/relationships/image" Target="../media/image25.tiff"/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image" Target="../media/image22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tiff"/><Relationship Id="rId4" Type="http://schemas.openxmlformats.org/officeDocument/2006/relationships/image" Target="../media/image25.tiff"/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image" Target="../media/image22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tiff"/><Relationship Id="rId4" Type="http://schemas.openxmlformats.org/officeDocument/2006/relationships/image" Target="../media/image25.tiff"/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image" Target="../media/image22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498"/>
            <a:ext cx="12192000" cy="637988"/>
          </a:xfrm>
        </p:spPr>
        <p:txBody>
          <a:bodyPr>
            <a:normAutofit/>
          </a:bodyPr>
          <a:lstStyle/>
          <a:p>
            <a:r>
              <a:rPr lang="en-US" dirty="0"/>
              <a:t>CS 31006: Computer Networks – Moving From End-to-End To Per Hop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alphaModFix amt="85000"/>
          </a:blip>
          <a:stretch>
            <a:fillRect/>
          </a:stretch>
        </p:blipFill>
        <p:spPr>
          <a:xfrm>
            <a:off x="7042034" y="1261206"/>
            <a:ext cx="4678911" cy="3960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5872" y="3682914"/>
            <a:ext cx="12176128" cy="21119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932342"/>
            <a:ext cx="12192000" cy="27523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(Internet) Layer Services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600" y="1117646"/>
            <a:ext cx="2529453" cy="2293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/>
              <a:t>UDP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257" y="1353255"/>
            <a:ext cx="2264229" cy="1117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End to end packet delivery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2783" y="1116505"/>
            <a:ext cx="9468588" cy="22932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/>
              <a:t>                          TCP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31053" y="1334010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Connection Establishment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0849" y="1326657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Reliable Data Delivery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370645" y="1326657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Flow and Congestion Control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40441" y="1326656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Ordered Packet Delivery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8140" y="2717598"/>
            <a:ext cx="2087591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Transport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5254025" y="5794821"/>
            <a:ext cx="2087592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 Link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8140" y="4827716"/>
            <a:ext cx="2087591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Network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872" y="3868865"/>
            <a:ext cx="3218286" cy="1352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Addressing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14293" y="3839232"/>
            <a:ext cx="2947078" cy="1352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Routing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1838" y="3956714"/>
            <a:ext cx="6200775" cy="1117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Datagram delivery (unreliable)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6722764" y="1881818"/>
            <a:ext cx="5469236" cy="4741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-82589" y="1745779"/>
            <a:ext cx="5302982" cy="474148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Internet is organized in a hierarchical fashion.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Architecture – Basic Principles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06158" y="2445931"/>
            <a:ext cx="1538280" cy="13664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132982" y="2445931"/>
            <a:ext cx="1538280" cy="13664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001522" y="3812343"/>
            <a:ext cx="1538280" cy="13664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641743" y="2750108"/>
            <a:ext cx="1538280" cy="13664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0268047" y="2445931"/>
            <a:ext cx="1538280" cy="13664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9006482" y="3873531"/>
            <a:ext cx="1538280" cy="13664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32096" y="5289360"/>
            <a:ext cx="213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SW Lab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37056" y="5338006"/>
            <a:ext cx="213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SW Lab 2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378402" y="2634086"/>
            <a:ext cx="1461070" cy="990102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26" idx="1"/>
          </p:cNvCxnSpPr>
          <p:nvPr/>
        </p:nvCxnSpPr>
        <p:spPr>
          <a:xfrm flipH="1">
            <a:off x="5110690" y="3129137"/>
            <a:ext cx="26771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</p:cNvCxnSpPr>
          <p:nvPr/>
        </p:nvCxnSpPr>
        <p:spPr>
          <a:xfrm>
            <a:off x="6839472" y="3129137"/>
            <a:ext cx="40922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04592" y="3517843"/>
            <a:ext cx="151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Router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5454" y="5881812"/>
            <a:ext cx="280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CSE Network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6722764" y="1881818"/>
            <a:ext cx="5469236" cy="4741483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-82589" y="1745779"/>
            <a:ext cx="5302982" cy="4741483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Internet is organized in a hierarchical fashion.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Architecture – Basic Principles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2095" y="5289360"/>
            <a:ext cx="280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CSE Network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37056" y="5338006"/>
            <a:ext cx="278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EEE Network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378402" y="2617599"/>
            <a:ext cx="1461070" cy="990102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26" idx="1"/>
          </p:cNvCxnSpPr>
          <p:nvPr/>
        </p:nvCxnSpPr>
        <p:spPr>
          <a:xfrm flipH="1">
            <a:off x="5110690" y="3112650"/>
            <a:ext cx="26771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</p:cNvCxnSpPr>
          <p:nvPr/>
        </p:nvCxnSpPr>
        <p:spPr>
          <a:xfrm>
            <a:off x="6839472" y="3112650"/>
            <a:ext cx="40922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574695" y="2474566"/>
            <a:ext cx="2072800" cy="1648547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SW Lab 1</a:t>
            </a:r>
          </a:p>
        </p:txBody>
      </p:sp>
      <p:sp>
        <p:nvSpPr>
          <p:cNvPr id="27" name="Cloud 26"/>
          <p:cNvSpPr/>
          <p:nvPr/>
        </p:nvSpPr>
        <p:spPr>
          <a:xfrm>
            <a:off x="2647495" y="3607701"/>
            <a:ext cx="2028453" cy="1429323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SW Lab 2</a:t>
            </a:r>
          </a:p>
        </p:txBody>
      </p:sp>
      <p:sp>
        <p:nvSpPr>
          <p:cNvPr id="29" name="Cloud 28"/>
          <p:cNvSpPr/>
          <p:nvPr/>
        </p:nvSpPr>
        <p:spPr>
          <a:xfrm>
            <a:off x="7365406" y="2721363"/>
            <a:ext cx="2072800" cy="1648547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EE Lab 1</a:t>
            </a:r>
          </a:p>
        </p:txBody>
      </p:sp>
      <p:sp>
        <p:nvSpPr>
          <p:cNvPr id="31" name="Cloud 30"/>
          <p:cNvSpPr/>
          <p:nvPr/>
        </p:nvSpPr>
        <p:spPr>
          <a:xfrm>
            <a:off x="9438206" y="3854498"/>
            <a:ext cx="2028453" cy="1429323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EE Lab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36519" y="6067254"/>
            <a:ext cx="341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IITKGP Network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6722764" y="1881818"/>
            <a:ext cx="5469236" cy="4741483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-82589" y="1745779"/>
            <a:ext cx="5302982" cy="4741483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Internet is organized in a hierarchical fashion.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Architecture – Basic Principles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2095" y="5289360"/>
            <a:ext cx="344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IITKGP Network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37055" y="5338006"/>
            <a:ext cx="318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IITBBS Network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378402" y="2617599"/>
            <a:ext cx="1461070" cy="990102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26" idx="1"/>
          </p:cNvCxnSpPr>
          <p:nvPr/>
        </p:nvCxnSpPr>
        <p:spPr>
          <a:xfrm flipH="1">
            <a:off x="5110690" y="3112650"/>
            <a:ext cx="26771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</p:cNvCxnSpPr>
          <p:nvPr/>
        </p:nvCxnSpPr>
        <p:spPr>
          <a:xfrm>
            <a:off x="6839472" y="3112650"/>
            <a:ext cx="40922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574695" y="2474566"/>
            <a:ext cx="2072800" cy="164854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EEE</a:t>
            </a:r>
          </a:p>
        </p:txBody>
      </p:sp>
      <p:sp>
        <p:nvSpPr>
          <p:cNvPr id="27" name="Cloud 26"/>
          <p:cNvSpPr/>
          <p:nvPr/>
        </p:nvSpPr>
        <p:spPr>
          <a:xfrm>
            <a:off x="2647495" y="3607701"/>
            <a:ext cx="2028453" cy="1429323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29" name="Cloud 28"/>
          <p:cNvSpPr/>
          <p:nvPr/>
        </p:nvSpPr>
        <p:spPr>
          <a:xfrm>
            <a:off x="7365406" y="2721363"/>
            <a:ext cx="2072800" cy="164854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EEE</a:t>
            </a:r>
          </a:p>
        </p:txBody>
      </p:sp>
      <p:sp>
        <p:nvSpPr>
          <p:cNvPr id="31" name="Cloud 30"/>
          <p:cNvSpPr/>
          <p:nvPr/>
        </p:nvSpPr>
        <p:spPr>
          <a:xfrm>
            <a:off x="9438206" y="3854498"/>
            <a:ext cx="2028453" cy="1429323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0067" y="6103138"/>
            <a:ext cx="334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ERNET Network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6722764" y="1881818"/>
            <a:ext cx="5469236" cy="4741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-82589" y="1745779"/>
            <a:ext cx="5302982" cy="474148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Internet is organized in a hierarchical fashion.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Architecture – Basic Principles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37055" y="5338006"/>
            <a:ext cx="318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BSNL Network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378402" y="2617599"/>
            <a:ext cx="1461070" cy="990102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26" idx="1"/>
          </p:cNvCxnSpPr>
          <p:nvPr/>
        </p:nvCxnSpPr>
        <p:spPr>
          <a:xfrm flipH="1">
            <a:off x="5110690" y="3112650"/>
            <a:ext cx="26771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</p:cNvCxnSpPr>
          <p:nvPr/>
        </p:nvCxnSpPr>
        <p:spPr>
          <a:xfrm>
            <a:off x="6839472" y="3112650"/>
            <a:ext cx="40922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574695" y="2474566"/>
            <a:ext cx="2072800" cy="1648547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IITKGP</a:t>
            </a:r>
          </a:p>
        </p:txBody>
      </p:sp>
      <p:sp>
        <p:nvSpPr>
          <p:cNvPr id="27" name="Cloud 26"/>
          <p:cNvSpPr/>
          <p:nvPr/>
        </p:nvSpPr>
        <p:spPr>
          <a:xfrm>
            <a:off x="2647495" y="3607701"/>
            <a:ext cx="2028453" cy="1429323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IITBBS</a:t>
            </a:r>
          </a:p>
        </p:txBody>
      </p:sp>
      <p:sp>
        <p:nvSpPr>
          <p:cNvPr id="29" name="Cloud 28"/>
          <p:cNvSpPr/>
          <p:nvPr/>
        </p:nvSpPr>
        <p:spPr>
          <a:xfrm>
            <a:off x="7365406" y="2721363"/>
            <a:ext cx="2072800" cy="1648547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BSNL Public</a:t>
            </a:r>
          </a:p>
        </p:txBody>
      </p:sp>
      <p:sp>
        <p:nvSpPr>
          <p:cNvPr id="31" name="Cloud 30"/>
          <p:cNvSpPr/>
          <p:nvPr/>
        </p:nvSpPr>
        <p:spPr>
          <a:xfrm>
            <a:off x="9438206" y="3854498"/>
            <a:ext cx="2588004" cy="1429323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BSNL Corporate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0629" y="6118818"/>
            <a:ext cx="447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Bharti Airtel  Network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79669" y="4855889"/>
            <a:ext cx="280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ERNET Network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605809" y="1058141"/>
            <a:ext cx="6453920" cy="5472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61" y="1570008"/>
            <a:ext cx="58314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Autonomous Systems (AS) – </a:t>
            </a:r>
            <a:r>
              <a:rPr lang="en-US" sz="2800" b="1" dirty="0"/>
              <a:t>A set of LANs for an administrative domain, identified by a unique AS number, and the routing policies are controlled by a single administrator. </a:t>
            </a:r>
            <a:endParaRPr lang="en-US" sz="2800" b="1" dirty="0"/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Local Area Network (LAN) – </a:t>
            </a:r>
            <a:r>
              <a:rPr lang="en-US" sz="2800" b="1" dirty="0"/>
              <a:t>A set of devices with a common layer 3 gateway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 Graph for India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221" y="1114697"/>
            <a:ext cx="6466696" cy="5743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551" y="1293962"/>
            <a:ext cx="407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Source: </a:t>
            </a:r>
            <a:r>
              <a:rPr lang="en-US" b="1" dirty="0">
                <a:hlinkClick r:id="rId2"/>
              </a:rPr>
              <a:t>https://labs.apnic.net/vizas/#IN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748129" y="1004018"/>
            <a:ext cx="9443871" cy="5508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430" y="3531811"/>
            <a:ext cx="3610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Internet Service Providers (ISP) – </a:t>
            </a:r>
            <a:r>
              <a:rPr lang="en-US" sz="2800" b="1" dirty="0"/>
              <a:t>An AS provides Internet connectivity to another group of </a:t>
            </a:r>
            <a:r>
              <a:rPr lang="en-US" sz="2800" b="1" dirty="0" err="1"/>
              <a:t>ASes</a:t>
            </a:r>
            <a:r>
              <a:rPr lang="en-US" sz="2800" b="1" dirty="0"/>
              <a:t> or end users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Peering between ISPs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634" y="1001262"/>
            <a:ext cx="9386272" cy="53132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Two Nodes over ISPs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0" y="863600"/>
            <a:ext cx="8931694" cy="5603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5349838"/>
          </a:xfrm>
        </p:spPr>
        <p:txBody>
          <a:bodyPr/>
          <a:lstStyle/>
          <a:p>
            <a:r>
              <a:rPr lang="en-US" b="1" dirty="0"/>
              <a:t>The design of current network architecture is based on experience and requirements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Learnt So Far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0321" y="2492423"/>
            <a:ext cx="3462544" cy="849293"/>
            <a:chOff x="760321" y="3290445"/>
            <a:chExt cx="5574590" cy="14368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 cstate="email"/>
            <a:stretch>
              <a:fillRect/>
            </a:stretch>
          </p:blipFill>
          <p:spPr>
            <a:xfrm>
              <a:off x="760321" y="3290445"/>
              <a:ext cx="1750237" cy="104379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 cstate="email"/>
            <a:stretch>
              <a:fillRect/>
            </a:stretch>
          </p:blipFill>
          <p:spPr>
            <a:xfrm>
              <a:off x="4584674" y="3290445"/>
              <a:ext cx="1750237" cy="1043796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017917" y="4192438"/>
              <a:ext cx="0" cy="53483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00664" y="4710023"/>
              <a:ext cx="391639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917057" y="4175186"/>
              <a:ext cx="0" cy="53483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1188475" y="3220995"/>
            <a:ext cx="1852013" cy="549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84574" y="1904086"/>
            <a:ext cx="2658367" cy="1591857"/>
            <a:chOff x="760321" y="1168346"/>
            <a:chExt cx="5574590" cy="341186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760321" y="1168346"/>
              <a:ext cx="1750237" cy="10437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4584674" y="1168346"/>
              <a:ext cx="1750237" cy="1043796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1017917" y="2070339"/>
              <a:ext cx="0" cy="53483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00664" y="2587924"/>
              <a:ext cx="391639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17057" y="2053087"/>
              <a:ext cx="0" cy="53483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2287131" y="3536416"/>
              <a:ext cx="1750237" cy="1043796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H="1">
              <a:off x="2510558" y="2605176"/>
              <a:ext cx="14377" cy="106967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1673468" y="2195508"/>
              <a:ext cx="1839450" cy="784832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8967340" y="1855044"/>
            <a:ext cx="2015131" cy="1279533"/>
            <a:chOff x="8591909" y="4589252"/>
            <a:chExt cx="3019246" cy="1725284"/>
          </a:xfrm>
        </p:grpSpPr>
        <p:sp>
          <p:nvSpPr>
            <p:cNvPr id="23" name="Rectangle 22"/>
            <p:cNvSpPr/>
            <p:nvPr/>
          </p:nvSpPr>
          <p:spPr>
            <a:xfrm>
              <a:off x="8591909" y="5451894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Physical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91909" y="4589252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Data Link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00999" y="3717846"/>
            <a:ext cx="4621132" cy="2779312"/>
            <a:chOff x="760321" y="1168346"/>
            <a:chExt cx="7051737" cy="4901775"/>
          </a:xfrm>
        </p:grpSpPr>
        <p:grpSp>
          <p:nvGrpSpPr>
            <p:cNvPr id="27" name="Group 26"/>
            <p:cNvGrpSpPr/>
            <p:nvPr/>
          </p:nvGrpSpPr>
          <p:grpSpPr>
            <a:xfrm>
              <a:off x="760321" y="1168346"/>
              <a:ext cx="3432117" cy="1799141"/>
              <a:chOff x="760321" y="1168346"/>
              <a:chExt cx="5574590" cy="3411866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760321" y="1168346"/>
                <a:ext cx="1750237" cy="1043796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4584674" y="1168346"/>
                <a:ext cx="1750237" cy="1043796"/>
              </a:xfrm>
              <a:prstGeom prst="rect">
                <a:avLst/>
              </a:prstGeom>
            </p:spPr>
          </p:pic>
          <p:cxnSp>
            <p:nvCxnSpPr>
              <p:cNvPr id="59" name="Straight Connector 58"/>
              <p:cNvCxnSpPr/>
              <p:nvPr/>
            </p:nvCxnSpPr>
            <p:spPr>
              <a:xfrm>
                <a:off x="1017917" y="2070339"/>
                <a:ext cx="0" cy="534837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00664" y="2587924"/>
                <a:ext cx="3916393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917057" y="2053087"/>
                <a:ext cx="0" cy="534837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2287131" y="3536416"/>
                <a:ext cx="1750237" cy="1043796"/>
              </a:xfrm>
              <a:prstGeom prst="rect">
                <a:avLst/>
              </a:prstGeom>
            </p:spPr>
          </p:pic>
          <p:cxnSp>
            <p:nvCxnSpPr>
              <p:cNvPr id="63" name="Straight Connector 62"/>
              <p:cNvCxnSpPr/>
              <p:nvPr/>
            </p:nvCxnSpPr>
            <p:spPr>
              <a:xfrm flipH="1">
                <a:off x="2510558" y="2605176"/>
                <a:ext cx="14377" cy="1069675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673468" y="2195508"/>
                <a:ext cx="1839450" cy="784832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908293" y="4270980"/>
              <a:ext cx="3432117" cy="1799141"/>
              <a:chOff x="760321" y="1168346"/>
              <a:chExt cx="5574590" cy="3411866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760321" y="1168346"/>
                <a:ext cx="1750237" cy="1043796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4584674" y="1168346"/>
                <a:ext cx="1750237" cy="1043796"/>
              </a:xfrm>
              <a:prstGeom prst="rect">
                <a:avLst/>
              </a:prstGeom>
            </p:spPr>
          </p:pic>
          <p:cxnSp>
            <p:nvCxnSpPr>
              <p:cNvPr id="51" name="Straight Connector 50"/>
              <p:cNvCxnSpPr/>
              <p:nvPr/>
            </p:nvCxnSpPr>
            <p:spPr>
              <a:xfrm>
                <a:off x="1017917" y="2070339"/>
                <a:ext cx="0" cy="534837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00664" y="2587924"/>
                <a:ext cx="3916393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917057" y="2053087"/>
                <a:ext cx="0" cy="534837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2287131" y="3536416"/>
                <a:ext cx="1750237" cy="1043796"/>
              </a:xfrm>
              <a:prstGeom prst="rect">
                <a:avLst/>
              </a:prstGeom>
            </p:spPr>
          </p:pic>
          <p:cxnSp>
            <p:nvCxnSpPr>
              <p:cNvPr id="55" name="Straight Connector 54"/>
              <p:cNvCxnSpPr/>
              <p:nvPr/>
            </p:nvCxnSpPr>
            <p:spPr>
              <a:xfrm flipH="1">
                <a:off x="2510558" y="2605176"/>
                <a:ext cx="14377" cy="1069675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673468" y="2195508"/>
                <a:ext cx="1839450" cy="784832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4379941" y="2424235"/>
              <a:ext cx="3432117" cy="1799141"/>
              <a:chOff x="760321" y="1168346"/>
              <a:chExt cx="5574590" cy="3411866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760321" y="1168346"/>
                <a:ext cx="1750237" cy="1043796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4584674" y="1168346"/>
                <a:ext cx="1750237" cy="1043796"/>
              </a:xfrm>
              <a:prstGeom prst="rect">
                <a:avLst/>
              </a:prstGeom>
            </p:spPr>
          </p:pic>
          <p:cxnSp>
            <p:nvCxnSpPr>
              <p:cNvPr id="43" name="Straight Connector 42"/>
              <p:cNvCxnSpPr/>
              <p:nvPr/>
            </p:nvCxnSpPr>
            <p:spPr>
              <a:xfrm>
                <a:off x="1017917" y="2070339"/>
                <a:ext cx="0" cy="534837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000664" y="2587924"/>
                <a:ext cx="3916393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17057" y="2053087"/>
                <a:ext cx="0" cy="534837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2287131" y="3536416"/>
                <a:ext cx="1750237" cy="1043796"/>
              </a:xfrm>
              <a:prstGeom prst="rect">
                <a:avLst/>
              </a:prstGeom>
            </p:spPr>
          </p:pic>
          <p:cxnSp>
            <p:nvCxnSpPr>
              <p:cNvPr id="47" name="Straight Connector 46"/>
              <p:cNvCxnSpPr/>
              <p:nvPr/>
            </p:nvCxnSpPr>
            <p:spPr>
              <a:xfrm flipH="1">
                <a:off x="2510558" y="2605176"/>
                <a:ext cx="14377" cy="1069675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673468" y="2195508"/>
                <a:ext cx="1839450" cy="784832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5483240" y="1723606"/>
              <a:ext cx="800477" cy="800477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>
              <a:off x="2239120" y="2208043"/>
              <a:ext cx="3244120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239120" y="1926013"/>
              <a:ext cx="31749" cy="300064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23924" y="2425677"/>
              <a:ext cx="9595" cy="615211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4545048" y="4685278"/>
              <a:ext cx="800477" cy="800477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2239120" y="5310677"/>
              <a:ext cx="2305928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172789" y="3304723"/>
              <a:ext cx="9595" cy="145721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236243" y="5028644"/>
              <a:ext cx="31749" cy="300064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1420403" y="3199133"/>
              <a:ext cx="800477" cy="800477"/>
            </a:xfrm>
            <a:prstGeom prst="rect">
              <a:avLst/>
            </a:prstGeom>
          </p:spPr>
        </p:pic>
        <p:cxnSp>
          <p:nvCxnSpPr>
            <p:cNvPr id="39" name="Straight Connector 38"/>
            <p:cNvCxnSpPr/>
            <p:nvPr/>
          </p:nvCxnSpPr>
          <p:spPr>
            <a:xfrm flipH="1">
              <a:off x="1571480" y="1959358"/>
              <a:ext cx="7847" cy="134536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113899" y="3620156"/>
              <a:ext cx="14916" cy="129716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9025654" y="4640974"/>
            <a:ext cx="2050324" cy="1831182"/>
            <a:chOff x="8591909" y="2779113"/>
            <a:chExt cx="3019246" cy="2603772"/>
          </a:xfrm>
        </p:grpSpPr>
        <p:sp>
          <p:nvSpPr>
            <p:cNvPr id="65" name="Rectangle 64"/>
            <p:cNvSpPr/>
            <p:nvPr/>
          </p:nvSpPr>
          <p:spPr>
            <a:xfrm>
              <a:off x="8591909" y="452024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Physical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591909" y="3657601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Data Link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591909" y="277911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Network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178487" y="4448472"/>
            <a:ext cx="2050324" cy="1831182"/>
            <a:chOff x="8591909" y="2779113"/>
            <a:chExt cx="3019246" cy="2603772"/>
          </a:xfrm>
        </p:grpSpPr>
        <p:sp>
          <p:nvSpPr>
            <p:cNvPr id="70" name="Rectangle 69"/>
            <p:cNvSpPr/>
            <p:nvPr/>
          </p:nvSpPr>
          <p:spPr>
            <a:xfrm>
              <a:off x="8591909" y="452024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Physical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591909" y="3657601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Data Link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591909" y="277911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Network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9044227" y="4028723"/>
            <a:ext cx="2050324" cy="6066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need to forward data packets from one network to another network via different intermediate networks.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– Basic Principles</a:t>
            </a:r>
          </a:p>
        </p:txBody>
      </p:sp>
      <p:sp>
        <p:nvSpPr>
          <p:cNvPr id="4" name="Cloud 3"/>
          <p:cNvSpPr/>
          <p:nvPr/>
        </p:nvSpPr>
        <p:spPr>
          <a:xfrm>
            <a:off x="1396538" y="3308465"/>
            <a:ext cx="2394066" cy="1413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 10</a:t>
            </a:r>
          </a:p>
        </p:txBody>
      </p:sp>
      <p:sp>
        <p:nvSpPr>
          <p:cNvPr id="5" name="Cloud 4"/>
          <p:cNvSpPr/>
          <p:nvPr/>
        </p:nvSpPr>
        <p:spPr>
          <a:xfrm>
            <a:off x="5239789" y="2130828"/>
            <a:ext cx="2394066" cy="1413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 11</a:t>
            </a:r>
          </a:p>
        </p:txBody>
      </p:sp>
      <p:sp>
        <p:nvSpPr>
          <p:cNvPr id="6" name="Cloud 5"/>
          <p:cNvSpPr/>
          <p:nvPr/>
        </p:nvSpPr>
        <p:spPr>
          <a:xfrm>
            <a:off x="4936137" y="5074098"/>
            <a:ext cx="2394066" cy="1413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 13</a:t>
            </a:r>
          </a:p>
        </p:txBody>
      </p:sp>
      <p:sp>
        <p:nvSpPr>
          <p:cNvPr id="7" name="Cloud 6"/>
          <p:cNvSpPr/>
          <p:nvPr/>
        </p:nvSpPr>
        <p:spPr>
          <a:xfrm>
            <a:off x="9515436" y="3200399"/>
            <a:ext cx="2394066" cy="1413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 12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387470" y="3633795"/>
            <a:ext cx="806267" cy="546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836655" y="2629090"/>
            <a:ext cx="806267" cy="546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33003" y="5507494"/>
            <a:ext cx="806267" cy="546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330202" y="2414581"/>
            <a:ext cx="806267" cy="5463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927068" y="5234308"/>
            <a:ext cx="806267" cy="546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9095676" y="3741861"/>
            <a:ext cx="806267" cy="546371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 flipV="1">
            <a:off x="4193737" y="2902276"/>
            <a:ext cx="642918" cy="100470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10" idx="1"/>
          </p:cNvCxnSpPr>
          <p:nvPr/>
        </p:nvCxnSpPr>
        <p:spPr>
          <a:xfrm>
            <a:off x="4193737" y="3906981"/>
            <a:ext cx="339266" cy="187369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1"/>
          </p:cNvCxnSpPr>
          <p:nvPr/>
        </p:nvCxnSpPr>
        <p:spPr>
          <a:xfrm>
            <a:off x="8136469" y="2687767"/>
            <a:ext cx="959207" cy="132728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  <a:endCxn id="13" idx="1"/>
          </p:cNvCxnSpPr>
          <p:nvPr/>
        </p:nvCxnSpPr>
        <p:spPr>
          <a:xfrm flipV="1">
            <a:off x="7733335" y="4015047"/>
            <a:ext cx="1362341" cy="149244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08041" y="3182954"/>
            <a:ext cx="1122642" cy="9972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0854592" y="2473740"/>
            <a:ext cx="1010436" cy="89754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56839" y="4090343"/>
            <a:ext cx="1473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Host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622888" y="1958119"/>
            <a:ext cx="1473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Host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address should identify a network as well as a host inside a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– Basic Principles</a:t>
            </a:r>
          </a:p>
        </p:txBody>
      </p:sp>
      <p:sp>
        <p:nvSpPr>
          <p:cNvPr id="4" name="Cloud 3"/>
          <p:cNvSpPr/>
          <p:nvPr/>
        </p:nvSpPr>
        <p:spPr>
          <a:xfrm>
            <a:off x="1396538" y="3308465"/>
            <a:ext cx="2394066" cy="1413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 10</a:t>
            </a:r>
          </a:p>
        </p:txBody>
      </p:sp>
      <p:sp>
        <p:nvSpPr>
          <p:cNvPr id="5" name="Cloud 4"/>
          <p:cNvSpPr/>
          <p:nvPr/>
        </p:nvSpPr>
        <p:spPr>
          <a:xfrm>
            <a:off x="5239789" y="2130828"/>
            <a:ext cx="2394066" cy="1413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 11</a:t>
            </a:r>
          </a:p>
        </p:txBody>
      </p:sp>
      <p:sp>
        <p:nvSpPr>
          <p:cNvPr id="6" name="Cloud 5"/>
          <p:cNvSpPr/>
          <p:nvPr/>
        </p:nvSpPr>
        <p:spPr>
          <a:xfrm>
            <a:off x="4936137" y="5074098"/>
            <a:ext cx="2394066" cy="1413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 13</a:t>
            </a:r>
          </a:p>
        </p:txBody>
      </p:sp>
      <p:sp>
        <p:nvSpPr>
          <p:cNvPr id="7" name="Cloud 6"/>
          <p:cNvSpPr/>
          <p:nvPr/>
        </p:nvSpPr>
        <p:spPr>
          <a:xfrm>
            <a:off x="9515436" y="3200399"/>
            <a:ext cx="2394066" cy="1413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 12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387470" y="3633795"/>
            <a:ext cx="806267" cy="546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836655" y="2629090"/>
            <a:ext cx="806267" cy="546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533003" y="5507494"/>
            <a:ext cx="806267" cy="546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330202" y="2414581"/>
            <a:ext cx="806267" cy="5463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927068" y="5234308"/>
            <a:ext cx="806267" cy="546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9095676" y="3741861"/>
            <a:ext cx="806267" cy="546371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 flipV="1">
            <a:off x="4193737" y="2902276"/>
            <a:ext cx="642918" cy="100470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10" idx="1"/>
          </p:cNvCxnSpPr>
          <p:nvPr/>
        </p:nvCxnSpPr>
        <p:spPr>
          <a:xfrm>
            <a:off x="4193737" y="3906981"/>
            <a:ext cx="339266" cy="187369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1"/>
          </p:cNvCxnSpPr>
          <p:nvPr/>
        </p:nvCxnSpPr>
        <p:spPr>
          <a:xfrm>
            <a:off x="8136469" y="2687767"/>
            <a:ext cx="959207" cy="132728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  <a:endCxn id="13" idx="1"/>
          </p:cNvCxnSpPr>
          <p:nvPr/>
        </p:nvCxnSpPr>
        <p:spPr>
          <a:xfrm flipV="1">
            <a:off x="7733335" y="4015047"/>
            <a:ext cx="1362341" cy="149244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08041" y="3182954"/>
            <a:ext cx="1122642" cy="9972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0854592" y="2473740"/>
            <a:ext cx="1010436" cy="89754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56839" y="4090343"/>
            <a:ext cx="1473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Host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622888" y="1958119"/>
            <a:ext cx="1473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Host 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3092335"/>
            <a:ext cx="11552663" cy="3394927"/>
          </a:xfrm>
        </p:spPr>
        <p:txBody>
          <a:bodyPr/>
          <a:lstStyle/>
          <a:p>
            <a:r>
              <a:rPr lang="en-US" dirty="0"/>
              <a:t>Divide the address space (32 bit in IPv4) among network address and host address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The old age – </a:t>
            </a:r>
            <a:r>
              <a:rPr lang="en-US" b="1" dirty="0">
                <a:solidFill>
                  <a:srgbClr val="C00000"/>
                </a:solidFill>
              </a:rPr>
              <a:t>Classful addressing: </a:t>
            </a:r>
            <a:r>
              <a:rPr lang="en-US" dirty="0"/>
              <a:t>Fixed number of bits for network address and host address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3782" y="1529542"/>
            <a:ext cx="3690851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4633" y="1529542"/>
            <a:ext cx="5619403" cy="11305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Host address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668" y="5453149"/>
            <a:ext cx="11552663" cy="931026"/>
          </a:xfrm>
        </p:spPr>
        <p:txBody>
          <a:bodyPr/>
          <a:lstStyle/>
          <a:p>
            <a:r>
              <a:rPr lang="en-US" b="1" dirty="0"/>
              <a:t>How to identify a class – </a:t>
            </a:r>
            <a:r>
              <a:rPr lang="en-US" dirty="0"/>
              <a:t>use the first few bits</a:t>
            </a:r>
            <a:endParaRPr lang="en-US" dirty="0"/>
          </a:p>
          <a:p>
            <a:pPr lvl="1"/>
            <a:r>
              <a:rPr lang="en-US" b="1" dirty="0"/>
              <a:t>0 – Class A, 10 – Class B, 110 – Class C, 1110 – Class D, 1111 – Class 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345058" y="876162"/>
            <a:ext cx="9501881" cy="42946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381" y="1070924"/>
            <a:ext cx="11660121" cy="5349838"/>
          </a:xfrm>
        </p:spPr>
        <p:txBody>
          <a:bodyPr/>
          <a:lstStyle/>
          <a:p>
            <a:r>
              <a:rPr lang="en-US" b="1" dirty="0"/>
              <a:t>Network address – </a:t>
            </a:r>
            <a:r>
              <a:rPr lang="en-US" dirty="0"/>
              <a:t>identify a network</a:t>
            </a:r>
            <a:endParaRPr lang="en-US" dirty="0"/>
          </a:p>
          <a:p>
            <a:pPr lvl="1"/>
            <a:r>
              <a:rPr lang="en-US" dirty="0"/>
              <a:t>All 0’s in the host address part </a:t>
            </a:r>
            <a:endParaRPr lang="en-US" dirty="0"/>
          </a:p>
          <a:p>
            <a:pPr lvl="1"/>
            <a:r>
              <a:rPr lang="en-US" b="1" dirty="0"/>
              <a:t>Ex-1 (Class A): </a:t>
            </a:r>
            <a:r>
              <a:rPr lang="en-US" dirty="0"/>
              <a:t>01111110.00000000.00000000.00000000 (126.0.0.0)</a:t>
            </a:r>
            <a:endParaRPr lang="en-US" dirty="0"/>
          </a:p>
          <a:p>
            <a:pPr lvl="1"/>
            <a:r>
              <a:rPr lang="en-US" b="1" dirty="0"/>
              <a:t>Ex-2 (Class B): </a:t>
            </a:r>
            <a:r>
              <a:rPr lang="en-US" dirty="0"/>
              <a:t>10111101.11101001.00000000.00000000 (189.233.0.0)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Broadcast address – </a:t>
            </a:r>
            <a:r>
              <a:rPr lang="en-US" dirty="0"/>
              <a:t>send the data to </a:t>
            </a:r>
            <a:r>
              <a:rPr lang="en-US" b="1" dirty="0"/>
              <a:t>all the hosts</a:t>
            </a:r>
            <a:r>
              <a:rPr lang="en-US" dirty="0"/>
              <a:t> of a network</a:t>
            </a:r>
            <a:endParaRPr lang="en-US" dirty="0"/>
          </a:p>
          <a:p>
            <a:pPr lvl="1"/>
            <a:r>
              <a:rPr lang="en-US" dirty="0"/>
              <a:t>All 1’s in the host address part</a:t>
            </a:r>
            <a:endParaRPr lang="en-US" dirty="0"/>
          </a:p>
          <a:p>
            <a:pPr lvl="1"/>
            <a:r>
              <a:rPr lang="en-US" b="1" dirty="0"/>
              <a:t>Ex-1 (Class A)</a:t>
            </a:r>
            <a:r>
              <a:rPr lang="en-US" dirty="0"/>
              <a:t>: 01111110.11111111.11111111.11111111 (126.255.255.255)</a:t>
            </a:r>
            <a:endParaRPr lang="en-US" dirty="0"/>
          </a:p>
          <a:p>
            <a:pPr lvl="1"/>
            <a:r>
              <a:rPr lang="en-US" b="1" dirty="0"/>
              <a:t>Ex-2 (Class B): </a:t>
            </a:r>
            <a:r>
              <a:rPr lang="en-US" dirty="0"/>
              <a:t>10111101.11101001.11111111.11111111 (189.233.255.255) 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b="1" dirty="0"/>
              <a:t>How many valid hosts can be there in a Class A, in a Class B and in a Class C IP address?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and Broadcast Address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have 255 hosts in a network. Which IPv4 address class will you use – Class C or Class B ? </a:t>
            </a:r>
            <a:endParaRPr lang="en-US" dirty="0"/>
          </a:p>
          <a:p>
            <a:pPr lvl="1"/>
            <a:r>
              <a:rPr lang="en-US" b="1" dirty="0"/>
              <a:t>Class C – not possible</a:t>
            </a:r>
            <a:endParaRPr lang="en-US" b="1" dirty="0"/>
          </a:p>
          <a:p>
            <a:pPr lvl="1"/>
            <a:r>
              <a:rPr lang="en-US" b="1" dirty="0"/>
              <a:t>Class B – huge address space is lost (using only 255 addresses out of possible 2</a:t>
            </a:r>
            <a:r>
              <a:rPr lang="en-US" b="1" baseline="30000" dirty="0"/>
              <a:t>16</a:t>
            </a:r>
            <a:r>
              <a:rPr lang="en-US" b="1" dirty="0"/>
              <a:t>-2 addresses) 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Split a large network or combine multiple small networks for efficient use of address space</a:t>
            </a:r>
            <a:endParaRPr lang="en-US" dirty="0"/>
          </a:p>
          <a:p>
            <a:pPr lvl="1"/>
            <a:r>
              <a:rPr lang="en-US" b="1" dirty="0" err="1"/>
              <a:t>Subnetting</a:t>
            </a:r>
            <a:r>
              <a:rPr lang="en-US" b="1" dirty="0"/>
              <a:t> </a:t>
            </a:r>
            <a:r>
              <a:rPr lang="en-US" dirty="0"/>
              <a:t>– divide a large network into multiple small networks </a:t>
            </a:r>
            <a:endParaRPr lang="en-US" b="1" dirty="0"/>
          </a:p>
          <a:p>
            <a:pPr lvl="1"/>
            <a:r>
              <a:rPr lang="en-US" b="1" dirty="0" err="1"/>
              <a:t>Supernetting</a:t>
            </a:r>
            <a:r>
              <a:rPr lang="en-US" b="1" dirty="0"/>
              <a:t> </a:t>
            </a:r>
            <a:r>
              <a:rPr lang="en-US" dirty="0"/>
              <a:t>– combine multiple small networks into a single large network 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b="1" dirty="0"/>
              <a:t>Subnet mask – </a:t>
            </a:r>
            <a:r>
              <a:rPr lang="en-US" dirty="0"/>
              <a:t>denote the number of bits in the network address field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and </a:t>
            </a:r>
            <a:r>
              <a:rPr lang="en-US" dirty="0" err="1"/>
              <a:t>Supernetting</a:t>
            </a:r>
            <a:r>
              <a:rPr lang="en-US" dirty="0"/>
              <a:t> – Classless Inter-domain Routing (CIDR)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 Network into Subnets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524000" y="2321537"/>
            <a:ext cx="9144000" cy="26471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52406" y="1085642"/>
            <a:ext cx="5636029" cy="3192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Host Address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61309" y="1080655"/>
            <a:ext cx="3591098" cy="3192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b="1" dirty="0"/>
              <a:t>Subnet Address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4567013"/>
            <a:ext cx="11552663" cy="1950165"/>
          </a:xfrm>
        </p:spPr>
        <p:txBody>
          <a:bodyPr/>
          <a:lstStyle/>
          <a:p>
            <a:r>
              <a:rPr lang="en-US" dirty="0"/>
              <a:t>We write the IP address as 191.180.83.235/12 in CIDR notation</a:t>
            </a:r>
            <a:endParaRPr lang="en-US" dirty="0"/>
          </a:p>
          <a:p>
            <a:pPr lvl="1"/>
            <a:r>
              <a:rPr lang="en-US" dirty="0"/>
              <a:t>The first 12 bits are the network address and rest (32-12)=20 bits are for host address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subnet mask is 255.240.0.0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– Addressing Format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3694" y="1363288"/>
            <a:ext cx="2128059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10111111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1753" y="1363288"/>
            <a:ext cx="2128059" cy="7980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10110100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99812" y="1363288"/>
            <a:ext cx="2128059" cy="7980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01010011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27871" y="1363288"/>
            <a:ext cx="2128059" cy="7980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11101011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3694" y="2665061"/>
            <a:ext cx="2128059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11111111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1753" y="2665061"/>
            <a:ext cx="2128059" cy="7980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11110000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99812" y="2665061"/>
            <a:ext cx="2128059" cy="7980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00000000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27871" y="2665061"/>
            <a:ext cx="2128059" cy="7980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00000000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255" y="149629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IP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255" y="278143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Netmask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- Manual IP Setting in the 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8740" y="1053952"/>
            <a:ext cx="4859944" cy="5256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83" y="1053952"/>
            <a:ext cx="4772775" cy="530436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IP address of a network is 203.110.0.0/16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want to divide this network into three subnets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3 bits for subnets – </a:t>
            </a:r>
            <a:r>
              <a:rPr lang="en-US" b="1" dirty="0"/>
              <a:t>why not 2 bits?</a:t>
            </a:r>
            <a:endParaRPr lang="en-US" b="1" dirty="0"/>
          </a:p>
          <a:p>
            <a:pPr lvl="1"/>
            <a:r>
              <a:rPr lang="en-US" dirty="0"/>
              <a:t>Subnet 1 – 100, Subnet 2– 101, Subnet 3 – 110 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dirty="0"/>
              <a:t>Rest 13 bits are used for addressing the hosts of those subnets.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The subnets are – 203.110.128.0/19, 203.110.160.0/19, 203.110.192.0/19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 Network into Subnets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307583"/>
            <a:ext cx="9644332" cy="2350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                                  Software, Kernel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658264"/>
            <a:ext cx="9644332" cy="845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                                                Firmware, Device Driver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5503653"/>
            <a:ext cx="9644332" cy="8626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                      Hardware</a:t>
            </a:r>
            <a:endParaRPr lang="en-US" sz="3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07033" y="1340478"/>
            <a:ext cx="3640348" cy="4853288"/>
            <a:chOff x="8609162" y="1739683"/>
            <a:chExt cx="3019246" cy="4329056"/>
          </a:xfrm>
        </p:grpSpPr>
        <p:sp>
          <p:nvSpPr>
            <p:cNvPr id="5" name="Rectangle 4"/>
            <p:cNvSpPr/>
            <p:nvPr/>
          </p:nvSpPr>
          <p:spPr>
            <a:xfrm>
              <a:off x="8609162" y="520609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Physical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609162" y="434345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Data Link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09162" y="346496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Network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9162" y="260232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Transport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9162" y="173968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Application</a:t>
              </a:r>
            </a:p>
          </p:txBody>
        </p:sp>
      </p:grp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4054414" y="1137424"/>
            <a:ext cx="7855088" cy="5349838"/>
          </a:xfrm>
        </p:spPr>
        <p:txBody>
          <a:bodyPr/>
          <a:lstStyle/>
          <a:p>
            <a:r>
              <a:rPr lang="en-US" b="1" dirty="0"/>
              <a:t>Protocol stack is implemented across different layers of the operating system</a:t>
            </a: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</p:spPr>
        <p:txBody>
          <a:bodyPr/>
          <a:lstStyle/>
          <a:p>
            <a:r>
              <a:rPr lang="en-US" dirty="0"/>
              <a:t>What We Have Learnt So Far 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Zero and All One Subnets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079705" y="1295871"/>
            <a:ext cx="1771799" cy="1178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279505" y="3156726"/>
            <a:ext cx="2286418" cy="1204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798278" y="2567603"/>
            <a:ext cx="1771799" cy="1178246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3422714" y="2474117"/>
            <a:ext cx="1542891" cy="68260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1"/>
          </p:cNvCxnSpPr>
          <p:nvPr/>
        </p:nvCxnSpPr>
        <p:spPr>
          <a:xfrm>
            <a:off x="4965605" y="2474117"/>
            <a:ext cx="1832673" cy="68260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1941" y="1295871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192.168.0.0/16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7201" y="375881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192.168.0.0/17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8510" y="263659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192.168.128.0/17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9505" y="449688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192.168.0XXXXXXX.X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99010" y="33576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192.168.1XXXXXXX.X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3729" y="4866218"/>
            <a:ext cx="325409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The network address for the </a:t>
            </a:r>
            <a:br>
              <a:rPr lang="en-IN" b="1" dirty="0"/>
            </a:br>
            <a:r>
              <a:rPr lang="en-IN" b="1" dirty="0"/>
              <a:t>subnet and the original network</a:t>
            </a:r>
            <a:br>
              <a:rPr lang="en-IN" b="1" dirty="0"/>
            </a:br>
            <a:r>
              <a:rPr lang="en-IN" b="1" dirty="0"/>
              <a:t>is identical – </a:t>
            </a:r>
            <a:r>
              <a:rPr lang="en-IN" b="1" dirty="0">
                <a:solidFill>
                  <a:srgbClr val="FF0000"/>
                </a:solidFill>
              </a:rPr>
              <a:t>Subnet Zero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98278" y="4360906"/>
            <a:ext cx="336348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Broadcast address for this subnet</a:t>
            </a:r>
            <a:br>
              <a:rPr lang="en-IN" b="1" dirty="0"/>
            </a:br>
            <a:r>
              <a:rPr lang="en-IN" b="1" dirty="0"/>
              <a:t>is 192.168.255.255, broadcast</a:t>
            </a:r>
            <a:br>
              <a:rPr lang="en-IN" b="1" dirty="0"/>
            </a:br>
            <a:r>
              <a:rPr lang="en-IN" b="1" dirty="0"/>
              <a:t>address for the original network</a:t>
            </a:r>
            <a:br>
              <a:rPr lang="en-IN" b="1" dirty="0"/>
            </a:br>
            <a:r>
              <a:rPr lang="en-IN" b="1" dirty="0"/>
              <a:t>is also 192.168.255.255 – </a:t>
            </a:r>
            <a:r>
              <a:rPr lang="en-IN" b="1" dirty="0">
                <a:solidFill>
                  <a:srgbClr val="FF0000"/>
                </a:solidFill>
              </a:rPr>
              <a:t>All-One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Subnet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8368" y="5951546"/>
            <a:ext cx="896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We normally avoid “all zero” and “all one” subnets.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42851" y="1043247"/>
            <a:ext cx="2765367" cy="207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714817" y="1043247"/>
            <a:ext cx="2765366" cy="207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745219" y="1043247"/>
            <a:ext cx="2759595" cy="2066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912" y="3117272"/>
            <a:ext cx="233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CSE – 2000 Hosts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9100" y="3117272"/>
            <a:ext cx="271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VGSOM – 500 Hosts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3489" y="3109642"/>
            <a:ext cx="202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EE – 500 Hosts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5557173" y="5018496"/>
            <a:ext cx="3387321" cy="1636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393087" y="5391941"/>
            <a:ext cx="1312859" cy="889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8856745" y="5361133"/>
            <a:ext cx="1312859" cy="8894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522411" y="3578937"/>
            <a:ext cx="1312859" cy="8894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592255" y="3497581"/>
            <a:ext cx="1312859" cy="889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9662099" y="3497581"/>
            <a:ext cx="1312859" cy="889462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12" idx="3"/>
          </p:cNvCxnSpPr>
          <p:nvPr/>
        </p:nvCxnSpPr>
        <p:spPr>
          <a:xfrm>
            <a:off x="10169604" y="5805864"/>
            <a:ext cx="1734221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1"/>
            <a:endCxn id="13" idx="2"/>
          </p:cNvCxnSpPr>
          <p:nvPr/>
        </p:nvCxnSpPr>
        <p:spPr>
          <a:xfrm rot="10800000">
            <a:off x="2178841" y="4468400"/>
            <a:ext cx="2214246" cy="1368273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>
          <a:xfrm rot="5400000" flipH="1" flipV="1">
            <a:off x="4521686" y="4321372"/>
            <a:ext cx="1449629" cy="691510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0"/>
            <a:endCxn id="15" idx="2"/>
          </p:cNvCxnSpPr>
          <p:nvPr/>
        </p:nvCxnSpPr>
        <p:spPr>
          <a:xfrm rot="5400000" flipH="1" flipV="1">
            <a:off x="7181574" y="2254986"/>
            <a:ext cx="1004898" cy="5269012"/>
          </a:xfrm>
          <a:prstGeom prst="bentConnector3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44494" y="6230951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203.110.0.0/19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42851" y="1043247"/>
            <a:ext cx="2765367" cy="207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714817" y="1043247"/>
            <a:ext cx="2765366" cy="207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745219" y="1043247"/>
            <a:ext cx="2759595" cy="2066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912" y="3117272"/>
            <a:ext cx="233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CSE – 2000 Hosts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9100" y="3117272"/>
            <a:ext cx="271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VGSOM – 500 Hosts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3489" y="3109642"/>
            <a:ext cx="202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EE – 500 Hosts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5557173" y="5018496"/>
            <a:ext cx="3387321" cy="1636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393087" y="5391941"/>
            <a:ext cx="1312859" cy="889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8856745" y="5361133"/>
            <a:ext cx="1312859" cy="8894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522411" y="3578937"/>
            <a:ext cx="1312859" cy="8894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592255" y="3497581"/>
            <a:ext cx="1312859" cy="889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9662099" y="3497581"/>
            <a:ext cx="1312859" cy="889462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12" idx="3"/>
          </p:cNvCxnSpPr>
          <p:nvPr/>
        </p:nvCxnSpPr>
        <p:spPr>
          <a:xfrm>
            <a:off x="10169604" y="5805864"/>
            <a:ext cx="1734221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1"/>
            <a:endCxn id="13" idx="2"/>
          </p:cNvCxnSpPr>
          <p:nvPr/>
        </p:nvCxnSpPr>
        <p:spPr>
          <a:xfrm rot="10800000">
            <a:off x="2178841" y="4468400"/>
            <a:ext cx="2214246" cy="1368273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>
          <a:xfrm rot="5400000" flipH="1" flipV="1">
            <a:off x="4521686" y="4321372"/>
            <a:ext cx="1449629" cy="691510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0"/>
            <a:endCxn id="15" idx="2"/>
          </p:cNvCxnSpPr>
          <p:nvPr/>
        </p:nvCxnSpPr>
        <p:spPr>
          <a:xfrm rot="5400000" flipH="1" flipV="1">
            <a:off x="7181574" y="2254986"/>
            <a:ext cx="1004898" cy="5269012"/>
          </a:xfrm>
          <a:prstGeom prst="bentConnector3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44494" y="6230951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203.110.0.0/19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472" y="3809769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11 bit hosts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4226" y="3509879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 bit hosts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73780" y="3444827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 bit hosts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 – 203.110.0.0/19 </a:t>
            </a:r>
            <a:endParaRPr lang="en-US" dirty="0"/>
          </a:p>
          <a:p>
            <a:pPr lvl="1"/>
            <a:r>
              <a:rPr lang="en-US" dirty="0"/>
              <a:t>13 bits are available to serve all the hosts of IITKGP network</a:t>
            </a:r>
            <a:endParaRPr lang="en-US" dirty="0"/>
          </a:p>
          <a:p>
            <a:pPr lvl="1"/>
            <a:r>
              <a:rPr lang="en-US" dirty="0"/>
              <a:t>We need to divide these address space among 3 subnets 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CSE – 11 bits, VGSOM – 9 bits, EE – 9 bits for host 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have 2 bits left for identifying three subnets </a:t>
            </a:r>
            <a:r>
              <a:rPr lang="en-US" b="1" dirty="0"/>
              <a:t>– Is this possible? </a:t>
            </a:r>
            <a:endParaRPr lang="en-US" dirty="0"/>
          </a:p>
          <a:p>
            <a:pPr lvl="1"/>
            <a:r>
              <a:rPr lang="en-US" dirty="0"/>
              <a:t>Avoid “all zero” and ”all one” subnets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 us apply CIDR – Combine VGSOM and EE Networks together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56364" y="859537"/>
            <a:ext cx="7547956" cy="2399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42851" y="1043247"/>
            <a:ext cx="2765367" cy="207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714817" y="1043247"/>
            <a:ext cx="2765366" cy="207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745219" y="1043247"/>
            <a:ext cx="2759595" cy="2066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912" y="3117272"/>
            <a:ext cx="233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CSE – 2000 Hosts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9100" y="3117272"/>
            <a:ext cx="271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VGSOM – 500 Hosts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3489" y="3109642"/>
            <a:ext cx="202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EE – 500 Hosts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5557173" y="5018496"/>
            <a:ext cx="3387321" cy="1636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350022" y="5864709"/>
            <a:ext cx="1312859" cy="889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8856745" y="5361133"/>
            <a:ext cx="1312859" cy="8894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522411" y="3578937"/>
            <a:ext cx="1312859" cy="8894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592255" y="3497581"/>
            <a:ext cx="1312859" cy="889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9662099" y="3497581"/>
            <a:ext cx="1312859" cy="889462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12" idx="3"/>
          </p:cNvCxnSpPr>
          <p:nvPr/>
        </p:nvCxnSpPr>
        <p:spPr>
          <a:xfrm>
            <a:off x="10169604" y="5805864"/>
            <a:ext cx="1734221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1"/>
            <a:endCxn id="13" idx="2"/>
          </p:cNvCxnSpPr>
          <p:nvPr/>
        </p:nvCxnSpPr>
        <p:spPr>
          <a:xfrm rot="10800000">
            <a:off x="2178842" y="4468400"/>
            <a:ext cx="2171181" cy="1841041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>
          <a:xfrm rot="5400000" flipH="1" flipV="1">
            <a:off x="4732102" y="3964015"/>
            <a:ext cx="881856" cy="838450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5" idx="2"/>
          </p:cNvCxnSpPr>
          <p:nvPr/>
        </p:nvCxnSpPr>
        <p:spPr>
          <a:xfrm flipV="1">
            <a:off x="5041766" y="4387043"/>
            <a:ext cx="5276763" cy="490136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44494" y="6230951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203.110.0.0/19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472" y="3809769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11 bit hosts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19170" y="3307433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 bit hosts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96364" y="3243328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 bit hosts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860171" y="4389910"/>
            <a:ext cx="1312859" cy="88946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53805" y="5279372"/>
            <a:ext cx="0" cy="623927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6515" y="4675707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 bit hosts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837" y="1137424"/>
            <a:ext cx="11713241" cy="5349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CSE – 11 bits, VGSOM+EE – 10 bits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Network address – 203.110.0.0/19, 203.110.000</a:t>
            </a:r>
            <a:r>
              <a:rPr lang="en-US" b="1" dirty="0">
                <a:solidFill>
                  <a:srgbClr val="FF0000"/>
                </a:solidFill>
              </a:rPr>
              <a:t>XX</a:t>
            </a:r>
            <a:r>
              <a:rPr lang="en-US" dirty="0"/>
              <a:t>XXX.XXXXXXXX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CSE network address 203.110.00010XXX.XXXXXXXX (203.110.16.0/21)</a:t>
            </a:r>
            <a:endParaRPr lang="en-US" dirty="0"/>
          </a:p>
          <a:p>
            <a:endParaRPr lang="en-US" dirty="0"/>
          </a:p>
          <a:p>
            <a:r>
              <a:rPr lang="en-US" dirty="0"/>
              <a:t>VGSOM+EE network address 203.110.00001XXX.XXXXXXXX (203.110.8.0/21)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56364" y="859537"/>
            <a:ext cx="7547956" cy="2399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42851" y="1043247"/>
            <a:ext cx="2765367" cy="207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714817" y="1043247"/>
            <a:ext cx="2765366" cy="207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745219" y="1043247"/>
            <a:ext cx="2759595" cy="2066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912" y="3117272"/>
            <a:ext cx="233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CSE – 2000 Hosts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9100" y="3117272"/>
            <a:ext cx="271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VGSOM – 500 Hosts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3489" y="3109642"/>
            <a:ext cx="202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EE – 500 Hosts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5557173" y="5018496"/>
            <a:ext cx="3387321" cy="1636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350022" y="5864709"/>
            <a:ext cx="1312859" cy="889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8856745" y="5361133"/>
            <a:ext cx="1312859" cy="8894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522411" y="3578937"/>
            <a:ext cx="1312859" cy="8894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592255" y="3497581"/>
            <a:ext cx="1312859" cy="889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9662099" y="3497581"/>
            <a:ext cx="1312859" cy="889462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12" idx="3"/>
          </p:cNvCxnSpPr>
          <p:nvPr/>
        </p:nvCxnSpPr>
        <p:spPr>
          <a:xfrm>
            <a:off x="10169604" y="5805864"/>
            <a:ext cx="1734221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1"/>
            <a:endCxn id="13" idx="2"/>
          </p:cNvCxnSpPr>
          <p:nvPr/>
        </p:nvCxnSpPr>
        <p:spPr>
          <a:xfrm rot="10800000">
            <a:off x="2178842" y="4468400"/>
            <a:ext cx="2171181" cy="1841041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>
          <a:xfrm rot="5400000" flipH="1" flipV="1">
            <a:off x="4732102" y="3964015"/>
            <a:ext cx="881856" cy="838450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5" idx="2"/>
          </p:cNvCxnSpPr>
          <p:nvPr/>
        </p:nvCxnSpPr>
        <p:spPr>
          <a:xfrm flipV="1">
            <a:off x="5041766" y="4387043"/>
            <a:ext cx="5276763" cy="490136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44494" y="6230951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203.110.0.0/19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472" y="3809769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11 bit hosts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19170" y="3307433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 bit hosts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96364" y="3243328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 bit hosts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860171" y="4389910"/>
            <a:ext cx="1312859" cy="88946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53805" y="5279372"/>
            <a:ext cx="0" cy="623927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6515" y="4675707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 bit hosts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988" y="4683120"/>
            <a:ext cx="272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203.110.16.0/21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54959" y="5332383"/>
            <a:ext cx="272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203.110.8.0/21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837" y="1137424"/>
            <a:ext cx="11713241" cy="5349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VGSOM – 9 bits, EE – 9 bits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Network address – 203.110.8.0/21, 203.110.000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dirty="0">
                <a:solidFill>
                  <a:srgbClr val="FFC000"/>
                </a:solidFill>
              </a:rPr>
              <a:t>XX</a:t>
            </a:r>
            <a:r>
              <a:rPr lang="en-US" dirty="0"/>
              <a:t>X.XXXXXXXX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VGSOM network address 203.110.00001</a:t>
            </a:r>
            <a:r>
              <a:rPr lang="en-US" dirty="0">
                <a:solidFill>
                  <a:srgbClr val="FFC000"/>
                </a:solidFill>
              </a:rPr>
              <a:t>10</a:t>
            </a:r>
            <a:r>
              <a:rPr lang="en-US" dirty="0"/>
              <a:t>X.XXXXXXXX (203.110.12.0/23)</a:t>
            </a:r>
            <a:endParaRPr lang="en-US" dirty="0"/>
          </a:p>
          <a:p>
            <a:endParaRPr lang="en-US" dirty="0"/>
          </a:p>
          <a:p>
            <a:r>
              <a:rPr lang="en-US" dirty="0"/>
              <a:t>EE network address 203.110.00001</a:t>
            </a:r>
            <a:r>
              <a:rPr lang="en-US" dirty="0">
                <a:solidFill>
                  <a:srgbClr val="FFC000"/>
                </a:solidFill>
              </a:rPr>
              <a:t>01</a:t>
            </a:r>
            <a:r>
              <a:rPr lang="en-US" dirty="0"/>
              <a:t>X.XXXXXXXX (203.110.10.0/23)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56364" y="859537"/>
            <a:ext cx="7547956" cy="2399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42851" y="1043247"/>
            <a:ext cx="2765367" cy="207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714817" y="1043247"/>
            <a:ext cx="2765366" cy="207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745219" y="1043247"/>
            <a:ext cx="2759595" cy="2066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912" y="3117272"/>
            <a:ext cx="233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CSE – 2000 Hosts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9100" y="3117272"/>
            <a:ext cx="271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VGSOM – 500 Hosts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3489" y="3109642"/>
            <a:ext cx="202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EE – 500 Hosts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5557173" y="5018496"/>
            <a:ext cx="3387321" cy="1636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350022" y="5864709"/>
            <a:ext cx="1312859" cy="889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8856745" y="5361133"/>
            <a:ext cx="1312859" cy="8894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522411" y="3578937"/>
            <a:ext cx="1312859" cy="8894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592255" y="3497581"/>
            <a:ext cx="1312859" cy="889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9662099" y="3497581"/>
            <a:ext cx="1312859" cy="889462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12" idx="3"/>
          </p:cNvCxnSpPr>
          <p:nvPr/>
        </p:nvCxnSpPr>
        <p:spPr>
          <a:xfrm>
            <a:off x="10169604" y="5805864"/>
            <a:ext cx="1734221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1"/>
            <a:endCxn id="13" idx="2"/>
          </p:cNvCxnSpPr>
          <p:nvPr/>
        </p:nvCxnSpPr>
        <p:spPr>
          <a:xfrm rot="10800000">
            <a:off x="2178842" y="4468400"/>
            <a:ext cx="2171181" cy="1841041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>
          <a:xfrm rot="5400000" flipH="1" flipV="1">
            <a:off x="4732102" y="3964015"/>
            <a:ext cx="881856" cy="838450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5" idx="2"/>
          </p:cNvCxnSpPr>
          <p:nvPr/>
        </p:nvCxnSpPr>
        <p:spPr>
          <a:xfrm flipV="1">
            <a:off x="5041766" y="4387043"/>
            <a:ext cx="5276763" cy="490136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44494" y="6230951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203.110.0.0/19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472" y="3809769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11 bit hosts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19170" y="3307433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 bit hosts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96364" y="3243328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 bit hosts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860171" y="4389910"/>
            <a:ext cx="1312859" cy="88946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53805" y="5279372"/>
            <a:ext cx="0" cy="623927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6515" y="4675707"/>
            <a:ext cx="1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 bit hosts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988" y="4683120"/>
            <a:ext cx="272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203.110.16.0/21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54959" y="5332383"/>
            <a:ext cx="272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203.110.8.0/21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60991" y="4237237"/>
            <a:ext cx="272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203.110.12.0/23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73739" y="4275239"/>
            <a:ext cx="272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203.110.10.0/23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466"/>
            <a:ext cx="12192000" cy="794008"/>
          </a:xfrm>
        </p:spPr>
        <p:txBody>
          <a:bodyPr/>
          <a:lstStyle/>
          <a:p>
            <a:r>
              <a:rPr lang="en-IN" dirty="0"/>
              <a:t>CIDR – Routing Table 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505810" y="2654442"/>
            <a:ext cx="1771799" cy="1178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386130" y="2511981"/>
            <a:ext cx="1771799" cy="1178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8762393" y="864943"/>
            <a:ext cx="2549744" cy="1342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2735" y="147472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10.0.2.0/24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8931094" y="2207827"/>
            <a:ext cx="2549744" cy="1342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44600" y="269664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10.0.3.0/24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9642256" y="3549655"/>
            <a:ext cx="2549744" cy="13428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37899" y="394333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10.0.4.0/24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729946" y="1070266"/>
            <a:ext cx="1771799" cy="1178246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4" idx="0"/>
            <a:endCxn id="12" idx="2"/>
          </p:cNvCxnSpPr>
          <p:nvPr/>
        </p:nvCxnSpPr>
        <p:spPr>
          <a:xfrm flipV="1">
            <a:off x="4391709" y="2248512"/>
            <a:ext cx="1224136" cy="4059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1"/>
          </p:cNvCxnSpPr>
          <p:nvPr/>
        </p:nvCxnSpPr>
        <p:spPr>
          <a:xfrm flipV="1">
            <a:off x="5012874" y="3101104"/>
            <a:ext cx="1373256" cy="1471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  <a:endCxn id="6" idx="1"/>
          </p:cNvCxnSpPr>
          <p:nvPr/>
        </p:nvCxnSpPr>
        <p:spPr>
          <a:xfrm flipV="1">
            <a:off x="7272029" y="1536375"/>
            <a:ext cx="1490364" cy="9756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82274" y="3398809"/>
            <a:ext cx="2523693" cy="6026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8" idx="1"/>
          </p:cNvCxnSpPr>
          <p:nvPr/>
        </p:nvCxnSpPr>
        <p:spPr>
          <a:xfrm flipV="1">
            <a:off x="7914994" y="2879259"/>
            <a:ext cx="1016101" cy="20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6096" y="324824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9785" y="302947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3790" y="161398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2295" y="251198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eth0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2788" y="329522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eth1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29065" y="211793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10.0.2.1/24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01547" y="251198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10.0.3.1/24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51314" y="346335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10.0.4.1/24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12874" y="192072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172.16.1.1/24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3897" y="222846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172.16.1.2/24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17624" y="355069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172.16.2.1/24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95252" y="283990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172.16.2.2/24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46256" y="4207723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Netmask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Interface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10.0.2.0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10.0.3.0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10.0.4.0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172.16.1.0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172.16.2.0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" y="4369300"/>
            <a:ext cx="3189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Routing Table for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7033" y="1340478"/>
            <a:ext cx="2087592" cy="4853288"/>
            <a:chOff x="8609162" y="1739683"/>
            <a:chExt cx="3019246" cy="4329056"/>
          </a:xfrm>
        </p:grpSpPr>
        <p:sp>
          <p:nvSpPr>
            <p:cNvPr id="5" name="Rectangle 4"/>
            <p:cNvSpPr/>
            <p:nvPr/>
          </p:nvSpPr>
          <p:spPr>
            <a:xfrm>
              <a:off x="8609162" y="520609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Physical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609162" y="434345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Data Link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09162" y="346496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Network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9162" y="260232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Transport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9162" y="173968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Application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712015" y="1340478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HTTP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7102" y="1340478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HTTP Header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717103" y="2364995"/>
            <a:ext cx="3789872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Transport Layer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22189" y="2364994"/>
            <a:ext cx="994913" cy="67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TCP Header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22189" y="3472424"/>
            <a:ext cx="4784785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Network Layer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15773" y="3472423"/>
            <a:ext cx="994913" cy="678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IP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04271" y="4491696"/>
            <a:ext cx="5802704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Link Layer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09357" y="4491694"/>
            <a:ext cx="994913" cy="678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MAC </a:t>
            </a:r>
            <a:r>
              <a:rPr lang="en-US" sz="2000" b="1" dirty="0"/>
              <a:t>Header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12015" y="5411199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HTTP 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17102" y="5411199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HTTP Header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5722189" y="5411198"/>
            <a:ext cx="994913" cy="67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TCP Header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15773" y="5411198"/>
            <a:ext cx="994913" cy="678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IP Header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09357" y="5411197"/>
            <a:ext cx="994913" cy="678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MAC </a:t>
            </a:r>
            <a:r>
              <a:rPr lang="en-US" sz="2000" b="1" dirty="0"/>
              <a:t>Header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08692" y="5411196"/>
            <a:ext cx="994913" cy="678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PHY </a:t>
            </a:r>
            <a:r>
              <a:rPr lang="en-US" sz="2000" b="1" dirty="0"/>
              <a:t>Header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506974" y="5411196"/>
            <a:ext cx="994913" cy="678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 Trailer</a:t>
            </a: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</p:spPr>
        <p:txBody>
          <a:bodyPr/>
          <a:lstStyle/>
          <a:p>
            <a:r>
              <a:rPr lang="en-US" dirty="0"/>
              <a:t>What We Have Learnt So Far …</a:t>
            </a:r>
          </a:p>
        </p:txBody>
      </p:sp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2328936" y="1136555"/>
            <a:ext cx="4761977" cy="5349838"/>
          </a:xfrm>
        </p:spPr>
        <p:txBody>
          <a:bodyPr/>
          <a:lstStyle/>
          <a:p>
            <a:r>
              <a:rPr lang="en-US" b="1" dirty="0"/>
              <a:t>Each layer adds up its own information in the packet headers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12192000" cy="844520"/>
          </a:xfrm>
        </p:spPr>
        <p:txBody>
          <a:bodyPr/>
          <a:lstStyle/>
          <a:p>
            <a:r>
              <a:rPr lang="en-IN" dirty="0"/>
              <a:t>CIDR – Routing Table 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505810" y="2687771"/>
            <a:ext cx="1771799" cy="1178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386130" y="2545310"/>
            <a:ext cx="1771799" cy="1178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8762393" y="898272"/>
            <a:ext cx="2549744" cy="1342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2735" y="150805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10.0.2.0/24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8931094" y="2241156"/>
            <a:ext cx="2549744" cy="1342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44600" y="272997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10.0.3.0/24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9642256" y="3582984"/>
            <a:ext cx="2549744" cy="13428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37899" y="397666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10.0.4.0/24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729946" y="1103595"/>
            <a:ext cx="1771799" cy="1178246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4" idx="0"/>
            <a:endCxn id="12" idx="2"/>
          </p:cNvCxnSpPr>
          <p:nvPr/>
        </p:nvCxnSpPr>
        <p:spPr>
          <a:xfrm flipV="1">
            <a:off x="4391709" y="2281841"/>
            <a:ext cx="1224136" cy="4059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1"/>
          </p:cNvCxnSpPr>
          <p:nvPr/>
        </p:nvCxnSpPr>
        <p:spPr>
          <a:xfrm flipV="1">
            <a:off x="5012874" y="3134433"/>
            <a:ext cx="1373256" cy="1941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  <a:endCxn id="6" idx="1"/>
          </p:cNvCxnSpPr>
          <p:nvPr/>
        </p:nvCxnSpPr>
        <p:spPr>
          <a:xfrm flipV="1">
            <a:off x="7272029" y="1569704"/>
            <a:ext cx="1490364" cy="9756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51314" y="3432138"/>
            <a:ext cx="2654653" cy="6026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8" idx="1"/>
          </p:cNvCxnSpPr>
          <p:nvPr/>
        </p:nvCxnSpPr>
        <p:spPr>
          <a:xfrm flipV="1">
            <a:off x="8157928" y="2912588"/>
            <a:ext cx="773166" cy="20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6096" y="32815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9785" y="306280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3790" y="164731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2295" y="254531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eth0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2788" y="332855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eth1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29065" y="215126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10.0.2.1/24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01547" y="254531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10.0.3.1/24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51314" y="349668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10.0.4.1/24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12874" y="19540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172.16.1.1/24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3897" y="226179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172.16.1.2/24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17624" y="358402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172.16.2.1/24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95252" y="287323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172.16.2.2/24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05810" y="4177819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Netmask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Interface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10.0.2.0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10.0.3.0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10.0.4.0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172.16.1.0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172.16.2.0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0198" y="3638107"/>
            <a:ext cx="3189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Routing Table for R1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566" y="4644762"/>
            <a:ext cx="3149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Compaction of routing table is possible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12191999" cy="775722"/>
          </a:xfrm>
        </p:spPr>
        <p:txBody>
          <a:bodyPr/>
          <a:lstStyle/>
          <a:p>
            <a:r>
              <a:rPr lang="en-IN" dirty="0"/>
              <a:t>CIDR – Routing Table 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775521" y="2780928"/>
            <a:ext cx="1771799" cy="1178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655841" y="2638467"/>
            <a:ext cx="1771799" cy="1178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032104" y="991429"/>
            <a:ext cx="2549744" cy="1342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2446" y="160120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10.0.2.0/24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200805" y="2334313"/>
            <a:ext cx="2549744" cy="1342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4311" y="282313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10.0.3.0/24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911967" y="3676141"/>
            <a:ext cx="2549744" cy="13428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07610" y="406981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10.0.4.0/24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999657" y="1196752"/>
            <a:ext cx="1771799" cy="1178246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4" idx="0"/>
            <a:endCxn id="12" idx="2"/>
          </p:cNvCxnSpPr>
          <p:nvPr/>
        </p:nvCxnSpPr>
        <p:spPr>
          <a:xfrm flipV="1">
            <a:off x="2661420" y="2374998"/>
            <a:ext cx="1224136" cy="4059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1"/>
          </p:cNvCxnSpPr>
          <p:nvPr/>
        </p:nvCxnSpPr>
        <p:spPr>
          <a:xfrm flipV="1">
            <a:off x="3282585" y="3227590"/>
            <a:ext cx="1373256" cy="1941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  <a:endCxn id="6" idx="1"/>
          </p:cNvCxnSpPr>
          <p:nvPr/>
        </p:nvCxnSpPr>
        <p:spPr>
          <a:xfrm flipV="1">
            <a:off x="5541740" y="1662861"/>
            <a:ext cx="1490364" cy="9756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23993" y="3525295"/>
            <a:ext cx="2451685" cy="6026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8" idx="1"/>
          </p:cNvCxnSpPr>
          <p:nvPr/>
        </p:nvCxnSpPr>
        <p:spPr>
          <a:xfrm flipV="1">
            <a:off x="6286923" y="3005745"/>
            <a:ext cx="913883" cy="20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5807" y="337472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9496" y="315596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63501" y="17404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2006" y="263846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eth0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82499" y="342171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eth1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98776" y="224441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10.0.2.1/24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71258" y="263846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10.0.3.1/24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1025" y="358984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10.0.4.1/24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2585" y="204721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172.16.1.1/24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63608" y="235495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172.16.1.2/24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87335" y="367717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172.16.2.1/24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64963" y="296638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172.16.2.2/24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397287" y="45332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Netmask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Interface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10.0.0.0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172.16.1.0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172.16.2.0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694064" y="5481820"/>
            <a:ext cx="3189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Compact </a:t>
            </a:r>
            <a:endParaRPr lang="en-US" sz="2800" b="1" dirty="0"/>
          </a:p>
          <a:p>
            <a:r>
              <a:rPr lang="en-US" sz="2800" b="1" dirty="0"/>
              <a:t>Routing Table for R1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12191999" cy="775722"/>
          </a:xfrm>
        </p:spPr>
        <p:txBody>
          <a:bodyPr/>
          <a:lstStyle/>
          <a:p>
            <a:r>
              <a:rPr lang="en-IN" dirty="0"/>
              <a:t>CIDR – Problem of </a:t>
            </a:r>
            <a:r>
              <a:rPr lang="en-IN" dirty="0" err="1"/>
              <a:t>Multihoming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2780928"/>
            <a:ext cx="1771799" cy="1178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1" y="2638467"/>
            <a:ext cx="1771799" cy="1178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991429"/>
            <a:ext cx="2549744" cy="1342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2446" y="160120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10.0.2.0/24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5" y="2334313"/>
            <a:ext cx="2549744" cy="1342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4311" y="282313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10.0.3.0/24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67" y="3676141"/>
            <a:ext cx="2549744" cy="13428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07610" y="406981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10.0.4.0/24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7" y="1196752"/>
            <a:ext cx="1771799" cy="1178246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4" idx="0"/>
            <a:endCxn id="12" idx="2"/>
          </p:cNvCxnSpPr>
          <p:nvPr/>
        </p:nvCxnSpPr>
        <p:spPr>
          <a:xfrm flipV="1">
            <a:off x="2661420" y="2374998"/>
            <a:ext cx="1224136" cy="4059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1"/>
          </p:cNvCxnSpPr>
          <p:nvPr/>
        </p:nvCxnSpPr>
        <p:spPr>
          <a:xfrm flipV="1">
            <a:off x="3282585" y="3227590"/>
            <a:ext cx="1373256" cy="1471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  <a:endCxn id="6" idx="1"/>
          </p:cNvCxnSpPr>
          <p:nvPr/>
        </p:nvCxnSpPr>
        <p:spPr>
          <a:xfrm flipV="1">
            <a:off x="5541740" y="1662861"/>
            <a:ext cx="1490364" cy="9756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7851" y="3421713"/>
            <a:ext cx="2277827" cy="7062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8" idx="1"/>
          </p:cNvCxnSpPr>
          <p:nvPr/>
        </p:nvCxnSpPr>
        <p:spPr>
          <a:xfrm flipV="1">
            <a:off x="6286923" y="3005745"/>
            <a:ext cx="913883" cy="20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5807" y="337472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9496" y="315596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63501" y="17404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2006" y="263846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eth0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82499" y="342171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eth1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98776" y="224441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10.0.2.1/24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71258" y="263846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10.0.3.1/24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1025" y="358984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10.0.4.1/24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2585" y="204721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172.16.1.1/24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63608" y="235495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172.16.1.2/24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87335" y="367717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172.16.2.1/24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64963" y="296638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172.16.2.2/24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56" y="4797153"/>
            <a:ext cx="1515467" cy="1072193"/>
          </a:xfrm>
          <a:prstGeom prst="rect">
            <a:avLst/>
          </a:prstGeom>
        </p:spPr>
      </p:pic>
      <p:cxnSp>
        <p:nvCxnSpPr>
          <p:cNvPr id="37" name="Straight Connector 36"/>
          <p:cNvCxnSpPr>
            <a:stCxn id="3" idx="3"/>
          </p:cNvCxnSpPr>
          <p:nvPr/>
        </p:nvCxnSpPr>
        <p:spPr>
          <a:xfrm flipV="1">
            <a:off x="6286922" y="4981819"/>
            <a:ext cx="2401366" cy="351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" idx="1"/>
          </p:cNvCxnSpPr>
          <p:nvPr/>
        </p:nvCxnSpPr>
        <p:spPr>
          <a:xfrm>
            <a:off x="2787335" y="3861843"/>
            <a:ext cx="1984120" cy="14714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73505" y="395441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eth2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97293" y="427816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172.16.3.1/24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83576" y="533324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172.16.3.2/24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7851" y="479715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10.0.4.2/24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12191999" cy="810772"/>
          </a:xfrm>
        </p:spPr>
        <p:txBody>
          <a:bodyPr/>
          <a:lstStyle/>
          <a:p>
            <a:r>
              <a:rPr lang="en-IN" dirty="0"/>
              <a:t>CIDR – Longest Prefix Match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567608" y="270892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Netmask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Interface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10.0.0.0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255.255.0.0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10.0.5.0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172.16.3.2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172.16.1.0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172.16.2.0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172.16.2.2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3901" y="1302265"/>
            <a:ext cx="857112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err="1"/>
              <a:t>Supernetting</a:t>
            </a:r>
            <a:r>
              <a:rPr lang="en-IN" sz="2400" b="1" dirty="0"/>
              <a:t> is not always perfect ! </a:t>
            </a:r>
            <a:endParaRPr lang="en-IN" sz="2400" b="1" dirty="0"/>
          </a:p>
          <a:p>
            <a:r>
              <a:rPr lang="en-IN" sz="2400" b="1" dirty="0"/>
              <a:t>There is always a possibility of duplicate entries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74864" y="5661463"/>
            <a:ext cx="6548554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Where to forward 10.0.5.8 ?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 – Longest Prefix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b="1" dirty="0"/>
              <a:t>Patricia Tree </a:t>
            </a:r>
            <a:r>
              <a:rPr lang="en-IN" dirty="0"/>
              <a:t>(a compact representation of </a:t>
            </a:r>
            <a:r>
              <a:rPr lang="en-IN" dirty="0" err="1"/>
              <a:t>trie</a:t>
            </a:r>
            <a:r>
              <a:rPr lang="en-IN" dirty="0"/>
              <a:t>) for matching prefixes.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557838" y="3178845"/>
            <a:ext cx="500062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672263" y="3793208"/>
            <a:ext cx="500062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5905501" y="4599658"/>
            <a:ext cx="500063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7324726" y="4637758"/>
            <a:ext cx="500063" cy="4222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019801" y="3524919"/>
            <a:ext cx="690563" cy="344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7096126" y="413928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>
            <a:off x="6289676" y="413928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H="1">
            <a:off x="4943476" y="3524919"/>
            <a:ext cx="690563" cy="344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4519613" y="3793208"/>
            <a:ext cx="500062" cy="4222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3752851" y="4599658"/>
            <a:ext cx="500063" cy="4222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137026" y="413928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097463" y="3294732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219825" y="3294732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3906838" y="4023394"/>
            <a:ext cx="488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00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6134100" y="4023394"/>
            <a:ext cx="488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7181850" y="4023394"/>
            <a:ext cx="488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H="1">
            <a:off x="5597526" y="498383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5173664" y="4906044"/>
            <a:ext cx="720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100</a:t>
            </a:r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>
            <a:off x="6326189" y="498383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6403976" y="4906044"/>
            <a:ext cx="720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532188" y="5021932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00*</a:t>
            </a: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4329113" y="4218657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0*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7170738" y="5060032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11*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9135" y="1970948"/>
            <a:ext cx="11222182" cy="850392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Next, we’ll look how to construct the routing table for the Internet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5872" y="4835475"/>
            <a:ext cx="12176128" cy="21119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3139068"/>
            <a:ext cx="12176128" cy="21119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932342"/>
            <a:ext cx="12192000" cy="27523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Layer Adds Up Their Own Services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600" y="1117646"/>
            <a:ext cx="2529453" cy="2293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/>
              <a:t>UDP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257" y="1353255"/>
            <a:ext cx="2264229" cy="1117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End to end packet delivery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2783" y="1116505"/>
            <a:ext cx="9468588" cy="22932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/>
              <a:t>                          TCP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31053" y="1334010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Connection Establishment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0849" y="1326657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Reliable Data Delivery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370645" y="1326657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Flow and Congestion Control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40441" y="1326656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Ordered Packet Delivery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8140" y="2717598"/>
            <a:ext cx="2087591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Transport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5254025" y="5794821"/>
            <a:ext cx="2087592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 Link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3054" y="4283870"/>
            <a:ext cx="2087591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Network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6620" y="3902208"/>
            <a:ext cx="2264229" cy="1117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Addressing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31798" y="3958835"/>
            <a:ext cx="2264229" cy="1117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Routing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896" y="5540284"/>
            <a:ext cx="2264229" cy="1117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Framing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6620" y="5510044"/>
            <a:ext cx="2264229" cy="1117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Switching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94793" y="5502399"/>
            <a:ext cx="2264229" cy="1117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Per Hop Flow Control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056796" y="5502398"/>
            <a:ext cx="2004576" cy="1117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Access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Connection Establishment: </a:t>
            </a:r>
            <a:endParaRPr lang="en-US" b="1" dirty="0"/>
          </a:p>
          <a:p>
            <a:pPr lvl="1"/>
            <a:r>
              <a:rPr lang="en-US" dirty="0"/>
              <a:t>Use sequence number selection principles to avoid delayed duplicates – differentiate new connections from old connections 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Flow Control: </a:t>
            </a:r>
            <a:endParaRPr lang="en-US" dirty="0"/>
          </a:p>
          <a:p>
            <a:pPr lvl="1"/>
            <a:r>
              <a:rPr lang="en-US" dirty="0"/>
              <a:t>Use sliding window principle to adjust flow rates based on what receiver can accept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Congestion Control: </a:t>
            </a:r>
            <a:endParaRPr lang="en-US" dirty="0"/>
          </a:p>
          <a:p>
            <a:pPr lvl="1"/>
            <a:r>
              <a:rPr lang="en-US" dirty="0"/>
              <a:t>Use AIMD principles – ensure efficiency and fairness simultaneously without solving any complex mathematical optimization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- Understand the Basic End-to-end Principles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AIMD</a:t>
            </a:r>
            <a:r>
              <a:rPr lang="en-US" dirty="0"/>
              <a:t> – support efficiency and fairness simultaneously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 – A Perfect Example of System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275" y="2019302"/>
            <a:ext cx="9501877" cy="4081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Slow Start: </a:t>
            </a:r>
            <a:r>
              <a:rPr lang="en-US" dirty="0"/>
              <a:t>Accelerate AIMD convergence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 – A Perfect Example of System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4546114" y="1849274"/>
            <a:ext cx="6517250" cy="491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Fast Retransmit: </a:t>
            </a:r>
            <a:r>
              <a:rPr lang="en-US" dirty="0"/>
              <a:t>Use triple duplicate ACK to trigger a congestion (faster than timeout), retransmit the lost segment immediately and then apply slow start.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Fast Recovery: </a:t>
            </a:r>
            <a:r>
              <a:rPr lang="en-US" dirty="0"/>
              <a:t>Do not apply slow start for thee DUPACKs (packets are still flowing in the network). For every DUPACK, transmit a segment starting from the lost segment. Once a new ACK is received, start AIMD instead of slow start.  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 – A Perfect Example of System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767070" y="4149090"/>
            <a:ext cx="5416550" cy="2338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10012</Words>
  <Application>Kingsoft Office WPP</Application>
  <PresentationFormat>Widescreen</PresentationFormat>
  <Paragraphs>936</Paragraphs>
  <Slides>45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Theme</vt:lpstr>
      <vt:lpstr>CS 31006: Computer Networks – Moving From End-to-End To Per Hop</vt:lpstr>
      <vt:lpstr>What We Have Learnt So Far …</vt:lpstr>
      <vt:lpstr>What We Have Learnt So Far …</vt:lpstr>
      <vt:lpstr>What We Have Learnt So Far …</vt:lpstr>
      <vt:lpstr>Every Layer Adds Up Their Own Services</vt:lpstr>
      <vt:lpstr>Transport Layer - Understand the Basic End-to-end Principles</vt:lpstr>
      <vt:lpstr>TCP Congestion Control – A Perfect Example of System Engineering</vt:lpstr>
      <vt:lpstr>TCP Congestion Control – A Perfect Example of System Engineering</vt:lpstr>
      <vt:lpstr>TCP Congestion Control – A Perfect Example of System Engineering</vt:lpstr>
      <vt:lpstr>Network (Internet) Layer Services</vt:lpstr>
      <vt:lpstr>Internet Architecture – Basic Principles</vt:lpstr>
      <vt:lpstr>Internet Architecture – Basic Principles</vt:lpstr>
      <vt:lpstr>Internet Architecture – Basic Principles</vt:lpstr>
      <vt:lpstr>Internet Architecture – Basic Principles</vt:lpstr>
      <vt:lpstr>Internet Architecture</vt:lpstr>
      <vt:lpstr>Autonomous System Graph for India</vt:lpstr>
      <vt:lpstr>Internet Architecture</vt:lpstr>
      <vt:lpstr>Peering between ISPs</vt:lpstr>
      <vt:lpstr>Communication between Two Nodes over ISPs</vt:lpstr>
      <vt:lpstr>IP Addressing – Basic Principles</vt:lpstr>
      <vt:lpstr>IP Addressing – Basic Principles</vt:lpstr>
      <vt:lpstr>IP Addressing</vt:lpstr>
      <vt:lpstr>Classful Addressing</vt:lpstr>
      <vt:lpstr>Network Address and Broadcast Address</vt:lpstr>
      <vt:lpstr>Subnetting and Supernetting – Classless Inter-domain Routing (CIDR)</vt:lpstr>
      <vt:lpstr>Divide a Network into Subnets</vt:lpstr>
      <vt:lpstr>CIDR – Addressing Format</vt:lpstr>
      <vt:lpstr>CIDR - Manual IP Setting in the OS</vt:lpstr>
      <vt:lpstr>Divide a Network into Subnets</vt:lpstr>
      <vt:lpstr>All Zero and All One Subnets</vt:lpstr>
      <vt:lpstr>CIDR Example</vt:lpstr>
      <vt:lpstr>CIDR Example</vt:lpstr>
      <vt:lpstr>CIDR Example</vt:lpstr>
      <vt:lpstr>CIDR Example</vt:lpstr>
      <vt:lpstr>CIDR Example</vt:lpstr>
      <vt:lpstr>CIDR Example</vt:lpstr>
      <vt:lpstr>CIDR Example</vt:lpstr>
      <vt:lpstr>CIDR Example</vt:lpstr>
      <vt:lpstr>CIDR – Routing Table Construction</vt:lpstr>
      <vt:lpstr>CIDR – Routing Table Construction</vt:lpstr>
      <vt:lpstr>CIDR – Routing Table Construction</vt:lpstr>
      <vt:lpstr>CIDR – Problem of Multihoming</vt:lpstr>
      <vt:lpstr>CIDR – Longest Prefix Match</vt:lpstr>
      <vt:lpstr>CIDR – Longest Prefix Match</vt:lpstr>
      <vt:lpstr>Next, we’ll look how to construct the routing table for the Internet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sachin</cp:lastModifiedBy>
  <cp:revision>264</cp:revision>
  <dcterms:created xsi:type="dcterms:W3CDTF">2018-04-02T08:00:41Z</dcterms:created>
  <dcterms:modified xsi:type="dcterms:W3CDTF">2018-04-02T08:00:41Z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