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545"/>
  </p:normalViewPr>
  <p:slideViewPr>
    <p:cSldViewPr snapToGrid="0" snapToObjects="1">
      <p:cViewPr varScale="1">
        <p:scale>
          <a:sx n="83" d="100"/>
          <a:sy n="8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  <p:extLst>
      <p:ext uri="{BB962C8B-B14F-4D97-AF65-F5344CB8AC3E}">
        <p14:creationId xmlns:p14="http://schemas.microsoft.com/office/powerpoint/2010/main" val="7276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31006: Computer Networks </a:t>
            </a:r>
            <a:r>
              <a:rPr lang="mr-IN" dirty="0"/>
              <a:t>–</a:t>
            </a:r>
            <a:r>
              <a:rPr lang="en-US" dirty="0"/>
              <a:t> The Internet Transport Protocols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52FD8-CCA5-DC49-8D8B-232B460101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973" y="1425843"/>
            <a:ext cx="4586207" cy="45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8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D58017-929B-E24F-AAA7-62DF0F30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in TCP is handled using a variable sized sliding window.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window size</a:t>
            </a:r>
            <a:r>
              <a:rPr lang="en-US" dirty="0"/>
              <a:t> field tells how many bytes the receiver can receive based on the current free size at its buffer space. </a:t>
            </a:r>
          </a:p>
          <a:p>
            <a:endParaRPr lang="en-US" dirty="0"/>
          </a:p>
          <a:p>
            <a:r>
              <a:rPr lang="en-US" b="1" dirty="0"/>
              <a:t>What is meant by window size 0? </a:t>
            </a:r>
          </a:p>
          <a:p>
            <a:endParaRPr lang="en-US" b="1" dirty="0"/>
          </a:p>
          <a:p>
            <a:r>
              <a:rPr lang="en-US" dirty="0"/>
              <a:t>TCP Acknowledgement – combination of acknowledgement number and window size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1E0C71-D018-DE45-84BA-0C2E95B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field in the TCP Segment Header</a:t>
            </a:r>
          </a:p>
        </p:txBody>
      </p:sp>
    </p:spTree>
    <p:extLst>
      <p:ext uri="{BB962C8B-B14F-4D97-AF65-F5344CB8AC3E}">
        <p14:creationId xmlns:p14="http://schemas.microsoft.com/office/powerpoint/2010/main" val="154028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7201B-7BA4-9F41-8DCE-EB7C4205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172C-A86A-0248-A1F8-55E8E3AB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83" y="1137424"/>
            <a:ext cx="6599519" cy="5349838"/>
          </a:xfrm>
        </p:spPr>
        <p:txBody>
          <a:bodyPr/>
          <a:lstStyle/>
          <a:p>
            <a:r>
              <a:rPr lang="en-US" b="1" dirty="0"/>
              <a:t>How to choose the initial sequence number? </a:t>
            </a:r>
          </a:p>
          <a:p>
            <a:pPr lvl="1"/>
            <a:r>
              <a:rPr lang="en-US" dirty="0"/>
              <a:t>Protect delayed duplicates, do now generate the initial sequence number for every connection from 0</a:t>
            </a:r>
          </a:p>
          <a:p>
            <a:pPr lvl="1"/>
            <a:r>
              <a:rPr lang="en-US" dirty="0"/>
              <a:t>Original implementation of TCP used a clock based approach, the clock ticked every 4 microseconds, the value of the clock cycles from 0 to 2</a:t>
            </a:r>
            <a:r>
              <a:rPr lang="en-US" baseline="30000" dirty="0"/>
              <a:t>32</a:t>
            </a:r>
            <a:r>
              <a:rPr lang="en-US" dirty="0"/>
              <a:t>-1. The value of the clock gives the initial sequence number</a:t>
            </a:r>
          </a:p>
          <a:p>
            <a:pPr lvl="1"/>
            <a:endParaRPr lang="en-US" dirty="0"/>
          </a:p>
          <a:p>
            <a:r>
              <a:rPr lang="en-US" b="1" dirty="0"/>
              <a:t>TCP SYN flood attack</a:t>
            </a:r>
          </a:p>
          <a:p>
            <a:pPr lvl="1"/>
            <a:r>
              <a:rPr lang="en-US" dirty="0"/>
              <a:t>Solution: Use cryptographic function to generate sequence numbers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DE21C3-3F03-9642-8E87-FEA14AF4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5" y="1137423"/>
            <a:ext cx="5079728" cy="48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C88266-FDFB-DB42-862C-2C30791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Release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2F25-9D86-F943-9A58-ED5AE82D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32" y="1681673"/>
            <a:ext cx="8375936" cy="40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D3DFE-4ACE-934F-AFF1-358F484FE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834" y="1007792"/>
            <a:ext cx="9105900" cy="4584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43F003-D52E-8F4A-BCE1-32EE184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 Diagram – Connection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A0070-EE99-3049-854A-F137E4EFE5D1}"/>
              </a:ext>
            </a:extLst>
          </p:cNvPr>
          <p:cNvSpPr txBox="1"/>
          <p:nvPr/>
        </p:nvSpPr>
        <p:spPr>
          <a:xfrm>
            <a:off x="7844186" y="5288340"/>
            <a:ext cx="412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Event/Action</a:t>
            </a:r>
          </a:p>
          <a:p>
            <a:r>
              <a:rPr lang="en-US" sz="3200" b="1" dirty="0"/>
              <a:t>Dashed: Server</a:t>
            </a:r>
          </a:p>
          <a:p>
            <a:r>
              <a:rPr lang="en-US" sz="3200" b="1" dirty="0"/>
              <a:t>Solid: Client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9C69A-343D-F54C-8A75-92C71DA05B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8800" y="2213098"/>
            <a:ext cx="4013200" cy="2665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C9BB1-AB33-854B-B409-D9E9F078775D}"/>
              </a:ext>
            </a:extLst>
          </p:cNvPr>
          <p:cNvSpPr txBox="1"/>
          <p:nvPr/>
        </p:nvSpPr>
        <p:spPr>
          <a:xfrm>
            <a:off x="4588355" y="5592492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76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43F003-D52E-8F4A-BCE1-32EE184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 Diagram – Connection Modeling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71322A-8E54-EC42-A449-3709A841A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6650"/>
            <a:ext cx="8349047" cy="5349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A0070-EE99-3049-854A-F137E4EFE5D1}"/>
              </a:ext>
            </a:extLst>
          </p:cNvPr>
          <p:cNvSpPr txBox="1"/>
          <p:nvPr/>
        </p:nvSpPr>
        <p:spPr>
          <a:xfrm>
            <a:off x="7844186" y="5288340"/>
            <a:ext cx="412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Event/Action</a:t>
            </a:r>
          </a:p>
          <a:p>
            <a:r>
              <a:rPr lang="en-US" sz="3200" b="1" dirty="0"/>
              <a:t>Dashed: Server</a:t>
            </a:r>
          </a:p>
          <a:p>
            <a:r>
              <a:rPr lang="en-US" sz="3200" b="1" dirty="0"/>
              <a:t>Solid: Client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BD60B-7EA6-574A-9E4F-C94463E5B9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9887" y="991892"/>
            <a:ext cx="4255779" cy="2665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36D7D5-2C9F-034A-8041-531618C1FA51}"/>
              </a:ext>
            </a:extLst>
          </p:cNvPr>
          <p:cNvSpPr txBox="1"/>
          <p:nvPr/>
        </p:nvSpPr>
        <p:spPr>
          <a:xfrm>
            <a:off x="605290" y="5286196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80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5966F-26E7-7944-BC6D-69FE0B50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225" y="859537"/>
            <a:ext cx="7239079" cy="58705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9DCFC4-4ECA-3047-AC9B-DD44A594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Sliding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77C13-31D2-4446-8CEA-F89C0AED419E}"/>
              </a:ext>
            </a:extLst>
          </p:cNvPr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01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0B947-1CC6-0A4E-90A6-834D3FCD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982444"/>
            <a:ext cx="11552663" cy="5349838"/>
          </a:xfrm>
        </p:spPr>
        <p:txBody>
          <a:bodyPr/>
          <a:lstStyle/>
          <a:p>
            <a:r>
              <a:rPr lang="en-US" dirty="0"/>
              <a:t>Consider a telnet connection, that reacts on every keystroke. </a:t>
            </a:r>
          </a:p>
          <a:p>
            <a:endParaRPr lang="en-US" dirty="0"/>
          </a:p>
          <a:p>
            <a:r>
              <a:rPr lang="en-US" dirty="0"/>
              <a:t>In the worst case, whenever a character arrives at the sending TCP entity, TCP creates a 21 byte TCP segment, 20 bytes of header and 1 byte of data. For this segment, another ACK and window update is sent when the application reads that 1 byte. This results in a huge wastage of bandwidth. </a:t>
            </a:r>
          </a:p>
          <a:p>
            <a:endParaRPr lang="en-US" dirty="0"/>
          </a:p>
          <a:p>
            <a:r>
              <a:rPr lang="en-US" b="1" dirty="0"/>
              <a:t>Delayed acknowledgements: </a:t>
            </a:r>
            <a:r>
              <a:rPr lang="en-US" dirty="0"/>
              <a:t>Delay acknowledgement and window updates for up to 500 </a:t>
            </a:r>
            <a:r>
              <a:rPr lang="en-US" dirty="0" err="1"/>
              <a:t>msec</a:t>
            </a:r>
            <a:r>
              <a:rPr lang="en-US" dirty="0"/>
              <a:t> in the hope of receiving few more data packets within that interval. </a:t>
            </a:r>
          </a:p>
          <a:p>
            <a:endParaRPr lang="en-US" b="1" dirty="0"/>
          </a:p>
          <a:p>
            <a:r>
              <a:rPr lang="en-US" b="1" dirty="0"/>
              <a:t>However, the sender can still send multiple short data segments.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4263E-BE5A-5A4F-AF18-F114F53C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369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3181E-8CD4-8C49-8289-58A2BB2D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come into the sender in small pieces, just send the first piece and buffer all the rest until the first piece is acknowledged. </a:t>
            </a:r>
          </a:p>
          <a:p>
            <a:endParaRPr lang="en-US" dirty="0"/>
          </a:p>
          <a:p>
            <a:r>
              <a:rPr lang="en-US" dirty="0"/>
              <a:t>Then send all buffered data in one TCP segment and start buffering again until the next segment is acknowledged. </a:t>
            </a:r>
          </a:p>
          <a:p>
            <a:pPr lvl="1"/>
            <a:r>
              <a:rPr lang="en-US" b="1" dirty="0"/>
              <a:t>Only one short packet can be outstanding at any time. </a:t>
            </a:r>
          </a:p>
          <a:p>
            <a:pPr lvl="1"/>
            <a:endParaRPr lang="en-US" b="1" dirty="0"/>
          </a:p>
          <a:p>
            <a:r>
              <a:rPr lang="en-US" b="1" dirty="0"/>
              <a:t>Do we want Nagle’s Algorithm all the time? </a:t>
            </a:r>
          </a:p>
          <a:p>
            <a:endParaRPr lang="en-US" b="1" dirty="0"/>
          </a:p>
          <a:p>
            <a:r>
              <a:rPr lang="en-US" b="1" dirty="0"/>
              <a:t>Nagle’s Algorithm and Delayed Acknowledgement </a:t>
            </a:r>
          </a:p>
          <a:p>
            <a:pPr lvl="1"/>
            <a:r>
              <a:rPr lang="en-US" dirty="0"/>
              <a:t>Receiver waits for data and sender waits for acknowledgement – results in starvation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3B7F0-A7F3-884B-84E0-0AB574BA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3415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05854F-C193-2545-BE50-8159102E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passed to the sending TCP entity in large blocks, but an interactive application on the receiver side reads data only 1 byte at a time.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45C3A-17C3-3749-A769-77F7509A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Window Syndrome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91BA7-CA4D-2E48-AF98-8DF4CD4C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58" y="1957212"/>
            <a:ext cx="7814159" cy="4900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BC67C-A19F-BE49-A67F-16DA3394F275}"/>
              </a:ext>
            </a:extLst>
          </p:cNvPr>
          <p:cNvSpPr txBox="1"/>
          <p:nvPr/>
        </p:nvSpPr>
        <p:spPr>
          <a:xfrm>
            <a:off x="9020391" y="4407606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BF68E3-A637-7644-B1F9-3E481CC3356A}"/>
              </a:ext>
            </a:extLst>
          </p:cNvPr>
          <p:cNvSpPr txBox="1">
            <a:spLocks/>
          </p:cNvSpPr>
          <p:nvPr/>
        </p:nvSpPr>
        <p:spPr>
          <a:xfrm>
            <a:off x="356839" y="2355742"/>
            <a:ext cx="5826985" cy="4283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Clark’s solution: </a:t>
            </a:r>
            <a:r>
              <a:rPr lang="en-US" dirty="0"/>
              <a:t>Do not send window update for 1 byte. Wait until sufficient space is available at the receiver buffer.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58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14C04-4CA4-2241-A2D2-970DFEBA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Nagle’s algorithm and Clark’s solution to silly window syndrome are </a:t>
            </a:r>
            <a:r>
              <a:rPr lang="en-US" b="1" dirty="0"/>
              <a:t>complementary</a:t>
            </a:r>
          </a:p>
          <a:p>
            <a:endParaRPr lang="en-US" b="1" dirty="0"/>
          </a:p>
          <a:p>
            <a:r>
              <a:rPr lang="en-US" b="1" dirty="0"/>
              <a:t>Nagle’s algorithm: </a:t>
            </a:r>
            <a:r>
              <a:rPr lang="en-US" dirty="0"/>
              <a:t>Solve the problem caused by the sending application delivering data to TCP a byte at a time</a:t>
            </a:r>
          </a:p>
          <a:p>
            <a:endParaRPr lang="en-US" b="1" dirty="0"/>
          </a:p>
          <a:p>
            <a:r>
              <a:rPr lang="en-US" b="1" dirty="0"/>
              <a:t>Clark’s solution: </a:t>
            </a:r>
            <a:r>
              <a:rPr lang="en-US" dirty="0"/>
              <a:t>Receiving application fetching the data up from TCP a byte at a time </a:t>
            </a:r>
          </a:p>
          <a:p>
            <a:endParaRPr lang="en-US" b="1" dirty="0"/>
          </a:p>
          <a:p>
            <a:r>
              <a:rPr lang="en-US" dirty="0"/>
              <a:t>Exception: The PSH flag is used to inform the sender to create a segment immediately without waiting for more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EB7B5E-CE38-114B-A294-01B5F4D2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Short Segments – Sender and Receiver Together</a:t>
            </a:r>
          </a:p>
        </p:txBody>
      </p:sp>
    </p:spTree>
    <p:extLst>
      <p:ext uri="{BB962C8B-B14F-4D97-AF65-F5344CB8AC3E}">
        <p14:creationId xmlns:p14="http://schemas.microsoft.com/office/powerpoint/2010/main" val="41896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38F4E-A514-B14B-996A-E5342B7A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106428"/>
            <a:ext cx="11552663" cy="5349838"/>
          </a:xfrm>
        </p:spPr>
        <p:txBody>
          <a:bodyPr/>
          <a:lstStyle/>
          <a:p>
            <a:r>
              <a:rPr lang="en-US" dirty="0"/>
              <a:t>TCP was specifically designed to provide a reliable, end-to-end byte stream over an unreliable </a:t>
            </a:r>
            <a:r>
              <a:rPr lang="en-US" b="1" dirty="0"/>
              <a:t>internetwork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Internetwork</a:t>
            </a:r>
            <a:r>
              <a:rPr lang="en-US" dirty="0"/>
              <a:t> – different parts may have widely different topologies, bandwidths, delays, packet sizes and other parameters</a:t>
            </a:r>
          </a:p>
          <a:p>
            <a:endParaRPr lang="en-US" b="1" dirty="0"/>
          </a:p>
          <a:p>
            <a:r>
              <a:rPr lang="en-US" b="1" dirty="0"/>
              <a:t>TCP </a:t>
            </a:r>
            <a:r>
              <a:rPr lang="en-US" dirty="0"/>
              <a:t>dynamically adapts to properties of the internetwork and is robust in the face of many kinds of failures. </a:t>
            </a:r>
          </a:p>
          <a:p>
            <a:endParaRPr lang="en-US" b="1" dirty="0"/>
          </a:p>
          <a:p>
            <a:r>
              <a:rPr lang="en-US" dirty="0"/>
              <a:t>RFC 793 (September 1981) – Base protocol</a:t>
            </a:r>
          </a:p>
          <a:p>
            <a:pPr lvl="1"/>
            <a:r>
              <a:rPr lang="en-US" dirty="0"/>
              <a:t>RFC 1122 (clarifications and bug fixes), RFC 1323 (High performance), RFC 2018 (SACK), RFC 2581 (Congestion Control), RFC 3168 (Explicit Congestion Notification)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CE109-645D-A347-9D05-CB5B9CF0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</p:spTree>
    <p:extLst>
      <p:ext uri="{BB962C8B-B14F-4D97-AF65-F5344CB8AC3E}">
        <p14:creationId xmlns:p14="http://schemas.microsoft.com/office/powerpoint/2010/main" val="71958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18B31-1ED4-BD42-9A8E-DBE5C91F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buffers out of order segments and forward a duplicate acknowledgement to the sender. </a:t>
            </a:r>
          </a:p>
          <a:p>
            <a:endParaRPr lang="en-US" dirty="0"/>
          </a:p>
          <a:p>
            <a:r>
              <a:rPr lang="en-US" b="1" dirty="0"/>
              <a:t>Acknowledgement in TCP – Cumulative acknowledgement </a:t>
            </a:r>
          </a:p>
          <a:p>
            <a:endParaRPr lang="en-US" b="1" dirty="0"/>
          </a:p>
          <a:p>
            <a:r>
              <a:rPr lang="en-US" dirty="0"/>
              <a:t>Receiver has received bytes 0, 1, 2, _, 4, 5, 6, 7</a:t>
            </a:r>
          </a:p>
          <a:p>
            <a:pPr lvl="1"/>
            <a:r>
              <a:rPr lang="en-US" dirty="0"/>
              <a:t>TCP sends a cumulative acknowledgement with ACK number 2, acknowledging everything up to byte 2</a:t>
            </a:r>
          </a:p>
          <a:p>
            <a:pPr lvl="1"/>
            <a:r>
              <a:rPr lang="en-US" dirty="0"/>
              <a:t>Once 4 is received, a duplicate ACK with ACK number 3 (next expected byte) is forwarded – </a:t>
            </a:r>
            <a:r>
              <a:rPr lang="en-US" b="1" dirty="0"/>
              <a:t>triggers congestion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After timeout, sender retransmits byte 3</a:t>
            </a:r>
          </a:p>
          <a:p>
            <a:pPr lvl="1"/>
            <a:r>
              <a:rPr lang="en-US" dirty="0"/>
              <a:t>Once byte 3 is received, it can send another cumulative ACK with ACK number 8 (next </a:t>
            </a:r>
            <a:r>
              <a:rPr lang="en-US" dirty="0" err="1"/>
              <a:t>ecpected</a:t>
            </a:r>
            <a:r>
              <a:rPr lang="en-US" dirty="0"/>
              <a:t> byte)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FF9451-61E6-BE47-87D6-8C67CCFA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 of Order in TCP </a:t>
            </a:r>
          </a:p>
        </p:txBody>
      </p:sp>
    </p:spTree>
    <p:extLst>
      <p:ext uri="{BB962C8B-B14F-4D97-AF65-F5344CB8AC3E}">
        <p14:creationId xmlns:p14="http://schemas.microsoft.com/office/powerpoint/2010/main" val="119869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5B201B-92E5-EA45-8183-9B6CBBF8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TCP Retransmission Timeout (RTO)</a:t>
            </a:r>
            <a:r>
              <a:rPr lang="en-US" dirty="0"/>
              <a:t>: When a segment is sent, a retransmission timer is started</a:t>
            </a:r>
          </a:p>
          <a:p>
            <a:pPr lvl="1"/>
            <a:r>
              <a:rPr lang="en-US" b="1" dirty="0"/>
              <a:t>If the segment is acknowledged before the timer expires, the timer is stopped </a:t>
            </a:r>
          </a:p>
          <a:p>
            <a:pPr lvl="1"/>
            <a:r>
              <a:rPr lang="en-US" b="1" dirty="0"/>
              <a:t>If the timer expires before the acknowledgement comes, the segment is retransmitted</a:t>
            </a:r>
          </a:p>
          <a:p>
            <a:pPr lvl="1"/>
            <a:endParaRPr lang="en-US" b="1" dirty="0"/>
          </a:p>
          <a:p>
            <a:r>
              <a:rPr lang="en-US" b="1" dirty="0"/>
              <a:t>What can be an ideal value of RTO ?</a:t>
            </a:r>
          </a:p>
          <a:p>
            <a:endParaRPr lang="en-US" b="1" dirty="0"/>
          </a:p>
          <a:p>
            <a:r>
              <a:rPr lang="en-US" b="1" dirty="0"/>
              <a:t>Possible solution</a:t>
            </a:r>
            <a:r>
              <a:rPr lang="en-US" dirty="0"/>
              <a:t>: Estimate RTT, and RTO is some positive multiples of RTT</a:t>
            </a:r>
          </a:p>
          <a:p>
            <a:endParaRPr lang="en-US" b="1" dirty="0"/>
          </a:p>
          <a:p>
            <a:r>
              <a:rPr lang="en-US" b="1" dirty="0"/>
              <a:t>RTT estimation is difficult for transport layer – why?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03788-929B-A144-825F-A95431C1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Timer Management</a:t>
            </a:r>
          </a:p>
        </p:txBody>
      </p:sp>
    </p:spTree>
    <p:extLst>
      <p:ext uri="{BB962C8B-B14F-4D97-AF65-F5344CB8AC3E}">
        <p14:creationId xmlns:p14="http://schemas.microsoft.com/office/powerpoint/2010/main" val="409676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A1CA8-3DC2-C04C-84EF-5F443B6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at Data Link Layer vs RTT at Transport 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CB8C6-90B0-4842-8151-2C4079C1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143000"/>
            <a:ext cx="89281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2B235-3F1A-5149-8985-853424FD927B}"/>
              </a:ext>
            </a:extLst>
          </p:cNvPr>
          <p:cNvSpPr txBox="1"/>
          <p:nvPr/>
        </p:nvSpPr>
        <p:spPr>
          <a:xfrm>
            <a:off x="2696705" y="5591014"/>
            <a:ext cx="24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Link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4B75B-0D6E-EE4F-A97A-6964A68DDB26}"/>
              </a:ext>
            </a:extLst>
          </p:cNvPr>
          <p:cNvSpPr txBox="1"/>
          <p:nvPr/>
        </p:nvSpPr>
        <p:spPr>
          <a:xfrm>
            <a:off x="7049145" y="5591014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80705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8F0568-5746-B348-8E13-63885080A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 dynamic algorithm that constantly adapts the timeout interval, based on continuous measurements of network performance. </a:t>
                </a:r>
              </a:p>
              <a:p>
                <a:endParaRPr lang="en-US" dirty="0"/>
              </a:p>
              <a:p>
                <a:r>
                  <a:rPr lang="en-US" b="1" dirty="0"/>
                  <a:t>Jacobson’s algorithm (1988) - used in TCP</a:t>
                </a:r>
              </a:p>
              <a:p>
                <a:pPr lvl="1"/>
                <a:r>
                  <a:rPr lang="en-US" dirty="0"/>
                  <a:t>For each connection, TCP maintains a variable, </a:t>
                </a:r>
                <a:r>
                  <a:rPr lang="en-US" b="1" i="1" dirty="0">
                    <a:solidFill>
                      <a:srgbClr val="002060"/>
                    </a:solidFill>
                  </a:rPr>
                  <a:t>SRTT (smoothed Round Trip Time) </a:t>
                </a:r>
                <a:r>
                  <a:rPr lang="en-US" dirty="0"/>
                  <a:t>– best current estimate of the round trip time to the destination </a:t>
                </a:r>
              </a:p>
              <a:p>
                <a:pPr lvl="1"/>
                <a:r>
                  <a:rPr lang="en-US" dirty="0"/>
                  <a:t>When a segment is sent, a timer is started (both to see how long the acknowledgement takes and also to trigger a retransmission if it takes too long) </a:t>
                </a:r>
              </a:p>
              <a:p>
                <a:pPr lvl="1"/>
                <a:r>
                  <a:rPr lang="en-US" dirty="0"/>
                  <a:t>If the ACK gets back – measure the time (say, </a:t>
                </a:r>
                <a:r>
                  <a:rPr lang="en-US" i="1" dirty="0"/>
                  <a:t>R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Update SRTT as follows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 (Exponentially Weighted Moving Average – EWMA)</a:t>
                </a:r>
                <a:endParaRPr lang="en-US" dirty="0"/>
              </a:p>
              <a:p>
                <a:pPr lvl="1"/>
                <a:r>
                  <a:rPr lang="en-US" dirty="0"/>
                  <a:t>⍺ is a smoothing factor that determines how quickly the old values are forgotten. Typically ⍺ = 7/8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8F0568-5746-B348-8E13-63885080A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8" t="-1896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65B501-8C47-0B44-8CA3-6381D979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 at the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37944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77F11-8DB7-BC47-A17F-F6B55779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given a good value of SRTT, choosing a suitable RTO is nontrivial.</a:t>
            </a:r>
          </a:p>
          <a:p>
            <a:endParaRPr lang="en-US" dirty="0"/>
          </a:p>
          <a:p>
            <a:r>
              <a:rPr lang="en-US" dirty="0"/>
              <a:t>Initial implementation of TCP used RTO = 2SRTT</a:t>
            </a:r>
          </a:p>
          <a:p>
            <a:endParaRPr lang="en-US" dirty="0"/>
          </a:p>
          <a:p>
            <a:r>
              <a:rPr lang="en-US" dirty="0"/>
              <a:t>Experience showed that a constant value was too inflexible, because it failed to response when the </a:t>
            </a:r>
            <a:r>
              <a:rPr lang="en-US" b="1" dirty="0"/>
              <a:t>variance went up (RTT fluctuation is high) – happens normally at high load </a:t>
            </a:r>
          </a:p>
          <a:p>
            <a:endParaRPr lang="en-US" b="1" dirty="0"/>
          </a:p>
          <a:p>
            <a:r>
              <a:rPr lang="en-US" b="1" dirty="0"/>
              <a:t>Consider variance of RTT during RTO estimation.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22AF6-0492-984E-9AAE-3E8102B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EWMA</a:t>
            </a:r>
          </a:p>
        </p:txBody>
      </p:sp>
    </p:spTree>
    <p:extLst>
      <p:ext uri="{BB962C8B-B14F-4D97-AF65-F5344CB8AC3E}">
        <p14:creationId xmlns:p14="http://schemas.microsoft.com/office/powerpoint/2010/main" val="424411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426052-194C-0947-8CB9-67E525AFF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RTT variation (</a:t>
                </a:r>
                <a:r>
                  <a:rPr lang="en-US" i="1" dirty="0"/>
                  <a:t>RTTVAR</a:t>
                </a:r>
                <a:r>
                  <a:rPr lang="en-US" dirty="0"/>
                  <a:t>) as follows. 	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Typically </a:t>
                </a:r>
                <a:r>
                  <a:rPr lang="el-GR" dirty="0"/>
                  <a:t>β</a:t>
                </a:r>
                <a:r>
                  <a:rPr lang="en-US" dirty="0"/>
                  <a:t> = ¾ </a:t>
                </a:r>
              </a:p>
              <a:p>
                <a:endParaRPr lang="en-US" dirty="0"/>
              </a:p>
              <a:p>
                <a:r>
                  <a:rPr lang="en-US" dirty="0"/>
                  <a:t>RTO is estimated as follows,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Why 4 ?</a:t>
                </a:r>
              </a:p>
              <a:p>
                <a:pPr lvl="1"/>
                <a:r>
                  <a:rPr lang="en-US" b="1" dirty="0"/>
                  <a:t>Somehow arbitrary </a:t>
                </a:r>
              </a:p>
              <a:p>
                <a:pPr lvl="1"/>
                <a:r>
                  <a:rPr lang="en-US" b="1" dirty="0"/>
                  <a:t>Jacobson’s paper is full of clever tricks – use integer addition, subtraction and shift – computation is lightweight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426052-194C-0947-8CB9-67E525AFF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C136D4C-AED9-9840-A8F1-2979457F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Estimation</a:t>
            </a:r>
          </a:p>
        </p:txBody>
      </p:sp>
    </p:spTree>
    <p:extLst>
      <p:ext uri="{BB962C8B-B14F-4D97-AF65-F5344CB8AC3E}">
        <p14:creationId xmlns:p14="http://schemas.microsoft.com/office/powerpoint/2010/main" val="309132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4BD3F-D56A-3347-B24D-FDA6FD69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get the RTT estimation, when a segment is lost and retransmitted again? </a:t>
            </a:r>
          </a:p>
          <a:p>
            <a:endParaRPr lang="en-US" dirty="0"/>
          </a:p>
          <a:p>
            <a:r>
              <a:rPr lang="en-US" b="1" dirty="0" err="1"/>
              <a:t>Karn’s</a:t>
            </a:r>
            <a:r>
              <a:rPr lang="en-US" b="1" dirty="0"/>
              <a:t> algorithm: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 not update estimates on any segments that has been retransmitted </a:t>
            </a:r>
          </a:p>
          <a:p>
            <a:pPr lvl="1"/>
            <a:r>
              <a:rPr lang="en-US" dirty="0"/>
              <a:t>The timeout is doubled each successive retransmission until the segments gets through the first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A128B9-008A-F04B-AF0C-0080343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154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2C59B5-4CCC-A04B-B510-17AA32D5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Persistent TCP Timer: </a:t>
            </a:r>
            <a:r>
              <a:rPr lang="en-US" dirty="0"/>
              <a:t>Avoid deadlock when receiver buffer is announced as zero</a:t>
            </a:r>
          </a:p>
          <a:p>
            <a:pPr lvl="1"/>
            <a:r>
              <a:rPr lang="en-US" b="1" dirty="0"/>
              <a:t>After the timer goes off, sender forwards a probe packet to the receiver to get the updated window size</a:t>
            </a:r>
          </a:p>
          <a:p>
            <a:pPr lvl="1"/>
            <a:endParaRPr lang="en-US" b="1" dirty="0"/>
          </a:p>
          <a:p>
            <a:r>
              <a:rPr lang="en-US" b="1" dirty="0" err="1"/>
              <a:t>Keepalive</a:t>
            </a:r>
            <a:r>
              <a:rPr lang="en-US" b="1" dirty="0"/>
              <a:t> Timer: </a:t>
            </a:r>
            <a:r>
              <a:rPr lang="en-US" dirty="0"/>
              <a:t>Close the connection when a connection has been idle for a long duration </a:t>
            </a:r>
          </a:p>
          <a:p>
            <a:endParaRPr lang="en-US" b="1" dirty="0"/>
          </a:p>
          <a:p>
            <a:r>
              <a:rPr lang="en-US" b="1" dirty="0"/>
              <a:t>TCP TIME_WAIT: </a:t>
            </a:r>
            <a:r>
              <a:rPr lang="en-US" dirty="0"/>
              <a:t>Wait before closing a connection – twice the packet lifetime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71C60-6B53-9042-A9AF-2D26783B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TCP Timers</a:t>
            </a:r>
          </a:p>
        </p:txBody>
      </p:sp>
    </p:spTree>
    <p:extLst>
      <p:ext uri="{BB962C8B-B14F-4D97-AF65-F5344CB8AC3E}">
        <p14:creationId xmlns:p14="http://schemas.microsoft.com/office/powerpoint/2010/main" val="3816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2360E-9896-E847-B04F-3E281A91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implementation of AIMD using a window and with packet loss as the binary signal </a:t>
            </a:r>
          </a:p>
          <a:p>
            <a:endParaRPr lang="en-US" dirty="0"/>
          </a:p>
          <a:p>
            <a:r>
              <a:rPr lang="en-US" dirty="0"/>
              <a:t>TCP maintains a </a:t>
            </a:r>
            <a:r>
              <a:rPr lang="en-US" b="1" dirty="0"/>
              <a:t>Congestion Window (</a:t>
            </a:r>
            <a:r>
              <a:rPr lang="en-US" b="1" dirty="0" err="1"/>
              <a:t>CWnd</a:t>
            </a:r>
            <a:r>
              <a:rPr lang="en-US" b="1" dirty="0"/>
              <a:t>) – </a:t>
            </a:r>
            <a:r>
              <a:rPr lang="en-US" dirty="0"/>
              <a:t>number of bytes the sender may have in the network at any time</a:t>
            </a:r>
          </a:p>
          <a:p>
            <a:endParaRPr lang="en-US" dirty="0"/>
          </a:p>
          <a:p>
            <a:r>
              <a:rPr lang="en-US" b="1" dirty="0"/>
              <a:t>Sending Rate = Congestion Window / RTT</a:t>
            </a:r>
          </a:p>
          <a:p>
            <a:endParaRPr lang="en-US" b="1" dirty="0"/>
          </a:p>
          <a:p>
            <a:r>
              <a:rPr lang="en-US" b="1" dirty="0"/>
              <a:t>Sender Window (</a:t>
            </a:r>
            <a:r>
              <a:rPr lang="en-US" b="1" dirty="0" err="1"/>
              <a:t>SWnd</a:t>
            </a:r>
            <a:r>
              <a:rPr lang="en-US" b="1" dirty="0"/>
              <a:t>) = Min (</a:t>
            </a:r>
            <a:r>
              <a:rPr lang="en-US" b="1" dirty="0" err="1"/>
              <a:t>CWnd</a:t>
            </a:r>
            <a:r>
              <a:rPr lang="en-US" b="1" dirty="0"/>
              <a:t>, </a:t>
            </a:r>
            <a:r>
              <a:rPr lang="en-US" b="1" dirty="0" err="1"/>
              <a:t>RWnd</a:t>
            </a:r>
            <a:r>
              <a:rPr lang="en-US" b="1" dirty="0"/>
              <a:t>) </a:t>
            </a:r>
          </a:p>
          <a:p>
            <a:endParaRPr lang="en-US" b="1" dirty="0"/>
          </a:p>
          <a:p>
            <a:r>
              <a:rPr lang="en-US" dirty="0" err="1"/>
              <a:t>RWnd</a:t>
            </a:r>
            <a:r>
              <a:rPr lang="en-US" dirty="0"/>
              <a:t> – Receiver advertised window size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25B26-15D9-D344-B141-9160CC33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18498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EE99B-BD00-674E-BBA4-F63B8E63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1986, the growing popularity of Internet led to the first occurrence of congestion collapse – a prolonged period during which </a:t>
            </a:r>
            <a:r>
              <a:rPr lang="en-US" dirty="0" err="1"/>
              <a:t>goodput</a:t>
            </a:r>
            <a:r>
              <a:rPr lang="en-US" dirty="0"/>
              <a:t> dropped precipitously (more than a factor of 100)</a:t>
            </a:r>
          </a:p>
          <a:p>
            <a:endParaRPr lang="en-US" dirty="0"/>
          </a:p>
          <a:p>
            <a:r>
              <a:rPr lang="en-US" dirty="0"/>
              <a:t>Early TCP Congestion Control algorithm – Effort by Van </a:t>
            </a:r>
            <a:r>
              <a:rPr lang="en-US" dirty="0" err="1"/>
              <a:t>Jancobson</a:t>
            </a:r>
            <a:r>
              <a:rPr lang="en-US" dirty="0"/>
              <a:t> (1988) </a:t>
            </a:r>
          </a:p>
          <a:p>
            <a:endParaRPr lang="en-US" dirty="0"/>
          </a:p>
          <a:p>
            <a:r>
              <a:rPr lang="en-US" b="1" dirty="0"/>
              <a:t>Challenged for Jacobson</a:t>
            </a:r>
            <a:r>
              <a:rPr lang="en-US" dirty="0"/>
              <a:t> – Implement congestion control without making much change in the protocol (made it instantly deployable) </a:t>
            </a:r>
          </a:p>
          <a:p>
            <a:endParaRPr lang="en-US" b="1" dirty="0"/>
          </a:p>
          <a:p>
            <a:r>
              <a:rPr lang="en-US" b="1" dirty="0"/>
              <a:t>Packet loss is a suitable signal for congestion – use timeout to detect packet loss. Tune </a:t>
            </a:r>
            <a:r>
              <a:rPr lang="en-US" b="1" dirty="0" err="1"/>
              <a:t>CWnd</a:t>
            </a:r>
            <a:r>
              <a:rPr lang="en-US" b="1" dirty="0"/>
              <a:t> based on the observation from packet loss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564B6-A8D6-7948-B6F3-76E25E31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1986 Congestion Collapse</a:t>
            </a:r>
          </a:p>
        </p:txBody>
      </p:sp>
    </p:spTree>
    <p:extLst>
      <p:ext uri="{BB962C8B-B14F-4D97-AF65-F5344CB8AC3E}">
        <p14:creationId xmlns:p14="http://schemas.microsoft.com/office/powerpoint/2010/main" val="5895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88EE1D-E937-8249-A9F7-6D3FB8AE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Sockets</a:t>
            </a:r>
            <a:r>
              <a:rPr lang="en-US" dirty="0"/>
              <a:t> to define an end-to-end connection (Source IP, Source Port, Source Initial Sequence Number, Destination IP, Destination Port, Destination Initial Sequence Number)</a:t>
            </a:r>
          </a:p>
          <a:p>
            <a:endParaRPr lang="en-US" dirty="0"/>
          </a:p>
          <a:p>
            <a:r>
              <a:rPr lang="en-US" b="1" dirty="0"/>
              <a:t>Unix Model of Socket Implementation: </a:t>
            </a:r>
          </a:p>
          <a:p>
            <a:pPr lvl="1"/>
            <a:r>
              <a:rPr lang="en-US" dirty="0"/>
              <a:t>A single daemon process, called </a:t>
            </a:r>
            <a:r>
              <a:rPr lang="en-US" b="1" dirty="0"/>
              <a:t>Internet Daemon (</a:t>
            </a:r>
            <a:r>
              <a:rPr lang="en-US" b="1" dirty="0" err="1"/>
              <a:t>inetd</a:t>
            </a:r>
            <a:r>
              <a:rPr lang="en-US" b="1" dirty="0"/>
              <a:t>)</a:t>
            </a:r>
            <a:r>
              <a:rPr lang="en-US" dirty="0"/>
              <a:t> runs all the times at different </a:t>
            </a:r>
            <a:r>
              <a:rPr lang="en-US" b="1" dirty="0"/>
              <a:t>well known ports</a:t>
            </a:r>
            <a:r>
              <a:rPr lang="en-US" dirty="0"/>
              <a:t>, and wait for the first incoming connection</a:t>
            </a:r>
          </a:p>
          <a:p>
            <a:pPr lvl="1"/>
            <a:r>
              <a:rPr lang="en-US" dirty="0"/>
              <a:t>When a first incoming connection comes, </a:t>
            </a:r>
            <a:r>
              <a:rPr lang="en-US" i="1" dirty="0" err="1"/>
              <a:t>inetd</a:t>
            </a:r>
            <a:r>
              <a:rPr lang="en-US" dirty="0"/>
              <a:t> forks a new process and starts the corresponding daemon (for example </a:t>
            </a:r>
            <a:r>
              <a:rPr lang="en-US" i="1" dirty="0" err="1"/>
              <a:t>httpd</a:t>
            </a:r>
            <a:r>
              <a:rPr lang="en-US" i="1" dirty="0"/>
              <a:t> </a:t>
            </a:r>
            <a:r>
              <a:rPr lang="en-US" dirty="0"/>
              <a:t> at port 80, </a:t>
            </a:r>
            <a:r>
              <a:rPr lang="en-US" i="1" dirty="0" err="1"/>
              <a:t>ftpd</a:t>
            </a:r>
            <a:r>
              <a:rPr lang="en-US" dirty="0"/>
              <a:t> at port 21 etc.)</a:t>
            </a:r>
          </a:p>
          <a:p>
            <a:pPr lvl="1"/>
            <a:endParaRPr lang="en-US" dirty="0"/>
          </a:p>
          <a:p>
            <a:r>
              <a:rPr lang="en-US" dirty="0"/>
              <a:t>All TCP connections are full-diplex and point-to-point. TCP does not support multicasting or broadcasting.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38782-2BE4-7343-9B1B-A5CE1A4A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Service Model</a:t>
            </a:r>
          </a:p>
        </p:txBody>
      </p:sp>
    </p:spTree>
    <p:extLst>
      <p:ext uri="{BB962C8B-B14F-4D97-AF65-F5344CB8AC3E}">
        <p14:creationId xmlns:p14="http://schemas.microsoft.com/office/powerpoint/2010/main" val="324837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8EA92-FC72-2C4B-A02B-B9E5AD73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of the most interesting ideas – use ACK for clocking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ACK returns to the sender at about the rate that packets can be sent over the slowest link in the path.  </a:t>
            </a:r>
          </a:p>
          <a:p>
            <a:endParaRPr lang="en-US" b="1" dirty="0"/>
          </a:p>
          <a:p>
            <a:r>
              <a:rPr lang="en-US" b="1" dirty="0"/>
              <a:t>Trigger </a:t>
            </a:r>
            <a:r>
              <a:rPr lang="en-US" b="1" dirty="0" err="1"/>
              <a:t>CWnd</a:t>
            </a:r>
            <a:r>
              <a:rPr lang="en-US" b="1" dirty="0"/>
              <a:t> adjustment based on the rate at which ACK are received.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3D7FF-8386-B749-B4DD-682C462C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</a:t>
            </a:r>
            <a:r>
              <a:rPr lang="en-US" dirty="0" err="1"/>
              <a:t>CWnd</a:t>
            </a:r>
            <a:r>
              <a:rPr lang="en-US" dirty="0"/>
              <a:t> based on AIMD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C70E2-D01F-0848-A977-7EDD1AFE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1812656"/>
            <a:ext cx="9267608" cy="23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57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399C85-CDD1-CF4C-AE0F-4F3E7FCC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AIMD rule will take a very long time to reach a good operating point on fast networks if the </a:t>
            </a:r>
            <a:r>
              <a:rPr lang="en-US" dirty="0" err="1"/>
              <a:t>CWnd</a:t>
            </a:r>
            <a:r>
              <a:rPr lang="en-US" dirty="0"/>
              <a:t> is started from a small size. </a:t>
            </a:r>
          </a:p>
          <a:p>
            <a:endParaRPr lang="en-US" dirty="0"/>
          </a:p>
          <a:p>
            <a:r>
              <a:rPr lang="en-US" dirty="0"/>
              <a:t>A 10 Mbps link with 100 </a:t>
            </a:r>
            <a:r>
              <a:rPr lang="en-US" dirty="0" err="1"/>
              <a:t>ms</a:t>
            </a:r>
            <a:r>
              <a:rPr lang="en-US" dirty="0"/>
              <a:t> RTT</a:t>
            </a:r>
          </a:p>
          <a:p>
            <a:pPr lvl="1"/>
            <a:r>
              <a:rPr lang="en-US" dirty="0"/>
              <a:t>Appropriate </a:t>
            </a:r>
            <a:r>
              <a:rPr lang="en-US" dirty="0" err="1"/>
              <a:t>CWnd</a:t>
            </a:r>
            <a:r>
              <a:rPr lang="en-US" dirty="0"/>
              <a:t> = BDP = 1 Mbit</a:t>
            </a:r>
          </a:p>
          <a:p>
            <a:pPr lvl="1"/>
            <a:r>
              <a:rPr lang="en-US" dirty="0"/>
              <a:t>1250 byte packets -&gt; 100 packets to reach BDP</a:t>
            </a:r>
          </a:p>
          <a:p>
            <a:pPr lvl="1"/>
            <a:r>
              <a:rPr lang="en-US" dirty="0" err="1"/>
              <a:t>CWnd</a:t>
            </a:r>
            <a:r>
              <a:rPr lang="en-US" dirty="0"/>
              <a:t> starts at 1 packet, and increased 1 packet at every RTT</a:t>
            </a:r>
          </a:p>
          <a:p>
            <a:pPr lvl="1"/>
            <a:r>
              <a:rPr lang="en-US" dirty="0"/>
              <a:t>100 RTTs are required 10 sec before the connection reaches to a moderate rate</a:t>
            </a:r>
          </a:p>
          <a:p>
            <a:pPr lvl="1"/>
            <a:endParaRPr lang="en-US" dirty="0"/>
          </a:p>
          <a:p>
            <a:r>
              <a:rPr lang="en-US" b="1" dirty="0"/>
              <a:t>Slow Start - Exponential increase of rate to avoid slow convergence </a:t>
            </a:r>
          </a:p>
          <a:p>
            <a:pPr lvl="1"/>
            <a:r>
              <a:rPr lang="en-US" b="1" dirty="0"/>
              <a:t>Rate is not slow at all ! 😃</a:t>
            </a:r>
          </a:p>
          <a:p>
            <a:pPr lvl="1"/>
            <a:r>
              <a:rPr lang="en-US" b="1" dirty="0" err="1"/>
              <a:t>CWnd</a:t>
            </a:r>
            <a:r>
              <a:rPr lang="en-US" b="1" dirty="0"/>
              <a:t> is doubled at every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330C6-9694-7A44-8DD8-FAD0DF00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Rate Exponentially at the Beginning – The Slow Start</a:t>
            </a:r>
          </a:p>
        </p:txBody>
      </p:sp>
    </p:spTree>
    <p:extLst>
      <p:ext uri="{BB962C8B-B14F-4D97-AF65-F5344CB8AC3E}">
        <p14:creationId xmlns:p14="http://schemas.microsoft.com/office/powerpoint/2010/main" val="319654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9DEE0-82E1-4546-B965-B71B0222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ACK segment allows two more segments to be sent</a:t>
            </a:r>
          </a:p>
          <a:p>
            <a:endParaRPr lang="en-US" dirty="0"/>
          </a:p>
          <a:p>
            <a:r>
              <a:rPr lang="en-US" dirty="0"/>
              <a:t>For each segment that is acknowledged before the retransmission timer goes off, the sender adds one segment’s worth of bytes to the congestion window.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07B38-F57D-5841-8F3F-DB34CEE3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Slow Start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54644-BB89-4D4C-80B1-07A063CA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11" y="3096362"/>
            <a:ext cx="661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7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F1482B-D3A1-E841-A023-7F5824AD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causes exponential growth, eventually it will send too many packets into the network too quickly. </a:t>
            </a:r>
          </a:p>
          <a:p>
            <a:endParaRPr lang="en-US" dirty="0"/>
          </a:p>
          <a:p>
            <a:r>
              <a:rPr lang="en-US" dirty="0"/>
              <a:t>To keep slow start under control, the sender keeps a threshold for the connection called the </a:t>
            </a:r>
            <a:r>
              <a:rPr lang="en-US" b="1" dirty="0"/>
              <a:t>slow start threshold (</a:t>
            </a:r>
            <a:r>
              <a:rPr lang="en-US" b="1" dirty="0" err="1"/>
              <a:t>ssthresh</a:t>
            </a:r>
            <a:r>
              <a:rPr lang="en-US" b="1" dirty="0"/>
              <a:t>). </a:t>
            </a:r>
          </a:p>
          <a:p>
            <a:endParaRPr lang="en-US" b="1" dirty="0"/>
          </a:p>
          <a:p>
            <a:r>
              <a:rPr lang="en-US" dirty="0"/>
              <a:t>Initially </a:t>
            </a:r>
            <a:r>
              <a:rPr lang="en-US" dirty="0" err="1"/>
              <a:t>ssthresh</a:t>
            </a:r>
            <a:r>
              <a:rPr lang="en-US" dirty="0"/>
              <a:t> is set to BDP (or arbitrarily high), the maximum that a flow can push to the network. </a:t>
            </a:r>
          </a:p>
          <a:p>
            <a:endParaRPr lang="en-US" dirty="0"/>
          </a:p>
          <a:p>
            <a:r>
              <a:rPr lang="en-US" dirty="0"/>
              <a:t>Whenever a packet loss is detected by a RTO, the </a:t>
            </a:r>
            <a:r>
              <a:rPr lang="en-US" dirty="0" err="1"/>
              <a:t>ssthresh</a:t>
            </a:r>
            <a:r>
              <a:rPr lang="en-US" dirty="0"/>
              <a:t> is set to be half of the congestion window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1E9077-6C63-DE40-80A9-AF2EE140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Threshold</a:t>
            </a:r>
          </a:p>
        </p:txBody>
      </p:sp>
    </p:spTree>
    <p:extLst>
      <p:ext uri="{BB962C8B-B14F-4D97-AF65-F5344CB8AC3E}">
        <p14:creationId xmlns:p14="http://schemas.microsoft.com/office/powerpoint/2010/main" val="81607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D4FB59-604D-F143-AC0A-E9990DA05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Whenever </a:t>
                </a:r>
                <a:r>
                  <a:rPr lang="en-US" dirty="0" err="1"/>
                  <a:t>ssthresh</a:t>
                </a:r>
                <a:r>
                  <a:rPr lang="en-US" dirty="0"/>
                  <a:t> is crossed, TCP switches from slow start to additive increase. </a:t>
                </a:r>
              </a:p>
              <a:p>
                <a:endParaRPr lang="en-US" dirty="0"/>
              </a:p>
              <a:p>
                <a:r>
                  <a:rPr lang="en-US" dirty="0"/>
                  <a:t>Usually implemented with an partial increase for every segment that is acknowledged, rather than an increase of one segment per RTT. </a:t>
                </a:r>
              </a:p>
              <a:p>
                <a:endParaRPr lang="en-US" dirty="0"/>
              </a:p>
              <a:p>
                <a:r>
                  <a:rPr lang="en-US" dirty="0"/>
                  <a:t>A common approximation is to increase </a:t>
                </a:r>
                <a:r>
                  <a:rPr lang="en-US" dirty="0" err="1"/>
                  <a:t>Cwnd</a:t>
                </a:r>
                <a:r>
                  <a:rPr lang="en-US" dirty="0"/>
                  <a:t> for additive increase as follows: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𝑪𝑾𝒏𝒅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𝑪𝒘𝒏𝒅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𝑴𝑺𝑺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𝑴𝑺𝑺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𝑪𝑾𝒏𝒅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D4FB59-604D-F143-AC0A-E9990DA05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8FFBF9-EF92-1941-BF5F-0F25087B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 (Congestion Avoidance)</a:t>
            </a:r>
          </a:p>
        </p:txBody>
      </p:sp>
    </p:spTree>
    <p:extLst>
      <p:ext uri="{BB962C8B-B14F-4D97-AF65-F5344CB8AC3E}">
        <p14:creationId xmlns:p14="http://schemas.microsoft.com/office/powerpoint/2010/main" val="157064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D079F-E156-B54A-81FB-FA6EE08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 – Packet Wise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A17DB-0CA4-8D45-ACC3-09A2A896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2" y="1213065"/>
            <a:ext cx="9036696" cy="51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1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610332-624E-A04C-AB74-302BD40D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trigger a congestion notification in TCP – (1) RTO, (2) Duplicate ACK</a:t>
            </a:r>
          </a:p>
          <a:p>
            <a:endParaRPr lang="en-US" dirty="0"/>
          </a:p>
          <a:p>
            <a:r>
              <a:rPr lang="en-US" b="1" dirty="0"/>
              <a:t>RTO</a:t>
            </a:r>
            <a:r>
              <a:rPr lang="en-US" dirty="0"/>
              <a:t>: A sure indication of congestion, however time consuming</a:t>
            </a:r>
          </a:p>
          <a:p>
            <a:endParaRPr lang="en-US" b="1" dirty="0"/>
          </a:p>
          <a:p>
            <a:r>
              <a:rPr lang="en-US" b="1" dirty="0"/>
              <a:t>Duplicate ACK: </a:t>
            </a:r>
            <a:r>
              <a:rPr lang="en-US" dirty="0"/>
              <a:t>Receiver sends a duplicate ACK when it receives out of order segment </a:t>
            </a:r>
          </a:p>
          <a:p>
            <a:pPr lvl="1"/>
            <a:r>
              <a:rPr lang="en-US" b="1" dirty="0"/>
              <a:t>A loose way of indicating congestion </a:t>
            </a:r>
          </a:p>
          <a:p>
            <a:pPr lvl="1"/>
            <a:r>
              <a:rPr lang="en-US" b="1" dirty="0"/>
              <a:t>TCP arbitrarily assumes that THREE duplicate ACKs (DUPACKs) imply that a packet has been lost – triggers congestion control mechanism </a:t>
            </a:r>
          </a:p>
          <a:p>
            <a:pPr lvl="1"/>
            <a:r>
              <a:rPr lang="en-US" dirty="0"/>
              <a:t>The identity of the lost packet can be inferred – </a:t>
            </a:r>
            <a:r>
              <a:rPr lang="en-US" b="1" dirty="0"/>
              <a:t>the very next packet in sequence</a:t>
            </a:r>
          </a:p>
          <a:p>
            <a:pPr lvl="1"/>
            <a:r>
              <a:rPr lang="en-US" b="1" dirty="0"/>
              <a:t>Retransmit the lost packet and trigger congestion control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DF108-3F85-0745-89A4-AC57464B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an Congestion </a:t>
            </a:r>
          </a:p>
        </p:txBody>
      </p:sp>
    </p:spTree>
    <p:extLst>
      <p:ext uri="{BB962C8B-B14F-4D97-AF65-F5344CB8AC3E}">
        <p14:creationId xmlns:p14="http://schemas.microsoft.com/office/powerpoint/2010/main" val="2855000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B43E2-70F4-FF47-8C9D-4C2BF71F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THREE DUPACK as the sign of congestion</a:t>
            </a:r>
          </a:p>
          <a:p>
            <a:endParaRPr lang="en-US" dirty="0"/>
          </a:p>
          <a:p>
            <a:r>
              <a:rPr lang="en-US" dirty="0"/>
              <a:t>Once 3 DUPACKs have been received,</a:t>
            </a:r>
          </a:p>
          <a:p>
            <a:pPr lvl="1"/>
            <a:r>
              <a:rPr lang="en-US" dirty="0"/>
              <a:t>Retransmit the lost packet (</a:t>
            </a:r>
            <a:r>
              <a:rPr lang="en-US" b="1" dirty="0"/>
              <a:t>fast retransmission) </a:t>
            </a:r>
            <a:r>
              <a:rPr lang="en-US" dirty="0"/>
              <a:t>– takes one RTT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ssthresh</a:t>
            </a:r>
            <a:r>
              <a:rPr lang="en-US" dirty="0"/>
              <a:t> as half of the current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to 1 MSS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B106-71CC-0944-82CF-49E5C474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 – TCP </a:t>
            </a:r>
            <a:r>
              <a:rPr lang="en-US" dirty="0" err="1"/>
              <a:t>Tohoe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2B1B-C48B-7345-96CE-368F8846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63" y="3391624"/>
            <a:ext cx="7568985" cy="34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8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682CB-AC94-2C4B-BA44-3647F62C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Once a congestion is detected through 3 DUPACKs, do TCP really need to set </a:t>
            </a:r>
            <a:r>
              <a:rPr lang="en-US" b="1" dirty="0" err="1"/>
              <a:t>CWnd</a:t>
            </a:r>
            <a:r>
              <a:rPr lang="en-US" b="1" dirty="0"/>
              <a:t> = 1 MSS ?</a:t>
            </a:r>
          </a:p>
          <a:p>
            <a:endParaRPr lang="en-US" b="1" dirty="0"/>
          </a:p>
          <a:p>
            <a:r>
              <a:rPr lang="en-US" dirty="0"/>
              <a:t>DUPACK means that </a:t>
            </a:r>
            <a:r>
              <a:rPr lang="en-US" b="1" dirty="0"/>
              <a:t>some segments are still flowing in the network</a:t>
            </a:r>
            <a:r>
              <a:rPr lang="en-US" dirty="0"/>
              <a:t> – a signal for temporary congestion, but not a prolonged one </a:t>
            </a:r>
          </a:p>
          <a:p>
            <a:endParaRPr lang="en-US" dirty="0"/>
          </a:p>
          <a:p>
            <a:r>
              <a:rPr lang="en-US" dirty="0"/>
              <a:t>Immediately transmit the lost segment (</a:t>
            </a:r>
            <a:r>
              <a:rPr lang="en-US" b="1" dirty="0"/>
              <a:t>fast retransmit)</a:t>
            </a:r>
            <a:r>
              <a:rPr lang="en-US" dirty="0"/>
              <a:t>, then transmit additional segments based on the DUPACKs received </a:t>
            </a:r>
            <a:r>
              <a:rPr lang="en-US" b="1" dirty="0"/>
              <a:t>(fast recovery)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400B7-5804-E949-86E7-F97A4EC6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</p:spTree>
    <p:extLst>
      <p:ext uri="{BB962C8B-B14F-4D97-AF65-F5344CB8AC3E}">
        <p14:creationId xmlns:p14="http://schemas.microsoft.com/office/powerpoint/2010/main" val="1959829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9C007-B279-3946-B91F-1FA637F8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Fast recovery: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set </a:t>
            </a:r>
            <a:r>
              <a:rPr lang="en-IN" dirty="0" err="1"/>
              <a:t>ssthresh</a:t>
            </a:r>
            <a:r>
              <a:rPr lang="en-IN" dirty="0"/>
              <a:t> to one-half of the current congestion window. Retransmit the missing segment.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set </a:t>
            </a:r>
            <a:r>
              <a:rPr lang="en-IN" dirty="0" err="1"/>
              <a:t>cwnd</a:t>
            </a:r>
            <a:r>
              <a:rPr lang="en-IN" dirty="0"/>
              <a:t> = </a:t>
            </a:r>
            <a:r>
              <a:rPr lang="en-IN" dirty="0" err="1"/>
              <a:t>ssthresh</a:t>
            </a:r>
            <a:r>
              <a:rPr lang="en-IN" dirty="0"/>
              <a:t> + 3.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Each time another duplicate ACK arrives, set </a:t>
            </a:r>
            <a:r>
              <a:rPr lang="en-IN" dirty="0" err="1"/>
              <a:t>cwnd</a:t>
            </a:r>
            <a:r>
              <a:rPr lang="en-IN" dirty="0"/>
              <a:t> = </a:t>
            </a:r>
            <a:r>
              <a:rPr lang="en-IN" dirty="0" err="1"/>
              <a:t>cwnd</a:t>
            </a:r>
            <a:r>
              <a:rPr lang="en-IN" dirty="0"/>
              <a:t> + 1. Then, send a new data segment if allowed by the value of </a:t>
            </a:r>
            <a:r>
              <a:rPr lang="en-IN" dirty="0" err="1"/>
              <a:t>cwnd</a:t>
            </a:r>
            <a:r>
              <a:rPr lang="en-I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Once receive a new ACK (an ACK which acknowledges all intermediate segments sent between the lost packet and the receipt of the first duplicate ACK), exit fast recovery. This causes setting </a:t>
            </a:r>
            <a:r>
              <a:rPr lang="en-IN" dirty="0" err="1"/>
              <a:t>cwnd</a:t>
            </a:r>
            <a:r>
              <a:rPr lang="en-IN" dirty="0"/>
              <a:t> to </a:t>
            </a:r>
            <a:r>
              <a:rPr lang="en-IN" dirty="0" err="1"/>
              <a:t>ssthresh</a:t>
            </a:r>
            <a:r>
              <a:rPr lang="en-IN" dirty="0"/>
              <a:t> (the </a:t>
            </a:r>
            <a:r>
              <a:rPr lang="en-IN" dirty="0" err="1"/>
              <a:t>ssthresh</a:t>
            </a:r>
            <a:r>
              <a:rPr lang="en-IN" dirty="0"/>
              <a:t> in step 1). Then, continue with linear increasing due to congestion avoidance algorithm.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1B1AF-7BD3-6C42-8EF4-65FB5C3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</p:spTree>
    <p:extLst>
      <p:ext uri="{BB962C8B-B14F-4D97-AF65-F5344CB8AC3E}">
        <p14:creationId xmlns:p14="http://schemas.microsoft.com/office/powerpoint/2010/main" val="12077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3F724-A28A-5D4A-8275-30AE8837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TCP connection is a </a:t>
            </a:r>
            <a:r>
              <a:rPr lang="en-US" b="1" dirty="0"/>
              <a:t>byte stream</a:t>
            </a:r>
            <a:r>
              <a:rPr lang="en-US" dirty="0"/>
              <a:t>, not a message stream </a:t>
            </a:r>
          </a:p>
          <a:p>
            <a:endParaRPr lang="en-US" dirty="0"/>
          </a:p>
          <a:p>
            <a:r>
              <a:rPr lang="en-US" dirty="0"/>
              <a:t>Message boundaries are not preserved end-to-end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sending process does four 512 byte writes to a TCP stream –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 to the TCP socket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These data may be delivered as – four 512 byte chunks, two 1024 byte chunks, one 2048 byte chunk or some other way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There is no way for the receiver to detect the unit(s) in which the data were written by the sending process.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64282-CF4F-2B48-AC55-D79DE79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Service Model</a:t>
            </a:r>
          </a:p>
        </p:txBody>
      </p:sp>
    </p:spTree>
    <p:extLst>
      <p:ext uri="{BB962C8B-B14F-4D97-AF65-F5344CB8AC3E}">
        <p14:creationId xmlns:p14="http://schemas.microsoft.com/office/powerpoint/2010/main" val="2542498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0E405-BA38-D84B-940D-132BD0A9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15804-C4C4-3246-9041-7E3D95FA43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600" y="1083060"/>
            <a:ext cx="5232400" cy="577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1671-497D-AF4A-9521-BA6324D0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6" y="1725730"/>
            <a:ext cx="6912242" cy="32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4C6EC6-19B2-3E43-A1B1-4294DFAF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57" y="1582792"/>
            <a:ext cx="11623728" cy="1500187"/>
          </a:xfrm>
        </p:spPr>
        <p:txBody>
          <a:bodyPr/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This is a broad discussion of the Transport Layer … Next we’ll move to the discussion of Network layer and the IP Protocol</a:t>
            </a:r>
          </a:p>
        </p:txBody>
      </p:sp>
    </p:spTree>
    <p:extLst>
      <p:ext uri="{BB962C8B-B14F-4D97-AF65-F5344CB8AC3E}">
        <p14:creationId xmlns:p14="http://schemas.microsoft.com/office/powerpoint/2010/main" val="6854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3830D-4675-8E40-9718-09DD4742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766" y="859537"/>
            <a:ext cx="8758951" cy="56157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B8AF55-B7E1-F343-BCB8-B06F298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Protocol – The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C72D6-B857-1547-BB72-84226516969D}"/>
              </a:ext>
            </a:extLst>
          </p:cNvPr>
          <p:cNvSpPr txBox="1"/>
          <p:nvPr/>
        </p:nvSpPr>
        <p:spPr>
          <a:xfrm>
            <a:off x="0" y="5027488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7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B93F66-CC89-784A-BCAF-B12BCDD7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 sequence number and acknowledgement number</a:t>
            </a:r>
          </a:p>
          <a:p>
            <a:endParaRPr lang="en-US" dirty="0"/>
          </a:p>
          <a:p>
            <a:r>
              <a:rPr lang="en-US" dirty="0"/>
              <a:t>Every byte on a TCP connection has its own 32 bit sequence number – a </a:t>
            </a:r>
            <a:r>
              <a:rPr lang="en-US" b="1" dirty="0"/>
              <a:t>byte stream</a:t>
            </a:r>
            <a:r>
              <a:rPr lang="en-US" dirty="0"/>
              <a:t> oriented connection</a:t>
            </a:r>
          </a:p>
          <a:p>
            <a:endParaRPr lang="en-US" dirty="0"/>
          </a:p>
          <a:p>
            <a:r>
              <a:rPr lang="en-US" dirty="0"/>
              <a:t>TCP uses sliding window based flow control – the acknowledgement number contains next expected byte in order, which acknowledges the </a:t>
            </a:r>
            <a:r>
              <a:rPr lang="en-US" b="1" dirty="0"/>
              <a:t>cumulative bytes </a:t>
            </a:r>
            <a:r>
              <a:rPr lang="en-US" dirty="0"/>
              <a:t>that has been received by the receiver. </a:t>
            </a:r>
          </a:p>
          <a:p>
            <a:pPr lvl="1"/>
            <a:r>
              <a:rPr lang="en-US" dirty="0"/>
              <a:t>ACK number 31245 means that the receiver has correctly received up to 31244 bytes and expecting for byte 31245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655F5-DEAA-7947-9912-4E93C4C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Sequence Number and Acknowledgement Number</a:t>
            </a:r>
          </a:p>
        </p:txBody>
      </p:sp>
    </p:spTree>
    <p:extLst>
      <p:ext uri="{BB962C8B-B14F-4D97-AF65-F5344CB8AC3E}">
        <p14:creationId xmlns:p14="http://schemas.microsoft.com/office/powerpoint/2010/main" val="136174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A9EEC7-17A1-C945-9987-4058ABD8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028938"/>
            <a:ext cx="11552663" cy="5349838"/>
          </a:xfrm>
        </p:spPr>
        <p:txBody>
          <a:bodyPr/>
          <a:lstStyle/>
          <a:p>
            <a:r>
              <a:rPr lang="en-US" dirty="0"/>
              <a:t>The sending and receiving TCP entities exchange data in the form of </a:t>
            </a:r>
            <a:r>
              <a:rPr lang="en-US" b="1" dirty="0"/>
              <a:t>segments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TCP segment consists of a fixed 20 byte header (plus an optional part) followed by zero or more data bytes. </a:t>
            </a:r>
          </a:p>
          <a:p>
            <a:endParaRPr lang="en-US" dirty="0"/>
          </a:p>
          <a:p>
            <a:r>
              <a:rPr lang="en-US" dirty="0"/>
              <a:t>TCP can accumulate data from several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calls into one segment, or split data from 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into multiple segments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A segment size is restricted by two parameters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IP Payload (65515 bytes) 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Maximum Transmission Unit (MTU) of the link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516E2-BD49-0F44-B652-FF85486A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Segments</a:t>
            </a:r>
          </a:p>
        </p:txBody>
      </p:sp>
    </p:spTree>
    <p:extLst>
      <p:ext uri="{BB962C8B-B14F-4D97-AF65-F5344CB8AC3E}">
        <p14:creationId xmlns:p14="http://schemas.microsoft.com/office/powerpoint/2010/main" val="211086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1CC1D5-7791-764D-AEE3-25C0D393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calls from the applications write data to the TCP sender buffer.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sender maintains a dynamic window size based on the flow and congestion control algorithm</a:t>
            </a:r>
          </a:p>
          <a:p>
            <a:endParaRPr lang="en-US" dirty="0"/>
          </a:p>
          <a:p>
            <a:r>
              <a:rPr lang="en-US" dirty="0"/>
              <a:t>Modern implementations of TCP uses </a:t>
            </a:r>
            <a:r>
              <a:rPr lang="en-US" b="1" dirty="0"/>
              <a:t>path MTU discovery</a:t>
            </a:r>
            <a:r>
              <a:rPr lang="en-US" dirty="0"/>
              <a:t> to determine the MTU of the end-to-end path (uses ICMP protocol), and sets up the </a:t>
            </a:r>
            <a:r>
              <a:rPr lang="en-US" b="1" dirty="0"/>
              <a:t>Maximum Segment Size </a:t>
            </a:r>
            <a:r>
              <a:rPr lang="en-US" dirty="0"/>
              <a:t>(</a:t>
            </a:r>
            <a:r>
              <a:rPr lang="en-US" b="1" dirty="0"/>
              <a:t>MSS</a:t>
            </a:r>
            <a:r>
              <a:rPr lang="en-US" dirty="0"/>
              <a:t>) during connection establishment </a:t>
            </a:r>
          </a:p>
          <a:p>
            <a:pPr lvl="1"/>
            <a:r>
              <a:rPr lang="en-US" dirty="0"/>
              <a:t>May depend on other parameters (buffer implementation). </a:t>
            </a:r>
          </a:p>
          <a:p>
            <a:endParaRPr lang="en-US" dirty="0"/>
          </a:p>
          <a:p>
            <a:r>
              <a:rPr lang="en-US" dirty="0"/>
              <a:t>Check the sender window after receiving an ACK. If the window size is less than MSS, construct a single segment; otherwise construct multiple segments, each equals to the MSS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F0E96-7462-0A43-B855-CEBC71EE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TCP Segment is Created</a:t>
            </a:r>
          </a:p>
        </p:txBody>
      </p:sp>
    </p:spTree>
    <p:extLst>
      <p:ext uri="{BB962C8B-B14F-4D97-AF65-F5344CB8AC3E}">
        <p14:creationId xmlns:p14="http://schemas.microsoft.com/office/powerpoint/2010/main" val="111597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8F6819-10C4-C343-802F-BC422970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are constructed dynamically, so retransmissions do not guarantee the retransmission of the same data segment – a retransmission may contain additional data or less data</a:t>
            </a:r>
          </a:p>
          <a:p>
            <a:endParaRPr lang="en-US" dirty="0"/>
          </a:p>
          <a:p>
            <a:r>
              <a:rPr lang="en-US" dirty="0"/>
              <a:t>Segments may arrive out-of-order. TCP receiver should handle out-of-order segments in a proper way, so that data wastage is minimized.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00B83-AA48-EB4A-A369-CFECD321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TCP Design</a:t>
            </a:r>
          </a:p>
        </p:txBody>
      </p:sp>
    </p:spTree>
    <p:extLst>
      <p:ext uri="{BB962C8B-B14F-4D97-AF65-F5344CB8AC3E}">
        <p14:creationId xmlns:p14="http://schemas.microsoft.com/office/powerpoint/2010/main" val="4460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10088</TotalTime>
  <Words>2612</Words>
  <Application>Microsoft Macintosh PowerPoint</Application>
  <PresentationFormat>Widescreen</PresentationFormat>
  <Paragraphs>272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Arial Rounded MT Bold</vt:lpstr>
      <vt:lpstr>Calibri</vt:lpstr>
      <vt:lpstr>Cambria Math</vt:lpstr>
      <vt:lpstr>Consolas</vt:lpstr>
      <vt:lpstr>Office Theme</vt:lpstr>
      <vt:lpstr>CS 31006: Computer Networks – The Internet Transport Protocols</vt:lpstr>
      <vt:lpstr>Transmission Control Protocol (TCP)</vt:lpstr>
      <vt:lpstr>TCP Service Model</vt:lpstr>
      <vt:lpstr>TCP Service Model</vt:lpstr>
      <vt:lpstr>The TCP Protocol – The Header</vt:lpstr>
      <vt:lpstr>TCP Sequence Number and Acknowledgement Number</vt:lpstr>
      <vt:lpstr>TCP Segments</vt:lpstr>
      <vt:lpstr>How a TCP Segment is Created</vt:lpstr>
      <vt:lpstr>Challenges in TCP Design</vt:lpstr>
      <vt:lpstr>Window Size field in the TCP Segment Header</vt:lpstr>
      <vt:lpstr>TCP Connection Establishment</vt:lpstr>
      <vt:lpstr>TCP Connection Release</vt:lpstr>
      <vt:lpstr>TCP State Transition Diagram – Connection Modeling</vt:lpstr>
      <vt:lpstr>TCP State Transition Diagram – Connection Modeling</vt:lpstr>
      <vt:lpstr>TCP Sliding Window</vt:lpstr>
      <vt:lpstr>Delayed Acknowledgements</vt:lpstr>
      <vt:lpstr>Nagle’s Algorithm</vt:lpstr>
      <vt:lpstr>Silly Window Syndrome </vt:lpstr>
      <vt:lpstr>Handling Short Segments – Sender and Receiver Together</vt:lpstr>
      <vt:lpstr>Handling Out of Order in TCP </vt:lpstr>
      <vt:lpstr>TCP Timer Management</vt:lpstr>
      <vt:lpstr>RTT at Data Link Layer vs RTT at Transport Layer </vt:lpstr>
      <vt:lpstr>RTT Estimation at the Transport Layer</vt:lpstr>
      <vt:lpstr>Problem with EWMA</vt:lpstr>
      <vt:lpstr>RTO Estimation</vt:lpstr>
      <vt:lpstr>Karn’s Algorithm</vt:lpstr>
      <vt:lpstr>Other TCP Timers</vt:lpstr>
      <vt:lpstr>TCP Congestion Control</vt:lpstr>
      <vt:lpstr>1986 Congestion Collapse</vt:lpstr>
      <vt:lpstr>Adjust CWnd based on AIMD </vt:lpstr>
      <vt:lpstr>Increase Rate Exponentially at the Beginning – The Slow Start</vt:lpstr>
      <vt:lpstr>TCP Slow Start </vt:lpstr>
      <vt:lpstr>Slow Start Threshold</vt:lpstr>
      <vt:lpstr>Additive Increase (Congestion Avoidance)</vt:lpstr>
      <vt:lpstr>Additive Increase – Packet Wise Approximation</vt:lpstr>
      <vt:lpstr>Triggering an Congestion </vt:lpstr>
      <vt:lpstr>Fast Retransmission – TCP Tohoe</vt:lpstr>
      <vt:lpstr>Fast Recovery – TCP Reno</vt:lpstr>
      <vt:lpstr>Fast Recovery – TCP Reno</vt:lpstr>
      <vt:lpstr>Fast Recovery – TCP Reno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313</cp:revision>
  <dcterms:created xsi:type="dcterms:W3CDTF">2017-09-14T08:48:41Z</dcterms:created>
  <dcterms:modified xsi:type="dcterms:W3CDTF">2018-02-13T05:31:38Z</dcterms:modified>
</cp:coreProperties>
</file>