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pen Sans ExtraBold"/>
      <p:bold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ED106-A032-4E8C-B6A6-5C132C2C4863}">
  <a:tblStyle styleId="{679ED106-A032-4E8C-B6A6-5C132C2C4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ExtraBold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7a542543d_1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57a542543d_1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7a542543d_1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7a542543d_1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7a542543d_1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57a542543d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7a542543d_1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7a542543d_1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7a542543d_1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57a542543d_1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a542543d_1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57a542543d_1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a542543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57a542543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a542543d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57a542543d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7a542543d_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7a542543d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a542543d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57a542543d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a542543d_1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7a542543d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</a:t>
            </a:r>
            <a:r>
              <a:rPr lang="en-US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nalytics </a:t>
            </a:r>
            <a:r>
              <a:rPr lang="en-US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Sachin Rana</a:t>
            </a:r>
            <a:endParaRPr sz="2000"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RFM Analysis and Customer Classification</a:t>
            </a:r>
            <a:endParaRPr sz="1000"/>
          </a:p>
        </p:txBody>
      </p:sp>
      <p:sp>
        <p:nvSpPr>
          <p:cNvPr id="164" name="Google Shape;164;p22"/>
          <p:cNvSpPr/>
          <p:nvPr/>
        </p:nvSpPr>
        <p:spPr>
          <a:xfrm>
            <a:off x="205025" y="2164727"/>
            <a:ext cx="41346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● RFM analysis is used to determine which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customers a business should target to increase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its revenue and value.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● The RFM (Recency, Frequency, and Monetary)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model shows customers that have displayed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high levels of engagement with the business in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three categories mentioned.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975" y="1219635"/>
            <a:ext cx="3456835" cy="283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 sz="1600"/>
          </a:p>
        </p:txBody>
      </p:sp>
      <p:sp>
        <p:nvSpPr>
          <p:cNvPr id="174" name="Google Shape;174;p23"/>
          <p:cNvSpPr/>
          <p:nvPr/>
        </p:nvSpPr>
        <p:spPr>
          <a:xfrm>
            <a:off x="0" y="1636488"/>
            <a:ext cx="43395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chart shows that customers who purchased more recently have generated more revenue, than customer who visited a while ago.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Customers from recent past (50-100 days) also show to generate a moderate amount of revenue.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Those who visited more than 200 days ago generate low revenue.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500" y="1251899"/>
            <a:ext cx="4499699" cy="252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 sz="1600"/>
          </a:p>
        </p:txBody>
      </p:sp>
      <p:sp>
        <p:nvSpPr>
          <p:cNvPr id="184" name="Google Shape;184;p24"/>
          <p:cNvSpPr/>
          <p:nvPr/>
        </p:nvSpPr>
        <p:spPr>
          <a:xfrm>
            <a:off x="0" y="1636498"/>
            <a:ext cx="43395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Customer classified as "Platinum Customer," "Very Loyal," and "Becoming Loyal" visit frequently, which correlated with increased revenue for the business.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Naturally, there is a positive relationship between frequency and monetary gain for the business.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925" y="1083299"/>
            <a:ext cx="4499701" cy="252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 sz="1600"/>
          </a:p>
        </p:txBody>
      </p:sp>
      <p:sp>
        <p:nvSpPr>
          <p:cNvPr id="194" name="Google Shape;194;p25"/>
          <p:cNvSpPr/>
          <p:nvPr/>
        </p:nvSpPr>
        <p:spPr>
          <a:xfrm>
            <a:off x="0" y="1636502"/>
            <a:ext cx="4339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Very low frequency of 0-2 correlated with high recency values. i.e. More than 250 days ago.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Customers that have visited more recently (0-50 days) have a higher chance of visiting more frequently (6+).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Higher frequency has a negative relationship with recency values. Such that very recent customers are also frequent customers.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325" y="1083299"/>
            <a:ext cx="4499699" cy="25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-15500" y="-19475"/>
            <a:ext cx="9191400" cy="68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05025" y="263975"/>
            <a:ext cx="856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1200"/>
          </a:p>
        </p:txBody>
      </p:sp>
      <p:sp>
        <p:nvSpPr>
          <p:cNvPr id="203" name="Google Shape;203;p26"/>
          <p:cNvSpPr/>
          <p:nvPr/>
        </p:nvSpPr>
        <p:spPr>
          <a:xfrm>
            <a:off x="205025" y="614699"/>
            <a:ext cx="8565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Customer Title Definition list with RFM values assigned</a:t>
            </a:r>
            <a:endParaRPr sz="1600"/>
          </a:p>
        </p:txBody>
      </p:sp>
      <p:sp>
        <p:nvSpPr>
          <p:cNvPr id="204" name="Google Shape;204;p2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291100" y="93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{679ED106-A032-4E8C-B6A6-5C132C2C4863}</a:tableStyleId>
              </a:tblPr>
              <a:tblGrid>
                <a:gridCol w="679900"/>
                <a:gridCol w="1486975"/>
                <a:gridCol w="4155475"/>
                <a:gridCol w="916650"/>
              </a:tblGrid>
              <a:tr h="3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Rank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Customer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RFM Value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Platinum Customer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Most recent buy, buys often, most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444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Loyal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Most recent, buys often,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433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Becoming Loyal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Relatively recent, bought more than once,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Recent Customer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Bought recently, not very often, average money spent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344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Potential Customer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Bought recently, never bought before, spent small amount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323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Late bloomer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No purchases recently, but RFM value is larger than average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311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Losing Customer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Purchases was a while ago, below average RFM value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224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High Risk Customer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Purchase was long time ago, frequency is quite high, amount spent is high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212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Almost Lost Customer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Very low recency, low frequency, but high amount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Very low recency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Very low frequency, small amount spent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112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Lost Customers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RFM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-15500" y="-19475"/>
            <a:ext cx="9191400" cy="688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05025" y="263975"/>
            <a:ext cx="856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1200"/>
          </a:p>
        </p:txBody>
      </p:sp>
      <p:sp>
        <p:nvSpPr>
          <p:cNvPr id="212" name="Google Shape;212;p27"/>
          <p:cNvSpPr/>
          <p:nvPr/>
        </p:nvSpPr>
        <p:spPr>
          <a:xfrm>
            <a:off x="205025" y="614699"/>
            <a:ext cx="8565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Customer Title Distribution in Dataset</a:t>
            </a:r>
            <a:endParaRPr sz="1600"/>
          </a:p>
        </p:txBody>
      </p:sp>
      <p:sp>
        <p:nvSpPr>
          <p:cNvPr id="213" name="Google Shape;213;p2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800" y="974700"/>
            <a:ext cx="3749100" cy="2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" y="974700"/>
            <a:ext cx="5036274" cy="31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-15500" y="-19475"/>
            <a:ext cx="9191400" cy="4866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0" y="0"/>
            <a:ext cx="856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</a:rPr>
              <a:t>Summary Table of Top 1000 Customers to Target </a:t>
            </a:r>
            <a:endParaRPr sz="1200"/>
          </a:p>
        </p:txBody>
      </p:sp>
      <p:graphicFrame>
        <p:nvGraphicFramePr>
          <p:cNvPr id="222" name="Google Shape;222;p28"/>
          <p:cNvGraphicFramePr/>
          <p:nvPr/>
        </p:nvGraphicFramePr>
        <p:xfrm>
          <a:off x="0" y="4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{679ED106-A032-4E8C-B6A6-5C132C2C4863}</a:tableStyleId>
              </a:tblPr>
              <a:tblGrid>
                <a:gridCol w="650850"/>
                <a:gridCol w="1389500"/>
                <a:gridCol w="3832275"/>
                <a:gridCol w="998025"/>
                <a:gridCol w="1029375"/>
                <a:gridCol w="1079325"/>
              </a:tblGrid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Rank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Customer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Number of </a:t>
                      </a:r>
                      <a:r>
                        <a:rPr b="1" lang="en-US" sz="1000"/>
                        <a:t>Customers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Cumulative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Customer Selection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Platinum Customer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Most recent buy, buys often, most spent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176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Very Loyal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Most recent, buys often, spends large amount of money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184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360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184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Becoming Loyal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Relatively recent, bought more than once, spends large amount of money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704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344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Recent Customer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Bought recently, not very often, average money spent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1072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296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Potential Customer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Bought recently, never bought before, spent small amount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1427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Late bloomer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No purchases recently, but RFM value is larger than average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333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1760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Losing Customer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Purchases was a while ago, below average RFM value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r>
                        <a:rPr lang="en-US" sz="900"/>
                        <a:t>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2116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High Risk Customer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Purchase was long time ago, frequency is quite high, amount spent is 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360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2476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Almost Lost Customer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Very low recency, low frequency, but high amount spent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2802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Evasive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 Customers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Very low frequency, small amount spent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3203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Lost Customers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Very Low RFM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3493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118950" y="275399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0" y="820525"/>
            <a:ext cx="8565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Customer Target and Methodology </a:t>
            </a:r>
            <a:endParaRPr sz="800"/>
          </a:p>
        </p:txBody>
      </p:sp>
      <p:sp>
        <p:nvSpPr>
          <p:cNvPr id="230" name="Google Shape;230;p2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35"/>
            <a:ext cx="9144000" cy="17637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45225" y="3205500"/>
            <a:ext cx="88128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Filter through the top 1000 customers </a:t>
            </a:r>
            <a:r>
              <a:rPr lang="en-US"/>
              <a:t>assigning the condition discussed in the table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1000 customers discovered would have bought recently,they have bought very frequently in the past and tend to spend more than other customers.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51225" y="834162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Identify and Recommend Top 1000 Customer to Target from Datasets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205025" y="1754250"/>
            <a:ext cx="1884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u="sng">
                <a:latin typeface="Open Sans"/>
                <a:ea typeface="Open Sans"/>
                <a:cs typeface="Open Sans"/>
                <a:sym typeface="Open Sans"/>
              </a:rPr>
              <a:t>Outline of Problem </a:t>
            </a:r>
            <a:endParaRPr u="sng"/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97400" y="2140850"/>
            <a:ext cx="39276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Sprocket Central is a company that   specializes in high-quality bikes and cycling accessories.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Their marketing team is looking to boost business sales by analyzing provided datasets.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Using the 3 datasets provided the aim is to analyze and recommend 1000 customers that Sprocket Central should target to drive higher value for the company.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78" name="Google Shape;78;p15"/>
          <p:cNvSpPr txBox="1"/>
          <p:nvPr/>
        </p:nvSpPr>
        <p:spPr>
          <a:xfrm>
            <a:off x="5393150" y="1754250"/>
            <a:ext cx="2905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Contents of Data Analysis</a:t>
            </a:r>
            <a:endParaRPr u="sng"/>
          </a:p>
        </p:txBody>
      </p:sp>
      <p:sp>
        <p:nvSpPr>
          <p:cNvPr id="79" name="Google Shape;79;p15"/>
          <p:cNvSpPr txBox="1"/>
          <p:nvPr/>
        </p:nvSpPr>
        <p:spPr>
          <a:xfrm>
            <a:off x="5305825" y="2038025"/>
            <a:ext cx="34110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'New' and 'Old' Customer Age Distributi</a:t>
            </a:r>
            <a:r>
              <a:rPr lang="en-US" sz="1300"/>
              <a:t>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 Bike related purchases over the last 3 years by gender.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Job industry distributions.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Wealth segmentation by age category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Number of cars owned and not owned by state.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RFM analysis and customer classification.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0" name="Google Shape;80;p15"/>
          <p:cNvSpPr txBox="1"/>
          <p:nvPr/>
        </p:nvSpPr>
        <p:spPr>
          <a:xfrm>
            <a:off x="249575" y="4579925"/>
            <a:ext cx="8155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This will be done with the three phases of: Data Exploration,Model Development, and Interpretation.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Data Quality Assessment and 'Clean Up'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-160825" y="1734300"/>
            <a:ext cx="43920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Accuracy: Correct Values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Completeness: Data Fields with Values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Consistency: Values Free from Contradiction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Currency: Values up to Date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Relevancy: Data items with Value Meta-data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Validity: Data Containing Allowable Values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Uniqueness: Records that are Duplicated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1533238"/>
            <a:ext cx="3970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Issues for Data Quality Assessment</a:t>
            </a:r>
            <a:endParaRPr sz="1200"/>
          </a:p>
        </p:txBody>
      </p:sp>
      <p:sp>
        <p:nvSpPr>
          <p:cNvPr id="91" name="Google Shape;91;p16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Summary Table	</a:t>
            </a:r>
            <a:endParaRPr sz="13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725" y="2100175"/>
            <a:ext cx="5377275" cy="1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Data Quality Assessment and 'Clean Up'</a:t>
            </a:r>
            <a:endParaRPr sz="1100"/>
          </a:p>
        </p:txBody>
      </p:sp>
      <p:sp>
        <p:nvSpPr>
          <p:cNvPr id="100" name="Google Shape;100;p17"/>
          <p:cNvSpPr/>
          <p:nvPr/>
        </p:nvSpPr>
        <p:spPr>
          <a:xfrm>
            <a:off x="66725" y="1382550"/>
            <a:ext cx="49176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Most customers are aged between 40-49 in 'New.' and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'Old' customers.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lowest age groups are under 20 and 80+ for both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'New' and 'Old' customer lists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'New' customer list suggests that age groups 20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29 and 40-69 are most populated.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'Old' customer list suggests 20-69.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There is a steep drop of customers in the 30-39 age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group in 'New.'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61975" y="1089313"/>
            <a:ext cx="3970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'New' and 'Old' Customer Age Distributions</a:t>
            </a:r>
            <a:endParaRPr sz="1200"/>
          </a:p>
        </p:txBody>
      </p:sp>
      <p:sp>
        <p:nvSpPr>
          <p:cNvPr id="103" name="Google Shape;103;p17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675" y="872825"/>
            <a:ext cx="3970500" cy="223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675" y="3041625"/>
            <a:ext cx="3893449" cy="2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Bike related purchases over last 3 years by gender</a:t>
            </a:r>
            <a:endParaRPr sz="900"/>
          </a:p>
        </p:txBody>
      </p:sp>
      <p:sp>
        <p:nvSpPr>
          <p:cNvPr id="114" name="Google Shape;114;p18"/>
          <p:cNvSpPr/>
          <p:nvPr/>
        </p:nvSpPr>
        <p:spPr>
          <a:xfrm>
            <a:off x="99025" y="1210375"/>
            <a:ext cx="49176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Over the last three years about 50% of bike related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purchases were made by females to 48% of purchases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by males. Approximately 2% were made by unknown gender.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Numerically, females purchases almost 10 000 more than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males.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Females make up majority of bike related sales.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25" y="993875"/>
            <a:ext cx="3985167" cy="18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425" y="3210550"/>
            <a:ext cx="4439581" cy="18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Job Industry Distribution</a:t>
            </a:r>
            <a:endParaRPr sz="900"/>
          </a:p>
        </p:txBody>
      </p:sp>
      <p:sp>
        <p:nvSpPr>
          <p:cNvPr id="127" name="Google Shape;127;p19"/>
          <p:cNvSpPr/>
          <p:nvPr/>
        </p:nvSpPr>
        <p:spPr>
          <a:xfrm>
            <a:off x="99025" y="1210375"/>
            <a:ext cx="49176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20% of 'New' Customers are in Manufacturing and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           Financial Services.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The smallest number of customers are in Agriculture and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Telecommunications at 3%.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Similar pattern in 'Old' customer list, at 20% and 19% in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Manufacturing and Financial Services respectively.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0" name="Google Shape;13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75" y="958900"/>
            <a:ext cx="4600924" cy="3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Wealth Segmentation by age category</a:t>
            </a:r>
            <a:endParaRPr sz="1300"/>
          </a:p>
        </p:txBody>
      </p:sp>
      <p:sp>
        <p:nvSpPr>
          <p:cNvPr id="139" name="Google Shape;139;p20"/>
          <p:cNvSpPr/>
          <p:nvPr/>
        </p:nvSpPr>
        <p:spPr>
          <a:xfrm>
            <a:off x="99025" y="1210375"/>
            <a:ext cx="49176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In all age categories the largest number of customers are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           classified as 'Mass Customer'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The next category is the 'High Net Worth' customers.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The 'Affluent Customer' can outperforms the 'High Net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  	Worth' customer in the 40-49 age group.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075" y="937375"/>
            <a:ext cx="3822575" cy="211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425" y="2993579"/>
            <a:ext cx="3641875" cy="20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05025" y="820525"/>
            <a:ext cx="8565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Number of cars owned and not owned by state</a:t>
            </a:r>
            <a:endParaRPr sz="1300"/>
          </a:p>
        </p:txBody>
      </p:sp>
      <p:sp>
        <p:nvSpPr>
          <p:cNvPr id="152" name="Google Shape;152;p21"/>
          <p:cNvSpPr/>
          <p:nvPr/>
        </p:nvSpPr>
        <p:spPr>
          <a:xfrm>
            <a:off x="99025" y="1210375"/>
            <a:ext cx="49176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NSW has the largest amount of people that do not own 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car. NSW seems to have a higher number of people from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which data was collected.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Victoria is also split quite evenly. But both numbers are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significantly lower than those of NSW.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QLD has a relatively high number of customers that own 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car.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823550" y="1533250"/>
            <a:ext cx="278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025" y="926625"/>
            <a:ext cx="3822575" cy="211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