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9" r:id="rId15"/>
    <p:sldId id="270" r:id="rId16"/>
    <p:sldId id="271" r:id="rId17"/>
    <p:sldId id="28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2CDE-24E3-6B49-8793-F3EFFC654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9216-30D4-1447-A44A-14359B064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C41E-EA2C-EF45-9748-5DAC242A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455F-BD8F-3945-931F-7DD41D6C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8D91-2452-0A4D-AD50-573EE9E4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51F5-0F4E-1940-90E3-6150650F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326C5-B139-E54C-AA0D-04669BCA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B94E-4274-F347-8957-A5FB3116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E22D-5509-8D4C-BDAD-37251B06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D967-64F4-0A4B-BD35-C252E473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6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4F4DA-1F9D-AD4B-97E4-8CC8F899B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B2B05-A0EF-C44A-8982-2D8E1863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8BF4-D097-4B47-A8E4-0622095B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0696-7400-D24C-803F-747F6B83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6487-DA33-4241-9F64-6F2C637D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F4A2-66A1-7E47-93B9-6D137B96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CB2E-0019-F745-BCB3-C1F4AE1C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ECB2F-9823-5E47-8FAF-BFACE0ED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2F9F-165C-AD40-9FC0-78FDD0E5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78899-17FC-6145-8B2F-04F03947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FF99-A5B0-6540-B793-CD4C9BA7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2BCD7-1C02-DA46-A435-BB10499E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C27B-971D-4948-9EB7-C952E7E6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79B0-B1EA-2B41-9925-4815C447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6FE3-8AE4-084A-A113-E48E4B46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D07D-929E-5845-9B24-8E29003B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524-9A27-2F48-BEB5-1A749437F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A9B4-632F-1C45-99F5-8C9B56879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BDCF9-2D73-8D45-8123-ECD880FA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F393D-F8C0-A94A-B0DF-16C26E49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426D-CC2E-724A-A0C8-1B3F42AF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46DE-7CE8-2A4A-81B8-EFBD8BC9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E379-5EE4-EE43-899B-DF70198E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981AC-D785-E841-A63C-939708F1E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38F2E-640E-8A4E-A143-1C7A9EFD3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11BF-1E60-DA47-8D0D-C187A6B04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7A04C-A520-344A-8E94-A5EB2C7B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5937E-48CF-C644-9BFE-A9C7516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6F6CC-9D45-9A4E-B8A9-9919B5FD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4424-CE1C-E842-9373-5DCD50A7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85A81-2BA5-944E-8797-E772DFAB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38F6-45A7-1F41-9A7C-AF464CC1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BA7F7-0111-5D49-9A40-67D4BE29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9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6088B-DC5A-BF46-919D-84D4F90C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6CCF7-7283-8E48-9FD5-12964C2A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883A0-427D-DE42-86F5-FE8240E6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3E9F-B473-A145-A043-DF0D9B1C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9927-A3D9-384D-B52F-3BB6A971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8FA7E-73E9-9746-8727-7FC205CA5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AD780-19D9-7640-B6FF-C0FB1A1E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FAF4-1865-274F-969A-CF7F26D9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30B0-9B5D-574C-94A2-56B5ED9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00F5-3042-174A-8DDE-40BBED13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61E5-8919-674A-8031-9559BFC58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660A-5E4E-234B-9113-D2FD5A46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4CC78-9C72-C14E-8509-DBE696B3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6DDDA-AFAF-F74C-BA9C-1FBB335D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00973-811A-1644-BC51-AF6355E6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1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D3245-2059-1E4F-B428-76A98B66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22D8C-1252-5740-9F57-BB0DD9FE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22215-1E54-0E4D-952C-CC7593EC8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8003-607F-BF4D-8FE5-4976469A152B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1C9A-60F9-1A43-8C47-B6F3A7606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A4095-F472-BA40-9726-A15267FF7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B3F2-813A-0147-9391-D311FB5AC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6E2A0AD-08D4-774F-A265-48189AED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Training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510515E9-6EE5-3142-A0BF-29378626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Authored by: Sachin </a:t>
            </a:r>
            <a:r>
              <a:rPr lang="en-IN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Arote</a:t>
            </a:r>
            <a:r>
              <a:rPr lang="en-IN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 </a:t>
            </a:r>
          </a:p>
          <a:p>
            <a:pPr marL="0" indent="0">
              <a:buNone/>
            </a:pPr>
            <a:endParaRPr lang="en-IN" spc="-1" dirty="0"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0" indent="0">
              <a:buNone/>
            </a:pPr>
            <a:endParaRPr lang="en-IN" b="0" strike="noStrike" spc="-1" dirty="0"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0" indent="0">
              <a:buNone/>
            </a:pPr>
            <a:endParaRPr lang="en-IN" spc="-1" dirty="0"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0" indent="0">
              <a:buNone/>
            </a:pPr>
            <a:endParaRPr lang="en-IN" b="0" strike="noStrike" spc="-1" dirty="0"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0" indent="0">
              <a:buNone/>
            </a:pPr>
            <a:r>
              <a:rPr lang="en-IN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Presented by: Sachin </a:t>
            </a:r>
            <a:r>
              <a:rPr lang="en-IN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Arote</a:t>
            </a:r>
            <a:endParaRPr lang="en-IN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6470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37444-A261-3C4D-9EF8-B6ED42BC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Container vs VM</a:t>
            </a:r>
            <a:b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E371EA8-DD0C-C74D-9DC3-1CAD7BA623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5003006" y="1524000"/>
            <a:ext cx="6477000" cy="33401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95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773B9D-E732-FE44-B698-B44FA04C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– value addition for DevOps</a:t>
            </a:r>
            <a:b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CCB2-F1F7-6D4F-A7DF-F6C6E971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 fontScale="92500" lnSpcReduction="10000"/>
          </a:bodyPr>
          <a:lstStyle/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Fast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Runtime performance near bare metal speeds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Management operations (run, stop , start, etc.) in seconds / milliseconds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Agile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VM-like agility – it’s still “virtualization”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Flexible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Containerize “application(s)”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Lightweight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Does not have its own Operating System, like a VM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Images only contain bin, lib and app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Inexpensive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Open source – free – lower TCO (total cost of ownership)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Supported with out-of-the-box modern Linux kernel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Ecosystem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16,000+ Apps in Docker Hub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Vibrant community &amp; numerous 3</a:t>
            </a:r>
            <a:r>
              <a:rPr lang="en-IN" sz="14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rd</a:t>
            </a: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 party app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8240" lvl="1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All Cloud providers  - AWS, VMware, Google App Engine support Docker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371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361E8C-5837-BF49-A736-55C961E0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Dockerfile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B9F8-9781-9442-A0E2-93642CBE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  <a:ea typeface="Segoe U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FROM ubuntu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MAINTAINER Sachin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Arote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
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RUN apt-get update
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RUN apt-get install -y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wget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
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CMD “bash”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94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ED9CA-9D0B-5645-BDB3-DA5994EF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E22C1D-CB7F-2B46-83C6-145594F40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63845"/>
              </p:ext>
            </p:extLst>
          </p:nvPr>
        </p:nvGraphicFramePr>
        <p:xfrm>
          <a:off x="4654297" y="563918"/>
          <a:ext cx="7442966" cy="606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483">
                  <a:extLst>
                    <a:ext uri="{9D8B030D-6E8A-4147-A177-3AD203B41FA5}">
                      <a16:colId xmlns:a16="http://schemas.microsoft.com/office/drawing/2014/main" val="371694945"/>
                    </a:ext>
                  </a:extLst>
                </a:gridCol>
                <a:gridCol w="3721483">
                  <a:extLst>
                    <a:ext uri="{9D8B030D-6E8A-4147-A177-3AD203B41FA5}">
                      <a16:colId xmlns:a16="http://schemas.microsoft.com/office/drawing/2014/main" val="762057725"/>
                    </a:ext>
                  </a:extLst>
                </a:gridCol>
              </a:tblGrid>
              <a:tr h="43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69674"/>
                  </a:ext>
                </a:extLst>
              </a:tr>
              <a:tr h="618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Build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Builds Docker images from a Dockerfile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413301"/>
                  </a:ext>
                </a:extLst>
              </a:tr>
              <a:tr h="618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Commit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Create a new image from a container's changes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422"/>
                  </a:ext>
                </a:extLst>
              </a:tr>
              <a:tr h="8836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cp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Copy files/folders from a container's filesystem to the host path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607197"/>
                  </a:ext>
                </a:extLst>
              </a:tr>
              <a:tr h="43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Create a new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37486"/>
                  </a:ext>
                </a:extLst>
              </a:tr>
              <a:tr h="618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exec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Run a command in a running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34154"/>
                  </a:ext>
                </a:extLst>
              </a:tr>
              <a:tr h="43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history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Show the history of an image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03003"/>
                  </a:ext>
                </a:extLst>
              </a:tr>
              <a:tr h="43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images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01358"/>
                  </a:ext>
                </a:extLst>
              </a:tr>
              <a:tr h="43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info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Display system-wide information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3344"/>
                  </a:ext>
                </a:extLst>
              </a:tr>
              <a:tr h="618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inspect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low-level information on a container or image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2228"/>
                  </a:ext>
                </a:extLst>
              </a:tr>
              <a:tr h="43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kill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Kill a running container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76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96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C623-8C25-D24C-A911-94C4C9A4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4E8894-C564-1046-A80D-F10C8092A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858587"/>
              </p:ext>
            </p:extLst>
          </p:nvPr>
        </p:nvGraphicFramePr>
        <p:xfrm>
          <a:off x="838200" y="1825625"/>
          <a:ext cx="10515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623857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3041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6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load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Load an image from a tar archive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6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login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Register or log in to a Docker registry server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logout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 out from a Docker registry server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6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Fetch the logs of a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1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pause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Pause all processes within a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6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unpause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Unpause a paused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7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port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Lookup the public-facing port that is NAT-ed to PRIVATE_PORT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6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containers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3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Pull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Pull an image or a repository from a Docker registry server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8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push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Push an image or a repository to a Docker registry server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62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73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D140-1C05-8543-93E5-2361F002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B71E7D-D448-3241-8ECF-BA396CD94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53689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073818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596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rename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Rename an existing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restart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Restart a running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7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rm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Remove one or more containers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4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rmi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Remove one or more images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1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run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Run a command in a new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0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save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Save an image to a tar archive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83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search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Search for an image on the Docker Hub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2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start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Start a stopped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4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stats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Display a stream of a containers' resource usage statistics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5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stop 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Stop a running container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0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FB82-45B1-D040-8FFB-8DE0B06B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	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168226-7B10-C74A-9A0B-A0CEDF170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62783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841268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3802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8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 an image into a repository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1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top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Lookup the running processes of a container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version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Show the Docker version information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wait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Block until a container stops, then print its exit code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0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7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773B9D-E732-FE44-B698-B44FA04C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Registry</a:t>
            </a:r>
            <a:b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CCB2-F1F7-6D4F-A7DF-F6C6E971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IN" sz="1400" dirty="0"/>
              <a:t>A Docker registry stores Docker images. </a:t>
            </a:r>
          </a:p>
          <a:p>
            <a:endParaRPr lang="en-IN" sz="1400" dirty="0"/>
          </a:p>
          <a:p>
            <a:r>
              <a:rPr lang="en-IN" sz="1400" dirty="0"/>
              <a:t>Docker Hub and Docker Cloud are public registries. By default Docker uses Docker Hub to search for images. </a:t>
            </a:r>
          </a:p>
          <a:p>
            <a:endParaRPr lang="en-IN" sz="1400" dirty="0"/>
          </a:p>
          <a:p>
            <a:r>
              <a:rPr lang="en-IN" sz="1400" dirty="0"/>
              <a:t>docker pull and docker run command are used to pull the docker images while docker push command is used to push images to the repo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655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73B9D-E732-FE44-B698-B44FA04C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IN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Thank </a:t>
            </a:r>
            <a:r>
              <a:rPr lang="en-IN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You!!</a:t>
            </a:r>
            <a:br>
              <a:rPr lang="en-IN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CCB2-F1F7-6D4F-A7DF-F6C6E971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400">
              <a:solidFill>
                <a:srgbClr val="FEFFFF"/>
              </a:solidFill>
            </a:endParaRPr>
          </a:p>
          <a:p>
            <a:endParaRPr lang="en-IN" sz="2400">
              <a:solidFill>
                <a:srgbClr val="FEFFFF"/>
              </a:solidFill>
            </a:endParaRPr>
          </a:p>
          <a:p>
            <a:endParaRPr lang="en-US" sz="2400">
              <a:solidFill>
                <a:srgbClr val="FEFFFF"/>
              </a:solidFill>
            </a:endParaRPr>
          </a:p>
        </p:txBody>
      </p:sp>
      <p:pic>
        <p:nvPicPr>
          <p:cNvPr id="1026" name="Picture 2" descr="Why You Shouldn&amp;#39;t Use a Thank You Slide (And What to Do Instead)">
            <a:extLst>
              <a:ext uri="{FF2B5EF4-FFF2-40B4-BE49-F238E27FC236}">
                <a16:creationId xmlns:a16="http://schemas.microsoft.com/office/drawing/2014/main" id="{F9392A46-30CE-6E43-BC09-8202ACFB6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1430176"/>
            <a:ext cx="6539075" cy="36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7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6E2A0AD-08D4-774F-A265-48189AED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510515E9-6EE5-3142-A0BF-29378626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Infra team – Pain areas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DevOps 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Evolution in Virtualization History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Docker Architecture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Images &amp; Containers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Workflow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vs KVM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 err="1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Dockerfile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Commands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Registry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Compose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Swarm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520" indent="-285480">
              <a:buClr>
                <a:srgbClr val="404040"/>
              </a:buClr>
              <a:buFont typeface="Arial"/>
              <a:buChar char="•"/>
            </a:pPr>
            <a:r>
              <a:rPr lang="en-IN" sz="1300" b="0" strike="noStrike" spc="-1" dirty="0"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Use cases for Docker</a:t>
            </a:r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3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1835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CD18FA-C9C0-3A40-85BE-30F8CA10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Infra team – Pain areas</a:t>
            </a:r>
            <a:b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059B-6238-EF41-95BB-69D6E128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 fontScale="92500"/>
          </a:bodyPr>
          <a:lstStyle/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Dev, Test, Prod environments are different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Prod Env –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360" lvl="1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egoe UI"/>
              </a:rPr>
              <a:t>Downtime issues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360" lvl="1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egoe UI"/>
              </a:rPr>
              <a:t>Fire fighting issues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Golden Images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Higher Cost – at machine/VM level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Higher storage requirements for Golden Images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Manual process of creating Environments - for Dev, Test teams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Manual release process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00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09E1B8-B32F-5741-AB82-FE590092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DevOps value addition to Infra team</a:t>
            </a:r>
            <a:b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B3EE-1AF3-734D-BA84-25940D78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 fontScale="77500" lnSpcReduction="20000"/>
          </a:bodyPr>
          <a:lstStyle/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Same environments for Dev, Test and Prod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Faster to create/manage Environments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Portability of Apps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Easy to build, test and deploy Apps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Deployment automation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Faster and more releases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Lower cost on storage &amp; CPU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Zero downtime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5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Green/Blue deployment 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87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06B054-8BFA-9F4A-9ABA-C582275A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Evolution in Virtualization History</a:t>
            </a:r>
            <a:b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696A4BC-5408-AB48-9F84-4A73603633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978400" y="1757086"/>
            <a:ext cx="6526213" cy="28739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1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B28285-8201-4843-A888-557600C1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17CB-DCBF-3146-8929-8232AB2B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What is Docker?</a:t>
            </a: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automates creation of lightweight - </a:t>
            </a:r>
            <a:r>
              <a:rPr lang="en-IN" sz="2400" b="0" i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Application container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Container will virtually run anywhere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Same container can run on any laptop, desktop, VM, Cloud &amp; more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Deployment of Applications inside an Container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Unlike VM, it does not include a separate Operating system.</a:t>
            </a:r>
          </a:p>
          <a:p>
            <a:pPr marL="1440" indent="0">
              <a:lnSpc>
                <a:spcPct val="100000"/>
              </a:lnSpc>
              <a:buClr>
                <a:srgbClr val="404040"/>
              </a:buClr>
              <a:buNone/>
            </a:pPr>
            <a:endParaRPr lang="en-IN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Segoe UI"/>
              <a:ea typeface="Segoe UI"/>
            </a:endParaRPr>
          </a:p>
          <a:p>
            <a:pPr marL="1440" indent="0">
              <a:lnSpc>
                <a:spcPct val="100000"/>
              </a:lnSpc>
              <a:buClr>
                <a:srgbClr val="404040"/>
              </a:buClr>
              <a:buNone/>
            </a:pPr>
            <a:r>
              <a:rPr lang="en-IN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Why docker?</a:t>
            </a: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Isolation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Lightweight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Simplicity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Portability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Community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 indent="0">
              <a:lnSpc>
                <a:spcPct val="100000"/>
              </a:lnSpc>
              <a:buClr>
                <a:srgbClr val="404040"/>
              </a:buClr>
              <a:buNone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60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F2CD33-B83A-CF43-B298-78878ECF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Docker Architecture	</a:t>
            </a:r>
            <a:br>
              <a:rPr lang="en-IN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Google Shape;358;p1">
            <a:extLst>
              <a:ext uri="{FF2B5EF4-FFF2-40B4-BE49-F238E27FC236}">
                <a16:creationId xmlns:a16="http://schemas.microsoft.com/office/drawing/2014/main" id="{6C1B0BA6-0D77-8B44-8878-45200EDEF51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117306" y="1530350"/>
            <a:ext cx="6633970" cy="3979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39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15E771-08C2-2547-91DD-9307C42A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Images &amp; Containers </a:t>
            </a:r>
            <a:b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EA10-E129-BE43-BF46-3F1B89B2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What is Container ?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“Unit of deployment”                            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LXC - OS virtualization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92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IN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Lighter than VM/Golden Images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Images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 file  build Docker images for use by Docker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Containers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 container is the running instance of that image, which is where the actual work occurs for a "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Dockerized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" application.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Using an object-oriented programming analogy, the difference between a Docker image and a Docker container is the same as that of the difference between a class and an object. An object is the runtime instance of a class. Similarly, a container is the runtime instance of an image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674D848-E235-E64B-AA4E-55BA302A8D9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633980" y="1124465"/>
            <a:ext cx="2141640" cy="114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99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3B9158-503C-3049-BA48-0AED83D1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Dockerfile</a:t>
            </a:r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, Image, Container</a:t>
            </a:r>
            <a:b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896D-39AE-E74B-AFE3-F9A704CF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7C745E2-9B60-E44D-B284-D10A02FE5996}"/>
              </a:ext>
            </a:extLst>
          </p:cNvPr>
          <p:cNvSpPr/>
          <p:nvPr/>
        </p:nvSpPr>
        <p:spPr>
          <a:xfrm>
            <a:off x="4929667" y="2965320"/>
            <a:ext cx="1427400" cy="927360"/>
          </a:xfrm>
          <a:prstGeom prst="rect">
            <a:avLst/>
          </a:prstGeom>
          <a:solidFill>
            <a:srgbClr val="558ED5"/>
          </a:solidFill>
          <a:ln w="25560">
            <a:solidFill>
              <a:srgbClr val="95B3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Dockerfile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BABD5A2C-1822-C841-AF70-661632E1112C}"/>
              </a:ext>
            </a:extLst>
          </p:cNvPr>
          <p:cNvSpPr/>
          <p:nvPr/>
        </p:nvSpPr>
        <p:spPr>
          <a:xfrm>
            <a:off x="7473067" y="2965320"/>
            <a:ext cx="1427400" cy="927360"/>
          </a:xfrm>
          <a:prstGeom prst="rect">
            <a:avLst/>
          </a:prstGeom>
          <a:solidFill>
            <a:srgbClr val="558ED5"/>
          </a:solidFill>
          <a:ln w="25560">
            <a:solidFill>
              <a:srgbClr val="95B3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9D438C2F-9D21-9A40-AE76-E498F45A8470}"/>
              </a:ext>
            </a:extLst>
          </p:cNvPr>
          <p:cNvSpPr/>
          <p:nvPr/>
        </p:nvSpPr>
        <p:spPr>
          <a:xfrm>
            <a:off x="10030507" y="2965320"/>
            <a:ext cx="1427400" cy="927360"/>
          </a:xfrm>
          <a:prstGeom prst="rect">
            <a:avLst/>
          </a:prstGeom>
          <a:solidFill>
            <a:srgbClr val="558ED5"/>
          </a:solidFill>
          <a:ln w="25560">
            <a:solidFill>
              <a:srgbClr val="95B3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Container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6">
            <a:extLst>
              <a:ext uri="{FF2B5EF4-FFF2-40B4-BE49-F238E27FC236}">
                <a16:creationId xmlns:a16="http://schemas.microsoft.com/office/drawing/2014/main" id="{CA7E80C7-515B-CC4F-B36F-3B11697CBA1B}"/>
              </a:ext>
            </a:extLst>
          </p:cNvPr>
          <p:cNvSpPr/>
          <p:nvPr/>
        </p:nvSpPr>
        <p:spPr>
          <a:xfrm>
            <a:off x="6358507" y="3429720"/>
            <a:ext cx="111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362C586C-B1EE-5B49-8C31-315E02105F40}"/>
              </a:ext>
            </a:extLst>
          </p:cNvPr>
          <p:cNvSpPr/>
          <p:nvPr/>
        </p:nvSpPr>
        <p:spPr>
          <a:xfrm>
            <a:off x="8915947" y="3429720"/>
            <a:ext cx="111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id="{090E6F14-DF4A-AD47-9DB5-60DD72380371}"/>
              </a:ext>
            </a:extLst>
          </p:cNvPr>
          <p:cNvSpPr/>
          <p:nvPr/>
        </p:nvSpPr>
        <p:spPr>
          <a:xfrm>
            <a:off x="6626707" y="3378600"/>
            <a:ext cx="576360" cy="2281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9">
            <a:extLst>
              <a:ext uri="{FF2B5EF4-FFF2-40B4-BE49-F238E27FC236}">
                <a16:creationId xmlns:a16="http://schemas.microsoft.com/office/drawing/2014/main" id="{61D17FC0-10C9-3F4B-96C9-82FD90A4E95C}"/>
              </a:ext>
            </a:extLst>
          </p:cNvPr>
          <p:cNvSpPr/>
          <p:nvPr/>
        </p:nvSpPr>
        <p:spPr>
          <a:xfrm>
            <a:off x="9183427" y="3120480"/>
            <a:ext cx="5076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07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808</Words>
  <Application>Microsoft Macintosh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Quattrocento Sans</vt:lpstr>
      <vt:lpstr>Segoe UI</vt:lpstr>
      <vt:lpstr>Office Theme</vt:lpstr>
      <vt:lpstr>Docker Training</vt:lpstr>
      <vt:lpstr>Agenda</vt:lpstr>
      <vt:lpstr>Infra team – Pain areas </vt:lpstr>
      <vt:lpstr>DevOps value addition to Infra team </vt:lpstr>
      <vt:lpstr>Evolution in Virtualization History </vt:lpstr>
      <vt:lpstr>Docker</vt:lpstr>
      <vt:lpstr>Docker Architecture  </vt:lpstr>
      <vt:lpstr>Images &amp; Containers  </vt:lpstr>
      <vt:lpstr>Dockerfile, Image, Container </vt:lpstr>
      <vt:lpstr>Docker Container vs VM </vt:lpstr>
      <vt:lpstr>Docker – value addition for DevOps </vt:lpstr>
      <vt:lpstr>Dockerfile</vt:lpstr>
      <vt:lpstr>Commands</vt:lpstr>
      <vt:lpstr>Commands</vt:lpstr>
      <vt:lpstr>Commands</vt:lpstr>
      <vt:lpstr>Commands  </vt:lpstr>
      <vt:lpstr>Docker Registry </vt:lpstr>
      <vt:lpstr>Thank You!!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Sachin Arote</dc:creator>
  <cp:lastModifiedBy>Sachin Arote</cp:lastModifiedBy>
  <cp:revision>8</cp:revision>
  <dcterms:created xsi:type="dcterms:W3CDTF">2021-06-06T09:16:18Z</dcterms:created>
  <dcterms:modified xsi:type="dcterms:W3CDTF">2021-06-06T09:43:47Z</dcterms:modified>
</cp:coreProperties>
</file>