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97B4D4D-2259-4E9F-BC04-AA6C97E3E9F7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13B9772-8332-4E91-8D08-3053785C73FC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://kubernetes.io/docs/" TargetMode="External"/><Relationship Id="rId2" Type="http://schemas.openxmlformats.org/officeDocument/2006/relationships/hyperlink" Target="http://kubernetes.io/docs/" TargetMode="External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Kubernetes</a:t>
            </a:r>
            <a:endParaRPr b="0" lang="en-IN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830040" y="3279600"/>
            <a:ext cx="2481840" cy="103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3200" spc="-1" strike="noStrike">
                <a:solidFill>
                  <a:srgbClr val="ffffff"/>
                </a:solidFill>
                <a:latin typeface="Segoe UI"/>
                <a:ea typeface="Segoe UI"/>
              </a:rPr>
              <a:t>Kubernetes</a:t>
            </a:r>
            <a:br/>
            <a:br/>
            <a:endParaRPr b="0" lang="en-IN" sz="3200" spc="-1" strike="noStrike">
              <a:latin typeface="Arial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3830040" y="3279600"/>
            <a:ext cx="2481840" cy="103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3200" spc="-1" strike="noStrike">
                <a:solidFill>
                  <a:srgbClr val="ffffff"/>
                </a:solidFill>
                <a:latin typeface="Segoe UI"/>
                <a:ea typeface="Segoe UI"/>
              </a:rPr>
              <a:t>Kubernetes</a:t>
            </a:r>
            <a:br/>
            <a:br/>
            <a:endParaRPr b="0" lang="en-IN" sz="3200" spc="-1" strike="noStrike">
              <a:latin typeface="Arial"/>
            </a:endParaRPr>
          </a:p>
        </p:txBody>
      </p:sp>
      <p:sp>
        <p:nvSpPr>
          <p:cNvPr id="88" name="TextShape 4"/>
          <p:cNvSpPr txBox="1"/>
          <p:nvPr/>
        </p:nvSpPr>
        <p:spPr>
          <a:xfrm>
            <a:off x="3830040" y="3279600"/>
            <a:ext cx="2481840" cy="103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3200" spc="-1" strike="noStrike">
                <a:solidFill>
                  <a:srgbClr val="ffffff"/>
                </a:solidFill>
                <a:latin typeface="Segoe UI"/>
                <a:ea typeface="Segoe UI"/>
              </a:rPr>
              <a:t>Kubernetes</a:t>
            </a:r>
            <a:br/>
            <a:br/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09" name="Picture 2" descr=""/>
          <p:cNvPicPr/>
          <p:nvPr/>
        </p:nvPicPr>
        <p:blipFill>
          <a:blip r:embed="rId1"/>
          <a:stretch/>
        </p:blipFill>
        <p:spPr>
          <a:xfrm>
            <a:off x="648000" y="1656000"/>
            <a:ext cx="8152920" cy="400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12" name="Picture 2" descr=""/>
          <p:cNvPicPr/>
          <p:nvPr/>
        </p:nvPicPr>
        <p:blipFill>
          <a:blip r:embed="rId1"/>
          <a:stretch/>
        </p:blipFill>
        <p:spPr>
          <a:xfrm>
            <a:off x="981000" y="1631160"/>
            <a:ext cx="8162640" cy="412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500" spc="-1" strike="noStrike">
                <a:solidFill>
                  <a:srgbClr val="ffffff"/>
                </a:solidFill>
                <a:latin typeface="Segoe UI"/>
                <a:ea typeface="Segoe UI"/>
              </a:rPr>
              <a:t>Overview</a:t>
            </a:r>
            <a:endParaRPr b="0" lang="en-IN" sz="2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043160" y="2352600"/>
            <a:ext cx="1144800" cy="1874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API Server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1835640" y="2426400"/>
            <a:ext cx="932400" cy="360000"/>
          </a:xfrm>
          <a:prstGeom prst="rect">
            <a:avLst/>
          </a:prstGeom>
          <a:solidFill>
            <a:srgbClr val="b0413e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API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1835640" y="3148920"/>
            <a:ext cx="932400" cy="346680"/>
          </a:xfrm>
          <a:prstGeom prst="rect">
            <a:avLst/>
          </a:prstGeom>
          <a:solidFill>
            <a:srgbClr val="b0413e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CLI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8" name="CustomShape 6"/>
          <p:cNvSpPr/>
          <p:nvPr/>
        </p:nvSpPr>
        <p:spPr>
          <a:xfrm>
            <a:off x="1835640" y="3876480"/>
            <a:ext cx="932400" cy="350640"/>
          </a:xfrm>
          <a:prstGeom prst="rect">
            <a:avLst/>
          </a:prstGeom>
          <a:solidFill>
            <a:srgbClr val="b0413e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UI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6361560" y="2352600"/>
            <a:ext cx="1218960" cy="795960"/>
          </a:xfrm>
          <a:prstGeom prst="rect">
            <a:avLst/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kubelet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0" name="CustomShape 8"/>
          <p:cNvSpPr/>
          <p:nvPr/>
        </p:nvSpPr>
        <p:spPr>
          <a:xfrm>
            <a:off x="6361560" y="3495960"/>
            <a:ext cx="1218960" cy="729360"/>
          </a:xfrm>
          <a:prstGeom prst="rect">
            <a:avLst/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kubelet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1" name="CustomShape 9"/>
          <p:cNvSpPr/>
          <p:nvPr/>
        </p:nvSpPr>
        <p:spPr>
          <a:xfrm>
            <a:off x="2842560" y="2606400"/>
            <a:ext cx="1108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0"/>
          <p:cNvSpPr/>
          <p:nvPr/>
        </p:nvSpPr>
        <p:spPr>
          <a:xfrm>
            <a:off x="2842560" y="3290040"/>
            <a:ext cx="1108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11"/>
          <p:cNvSpPr/>
          <p:nvPr/>
        </p:nvSpPr>
        <p:spPr>
          <a:xfrm>
            <a:off x="2842560" y="4052160"/>
            <a:ext cx="1108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2"/>
          <p:cNvSpPr/>
          <p:nvPr/>
        </p:nvSpPr>
        <p:spPr>
          <a:xfrm>
            <a:off x="5271480" y="2750760"/>
            <a:ext cx="987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3"/>
          <p:cNvSpPr/>
          <p:nvPr/>
        </p:nvSpPr>
        <p:spPr>
          <a:xfrm>
            <a:off x="1650960" y="1724760"/>
            <a:ext cx="16531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Specification file (json/yaml)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6" name="CustomShape 14"/>
          <p:cNvSpPr/>
          <p:nvPr/>
        </p:nvSpPr>
        <p:spPr>
          <a:xfrm>
            <a:off x="4043160" y="1724760"/>
            <a:ext cx="1052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Master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500" spc="-1" strike="noStrike">
                <a:solidFill>
                  <a:srgbClr val="ffffff"/>
                </a:solidFill>
                <a:latin typeface="Segoe UI"/>
                <a:ea typeface="Segoe UI"/>
              </a:rPr>
              <a:t>Sample specification</a:t>
            </a:r>
            <a:endParaRPr b="0" lang="en-IN" sz="2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Segoe UI"/>
                <a:ea typeface="Segoe UI"/>
              </a:rPr>
              <a:t>apiVersion: v1</a:t>
            </a:r>
            <a:endParaRPr b="0" lang="en-IN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Segoe UI"/>
                <a:ea typeface="Segoe UI"/>
              </a:rPr>
              <a:t>kind: </a:t>
            </a:r>
            <a:r>
              <a:rPr b="0" i="1" lang="en-IN" sz="1800" spc="-1" strike="noStrike">
                <a:solidFill>
                  <a:srgbClr val="404040"/>
                </a:solidFill>
                <a:latin typeface="Segoe UI"/>
                <a:ea typeface="Segoe UI"/>
              </a:rPr>
              <a:t>object_kind</a:t>
            </a:r>
            <a:endParaRPr b="0" lang="en-IN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Segoe UI"/>
                <a:ea typeface="Segoe UI"/>
              </a:rPr>
              <a:t>metadata:</a:t>
            </a:r>
            <a:endParaRPr b="0" lang="en-IN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Segoe UI"/>
                <a:ea typeface="Segoe UI"/>
              </a:rPr>
              <a:t>  </a:t>
            </a:r>
            <a:r>
              <a:rPr b="0" lang="en-IN" sz="1800" spc="-1" strike="noStrike">
                <a:solidFill>
                  <a:srgbClr val="404040"/>
                </a:solidFill>
                <a:latin typeface="Segoe UI"/>
                <a:ea typeface="Segoe UI"/>
              </a:rPr>
              <a:t>name: </a:t>
            </a:r>
            <a:r>
              <a:rPr b="0" i="1" lang="en-IN" sz="1800" spc="-1" strike="noStrike">
                <a:solidFill>
                  <a:srgbClr val="404040"/>
                </a:solidFill>
                <a:latin typeface="Segoe UI"/>
                <a:ea typeface="Segoe UI"/>
              </a:rPr>
              <a:t>name_of_Object</a:t>
            </a:r>
            <a:endParaRPr b="0" lang="en-IN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Segoe UI"/>
                <a:ea typeface="Segoe UI"/>
              </a:rPr>
              <a:t>  </a:t>
            </a:r>
            <a:r>
              <a:rPr b="0" lang="en-IN" sz="1800" spc="-1" strike="noStrike">
                <a:solidFill>
                  <a:srgbClr val="404040"/>
                </a:solidFill>
                <a:latin typeface="Segoe UI"/>
                <a:ea typeface="Segoe UI"/>
              </a:rPr>
              <a:t>labels:</a:t>
            </a:r>
            <a:endParaRPr b="0" lang="en-IN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Segoe UI"/>
                <a:ea typeface="Segoe UI"/>
              </a:rPr>
              <a:t>    </a:t>
            </a:r>
            <a:r>
              <a:rPr b="0" i="1" lang="en-IN" sz="1800" spc="-1" strike="noStrike">
                <a:solidFill>
                  <a:srgbClr val="404040"/>
                </a:solidFill>
                <a:latin typeface="Segoe UI"/>
                <a:ea typeface="Segoe UI"/>
              </a:rPr>
              <a:t>key: value</a:t>
            </a:r>
            <a:endParaRPr b="0" lang="en-IN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Segoe UI"/>
                <a:ea typeface="Segoe UI"/>
              </a:rPr>
              <a:t>spec:</a:t>
            </a:r>
            <a:endParaRPr b="0" lang="en-IN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Segoe UI"/>
                <a:ea typeface="Segoe UI"/>
              </a:rPr>
              <a:t>  </a:t>
            </a:r>
            <a:r>
              <a:rPr b="0" lang="en-IN" sz="1800" spc="-1" strike="noStrike">
                <a:solidFill>
                  <a:srgbClr val="404040"/>
                </a:solidFill>
                <a:latin typeface="Segoe UI"/>
                <a:ea typeface="Segoe UI"/>
              </a:rPr>
              <a:t>containers:</a:t>
            </a:r>
            <a:endParaRPr b="0" lang="en-IN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Segoe UI"/>
                <a:ea typeface="Segoe UI"/>
              </a:rPr>
              <a:t>  </a:t>
            </a:r>
            <a:r>
              <a:rPr b="0" lang="en-IN" sz="1800" spc="-1" strike="noStrike">
                <a:solidFill>
                  <a:srgbClr val="404040"/>
                </a:solidFill>
                <a:latin typeface="Segoe UI"/>
                <a:ea typeface="Segoe UI"/>
              </a:rPr>
              <a:t>- name: </a:t>
            </a:r>
            <a:r>
              <a:rPr b="0" i="1" lang="en-IN" sz="1800" spc="-1" strike="noStrike">
                <a:solidFill>
                  <a:srgbClr val="404040"/>
                </a:solidFill>
                <a:latin typeface="Segoe UI"/>
                <a:ea typeface="Segoe UI"/>
              </a:rPr>
              <a:t>name_of_Container</a:t>
            </a:r>
            <a:endParaRPr b="0" lang="en-IN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Segoe UI"/>
                <a:ea typeface="Segoe UI"/>
              </a:rPr>
              <a:t>    </a:t>
            </a:r>
            <a:r>
              <a:rPr b="0" lang="en-IN" sz="1800" spc="-1" strike="noStrike">
                <a:solidFill>
                  <a:srgbClr val="404040"/>
                </a:solidFill>
                <a:latin typeface="Segoe UI"/>
                <a:ea typeface="Segoe UI"/>
              </a:rPr>
              <a:t>image: </a:t>
            </a:r>
            <a:r>
              <a:rPr b="0" i="1" lang="en-IN" sz="1800" spc="-1" strike="noStrike">
                <a:solidFill>
                  <a:srgbClr val="404040"/>
                </a:solidFill>
                <a:latin typeface="Segoe UI"/>
                <a:ea typeface="Segoe UI"/>
              </a:rPr>
              <a:t>name_of_Image</a:t>
            </a:r>
            <a:endParaRPr b="0" lang="en-IN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Segoe UI"/>
                <a:ea typeface="Segoe UI"/>
              </a:rPr>
              <a:t>    </a:t>
            </a:r>
            <a:r>
              <a:rPr b="0" lang="en-IN" sz="1800" spc="-1" strike="noStrike">
                <a:solidFill>
                  <a:srgbClr val="404040"/>
                </a:solidFill>
                <a:latin typeface="Segoe UI"/>
                <a:ea typeface="Segoe UI"/>
              </a:rPr>
              <a:t>ports:</a:t>
            </a:r>
            <a:endParaRPr b="0" lang="en-IN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Segoe UI"/>
                <a:ea typeface="Segoe UI"/>
              </a:rPr>
              <a:t>      </a:t>
            </a:r>
            <a:r>
              <a:rPr b="0" lang="en-IN" sz="1800" spc="-1" strike="noStrike">
                <a:solidFill>
                  <a:srgbClr val="404040"/>
                </a:solidFill>
                <a:latin typeface="Segoe UI"/>
                <a:ea typeface="Segoe UI"/>
              </a:rPr>
              <a:t>- containerPort: </a:t>
            </a:r>
            <a:r>
              <a:rPr b="0" i="1" lang="en-IN" sz="1800" spc="-1" strike="noStrike">
                <a:solidFill>
                  <a:srgbClr val="404040"/>
                </a:solidFill>
                <a:latin typeface="Segoe UI"/>
                <a:ea typeface="Segoe UI"/>
              </a:rPr>
              <a:t>container_Port</a:t>
            </a:r>
            <a:endParaRPr b="0" lang="en-IN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500" spc="-1" strike="noStrike">
                <a:solidFill>
                  <a:srgbClr val="ffffff"/>
                </a:solidFill>
                <a:latin typeface="Segoe UI"/>
                <a:ea typeface="Segoe UI"/>
              </a:rPr>
              <a:t>Objects</a:t>
            </a:r>
            <a:endParaRPr b="0" lang="en-IN" sz="2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Pods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Deployment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Service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Labels &amp; Selector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Namespaces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500" spc="-1" strike="noStrike">
                <a:solidFill>
                  <a:srgbClr val="ffffff"/>
                </a:solidFill>
                <a:latin typeface="Segoe UI"/>
                <a:ea typeface="Segoe UI"/>
              </a:rPr>
              <a:t>Pods</a:t>
            </a:r>
            <a:endParaRPr b="0" lang="en-IN" sz="2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Pod is a group of containers that are deployed together on the same host.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Pods are always co-located and co-scheduled, and run in a shared context. 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One or more containers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Segoe UI"/>
              </a:rPr>
              <a:t>share IP and localhost</a:t>
            </a:r>
            <a:endParaRPr b="0" lang="en-IN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Segoe UI"/>
              </a:rPr>
              <a:t>share same volume</a:t>
            </a:r>
            <a:endParaRPr b="0" lang="en-IN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Every pod gets an unique IP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Deploy single containers, you can generally replace the word "pod" with "container“.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1"/>
          <a:stretch/>
        </p:blipFill>
        <p:spPr>
          <a:xfrm>
            <a:off x="360000" y="1656000"/>
            <a:ext cx="8143560" cy="397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500" spc="-1" strike="noStrike">
                <a:solidFill>
                  <a:srgbClr val="ffffff"/>
                </a:solidFill>
                <a:latin typeface="Segoe UI"/>
                <a:ea typeface="Segoe UI"/>
              </a:rPr>
              <a:t>Deployment</a:t>
            </a:r>
            <a:endParaRPr b="0" lang="en-IN" sz="2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Consists of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Pod template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Count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Label Selector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Kube will try to keep $count copies of pods matching the label selector running.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Rollback to an earlier Deployment revision if the current Deployment isn’t stable.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Pause and resume a Deployment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500" spc="-1" strike="noStrike">
                <a:solidFill>
                  <a:srgbClr val="ffffff"/>
                </a:solidFill>
                <a:latin typeface="Segoe UI"/>
                <a:ea typeface="Segoe UI"/>
              </a:rPr>
              <a:t>Labels &amp; Selector</a:t>
            </a:r>
            <a:endParaRPr b="0" lang="en-IN" sz="2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Key-value pairs that are attached to objects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With label selector, the client/user can identify a set of objects.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The label selector is the core grouping primitive in Kubernetes.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Can be attached to objects at creation time and can be added and modified at any time.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500" spc="-1" strike="noStrike">
                <a:solidFill>
                  <a:srgbClr val="ffffff"/>
                </a:solidFill>
                <a:latin typeface="Segoe UI"/>
                <a:ea typeface="Segoe UI"/>
              </a:rPr>
              <a:t>Service</a:t>
            </a:r>
            <a:endParaRPr b="0" lang="en-IN" sz="2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A set of running pods accessible by virtual IP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Internal Load balancer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42" name="Picture 2" descr=""/>
          <p:cNvPicPr/>
          <p:nvPr/>
        </p:nvPicPr>
        <p:blipFill>
          <a:blip r:embed="rId1"/>
          <a:stretch/>
        </p:blipFill>
        <p:spPr>
          <a:xfrm>
            <a:off x="1728000" y="2518200"/>
            <a:ext cx="4545360" cy="345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Agenda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Segoe UI"/>
                <a:ea typeface="Segoe UI"/>
              </a:rPr>
              <a:t>Pain Areas of Docker running in Standalone</a:t>
            </a:r>
            <a:endParaRPr b="0" lang="en-IN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Segoe UI"/>
                <a:ea typeface="Segoe UI"/>
              </a:rPr>
              <a:t>Motivation</a:t>
            </a:r>
            <a:endParaRPr b="0" lang="en-IN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Segoe UI"/>
                <a:ea typeface="Segoe UI"/>
              </a:rPr>
              <a:t>What is Kubernetes?</a:t>
            </a:r>
            <a:endParaRPr b="0" lang="en-IN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Segoe UI"/>
                <a:ea typeface="Segoe UI"/>
              </a:rPr>
              <a:t>Kubernetes Architecture</a:t>
            </a:r>
            <a:endParaRPr b="0" lang="en-IN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Segoe UI"/>
                <a:ea typeface="Segoe UI"/>
              </a:rPr>
              <a:t>Objects</a:t>
            </a:r>
            <a:endParaRPr b="0" lang="en-IN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500" spc="-1" strike="noStrike">
                <a:solidFill>
                  <a:srgbClr val="ffffff"/>
                </a:solidFill>
                <a:latin typeface="Segoe UI"/>
                <a:ea typeface="Segoe UI"/>
              </a:rPr>
              <a:t>Namespaces</a:t>
            </a:r>
            <a:endParaRPr b="0" lang="en-IN" sz="2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Mechanism to partition cluster into logically named group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Can be used in environments with many users spread across multiple teams, or projects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Provides scope for –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Segoe UI"/>
              </a:rPr>
              <a:t>named resources (to avoid naming collisions)</a:t>
            </a:r>
            <a:endParaRPr b="0" lang="en-IN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Segoe UI"/>
              </a:rPr>
              <a:t>authority to trusted users</a:t>
            </a:r>
            <a:endParaRPr b="0" lang="en-IN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45" name="Picture 3" descr=""/>
          <p:cNvPicPr/>
          <p:nvPr/>
        </p:nvPicPr>
        <p:blipFill>
          <a:blip r:embed="rId1"/>
          <a:stretch/>
        </p:blipFill>
        <p:spPr>
          <a:xfrm>
            <a:off x="792000" y="3528000"/>
            <a:ext cx="6000480" cy="242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500" spc="-1" strike="noStrike">
                <a:solidFill>
                  <a:srgbClr val="ffffff"/>
                </a:solidFill>
                <a:latin typeface="Segoe UI"/>
                <a:ea typeface="Segoe UI"/>
              </a:rPr>
              <a:t>Companies using/contributing K8s</a:t>
            </a:r>
            <a:endParaRPr b="0" lang="en-IN" sz="2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48" name="Picture 2" descr=""/>
          <p:cNvPicPr/>
          <p:nvPr/>
        </p:nvPicPr>
        <p:blipFill>
          <a:blip r:embed="rId1"/>
          <a:stretch/>
        </p:blipFill>
        <p:spPr>
          <a:xfrm>
            <a:off x="527400" y="1630440"/>
            <a:ext cx="8040600" cy="340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500" spc="-1" strike="noStrike">
                <a:solidFill>
                  <a:srgbClr val="ffffff"/>
                </a:solidFill>
                <a:latin typeface="Segoe UI"/>
                <a:ea typeface="Segoe UI"/>
              </a:rPr>
              <a:t>Bibliography, Important Links</a:t>
            </a:r>
            <a:endParaRPr b="0" lang="en-IN" sz="2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 u="sng">
                <a:solidFill>
                  <a:srgbClr val="4040ff"/>
                </a:solidFill>
                <a:uFillTx/>
                <a:latin typeface="Segoe UI"/>
                <a:ea typeface="Segoe UI"/>
                <a:hlinkClick r:id="rId1"/>
              </a:rPr>
              <a:t>http://kubernetes.io/docs</a:t>
            </a:r>
            <a:r>
              <a:rPr b="0" lang="en-IN" sz="1700" spc="-1" strike="noStrike" u="sng">
                <a:solidFill>
                  <a:srgbClr val="4040ff"/>
                </a:solidFill>
                <a:uFillTx/>
                <a:latin typeface="Segoe UI"/>
                <a:ea typeface="Segoe UI"/>
                <a:hlinkClick r:id="rId2"/>
              </a:rPr>
              <a:t>/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http://kubernetes.io/docs/user-guide/docker-cli-to-kubectl/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Online learning course : https://www.udacity.com/course/scalable-</a:t>
            </a: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microservices-with-kubernetes ud615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500" spc="-1" strike="noStrike">
                <a:solidFill>
                  <a:srgbClr val="ffffff"/>
                </a:solidFill>
                <a:latin typeface="Segoe UI"/>
                <a:ea typeface="Segoe UI"/>
              </a:rPr>
              <a:t>Pain Areas of Docker running in Standalone</a:t>
            </a:r>
            <a:endParaRPr b="0" lang="en-IN" sz="2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Scaling Application instances.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Mounting storage systems.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Application health checking.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Replicating application instances.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Horizontal auto-scaling.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Naming and discovery.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Load balancing.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Rolling updates.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Resource monitoring.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Identity and authorization.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500" spc="-1" strike="noStrike">
                <a:solidFill>
                  <a:srgbClr val="ffffff"/>
                </a:solidFill>
                <a:latin typeface="Segoe UI"/>
                <a:ea typeface="Segoe UI"/>
              </a:rPr>
              <a:t>Motivation</a:t>
            </a:r>
            <a:endParaRPr b="0" lang="en-IN" sz="2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Workloads have shifted from using VMs to containers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Better resource utilization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Faster deployment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Simplifies config and portability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More than just scheduling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Load balancing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Replication for services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Application health checking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Ease of use for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Segoe UI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Segoe UI"/>
              </a:rPr>
              <a:t>Scaling</a:t>
            </a:r>
            <a:endParaRPr b="0" lang="en-IN" sz="1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Segoe UI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Segoe UI"/>
              </a:rPr>
              <a:t>Rolling updates</a:t>
            </a:r>
            <a:endParaRPr b="0" lang="en-IN" sz="1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What is Kubernetes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Greek for “pilot” or “helmsman of a ship” aka k8s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The open source cluster manager from Google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Written in Go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Manage Containers, not Machines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Current state </a:t>
            </a:r>
            <a:r>
              <a:rPr b="0" lang="en-IN" sz="1700" spc="-1" strike="noStrike">
                <a:solidFill>
                  <a:srgbClr val="404040"/>
                </a:solidFill>
                <a:latin typeface="Wingdings"/>
                <a:ea typeface="Segoe UI"/>
              </a:rPr>
              <a:t></a:t>
            </a: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r>
              <a:rPr b="1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desired state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Kuberetes Arch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99" name="Picture 3" descr=""/>
          <p:cNvPicPr/>
          <p:nvPr/>
        </p:nvPicPr>
        <p:blipFill>
          <a:blip r:embed="rId1"/>
          <a:stretch/>
        </p:blipFill>
        <p:spPr>
          <a:xfrm>
            <a:off x="1371960" y="1916640"/>
            <a:ext cx="6375600" cy="367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500" spc="-1" strike="noStrike">
                <a:solidFill>
                  <a:srgbClr val="ffffff"/>
                </a:solidFill>
                <a:latin typeface="Segoe UI"/>
                <a:ea typeface="Segoe UI"/>
              </a:rPr>
              <a:t>Architecture</a:t>
            </a:r>
            <a:endParaRPr b="0" lang="en-IN" sz="2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Master node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Typically consists of: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● </a:t>
            </a: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kube-apiserver : Front end to the control plane, Exposes REST API, Consumes JSON,YAML (manifest files) 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● </a:t>
            </a: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kube-scheduler : Watches apiserver for new pod,Assigns work to node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                          </a:t>
            </a: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i. Affinity/anti-affinity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                          </a:t>
            </a: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ii. Contraints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                          </a:t>
            </a: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iii. Resources.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● </a:t>
            </a: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kube-controller-manager : Watches for changes ,helps maintain desired count.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● </a:t>
            </a: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etcd : distributed ,watchable,consistent database, stores key-value pair ,Nosql database,Open source by COREOS 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500" spc="-1" strike="noStrike">
                <a:solidFill>
                  <a:srgbClr val="ffffff"/>
                </a:solidFill>
                <a:latin typeface="Segoe UI"/>
                <a:ea typeface="Segoe UI"/>
              </a:rPr>
              <a:t>Architecture</a:t>
            </a:r>
            <a:endParaRPr b="0" lang="en-IN" sz="2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Worker node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Typically consists of: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● </a:t>
            </a: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kubelet : agent, manages pods, containers, images and volumes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● </a:t>
            </a: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kube-proxy : watches apiserver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 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● </a:t>
            </a:r>
            <a:r>
              <a:rPr b="0" lang="en-IN" sz="1700" spc="-1" strike="noStrike">
                <a:solidFill>
                  <a:srgbClr val="404040"/>
                </a:solidFill>
                <a:latin typeface="Segoe UI"/>
                <a:ea typeface="Segoe UI"/>
              </a:rPr>
              <a:t>Container engine : Does container Managment</a:t>
            </a: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7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352440" y="1845720"/>
            <a:ext cx="8143560" cy="391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2020-01-07T20:55:47Z</dcterms:created>
  <dc:creator/>
  <dc:description/>
  <dc:language>en-IN</dc:language>
  <cp:lastModifiedBy/>
  <dcterms:modified xsi:type="dcterms:W3CDTF">2020-01-07T21:11:24Z</dcterms:modified>
  <cp:revision>2</cp:revision>
  <dc:subject/>
  <dc:title>Blue Curve</dc:title>
</cp:coreProperties>
</file>