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0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F6F8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F6F8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F6F8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F6F8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7512" y="9630156"/>
            <a:ext cx="6438900" cy="12700"/>
          </a:xfrm>
          <a:custGeom>
            <a:avLst/>
            <a:gdLst/>
            <a:ahLst/>
            <a:cxnLst/>
            <a:rect l="l" t="t" r="r" b="b"/>
            <a:pathLst>
              <a:path w="6438900" h="12700">
                <a:moveTo>
                  <a:pt x="6438645" y="0"/>
                </a:moveTo>
                <a:lnTo>
                  <a:pt x="0" y="0"/>
                </a:lnTo>
                <a:lnTo>
                  <a:pt x="0" y="12191"/>
                </a:lnTo>
                <a:lnTo>
                  <a:pt x="6438645" y="12191"/>
                </a:lnTo>
                <a:lnTo>
                  <a:pt x="6438645" y="0"/>
                </a:lnTo>
                <a:close/>
              </a:path>
            </a:pathLst>
          </a:custGeom>
          <a:solidFill>
            <a:srgbClr val="63B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859" y="1250950"/>
            <a:ext cx="463435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F6F8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100" y="1978507"/>
            <a:ext cx="6398895" cy="3689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9645046"/>
            <a:ext cx="43941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23278" y="9645046"/>
            <a:ext cx="2171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9029" y="8457895"/>
            <a:ext cx="2921000" cy="696595"/>
          </a:xfrm>
          <a:custGeom>
            <a:avLst/>
            <a:gdLst/>
            <a:ahLst/>
            <a:cxnLst/>
            <a:rect l="l" t="t" r="r" b="b"/>
            <a:pathLst>
              <a:path w="2921000" h="696595">
                <a:moveTo>
                  <a:pt x="2920619" y="0"/>
                </a:moveTo>
                <a:lnTo>
                  <a:pt x="0" y="0"/>
                </a:lnTo>
                <a:lnTo>
                  <a:pt x="0" y="696468"/>
                </a:lnTo>
                <a:lnTo>
                  <a:pt x="2920619" y="696468"/>
                </a:lnTo>
                <a:lnTo>
                  <a:pt x="2920619" y="0"/>
                </a:lnTo>
                <a:close/>
              </a:path>
            </a:pathLst>
          </a:custGeom>
          <a:solidFill>
            <a:srgbClr val="EFC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529" y="6597249"/>
          <a:ext cx="4176395" cy="255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8360">
                <a:tc>
                  <a:txBody>
                    <a:bodyPr/>
                    <a:lstStyle/>
                    <a:p>
                      <a:pPr marR="43180" algn="ctr">
                        <a:lnSpc>
                          <a:spcPts val="5420"/>
                        </a:lnSpc>
                      </a:pPr>
                      <a:r>
                        <a:rPr sz="4800" b="1" spc="385" dirty="0">
                          <a:latin typeface="Trebuchet MS"/>
                          <a:cs typeface="Trebuchet MS"/>
                        </a:rPr>
                        <a:t>INTERIM</a:t>
                      </a:r>
                      <a:endParaRPr sz="4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CD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4800" b="1" spc="315" dirty="0">
                          <a:latin typeface="Trebuchet MS"/>
                          <a:cs typeface="Trebuchet MS"/>
                        </a:rPr>
                        <a:t>REPORT</a:t>
                      </a:r>
                      <a:endParaRPr sz="4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400" b="1" i="1" dirty="0">
                          <a:solidFill>
                            <a:srgbClr val="0F6F82"/>
                          </a:solidFill>
                          <a:latin typeface="Arial"/>
                          <a:cs typeface="Arial"/>
                        </a:rPr>
                        <a:t>GROUP</a:t>
                      </a:r>
                      <a:r>
                        <a:rPr sz="2400" b="1" i="1" spc="375" dirty="0">
                          <a:solidFill>
                            <a:srgbClr val="0F6F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i="1" spc="-50" dirty="0">
                          <a:solidFill>
                            <a:srgbClr val="0F6F8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solidFill>
                      <a:srgbClr val="EFCD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" y="533400"/>
            <a:ext cx="6711315" cy="595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27246"/>
            <a:ext cx="4074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DATA</a:t>
            </a:r>
            <a:r>
              <a:rPr sz="1200" b="1" u="sng" spc="-2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DESCRIPTION</a:t>
            </a:r>
            <a:r>
              <a:rPr sz="1200" b="1" u="sng" spc="-3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AFTER</a:t>
            </a:r>
            <a:r>
              <a:rPr sz="1200" b="1" u="sng" spc="-2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NULL</a:t>
            </a:r>
            <a:r>
              <a:rPr sz="1200" b="1" u="sng" spc="-2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VALUE</a:t>
            </a:r>
            <a:r>
              <a:rPr sz="1200" b="1" u="sng" spc="-3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440804"/>
            <a:ext cx="10077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INFERENCES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8034" y="7035685"/>
            <a:ext cx="5821680" cy="1859914"/>
          </a:xfrm>
          <a:custGeom>
            <a:avLst/>
            <a:gdLst/>
            <a:ahLst/>
            <a:cxnLst/>
            <a:rect l="l" t="t" r="r" b="b"/>
            <a:pathLst>
              <a:path w="5821680" h="1859915">
                <a:moveTo>
                  <a:pt x="3048" y="237807"/>
                </a:moveTo>
                <a:lnTo>
                  <a:pt x="0" y="237807"/>
                </a:lnTo>
                <a:lnTo>
                  <a:pt x="0" y="440804"/>
                </a:lnTo>
                <a:lnTo>
                  <a:pt x="0" y="643496"/>
                </a:lnTo>
                <a:lnTo>
                  <a:pt x="0" y="1859597"/>
                </a:lnTo>
                <a:lnTo>
                  <a:pt x="3048" y="1859597"/>
                </a:lnTo>
                <a:lnTo>
                  <a:pt x="3048" y="440804"/>
                </a:lnTo>
                <a:lnTo>
                  <a:pt x="3048" y="237807"/>
                </a:lnTo>
                <a:close/>
              </a:path>
              <a:path w="5821680" h="1859915">
                <a:moveTo>
                  <a:pt x="5817997" y="234696"/>
                </a:moveTo>
                <a:lnTo>
                  <a:pt x="3048" y="234696"/>
                </a:lnTo>
                <a:lnTo>
                  <a:pt x="0" y="234696"/>
                </a:lnTo>
                <a:lnTo>
                  <a:pt x="0" y="237731"/>
                </a:lnTo>
                <a:lnTo>
                  <a:pt x="3048" y="237731"/>
                </a:lnTo>
                <a:lnTo>
                  <a:pt x="5817997" y="237731"/>
                </a:lnTo>
                <a:lnTo>
                  <a:pt x="5817997" y="234696"/>
                </a:lnTo>
                <a:close/>
              </a:path>
              <a:path w="5821680" h="1859915">
                <a:moveTo>
                  <a:pt x="5817997" y="231648"/>
                </a:moveTo>
                <a:lnTo>
                  <a:pt x="294132" y="231648"/>
                </a:lnTo>
                <a:lnTo>
                  <a:pt x="291084" y="231648"/>
                </a:lnTo>
                <a:lnTo>
                  <a:pt x="291084" y="234683"/>
                </a:lnTo>
                <a:lnTo>
                  <a:pt x="294132" y="234683"/>
                </a:lnTo>
                <a:lnTo>
                  <a:pt x="5817997" y="234683"/>
                </a:lnTo>
                <a:lnTo>
                  <a:pt x="5817997" y="231648"/>
                </a:lnTo>
                <a:close/>
              </a:path>
              <a:path w="5821680" h="1859915">
                <a:moveTo>
                  <a:pt x="5817997" y="0"/>
                </a:moveTo>
                <a:lnTo>
                  <a:pt x="294132" y="0"/>
                </a:lnTo>
                <a:lnTo>
                  <a:pt x="291084" y="0"/>
                </a:lnTo>
                <a:lnTo>
                  <a:pt x="291084" y="3035"/>
                </a:lnTo>
                <a:lnTo>
                  <a:pt x="291084" y="231635"/>
                </a:lnTo>
                <a:lnTo>
                  <a:pt x="294132" y="231635"/>
                </a:lnTo>
                <a:lnTo>
                  <a:pt x="294132" y="3035"/>
                </a:lnTo>
                <a:lnTo>
                  <a:pt x="5817997" y="3035"/>
                </a:lnTo>
                <a:lnTo>
                  <a:pt x="5817997" y="0"/>
                </a:lnTo>
                <a:close/>
              </a:path>
              <a:path w="5821680" h="1859915">
                <a:moveTo>
                  <a:pt x="5821159" y="237807"/>
                </a:moveTo>
                <a:lnTo>
                  <a:pt x="5818124" y="237807"/>
                </a:lnTo>
                <a:lnTo>
                  <a:pt x="5818124" y="440804"/>
                </a:lnTo>
                <a:lnTo>
                  <a:pt x="5818124" y="643496"/>
                </a:lnTo>
                <a:lnTo>
                  <a:pt x="5818124" y="1859597"/>
                </a:lnTo>
                <a:lnTo>
                  <a:pt x="5821159" y="1859597"/>
                </a:lnTo>
                <a:lnTo>
                  <a:pt x="5821159" y="440804"/>
                </a:lnTo>
                <a:lnTo>
                  <a:pt x="5821159" y="237807"/>
                </a:lnTo>
                <a:close/>
              </a:path>
              <a:path w="5821680" h="1859915">
                <a:moveTo>
                  <a:pt x="5821159" y="234696"/>
                </a:moveTo>
                <a:lnTo>
                  <a:pt x="5818124" y="234696"/>
                </a:lnTo>
                <a:lnTo>
                  <a:pt x="5818124" y="237731"/>
                </a:lnTo>
                <a:lnTo>
                  <a:pt x="5821159" y="237731"/>
                </a:lnTo>
                <a:lnTo>
                  <a:pt x="5821159" y="234696"/>
                </a:lnTo>
                <a:close/>
              </a:path>
              <a:path w="5821680" h="1859915">
                <a:moveTo>
                  <a:pt x="5821159" y="231648"/>
                </a:moveTo>
                <a:lnTo>
                  <a:pt x="5818124" y="231648"/>
                </a:lnTo>
                <a:lnTo>
                  <a:pt x="5818124" y="234683"/>
                </a:lnTo>
                <a:lnTo>
                  <a:pt x="5821159" y="234683"/>
                </a:lnTo>
                <a:lnTo>
                  <a:pt x="5821159" y="231648"/>
                </a:lnTo>
                <a:close/>
              </a:path>
              <a:path w="5821680" h="1859915">
                <a:moveTo>
                  <a:pt x="5821159" y="0"/>
                </a:moveTo>
                <a:lnTo>
                  <a:pt x="5818124" y="0"/>
                </a:lnTo>
                <a:lnTo>
                  <a:pt x="5818124" y="3035"/>
                </a:lnTo>
                <a:lnTo>
                  <a:pt x="5818124" y="231635"/>
                </a:lnTo>
                <a:lnTo>
                  <a:pt x="5821159" y="231635"/>
                </a:lnTo>
                <a:lnTo>
                  <a:pt x="5821159" y="3035"/>
                </a:lnTo>
                <a:lnTo>
                  <a:pt x="58211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1082" y="7253478"/>
            <a:ext cx="5815330" cy="184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469900" indent="-228600" algn="just">
              <a:lnSpc>
                <a:spcPct val="1108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spc="-4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provided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suggests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"Women's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Sneakers"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popular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product, </a:t>
            </a:r>
            <a:r>
              <a:rPr sz="1200" dirty="0">
                <a:latin typeface="Arial"/>
                <a:cs typeface="Arial"/>
              </a:rPr>
              <a:t>particularly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variant with </a:t>
            </a:r>
            <a:r>
              <a:rPr sz="1200" spc="-10" dirty="0">
                <a:latin typeface="Arial"/>
                <a:cs typeface="Arial"/>
              </a:rPr>
              <a:t>23402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sold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last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month, possibly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due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its </a:t>
            </a:r>
            <a:r>
              <a:rPr sz="1200" dirty="0">
                <a:latin typeface="Arial"/>
                <a:cs typeface="Arial"/>
              </a:rPr>
              <a:t>pricing,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features,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marketing.</a:t>
            </a:r>
            <a:endParaRPr sz="1200">
              <a:latin typeface="Arial"/>
              <a:cs typeface="Arial"/>
            </a:endParaRPr>
          </a:p>
          <a:p>
            <a:pPr marL="309245" marR="680720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spc="-50" dirty="0">
                <a:latin typeface="Arial"/>
                <a:cs typeface="Arial"/>
              </a:rPr>
              <a:t>Skechers,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associated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brand,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 contributes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product's </a:t>
            </a:r>
            <a:r>
              <a:rPr sz="1200" dirty="0">
                <a:latin typeface="Arial"/>
                <a:cs typeface="Arial"/>
              </a:rPr>
              <a:t>popularity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sales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performance.</a:t>
            </a:r>
            <a:endParaRPr sz="1200">
              <a:latin typeface="Arial"/>
              <a:cs typeface="Arial"/>
            </a:endParaRPr>
          </a:p>
          <a:p>
            <a:pPr marL="309245" marR="219075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spc="-10" dirty="0">
                <a:latin typeface="Arial"/>
                <a:cs typeface="Arial"/>
              </a:rPr>
              <a:t>Customer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ratings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feedback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generally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positive,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indicating good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product </a:t>
            </a:r>
            <a:r>
              <a:rPr sz="1200" dirty="0">
                <a:latin typeface="Arial"/>
                <a:cs typeface="Arial"/>
              </a:rPr>
              <a:t>quality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customer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satisfaction.</a:t>
            </a:r>
            <a:endParaRPr sz="1200">
              <a:latin typeface="Arial"/>
              <a:cs typeface="Arial"/>
            </a:endParaRPr>
          </a:p>
          <a:p>
            <a:pPr marL="309245" marR="273685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dirty="0">
                <a:latin typeface="Arial"/>
                <a:cs typeface="Arial"/>
              </a:rPr>
              <a:t>Variation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pricing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offer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percentages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suggests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dynamic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pricing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strategies </a:t>
            </a:r>
            <a:r>
              <a:rPr sz="1200" dirty="0">
                <a:latin typeface="Arial"/>
                <a:cs typeface="Arial"/>
              </a:rPr>
              <a:t>aimed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maximizing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sales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revenue.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8034" y="8895283"/>
            <a:ext cx="5821680" cy="205740"/>
          </a:xfrm>
          <a:custGeom>
            <a:avLst/>
            <a:gdLst/>
            <a:ahLst/>
            <a:cxnLst/>
            <a:rect l="l" t="t" r="r" b="b"/>
            <a:pathLst>
              <a:path w="5821680" h="205740">
                <a:moveTo>
                  <a:pt x="5817997" y="202692"/>
                </a:moveTo>
                <a:lnTo>
                  <a:pt x="3048" y="202692"/>
                </a:lnTo>
                <a:lnTo>
                  <a:pt x="3048" y="0"/>
                </a:lnTo>
                <a:lnTo>
                  <a:pt x="0" y="0"/>
                </a:lnTo>
                <a:lnTo>
                  <a:pt x="0" y="202692"/>
                </a:lnTo>
                <a:lnTo>
                  <a:pt x="0" y="205740"/>
                </a:lnTo>
                <a:lnTo>
                  <a:pt x="3048" y="205740"/>
                </a:lnTo>
                <a:lnTo>
                  <a:pt x="5817997" y="205740"/>
                </a:lnTo>
                <a:lnTo>
                  <a:pt x="5817997" y="202692"/>
                </a:lnTo>
                <a:close/>
              </a:path>
              <a:path w="5821680" h="205740">
                <a:moveTo>
                  <a:pt x="5821159" y="0"/>
                </a:moveTo>
                <a:lnTo>
                  <a:pt x="5818124" y="0"/>
                </a:lnTo>
                <a:lnTo>
                  <a:pt x="5818124" y="202692"/>
                </a:lnTo>
                <a:lnTo>
                  <a:pt x="5818124" y="205740"/>
                </a:lnTo>
                <a:lnTo>
                  <a:pt x="5821159" y="205740"/>
                </a:lnTo>
                <a:lnTo>
                  <a:pt x="5821159" y="202692"/>
                </a:lnTo>
                <a:lnTo>
                  <a:pt x="58211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221988"/>
            <a:ext cx="6401993" cy="18428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280160"/>
            <a:ext cx="6400800" cy="18898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87" y="1281937"/>
            <a:ext cx="6442075" cy="61150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9685" marR="188595">
              <a:lnSpc>
                <a:spcPts val="1600"/>
              </a:lnSpc>
              <a:spcBef>
                <a:spcPts val="10"/>
              </a:spcBef>
            </a:pPr>
            <a:r>
              <a:rPr sz="1200" spc="-25" dirty="0">
                <a:latin typeface="Arial"/>
                <a:cs typeface="Arial"/>
              </a:rPr>
              <a:t>Overall,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data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provides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insights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sales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performance,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customer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feedback,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brand </a:t>
            </a:r>
            <a:r>
              <a:rPr sz="1200" spc="-25" dirty="0">
                <a:latin typeface="Arial"/>
                <a:cs typeface="Arial"/>
              </a:rPr>
              <a:t>presence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"Women's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Sneakers,"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indicating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successful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product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line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strong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market demand.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223261"/>
            <a:ext cx="1773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UNIVARIATE</a:t>
            </a:r>
            <a:r>
              <a:rPr sz="1200" b="1" u="sng" spc="2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817876"/>
            <a:ext cx="6402070" cy="28141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6028944"/>
            <a:ext cx="6402070" cy="277642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0160"/>
            <a:ext cx="6402070" cy="29907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668011"/>
            <a:ext cx="6402070" cy="287705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7797545"/>
            <a:ext cx="6354445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INFERENCES</a:t>
            </a:r>
            <a:endParaRPr sz="1200">
              <a:latin typeface="Arial"/>
              <a:cs typeface="Arial"/>
            </a:endParaRPr>
          </a:p>
          <a:p>
            <a:pPr marL="469900" marR="66675" indent="-228600" algn="just">
              <a:lnSpc>
                <a:spcPts val="1200"/>
              </a:lnSpc>
              <a:spcBef>
                <a:spcPts val="935"/>
              </a:spcBef>
              <a:buSzPct val="95238"/>
              <a:buFont typeface="Symbol"/>
              <a:buChar char=""/>
              <a:tabLst>
                <a:tab pos="469900" algn="l"/>
              </a:tabLst>
            </a:pP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Price: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distribution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diverse,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concentration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around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values.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broad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range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selling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prices,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including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high-</a:t>
            </a:r>
            <a:r>
              <a:rPr sz="1050" dirty="0">
                <a:latin typeface="Arial"/>
                <a:cs typeface="Arial"/>
              </a:rPr>
              <a:t>priced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items.</a:t>
            </a:r>
            <a:endParaRPr sz="1050">
              <a:latin typeface="Arial"/>
              <a:cs typeface="Arial"/>
            </a:endParaRPr>
          </a:p>
          <a:p>
            <a:pPr marL="469900" marR="56515" indent="-228600" algn="just">
              <a:lnSpc>
                <a:spcPts val="1200"/>
              </a:lnSpc>
              <a:spcBef>
                <a:spcPts val="35"/>
              </a:spcBef>
              <a:buSzPct val="95238"/>
              <a:buFont typeface="Symbol"/>
              <a:buChar char=""/>
              <a:tabLst>
                <a:tab pos="469900" algn="l"/>
              </a:tabLst>
            </a:pPr>
            <a:r>
              <a:rPr sz="1050" dirty="0">
                <a:latin typeface="Arial"/>
                <a:cs typeface="Arial"/>
              </a:rPr>
              <a:t>MRP: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distribution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Maximum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Retail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(MRP)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right-</a:t>
            </a:r>
            <a:r>
              <a:rPr sz="1050" dirty="0">
                <a:latin typeface="Arial"/>
                <a:cs typeface="Arial"/>
              </a:rPr>
              <a:t>skewed.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Most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20" dirty="0">
                <a:latin typeface="Arial"/>
                <a:cs typeface="Arial"/>
              </a:rPr>
              <a:t> MRPs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mid-</a:t>
            </a:r>
            <a:r>
              <a:rPr sz="1050" dirty="0">
                <a:latin typeface="Arial"/>
                <a:cs typeface="Arial"/>
              </a:rPr>
              <a:t>range,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few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MRPs.</a:t>
            </a:r>
            <a:endParaRPr sz="1050">
              <a:latin typeface="Arial"/>
              <a:cs typeface="Arial"/>
            </a:endParaRPr>
          </a:p>
          <a:p>
            <a:pPr marL="469900" marR="5080" indent="-228600" algn="just">
              <a:lnSpc>
                <a:spcPct val="95700"/>
              </a:lnSpc>
              <a:buSzPct val="95238"/>
              <a:buFont typeface="Symbol"/>
              <a:buChar char=""/>
              <a:tabLst>
                <a:tab pos="469900" algn="l"/>
              </a:tabLst>
            </a:pPr>
            <a:r>
              <a:rPr sz="1050" dirty="0">
                <a:latin typeface="Arial"/>
                <a:cs typeface="Arial"/>
              </a:rPr>
              <a:t>Items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Bought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Last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Month: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distribution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items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bought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last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month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indicates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variability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product popularity.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demand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(50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items),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while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others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demand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(300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to </a:t>
            </a:r>
            <a:r>
              <a:rPr sz="1050" dirty="0">
                <a:latin typeface="Arial"/>
                <a:cs typeface="Arial"/>
              </a:rPr>
              <a:t>40,000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items).</a:t>
            </a:r>
            <a:endParaRPr sz="1050">
              <a:latin typeface="Arial"/>
              <a:cs typeface="Arial"/>
            </a:endParaRPr>
          </a:p>
          <a:p>
            <a:pPr marL="469265" indent="-227965" algn="just">
              <a:lnSpc>
                <a:spcPts val="1205"/>
              </a:lnSpc>
              <a:buSzPct val="95238"/>
              <a:buFont typeface="Symbol"/>
              <a:buChar char=""/>
              <a:tabLst>
                <a:tab pos="469265" algn="l"/>
              </a:tabLst>
            </a:pPr>
            <a:r>
              <a:rPr sz="1050" dirty="0">
                <a:latin typeface="Arial"/>
                <a:cs typeface="Arial"/>
              </a:rPr>
              <a:t>Numeric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Ratings: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distribution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right-</a:t>
            </a:r>
            <a:r>
              <a:rPr sz="1050" dirty="0">
                <a:latin typeface="Arial"/>
                <a:cs typeface="Arial"/>
              </a:rPr>
              <a:t>skewed,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concentration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around</a:t>
            </a:r>
            <a:endParaRPr sz="1050">
              <a:latin typeface="Arial"/>
              <a:cs typeface="Arial"/>
            </a:endParaRPr>
          </a:p>
          <a:p>
            <a:pPr marL="469900" algn="just">
              <a:lnSpc>
                <a:spcPts val="1230"/>
              </a:lnSpc>
            </a:pPr>
            <a:r>
              <a:rPr sz="1050" dirty="0">
                <a:latin typeface="Arial"/>
                <a:cs typeface="Arial"/>
              </a:rPr>
              <a:t>4.0.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Most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positive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few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ratings.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0160"/>
            <a:ext cx="6402070" cy="28139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491482"/>
            <a:ext cx="6402070" cy="29301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261618"/>
            <a:ext cx="6193155" cy="19767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188595" indent="-228600">
              <a:lnSpc>
                <a:spcPts val="1200"/>
              </a:lnSpc>
              <a:spcBef>
                <a:spcPts val="195"/>
              </a:spcBef>
              <a:buSzPct val="95238"/>
              <a:buFont typeface="Symbol"/>
              <a:buChar char=""/>
              <a:tabLst>
                <a:tab pos="469900" algn="l"/>
              </a:tabLst>
            </a:pPr>
            <a:r>
              <a:rPr sz="1050" dirty="0">
                <a:latin typeface="Arial"/>
                <a:cs typeface="Arial"/>
              </a:rPr>
              <a:t>Total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Ratings: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distribution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total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right-</a:t>
            </a:r>
            <a:r>
              <a:rPr sz="1050" dirty="0">
                <a:latin typeface="Arial"/>
                <a:cs typeface="Arial"/>
              </a:rPr>
              <a:t>skewed,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few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receiving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a </a:t>
            </a:r>
            <a:r>
              <a:rPr sz="1050" spc="-10" dirty="0">
                <a:latin typeface="Arial"/>
                <a:cs typeface="Arial"/>
              </a:rPr>
              <a:t>significantly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number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Most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moderate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number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total</a:t>
            </a:r>
            <a:r>
              <a:rPr sz="1050" spc="-10" dirty="0">
                <a:latin typeface="Arial"/>
                <a:cs typeface="Arial"/>
              </a:rPr>
              <a:t> ratings.</a:t>
            </a:r>
            <a:endParaRPr sz="1050">
              <a:latin typeface="Arial"/>
              <a:cs typeface="Arial"/>
            </a:endParaRPr>
          </a:p>
          <a:p>
            <a:pPr marL="469900" marR="285750" indent="-228600">
              <a:lnSpc>
                <a:spcPts val="1200"/>
              </a:lnSpc>
              <a:spcBef>
                <a:spcPts val="35"/>
              </a:spcBef>
              <a:buSzPct val="95238"/>
              <a:buFont typeface="Symbol"/>
              <a:buChar char=""/>
              <a:tabLst>
                <a:tab pos="469900" algn="l"/>
              </a:tabLst>
            </a:pPr>
            <a:r>
              <a:rPr sz="1050" dirty="0">
                <a:latin typeface="Arial"/>
                <a:cs typeface="Arial"/>
              </a:rPr>
              <a:t>Offer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Percentage: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distribution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offer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right-</a:t>
            </a:r>
            <a:r>
              <a:rPr sz="1050" dirty="0">
                <a:latin typeface="Arial"/>
                <a:cs typeface="Arial"/>
              </a:rPr>
              <a:t>skewed.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Many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0" dirty="0">
                <a:latin typeface="Arial"/>
                <a:cs typeface="Arial"/>
              </a:rPr>
              <a:t> have </a:t>
            </a:r>
            <a:r>
              <a:rPr sz="1050" dirty="0">
                <a:latin typeface="Arial"/>
                <a:cs typeface="Arial"/>
              </a:rPr>
              <a:t>relatively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offer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percentages,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indicating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presence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discounts.</a:t>
            </a:r>
            <a:endParaRPr sz="1050">
              <a:latin typeface="Arial"/>
              <a:cs typeface="Arial"/>
            </a:endParaRPr>
          </a:p>
          <a:p>
            <a:pPr marL="469900" marR="5080" indent="-228600">
              <a:lnSpc>
                <a:spcPct val="95700"/>
              </a:lnSpc>
              <a:buSzPct val="95238"/>
              <a:buFont typeface="Symbol"/>
              <a:buChar char=""/>
              <a:tabLst>
                <a:tab pos="469900" algn="l"/>
              </a:tabLst>
            </a:pPr>
            <a:r>
              <a:rPr sz="1050" dirty="0">
                <a:latin typeface="Arial"/>
                <a:cs typeface="Arial"/>
              </a:rPr>
              <a:t>General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Inferences: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dataset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includes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mix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varied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selling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prices,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MRPs,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and </a:t>
            </a:r>
            <a:r>
              <a:rPr sz="1050" spc="-10" dirty="0">
                <a:latin typeface="Arial"/>
                <a:cs typeface="Arial"/>
              </a:rPr>
              <a:t>popularity.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generally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positive,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indicating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overall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customer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satisfaction.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Total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suggest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most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moderate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number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have </a:t>
            </a:r>
            <a:r>
              <a:rPr sz="1050" dirty="0">
                <a:latin typeface="Arial"/>
                <a:cs typeface="Arial"/>
              </a:rPr>
              <a:t>attracted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large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number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reviews.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Offer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vary,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having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notable discounts.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BIVARIATE</a:t>
            </a:r>
            <a:r>
              <a:rPr sz="1200" b="1" u="sng" spc="2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624071"/>
            <a:ext cx="6402070" cy="329272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0160"/>
            <a:ext cx="6402070" cy="32985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975859"/>
            <a:ext cx="6402070" cy="3386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8644838"/>
            <a:ext cx="101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INFERENCES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0160"/>
            <a:ext cx="6402070" cy="36048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5282184"/>
            <a:ext cx="6402070" cy="29883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261618"/>
            <a:ext cx="6142355" cy="37287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1300" marR="13335" indent="-228600">
              <a:lnSpc>
                <a:spcPct val="95700"/>
              </a:lnSpc>
              <a:spcBef>
                <a:spcPts val="160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vs.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MRP: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MRPs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show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strong</a:t>
            </a:r>
            <a:r>
              <a:rPr sz="1050" spc="-10" dirty="0">
                <a:latin typeface="Arial"/>
                <a:cs typeface="Arial"/>
              </a:rPr>
              <a:t> positive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linear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relationship.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increase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selling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corresponds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proportional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increase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MRP,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indicating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consistent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pricing strategies.</a:t>
            </a:r>
            <a:endParaRPr sz="1050">
              <a:latin typeface="Arial"/>
              <a:cs typeface="Arial"/>
            </a:endParaRPr>
          </a:p>
          <a:p>
            <a:pPr marL="241300" marR="122555" indent="-228600">
              <a:lnSpc>
                <a:spcPct val="95200"/>
              </a:lnSpc>
              <a:spcBef>
                <a:spcPts val="35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Items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Bought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Last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Month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vs.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Ratings: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clear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linear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relationship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between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number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items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bought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last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month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numeric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popularity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product,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measured </a:t>
            </a:r>
            <a:r>
              <a:rPr sz="1050" dirty="0">
                <a:latin typeface="Arial"/>
                <a:cs typeface="Arial"/>
              </a:rPr>
              <a:t>by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items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bought,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does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necessarily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correlate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strongly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ratings.</a:t>
            </a:r>
            <a:endParaRPr sz="1050">
              <a:latin typeface="Arial"/>
              <a:cs typeface="Arial"/>
            </a:endParaRPr>
          </a:p>
          <a:p>
            <a:pPr marL="241300" marR="111125" indent="-228600" algn="just">
              <a:lnSpc>
                <a:spcPct val="95700"/>
              </a:lnSpc>
              <a:spcBef>
                <a:spcPts val="30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Total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vs.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Ratings: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positive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linear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relationship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between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total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and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total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tend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suggesting </a:t>
            </a:r>
            <a:r>
              <a:rPr sz="1050" dirty="0">
                <a:latin typeface="Arial"/>
                <a:cs typeface="Arial"/>
              </a:rPr>
              <a:t>that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well-</a:t>
            </a:r>
            <a:r>
              <a:rPr sz="1050" dirty="0">
                <a:latin typeface="Arial"/>
                <a:cs typeface="Arial"/>
              </a:rPr>
              <a:t>received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attract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ratings.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ts val="1200"/>
              </a:lnSpc>
              <a:spcBef>
                <a:spcPts val="65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Offer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vs.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Price: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clear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linear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relationship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between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offer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percentage</a:t>
            </a:r>
            <a:r>
              <a:rPr sz="1050" spc="5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Higher-</a:t>
            </a:r>
            <a:r>
              <a:rPr sz="1050" dirty="0">
                <a:latin typeface="Arial"/>
                <a:cs typeface="Arial"/>
              </a:rPr>
              <a:t>priced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consistently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offer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percentages.</a:t>
            </a:r>
            <a:endParaRPr sz="1050">
              <a:latin typeface="Arial"/>
              <a:cs typeface="Arial"/>
            </a:endParaRPr>
          </a:p>
          <a:p>
            <a:pPr marL="241300" marR="227329" indent="-228600">
              <a:lnSpc>
                <a:spcPct val="95400"/>
              </a:lnSpc>
              <a:spcBef>
                <a:spcPts val="5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Offer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vs.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Ratings: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clear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linear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relationship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between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offer </a:t>
            </a:r>
            <a:r>
              <a:rPr sz="1050" dirty="0">
                <a:latin typeface="Arial"/>
                <a:cs typeface="Arial"/>
              </a:rPr>
              <a:t>percentage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presence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discounts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(offer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percentage)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does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strongly </a:t>
            </a:r>
            <a:r>
              <a:rPr sz="1050" dirty="0">
                <a:latin typeface="Arial"/>
                <a:cs typeface="Arial"/>
              </a:rPr>
              <a:t>correlate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ratings.</a:t>
            </a:r>
            <a:endParaRPr sz="1050">
              <a:latin typeface="Arial"/>
              <a:cs typeface="Arial"/>
            </a:endParaRPr>
          </a:p>
          <a:p>
            <a:pPr marL="241300" marR="222885" indent="-228600">
              <a:lnSpc>
                <a:spcPct val="95700"/>
              </a:lnSpc>
              <a:spcBef>
                <a:spcPts val="30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Brand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vs.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Ratings: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Different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brands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varying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distributions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Some </a:t>
            </a:r>
            <a:r>
              <a:rPr sz="1050" dirty="0">
                <a:latin typeface="Arial"/>
                <a:cs typeface="Arial"/>
              </a:rPr>
              <a:t>brands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median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indicating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better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overall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customer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satisfaction,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while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others </a:t>
            </a:r>
            <a:r>
              <a:rPr sz="1050" dirty="0">
                <a:latin typeface="Arial"/>
                <a:cs typeface="Arial"/>
              </a:rPr>
              <a:t>have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wider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range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ratings.</a:t>
            </a:r>
            <a:endParaRPr sz="1050">
              <a:latin typeface="Arial"/>
              <a:cs typeface="Arial"/>
            </a:endParaRPr>
          </a:p>
          <a:p>
            <a:pPr marL="241300" marR="64769" indent="-228600">
              <a:lnSpc>
                <a:spcPct val="95700"/>
              </a:lnSpc>
              <a:spcBef>
                <a:spcPts val="30"/>
              </a:spcBef>
              <a:buSzPct val="95238"/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Arial"/>
                <a:cs typeface="Arial"/>
              </a:rPr>
              <a:t>General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Inferences: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strong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positive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correlation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between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selling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MRP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suggests </a:t>
            </a:r>
            <a:r>
              <a:rPr sz="1050" dirty="0">
                <a:latin typeface="Arial"/>
                <a:cs typeface="Arial"/>
              </a:rPr>
              <a:t>consistent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pricing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strategies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across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products.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Popularity,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measured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number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items </a:t>
            </a:r>
            <a:r>
              <a:rPr sz="1050" dirty="0">
                <a:latin typeface="Arial"/>
                <a:cs typeface="Arial"/>
              </a:rPr>
              <a:t>bought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last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month,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does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strongly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correlate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total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tend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associated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numeric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ratings,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indicating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positive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relationship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between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overall popularity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customer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satisfaction.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presence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discounts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(offer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percentage)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does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not </a:t>
            </a:r>
            <a:r>
              <a:rPr sz="1050" dirty="0">
                <a:latin typeface="Arial"/>
                <a:cs typeface="Arial"/>
              </a:rPr>
              <a:t>consistently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correlate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higher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Brands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play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role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determining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customer </a:t>
            </a:r>
            <a:r>
              <a:rPr sz="1050" dirty="0">
                <a:latin typeface="Arial"/>
                <a:cs typeface="Arial"/>
              </a:rPr>
              <a:t>satisfaction,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brands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consistently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receiving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better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ratings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than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others.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812" y="1257046"/>
            <a:ext cx="285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NOTES</a:t>
            </a:r>
            <a:r>
              <a:rPr sz="1600" b="1" u="sng" spc="-2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FOR</a:t>
            </a:r>
            <a:r>
              <a:rPr sz="1600" b="1" u="sng" spc="-2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PROJECT</a:t>
            </a:r>
            <a:r>
              <a:rPr sz="1600" b="1" u="sng" spc="-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2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TEAM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799" y="1676653"/>
          <a:ext cx="5809615" cy="348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Original</a:t>
                      </a:r>
                      <a:r>
                        <a:rPr sz="1200" b="1" spc="-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owner</a:t>
                      </a:r>
                      <a:r>
                        <a:rPr sz="1200" b="1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Amazon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set</a:t>
                      </a:r>
                      <a:r>
                        <a:rPr sz="1200" b="1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1200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scraped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amazon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website.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505">
                <a:tc>
                  <a:txBody>
                    <a:bodyPr/>
                    <a:lstStyle/>
                    <a:p>
                      <a:pPr marL="68580" marR="210820">
                        <a:lnSpc>
                          <a:spcPct val="114999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Previous</a:t>
                      </a:r>
                      <a:r>
                        <a:rPr sz="1200" b="1" spc="-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relevant</a:t>
                      </a:r>
                      <a:r>
                        <a:rPr sz="1200" b="1" spc="-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journals</a:t>
                      </a:r>
                      <a:r>
                        <a:rPr sz="1200" b="1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used</a:t>
                      </a:r>
                      <a:r>
                        <a:rPr sz="1200" b="1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65760">
                        <a:lnSpc>
                          <a:spcPct val="114999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fresh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we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have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web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scraped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form</a:t>
                      </a:r>
                      <a:r>
                        <a:rPr sz="1200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dataset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Citation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Link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page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2321" y="415543"/>
            <a:ext cx="2360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0F6F82"/>
                </a:solidFill>
                <a:latin typeface="Trebuchet MS"/>
                <a:cs typeface="Trebuchet MS"/>
              </a:rPr>
              <a:t>TABLE</a:t>
            </a:r>
            <a:r>
              <a:rPr sz="1600" b="1" spc="-25" dirty="0">
                <a:solidFill>
                  <a:srgbClr val="0F6F82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0F6F82"/>
                </a:solidFill>
                <a:latin typeface="Trebuchet MS"/>
                <a:cs typeface="Trebuchet MS"/>
              </a:rPr>
              <a:t>OF</a:t>
            </a:r>
            <a:r>
              <a:rPr sz="1600" b="1" spc="-40" dirty="0">
                <a:solidFill>
                  <a:srgbClr val="0F6F82"/>
                </a:solidFill>
                <a:latin typeface="Trebuchet MS"/>
                <a:cs typeface="Trebuchet MS"/>
              </a:rPr>
              <a:t> </a:t>
            </a:r>
            <a:r>
              <a:rPr sz="1600" b="1" spc="195" dirty="0">
                <a:solidFill>
                  <a:srgbClr val="0F6F82"/>
                </a:solidFill>
                <a:latin typeface="Trebuchet MS"/>
                <a:cs typeface="Trebuchet MS"/>
              </a:rPr>
              <a:t>CONTENTS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27042" y="725423"/>
            <a:ext cx="3279140" cy="38100"/>
          </a:xfrm>
          <a:custGeom>
            <a:avLst/>
            <a:gdLst/>
            <a:ahLst/>
            <a:cxnLst/>
            <a:rect l="l" t="t" r="r" b="b"/>
            <a:pathLst>
              <a:path w="3279140" h="38100">
                <a:moveTo>
                  <a:pt x="3278759" y="0"/>
                </a:moveTo>
                <a:lnTo>
                  <a:pt x="0" y="0"/>
                </a:lnTo>
                <a:lnTo>
                  <a:pt x="0" y="38100"/>
                </a:lnTo>
                <a:lnTo>
                  <a:pt x="3278759" y="38100"/>
                </a:lnTo>
                <a:lnTo>
                  <a:pt x="3278759" y="0"/>
                </a:lnTo>
                <a:close/>
              </a:path>
            </a:pathLst>
          </a:custGeom>
          <a:solidFill>
            <a:srgbClr val="EFC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36186" y="1112774"/>
          <a:ext cx="3274060" cy="874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TOPIC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sz="1200" b="1" spc="-6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sz="1200" b="1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sz="1200" b="1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Statement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Goal</a:t>
                      </a:r>
                      <a:r>
                        <a:rPr sz="1200" b="1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EDA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Preview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Shape</a:t>
                      </a:r>
                      <a:r>
                        <a:rPr sz="1200" b="1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6-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68580" marR="459105">
                        <a:lnSpc>
                          <a:spcPct val="114999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Columns</a:t>
                      </a:r>
                      <a:r>
                        <a:rPr sz="1200" b="1" spc="-4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b="1" spc="-4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8-</a:t>
                      </a: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1200" b="1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1200" b="1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b="1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Treatment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9-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8580" marR="348615">
                        <a:lnSpc>
                          <a:spcPct val="114999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Description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200" b="1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null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10-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Univariate</a:t>
                      </a:r>
                      <a:r>
                        <a:rPr sz="1200" b="1" spc="-8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11-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13-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Bivariate</a:t>
                      </a:r>
                      <a:r>
                        <a:rPr sz="1200" b="1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14-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16-</a:t>
                      </a: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marL="68580" marR="339725">
                        <a:lnSpc>
                          <a:spcPct val="114999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Notes</a:t>
                      </a:r>
                      <a:r>
                        <a:rPr sz="1200" b="1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b="1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project </a:t>
                      </a:r>
                      <a:r>
                        <a:rPr sz="1200" b="1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team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32675"/>
            <a:ext cx="3268345" cy="8932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6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b="1" spc="125" dirty="0">
                <a:latin typeface="Trebuchet MS"/>
                <a:cs typeface="Trebuchet MS"/>
              </a:rPr>
              <a:t>PROJECT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b="1" spc="240" dirty="0">
                <a:latin typeface="Trebuchet MS"/>
                <a:cs typeface="Trebuchet MS"/>
              </a:rPr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676655" y="1821433"/>
            <a:ext cx="6411595" cy="38100"/>
          </a:xfrm>
          <a:custGeom>
            <a:avLst/>
            <a:gdLst/>
            <a:ahLst/>
            <a:cxnLst/>
            <a:rect l="l" t="t" r="r" b="b"/>
            <a:pathLst>
              <a:path w="6411595" h="38100">
                <a:moveTo>
                  <a:pt x="6411214" y="0"/>
                </a:moveTo>
                <a:lnTo>
                  <a:pt x="0" y="0"/>
                </a:lnTo>
                <a:lnTo>
                  <a:pt x="0" y="38100"/>
                </a:lnTo>
                <a:lnTo>
                  <a:pt x="6411214" y="38100"/>
                </a:lnTo>
                <a:lnTo>
                  <a:pt x="6411214" y="0"/>
                </a:lnTo>
                <a:close/>
              </a:path>
            </a:pathLst>
          </a:custGeom>
          <a:solidFill>
            <a:srgbClr val="EFC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7232142"/>
            <a:ext cx="157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Date:</a:t>
            </a:r>
            <a:r>
              <a:rPr sz="12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15th</a:t>
            </a:r>
            <a:r>
              <a:rPr sz="12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March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8282178"/>
            <a:ext cx="161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Signature</a:t>
            </a:r>
            <a:r>
              <a:rPr sz="12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Mentor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7453" y="8282178"/>
            <a:ext cx="2047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Signature</a:t>
            </a:r>
            <a:r>
              <a:rPr sz="12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Team</a:t>
            </a:r>
            <a:r>
              <a:rPr sz="12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Leader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718942"/>
            <a:ext cx="6395797" cy="386016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E136B-D811-001A-9AEC-809FDE45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39334" y="7312056"/>
            <a:ext cx="580755" cy="1152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873B98-BC27-1136-C4DC-84F0791A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53" y="7531320"/>
            <a:ext cx="1825563" cy="6648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7859" y="1250950"/>
            <a:ext cx="2903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140" algn="l"/>
              </a:tabLst>
            </a:pPr>
            <a:r>
              <a:rPr b="1" spc="-25" dirty="0">
                <a:latin typeface="Arial"/>
                <a:cs typeface="Arial"/>
              </a:rPr>
              <a:t>1.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265" dirty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Customers</a:t>
            </a:r>
            <a:r>
              <a:rPr spc="-3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frequently</a:t>
            </a:r>
            <a:r>
              <a:rPr spc="-25" dirty="0"/>
              <a:t> </a:t>
            </a:r>
            <a:r>
              <a:rPr dirty="0"/>
              <a:t>overpowered</a:t>
            </a:r>
            <a:r>
              <a:rPr spc="-30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sheer</a:t>
            </a:r>
            <a:r>
              <a:rPr spc="-35" dirty="0"/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things</a:t>
            </a:r>
            <a:r>
              <a:rPr spc="-20" dirty="0"/>
              <a:t> </a:t>
            </a:r>
            <a:r>
              <a:rPr spc="-10" dirty="0"/>
              <a:t>accessible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wide</a:t>
            </a:r>
            <a:r>
              <a:rPr spc="-40" dirty="0"/>
              <a:t> </a:t>
            </a:r>
            <a:r>
              <a:rPr dirty="0"/>
              <a:t>world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e-</a:t>
            </a:r>
            <a:r>
              <a:rPr dirty="0"/>
              <a:t>commerce,</a:t>
            </a:r>
            <a:r>
              <a:rPr spc="-25" dirty="0"/>
              <a:t> </a:t>
            </a:r>
            <a:r>
              <a:rPr dirty="0"/>
              <a:t>where</a:t>
            </a:r>
            <a:r>
              <a:rPr spc="-10" dirty="0"/>
              <a:t> </a:t>
            </a:r>
            <a:r>
              <a:rPr dirty="0"/>
              <a:t>choice</a:t>
            </a:r>
            <a:r>
              <a:rPr spc="-3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king.</a:t>
            </a:r>
            <a:r>
              <a:rPr spc="-25" dirty="0"/>
              <a:t> </a:t>
            </a:r>
            <a:r>
              <a:rPr dirty="0"/>
              <a:t>Decision</a:t>
            </a:r>
            <a:r>
              <a:rPr spc="-25" dirty="0"/>
              <a:t> </a:t>
            </a:r>
            <a:r>
              <a:rPr spc="-10" dirty="0"/>
              <a:t>fatigue, </a:t>
            </a:r>
            <a:r>
              <a:rPr dirty="0"/>
              <a:t>postponed</a:t>
            </a:r>
            <a:r>
              <a:rPr spc="-40" dirty="0"/>
              <a:t> </a:t>
            </a:r>
            <a:r>
              <a:rPr dirty="0"/>
              <a:t>purchases,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even</a:t>
            </a:r>
            <a:r>
              <a:rPr spc="-20" dirty="0"/>
              <a:t> </a:t>
            </a:r>
            <a:r>
              <a:rPr dirty="0"/>
              <a:t>unhappiness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chosen</a:t>
            </a:r>
            <a:r>
              <a:rPr spc="-30" dirty="0"/>
              <a:t> </a:t>
            </a:r>
            <a:r>
              <a:rPr dirty="0"/>
              <a:t>option</a:t>
            </a:r>
            <a:r>
              <a:rPr spc="-35" dirty="0"/>
              <a:t> </a:t>
            </a:r>
            <a:r>
              <a:rPr dirty="0"/>
              <a:t>might</a:t>
            </a:r>
            <a:r>
              <a:rPr spc="-25" dirty="0"/>
              <a:t> </a:t>
            </a:r>
            <a:r>
              <a:rPr spc="-10" dirty="0"/>
              <a:t>result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paradox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choice.</a:t>
            </a:r>
            <a:r>
              <a:rPr spc="-40" dirty="0"/>
              <a:t> </a:t>
            </a:r>
            <a:r>
              <a:rPr dirty="0"/>
              <a:t>Product</a:t>
            </a:r>
            <a:r>
              <a:rPr spc="-30" dirty="0"/>
              <a:t> </a:t>
            </a:r>
            <a:r>
              <a:rPr dirty="0"/>
              <a:t>recommendation</a:t>
            </a:r>
            <a:r>
              <a:rPr spc="-40" dirty="0"/>
              <a:t> </a:t>
            </a:r>
            <a:r>
              <a:rPr dirty="0"/>
              <a:t>systems</a:t>
            </a:r>
            <a:r>
              <a:rPr spc="-30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become</a:t>
            </a:r>
            <a:r>
              <a:rPr spc="-40" dirty="0"/>
              <a:t> </a:t>
            </a:r>
            <a:r>
              <a:rPr spc="-50" dirty="0"/>
              <a:t>a </a:t>
            </a:r>
            <a:r>
              <a:rPr dirty="0"/>
              <a:t>potent</a:t>
            </a:r>
            <a:r>
              <a:rPr spc="-20" dirty="0"/>
              <a:t> </a:t>
            </a:r>
            <a:r>
              <a:rPr dirty="0"/>
              <a:t>tool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help</a:t>
            </a:r>
            <a:r>
              <a:rPr spc="-40" dirty="0"/>
              <a:t> </a:t>
            </a:r>
            <a:r>
              <a:rPr dirty="0"/>
              <a:t>buyers</a:t>
            </a:r>
            <a:r>
              <a:rPr spc="-25" dirty="0"/>
              <a:t> </a:t>
            </a:r>
            <a:r>
              <a:rPr dirty="0"/>
              <a:t>find</a:t>
            </a:r>
            <a:r>
              <a:rPr spc="-25" dirty="0"/>
              <a:t> </a:t>
            </a:r>
            <a:r>
              <a:rPr dirty="0"/>
              <a:t>products</a:t>
            </a:r>
            <a:r>
              <a:rPr spc="-2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suit</a:t>
            </a:r>
            <a:r>
              <a:rPr spc="-20" dirty="0"/>
              <a:t> </a:t>
            </a:r>
            <a:r>
              <a:rPr dirty="0"/>
              <a:t>their</a:t>
            </a:r>
            <a:r>
              <a:rPr spc="-30" dirty="0"/>
              <a:t> </a:t>
            </a:r>
            <a:r>
              <a:rPr dirty="0"/>
              <a:t>unique</a:t>
            </a:r>
            <a:r>
              <a:rPr spc="-20" dirty="0"/>
              <a:t> </a:t>
            </a:r>
            <a:r>
              <a:rPr dirty="0"/>
              <a:t>needs</a:t>
            </a:r>
            <a:r>
              <a:rPr spc="-20" dirty="0"/>
              <a:t> </a:t>
            </a:r>
            <a:r>
              <a:rPr spc="-25" dirty="0"/>
              <a:t>and </a:t>
            </a:r>
            <a:r>
              <a:rPr dirty="0"/>
              <a:t>preferences</a:t>
            </a:r>
            <a:r>
              <a:rPr spc="-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response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spc="-10" dirty="0"/>
              <a:t>difficulty.</a:t>
            </a:r>
          </a:p>
          <a:p>
            <a:pPr marL="12700" marR="42545">
              <a:lnSpc>
                <a:spcPct val="114999"/>
              </a:lnSpc>
              <a:spcBef>
                <a:spcPts val="600"/>
              </a:spcBef>
            </a:pPr>
            <a:r>
              <a:rPr dirty="0"/>
              <a:t>One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biggest</a:t>
            </a:r>
            <a:r>
              <a:rPr spc="-25" dirty="0"/>
              <a:t> </a:t>
            </a:r>
            <a:r>
              <a:rPr dirty="0"/>
              <a:t>online</a:t>
            </a:r>
            <a:r>
              <a:rPr spc="-20" dirty="0"/>
              <a:t> </a:t>
            </a:r>
            <a:r>
              <a:rPr dirty="0"/>
              <a:t>retailers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nation,</a:t>
            </a:r>
            <a:r>
              <a:rPr spc="-25" dirty="0"/>
              <a:t> </a:t>
            </a:r>
            <a:r>
              <a:rPr dirty="0"/>
              <a:t>Amazon</a:t>
            </a:r>
            <a:r>
              <a:rPr spc="-25" dirty="0"/>
              <a:t> </a:t>
            </a:r>
            <a:r>
              <a:rPr dirty="0"/>
              <a:t>India,</a:t>
            </a:r>
            <a:r>
              <a:rPr spc="-20" dirty="0"/>
              <a:t> </a:t>
            </a:r>
            <a:r>
              <a:rPr dirty="0"/>
              <a:t>has</a:t>
            </a:r>
            <a:r>
              <a:rPr spc="-2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10" dirty="0"/>
              <a:t>enormous </a:t>
            </a:r>
            <a:r>
              <a:rPr dirty="0"/>
              <a:t>selection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goods</a:t>
            </a:r>
            <a:r>
              <a:rPr spc="-3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many</a:t>
            </a:r>
            <a:r>
              <a:rPr spc="-30" dirty="0"/>
              <a:t> </a:t>
            </a:r>
            <a:r>
              <a:rPr dirty="0"/>
              <a:t>different</a:t>
            </a:r>
            <a:r>
              <a:rPr spc="-40" dirty="0"/>
              <a:t> </a:t>
            </a:r>
            <a:r>
              <a:rPr dirty="0"/>
              <a:t>categories.</a:t>
            </a:r>
            <a:r>
              <a:rPr spc="-30" dirty="0"/>
              <a:t> </a:t>
            </a:r>
            <a:r>
              <a:rPr dirty="0"/>
              <a:t>But</a:t>
            </a:r>
            <a:r>
              <a:rPr spc="-3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consumers,</a:t>
            </a:r>
            <a:r>
              <a:rPr spc="-30" dirty="0"/>
              <a:t> </a:t>
            </a:r>
            <a:r>
              <a:rPr dirty="0"/>
              <a:t>knowing</a:t>
            </a:r>
            <a:r>
              <a:rPr spc="-35" dirty="0"/>
              <a:t> </a:t>
            </a:r>
            <a:r>
              <a:rPr spc="-25" dirty="0"/>
              <a:t>how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navigate</a:t>
            </a:r>
            <a:r>
              <a:rPr spc="-4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large</a:t>
            </a:r>
            <a:r>
              <a:rPr spc="-25" dirty="0"/>
              <a:t> </a:t>
            </a:r>
            <a:r>
              <a:rPr dirty="0"/>
              <a:t>catalogue</a:t>
            </a:r>
            <a:r>
              <a:rPr spc="-35" dirty="0"/>
              <a:t> </a:t>
            </a:r>
            <a:r>
              <a:rPr dirty="0"/>
              <a:t>successfully</a:t>
            </a:r>
            <a:r>
              <a:rPr spc="-40" dirty="0"/>
              <a:t> </a:t>
            </a:r>
            <a:r>
              <a:rPr dirty="0"/>
              <a:t>might</a:t>
            </a:r>
            <a:r>
              <a:rPr spc="-3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intimidating.</a:t>
            </a:r>
            <a:r>
              <a:rPr spc="-30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spc="-25" dirty="0"/>
              <a:t>it</a:t>
            </a:r>
            <a:r>
              <a:rPr spc="500" dirty="0"/>
              <a:t> </a:t>
            </a:r>
            <a:r>
              <a:rPr dirty="0"/>
              <a:t>comes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providing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genuinely</a:t>
            </a:r>
            <a:r>
              <a:rPr spc="-25" dirty="0"/>
              <a:t> </a:t>
            </a:r>
            <a:r>
              <a:rPr dirty="0"/>
              <a:t>customised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user-</a:t>
            </a:r>
            <a:r>
              <a:rPr dirty="0"/>
              <a:t>friendly</a:t>
            </a:r>
            <a:r>
              <a:rPr spc="-25" dirty="0"/>
              <a:t> </a:t>
            </a:r>
            <a:r>
              <a:rPr dirty="0"/>
              <a:t>buying</a:t>
            </a:r>
            <a:r>
              <a:rPr spc="-20" dirty="0"/>
              <a:t> </a:t>
            </a:r>
            <a:r>
              <a:rPr spc="-10" dirty="0"/>
              <a:t>experience, </a:t>
            </a:r>
            <a:r>
              <a:rPr dirty="0"/>
              <a:t>traditional</a:t>
            </a:r>
            <a:r>
              <a:rPr spc="-35" dirty="0"/>
              <a:t> </a:t>
            </a:r>
            <a:r>
              <a:rPr dirty="0"/>
              <a:t>search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filtering</a:t>
            </a:r>
            <a:r>
              <a:rPr spc="-35" dirty="0"/>
              <a:t> </a:t>
            </a:r>
            <a:r>
              <a:rPr dirty="0"/>
              <a:t>methods</a:t>
            </a:r>
            <a:r>
              <a:rPr spc="-30" dirty="0"/>
              <a:t> </a:t>
            </a:r>
            <a:r>
              <a:rPr dirty="0"/>
              <a:t>frequently</a:t>
            </a:r>
            <a:r>
              <a:rPr spc="-30" dirty="0"/>
              <a:t> </a:t>
            </a:r>
            <a:r>
              <a:rPr dirty="0"/>
              <a:t>need</a:t>
            </a:r>
            <a:r>
              <a:rPr spc="-3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10" dirty="0"/>
              <a:t>revised.</a:t>
            </a: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pc="-10" dirty="0"/>
          </a:p>
          <a:p>
            <a:pPr marL="12700" marR="26034">
              <a:lnSpc>
                <a:spcPct val="114999"/>
              </a:lnSpc>
            </a:pP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This</a:t>
            </a:r>
            <a:r>
              <a:rPr b="1" spc="-40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is</a:t>
            </a:r>
            <a:r>
              <a:rPr b="1" spc="-3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where</a:t>
            </a:r>
            <a:r>
              <a:rPr b="1" spc="-3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chatbot</a:t>
            </a:r>
            <a:r>
              <a:rPr b="1" spc="-2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technology's</a:t>
            </a:r>
            <a:r>
              <a:rPr b="1" spc="-4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potential</a:t>
            </a:r>
            <a:r>
              <a:rPr b="1" spc="-30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shows</a:t>
            </a:r>
            <a:r>
              <a:rPr b="1" spc="-4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itself,</a:t>
            </a:r>
            <a:r>
              <a:rPr b="1" spc="-30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providing</a:t>
            </a:r>
            <a:r>
              <a:rPr b="1" spc="-20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a</a:t>
            </a:r>
            <a:r>
              <a:rPr b="1" spc="-4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773809"/>
                </a:solidFill>
                <a:latin typeface="Arial"/>
                <a:cs typeface="Arial"/>
              </a:rPr>
              <a:t>more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dynamic</a:t>
            </a:r>
            <a:r>
              <a:rPr b="1" spc="-30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and</a:t>
            </a:r>
            <a:r>
              <a:rPr b="1" spc="-2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conversational</a:t>
            </a:r>
            <a:r>
              <a:rPr b="1" spc="-3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method</a:t>
            </a:r>
            <a:r>
              <a:rPr b="1" spc="-30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of</a:t>
            </a:r>
            <a:r>
              <a:rPr b="1" spc="-5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773809"/>
                </a:solidFill>
                <a:latin typeface="Arial"/>
                <a:cs typeface="Arial"/>
              </a:rPr>
              <a:t>product</a:t>
            </a:r>
            <a:r>
              <a:rPr b="1" spc="-15" dirty="0">
                <a:solidFill>
                  <a:srgbClr val="773809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773809"/>
                </a:solidFill>
                <a:latin typeface="Arial"/>
                <a:cs typeface="Arial"/>
              </a:rPr>
              <a:t>discovery.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6440" y="1403350"/>
            <a:ext cx="3810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140" algn="l"/>
              </a:tabLst>
            </a:pPr>
            <a:r>
              <a:rPr b="1" spc="-25" dirty="0">
                <a:latin typeface="Arial"/>
                <a:cs typeface="Arial"/>
              </a:rPr>
              <a:t>2.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200" dirty="0">
                <a:latin typeface="Trebuchet MS"/>
                <a:cs typeface="Trebuchet MS"/>
              </a:rPr>
              <a:t>PROBLEM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225" dirty="0">
                <a:latin typeface="Trebuchet MS"/>
                <a:cs typeface="Trebuchet MS"/>
              </a:rPr>
              <a:t>STATEMENT</a:t>
            </a:r>
          </a:p>
        </p:txBody>
      </p:sp>
      <p:sp>
        <p:nvSpPr>
          <p:cNvPr id="5" name="object 5"/>
          <p:cNvSpPr/>
          <p:nvPr/>
        </p:nvSpPr>
        <p:spPr>
          <a:xfrm>
            <a:off x="676655" y="1920494"/>
            <a:ext cx="6411595" cy="38100"/>
          </a:xfrm>
          <a:custGeom>
            <a:avLst/>
            <a:gdLst/>
            <a:ahLst/>
            <a:cxnLst/>
            <a:rect l="l" t="t" r="r" b="b"/>
            <a:pathLst>
              <a:path w="6411595" h="38100">
                <a:moveTo>
                  <a:pt x="6411214" y="0"/>
                </a:moveTo>
                <a:lnTo>
                  <a:pt x="0" y="0"/>
                </a:lnTo>
                <a:lnTo>
                  <a:pt x="0" y="38100"/>
                </a:lnTo>
                <a:lnTo>
                  <a:pt x="6411214" y="38100"/>
                </a:lnTo>
                <a:lnTo>
                  <a:pt x="6411214" y="0"/>
                </a:lnTo>
                <a:close/>
              </a:path>
            </a:pathLst>
          </a:custGeom>
          <a:solidFill>
            <a:srgbClr val="EFC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2060194"/>
            <a:ext cx="6371590" cy="231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Web-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scraping</a:t>
            </a:r>
            <a:r>
              <a:rPr sz="1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e-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commerce</a:t>
            </a:r>
            <a:r>
              <a:rPr sz="12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website</a:t>
            </a:r>
            <a:r>
              <a:rPr sz="12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(Amazon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India)</a:t>
            </a:r>
            <a:r>
              <a:rPr sz="1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dataset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sz="12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product's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details</a:t>
            </a:r>
            <a:r>
              <a:rPr sz="12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checked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then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chatbot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coded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provide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solutions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user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input,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e.g.,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user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asks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recommend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phone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under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40k.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Following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parameters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2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 recommendation</a:t>
            </a:r>
            <a:r>
              <a:rPr sz="1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provided: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34365" indent="-1644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634365" algn="l"/>
              </a:tabLst>
            </a:pP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Recommendation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634365" indent="-164465">
              <a:lnSpc>
                <a:spcPct val="100000"/>
              </a:lnSpc>
              <a:buAutoNum type="arabicParenR"/>
              <a:tabLst>
                <a:tab pos="634365" algn="l"/>
              </a:tabLst>
            </a:pP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Recommendation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Times New Roman"/>
                <a:cs typeface="Times New Roman"/>
              </a:rPr>
              <a:t>Brand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634365" indent="-164465">
              <a:lnSpc>
                <a:spcPct val="100000"/>
              </a:lnSpc>
              <a:buAutoNum type="arabicParenR"/>
              <a:tabLst>
                <a:tab pos="634365" algn="l"/>
              </a:tabLst>
            </a:pP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Recommendation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634365" indent="-164465">
              <a:lnSpc>
                <a:spcPct val="100000"/>
              </a:lnSpc>
              <a:buAutoNum type="arabicParenR"/>
              <a:tabLst>
                <a:tab pos="634365" algn="l"/>
              </a:tabLst>
            </a:pP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Recommendation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based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Rating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02004" y="5186553"/>
            <a:ext cx="6175375" cy="263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38BA1"/>
                </a:solidFill>
                <a:latin typeface="Arial"/>
                <a:cs typeface="Arial"/>
              </a:rPr>
              <a:t>3.</a:t>
            </a:r>
            <a:r>
              <a:rPr sz="1800" b="1" spc="280" dirty="0">
                <a:solidFill>
                  <a:srgbClr val="138BA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5C"/>
                </a:solidFill>
                <a:latin typeface="Arial"/>
                <a:cs typeface="Arial"/>
              </a:rPr>
              <a:t>GOAL</a:t>
            </a:r>
            <a:r>
              <a:rPr sz="1800" b="1" spc="-20" dirty="0">
                <a:solidFill>
                  <a:srgbClr val="0052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5C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0052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5C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00525C"/>
                </a:solidFill>
                <a:latin typeface="Arial"/>
                <a:cs typeface="Arial"/>
              </a:rPr>
              <a:t> PROJECT</a:t>
            </a:r>
            <a:endParaRPr sz="1800">
              <a:latin typeface="Arial"/>
              <a:cs typeface="Arial"/>
            </a:endParaRPr>
          </a:p>
          <a:p>
            <a:pPr marL="241300" marR="5080">
              <a:lnSpc>
                <a:spcPct val="114999"/>
              </a:lnSpc>
              <a:spcBef>
                <a:spcPts val="985"/>
              </a:spcBef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goal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create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chatbot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uses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web-scraped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data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Amazon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India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close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gap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amount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product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demand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individualised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recommendations.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Price,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brand,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memory,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rating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four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main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factors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Arial"/>
                <a:cs typeface="Arial"/>
              </a:rPr>
              <a:t>most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influencing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decisions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buy.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chatbot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aims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improve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customer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happiness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streamlining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purchasing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experience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allowing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consumers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these</a:t>
            </a:r>
            <a:r>
              <a:rPr sz="1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parameters.Project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involves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comprehensive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preprocessing,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exploratory</a:t>
            </a:r>
            <a:r>
              <a:rPr sz="1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1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analysis,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feature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engineering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enhance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accuracy</a:t>
            </a:r>
            <a:r>
              <a:rPr sz="1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predictive</a:t>
            </a:r>
            <a:r>
              <a:rPr sz="1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  <a:tabLst>
                <a:tab pos="553720" algn="l"/>
              </a:tabLst>
            </a:pPr>
            <a:r>
              <a:rPr b="1" spc="-25" dirty="0">
                <a:latin typeface="Arial"/>
                <a:cs typeface="Arial"/>
              </a:rPr>
              <a:t>4.</a:t>
            </a:r>
            <a:r>
              <a:rPr b="1" dirty="0">
                <a:latin typeface="Arial"/>
                <a:cs typeface="Arial"/>
              </a:rPr>
              <a:t>	</a:t>
            </a:r>
            <a:r>
              <a:rPr spc="100" dirty="0"/>
              <a:t>EXPLORATORY</a:t>
            </a:r>
            <a:r>
              <a:rPr spc="-40" dirty="0"/>
              <a:t> </a:t>
            </a:r>
            <a:r>
              <a:rPr spc="155" dirty="0"/>
              <a:t>DATA</a:t>
            </a:r>
            <a:r>
              <a:rPr spc="-50" dirty="0"/>
              <a:t> </a:t>
            </a:r>
            <a:r>
              <a:rPr spc="40" dirty="0"/>
              <a:t>ANALYSIS</a:t>
            </a:r>
          </a:p>
        </p:txBody>
      </p:sp>
      <p:sp>
        <p:nvSpPr>
          <p:cNvPr id="5" name="object 5"/>
          <p:cNvSpPr/>
          <p:nvPr/>
        </p:nvSpPr>
        <p:spPr>
          <a:xfrm>
            <a:off x="676655" y="1920494"/>
            <a:ext cx="6411595" cy="38100"/>
          </a:xfrm>
          <a:custGeom>
            <a:avLst/>
            <a:gdLst/>
            <a:ahLst/>
            <a:cxnLst/>
            <a:rect l="l" t="t" r="r" b="b"/>
            <a:pathLst>
              <a:path w="6411595" h="38100">
                <a:moveTo>
                  <a:pt x="6411214" y="0"/>
                </a:moveTo>
                <a:lnTo>
                  <a:pt x="0" y="0"/>
                </a:lnTo>
                <a:lnTo>
                  <a:pt x="0" y="38100"/>
                </a:lnTo>
                <a:lnTo>
                  <a:pt x="6411214" y="38100"/>
                </a:lnTo>
                <a:lnTo>
                  <a:pt x="6411214" y="0"/>
                </a:lnTo>
                <a:close/>
              </a:path>
            </a:pathLst>
          </a:custGeom>
          <a:solidFill>
            <a:srgbClr val="EFC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2012950"/>
            <a:ext cx="1195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DATA</a:t>
            </a:r>
            <a:r>
              <a:rPr sz="1200" b="1" u="sng" spc="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PREVIEW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5526404"/>
            <a:ext cx="1272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SHAPE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OF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2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7654290"/>
            <a:ext cx="1570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DATA</a:t>
            </a:r>
            <a:r>
              <a:rPr sz="1200" b="1" u="sng" spc="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36448"/>
            <a:ext cx="6548120" cy="19393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6406921"/>
            <a:ext cx="6402070" cy="5860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906139"/>
            <a:ext cx="2104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COLUMNS IN THE</a:t>
            </a:r>
            <a:r>
              <a:rPr sz="1200" b="1" u="sng" spc="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DATASET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6110096"/>
            <a:ext cx="153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DATA</a:t>
            </a:r>
            <a:r>
              <a:rPr sz="1200" b="1" u="sng" spc="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DESCRIPTION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80160"/>
            <a:ext cx="6402070" cy="1963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500410"/>
            <a:ext cx="6402070" cy="6620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6991236"/>
            <a:ext cx="6402070" cy="195738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545081"/>
            <a:ext cx="101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INFERENCES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0884" y="2139949"/>
          <a:ext cx="6273163" cy="700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5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b="1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Analysis: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0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64769" indent="-228600">
                        <a:lnSpc>
                          <a:spcPts val="1600"/>
                        </a:lnSpc>
                        <a:spcBef>
                          <a:spcPts val="4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Selling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ranges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399.0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81915.0,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indicating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 wide range of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pricing options.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7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MRP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(Maximum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Retail 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Price)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also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varies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significantly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999.0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81915.0.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marR="62865" indent="-228600">
                        <a:lnSpc>
                          <a:spcPct val="110800"/>
                        </a:lnSpc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Offer%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ranges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0%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100.06%,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suggesting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there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various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discounts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offered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different</a:t>
                      </a:r>
                      <a:r>
                        <a:rPr sz="1200" spc="6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occasions</a:t>
                      </a:r>
                      <a:r>
                        <a:rPr sz="1200" spc="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6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different</a:t>
                      </a:r>
                      <a:r>
                        <a:rPr sz="1200" spc="6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products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1200" spc="6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same</a:t>
                      </a:r>
                      <a:r>
                        <a:rPr sz="1200" spc="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category.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b="1" spc="-6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Sales</a:t>
                      </a:r>
                      <a:r>
                        <a:rPr sz="1200" b="1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Performance: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7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198120" indent="-228600">
                        <a:lnSpc>
                          <a:spcPts val="1600"/>
                        </a:lnSpc>
                        <a:spcBef>
                          <a:spcPts val="4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items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bought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month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varies,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maximum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23402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units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sold, suggesting a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demand for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product.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7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units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sold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indicates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demand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women's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sneakers.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marR="212090" indent="-228600">
                        <a:lnSpc>
                          <a:spcPct val="110800"/>
                        </a:lnSpc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could be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influenced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factors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such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brand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reputation,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style,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quality,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marketing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efforts.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b="1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b="1" spc="-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Satisfaction: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12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4.5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stars,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8839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ratings.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155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indicates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level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satisfaction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product.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ts val="1425"/>
                        </a:lnSpc>
                        <a:spcBef>
                          <a:spcPts val="17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ratings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contribute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brand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loyalty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repeat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purchases.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b="1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Brand</a:t>
                      </a:r>
                      <a:r>
                        <a:rPr sz="1200" b="1" spc="-7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Analysis: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17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85090" indent="-228600">
                        <a:lnSpc>
                          <a:spcPts val="1600"/>
                        </a:lnSpc>
                        <a:spcBef>
                          <a:spcPts val="4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Skechers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appears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dominant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brand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category,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4253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mentions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out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81907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records.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7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Skechers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seems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have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strong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presence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and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preference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in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women's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sneaker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market.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marR="33655" indent="-228600">
                        <a:lnSpc>
                          <a:spcPct val="110800"/>
                        </a:lnSpc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brand's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reputation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might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influence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purchasing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decisions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contribute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its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share.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b="1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vs.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Demand: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85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19685" indent="-228600">
                        <a:lnSpc>
                          <a:spcPts val="1610"/>
                        </a:lnSpc>
                        <a:spcBef>
                          <a:spcPts val="35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There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seems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be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inverse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relationship between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number of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items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bought,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higher-priced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items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selling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fewer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units.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7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presence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discounts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(Offer%)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might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influence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behavior,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leading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>
                        <a:lnSpc>
                          <a:spcPts val="1425"/>
                        </a:lnSpc>
                        <a:spcBef>
                          <a:spcPts val="155"/>
                        </a:spcBef>
                      </a:pP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increased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sales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discounted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items.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b="1" spc="-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vs.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Ratings: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147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10515" marR="45085" indent="-228600">
                        <a:lnSpc>
                          <a:spcPts val="1600"/>
                        </a:lnSpc>
                        <a:spcBef>
                          <a:spcPts val="4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Higher-priced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items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may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have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higher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ratings,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suggesting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perceive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them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higher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money.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 indent="-228600">
                        <a:lnSpc>
                          <a:spcPct val="100000"/>
                        </a:lnSpc>
                        <a:spcBef>
                          <a:spcPts val="70"/>
                        </a:spcBef>
                        <a:buSzPct val="83333"/>
                        <a:buFont typeface="Symbol"/>
                        <a:buChar char=""/>
                        <a:tabLst>
                          <a:tab pos="310515" algn="l"/>
                        </a:tabLst>
                      </a:pPr>
                      <a:r>
                        <a:rPr sz="1200" spc="-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However,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relationship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would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need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further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determine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causality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10515">
                        <a:lnSpc>
                          <a:spcPts val="1410"/>
                        </a:lnSpc>
                        <a:spcBef>
                          <a:spcPts val="155"/>
                        </a:spcBef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accurately.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513969"/>
            <a:ext cx="685800" cy="251460"/>
          </a:xfrm>
          <a:prstGeom prst="rect">
            <a:avLst/>
          </a:prstGeom>
          <a:solidFill>
            <a:srgbClr val="F4AA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8060" y="567943"/>
            <a:ext cx="270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Customised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Product</a:t>
            </a:r>
            <a:r>
              <a:rPr sz="12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Recommendations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87" y="1281937"/>
            <a:ext cx="6442075" cy="61150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9685" marR="154940">
              <a:lnSpc>
                <a:spcPts val="1600"/>
              </a:lnSpc>
              <a:spcBef>
                <a:spcPts val="10"/>
              </a:spcBef>
            </a:pP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"/>
                <a:cs typeface="Arial"/>
              </a:rPr>
              <a:t>conclusion,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"Women's</a:t>
            </a:r>
            <a:r>
              <a:rPr sz="12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0D0D0D"/>
                </a:solidFill>
                <a:latin typeface="Arial"/>
                <a:cs typeface="Arial"/>
              </a:rPr>
              <a:t>Sneakers"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0D0D0D"/>
                </a:solidFill>
                <a:latin typeface="Arial"/>
                <a:cs typeface="Arial"/>
              </a:rPr>
              <a:t>seem</a:t>
            </a:r>
            <a:r>
              <a:rPr sz="12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0D0D0D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be</a:t>
            </a:r>
            <a:r>
              <a:rPr sz="12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popular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product,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Arial"/>
                <a:cs typeface="Arial"/>
              </a:rPr>
              <a:t>especially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those</a:t>
            </a:r>
            <a:r>
              <a:rPr sz="12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offered</a:t>
            </a:r>
            <a:r>
              <a:rPr sz="12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D0D0D"/>
                </a:solidFill>
                <a:latin typeface="Arial"/>
                <a:cs typeface="Arial"/>
              </a:rPr>
              <a:t>by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0D0D0D"/>
                </a:solidFill>
                <a:latin typeface="Arial"/>
                <a:cs typeface="Arial"/>
              </a:rPr>
              <a:t>Skechers</a:t>
            </a:r>
            <a:r>
              <a:rPr sz="1200" spc="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brand,</a:t>
            </a:r>
            <a:r>
              <a:rPr sz="12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sz="12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varying</a:t>
            </a:r>
            <a:r>
              <a:rPr sz="12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price</a:t>
            </a:r>
            <a:r>
              <a:rPr sz="1200" spc="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points</a:t>
            </a:r>
            <a:r>
              <a:rPr sz="12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discounts</a:t>
            </a:r>
            <a:r>
              <a:rPr sz="1200" spc="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influencing</a:t>
            </a:r>
            <a:r>
              <a:rPr sz="12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"/>
                <a:cs typeface="Arial"/>
              </a:rPr>
              <a:t>consumer</a:t>
            </a:r>
            <a:r>
              <a:rPr sz="1200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"/>
                <a:cs typeface="Arial"/>
              </a:rPr>
              <a:t>behavior. </a:t>
            </a:r>
            <a:r>
              <a:rPr sz="1200" spc="-4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high</a:t>
            </a:r>
            <a:r>
              <a:rPr sz="1200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0D0D0D"/>
                </a:solidFill>
                <a:latin typeface="Arial"/>
                <a:cs typeface="Arial"/>
              </a:rPr>
              <a:t>sales</a:t>
            </a:r>
            <a:r>
              <a:rPr sz="12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volume</a:t>
            </a:r>
            <a:r>
              <a:rPr sz="1200" spc="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positive</a:t>
            </a:r>
            <a:r>
              <a:rPr sz="1200" spc="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ratings</a:t>
            </a:r>
            <a:r>
              <a:rPr sz="1200" spc="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indicate</a:t>
            </a:r>
            <a:r>
              <a:rPr sz="1200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strong</a:t>
            </a:r>
            <a:r>
              <a:rPr sz="1200" spc="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market</a:t>
            </a:r>
            <a:r>
              <a:rPr sz="1200" spc="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position</a:t>
            </a:r>
            <a:r>
              <a:rPr sz="1200" spc="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for</a:t>
            </a:r>
            <a:r>
              <a:rPr sz="1200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D0D0D"/>
                </a:solidFill>
                <a:latin typeface="Arial"/>
                <a:cs typeface="Arial"/>
              </a:rPr>
              <a:t>this</a:t>
            </a:r>
            <a:r>
              <a:rPr sz="1200" spc="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2521966"/>
            <a:ext cx="109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NULL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VALUES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5393816"/>
            <a:ext cx="101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INFERENCES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3368" y="5988697"/>
            <a:ext cx="6216015" cy="2062480"/>
          </a:xfrm>
          <a:custGeom>
            <a:avLst/>
            <a:gdLst/>
            <a:ahLst/>
            <a:cxnLst/>
            <a:rect l="l" t="t" r="r" b="b"/>
            <a:pathLst>
              <a:path w="6216015" h="206247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231635"/>
                </a:lnTo>
                <a:lnTo>
                  <a:pt x="0" y="234683"/>
                </a:lnTo>
                <a:lnTo>
                  <a:pt x="3035" y="234683"/>
                </a:lnTo>
                <a:lnTo>
                  <a:pt x="3035" y="231635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6216015" h="2062479">
                <a:moveTo>
                  <a:pt x="397713" y="1251267"/>
                </a:moveTo>
                <a:lnTo>
                  <a:pt x="394665" y="1251267"/>
                </a:lnTo>
                <a:lnTo>
                  <a:pt x="394665" y="1454264"/>
                </a:lnTo>
                <a:lnTo>
                  <a:pt x="394665" y="1656956"/>
                </a:lnTo>
                <a:lnTo>
                  <a:pt x="394665" y="1859648"/>
                </a:lnTo>
                <a:lnTo>
                  <a:pt x="394665" y="2062340"/>
                </a:lnTo>
                <a:lnTo>
                  <a:pt x="397713" y="2062340"/>
                </a:lnTo>
                <a:lnTo>
                  <a:pt x="397713" y="1859648"/>
                </a:lnTo>
                <a:lnTo>
                  <a:pt x="397713" y="1656956"/>
                </a:lnTo>
                <a:lnTo>
                  <a:pt x="397713" y="1454264"/>
                </a:lnTo>
                <a:lnTo>
                  <a:pt x="397713" y="1251267"/>
                </a:lnTo>
                <a:close/>
              </a:path>
              <a:path w="6216015" h="2062479">
                <a:moveTo>
                  <a:pt x="397713" y="237744"/>
                </a:moveTo>
                <a:lnTo>
                  <a:pt x="394665" y="237744"/>
                </a:lnTo>
                <a:lnTo>
                  <a:pt x="394665" y="440423"/>
                </a:lnTo>
                <a:lnTo>
                  <a:pt x="394665" y="643115"/>
                </a:lnTo>
                <a:lnTo>
                  <a:pt x="394665" y="845807"/>
                </a:lnTo>
                <a:lnTo>
                  <a:pt x="394665" y="1048499"/>
                </a:lnTo>
                <a:lnTo>
                  <a:pt x="394665" y="1251191"/>
                </a:lnTo>
                <a:lnTo>
                  <a:pt x="397713" y="1251191"/>
                </a:lnTo>
                <a:lnTo>
                  <a:pt x="397713" y="1048499"/>
                </a:lnTo>
                <a:lnTo>
                  <a:pt x="397713" y="845807"/>
                </a:lnTo>
                <a:lnTo>
                  <a:pt x="397713" y="643115"/>
                </a:lnTo>
                <a:lnTo>
                  <a:pt x="397713" y="440423"/>
                </a:lnTo>
                <a:lnTo>
                  <a:pt x="397713" y="237744"/>
                </a:lnTo>
                <a:close/>
              </a:path>
              <a:path w="6216015" h="2062479">
                <a:moveTo>
                  <a:pt x="6212662" y="234696"/>
                </a:moveTo>
                <a:lnTo>
                  <a:pt x="397713" y="234696"/>
                </a:lnTo>
                <a:lnTo>
                  <a:pt x="394665" y="234696"/>
                </a:lnTo>
                <a:lnTo>
                  <a:pt x="394665" y="237731"/>
                </a:lnTo>
                <a:lnTo>
                  <a:pt x="397713" y="237731"/>
                </a:lnTo>
                <a:lnTo>
                  <a:pt x="6212662" y="237731"/>
                </a:lnTo>
                <a:lnTo>
                  <a:pt x="6212662" y="234696"/>
                </a:lnTo>
                <a:close/>
              </a:path>
              <a:path w="6216015" h="2062479">
                <a:moveTo>
                  <a:pt x="6212713" y="231635"/>
                </a:moveTo>
                <a:lnTo>
                  <a:pt x="3048" y="231635"/>
                </a:lnTo>
                <a:lnTo>
                  <a:pt x="3048" y="234683"/>
                </a:lnTo>
                <a:lnTo>
                  <a:pt x="6212713" y="234683"/>
                </a:lnTo>
                <a:lnTo>
                  <a:pt x="6212713" y="231635"/>
                </a:lnTo>
                <a:close/>
              </a:path>
              <a:path w="6216015" h="2062479">
                <a:moveTo>
                  <a:pt x="6212713" y="0"/>
                </a:moveTo>
                <a:lnTo>
                  <a:pt x="3048" y="0"/>
                </a:lnTo>
                <a:lnTo>
                  <a:pt x="3048" y="3035"/>
                </a:lnTo>
                <a:lnTo>
                  <a:pt x="6212713" y="3035"/>
                </a:lnTo>
                <a:lnTo>
                  <a:pt x="6212713" y="0"/>
                </a:lnTo>
                <a:close/>
              </a:path>
              <a:path w="6216015" h="2062479">
                <a:moveTo>
                  <a:pt x="6215824" y="1251267"/>
                </a:moveTo>
                <a:lnTo>
                  <a:pt x="6212789" y="1251267"/>
                </a:lnTo>
                <a:lnTo>
                  <a:pt x="6212789" y="1454264"/>
                </a:lnTo>
                <a:lnTo>
                  <a:pt x="6212789" y="1656956"/>
                </a:lnTo>
                <a:lnTo>
                  <a:pt x="6212789" y="1859648"/>
                </a:lnTo>
                <a:lnTo>
                  <a:pt x="6212789" y="2062340"/>
                </a:lnTo>
                <a:lnTo>
                  <a:pt x="6215824" y="2062340"/>
                </a:lnTo>
                <a:lnTo>
                  <a:pt x="6215824" y="1859648"/>
                </a:lnTo>
                <a:lnTo>
                  <a:pt x="6215824" y="1656956"/>
                </a:lnTo>
                <a:lnTo>
                  <a:pt x="6215824" y="1454264"/>
                </a:lnTo>
                <a:lnTo>
                  <a:pt x="6215824" y="1251267"/>
                </a:lnTo>
                <a:close/>
              </a:path>
              <a:path w="6216015" h="2062479">
                <a:moveTo>
                  <a:pt x="6215824" y="237744"/>
                </a:moveTo>
                <a:lnTo>
                  <a:pt x="6212789" y="237744"/>
                </a:lnTo>
                <a:lnTo>
                  <a:pt x="6212789" y="440423"/>
                </a:lnTo>
                <a:lnTo>
                  <a:pt x="6212789" y="643115"/>
                </a:lnTo>
                <a:lnTo>
                  <a:pt x="6212789" y="845807"/>
                </a:lnTo>
                <a:lnTo>
                  <a:pt x="6212789" y="1048499"/>
                </a:lnTo>
                <a:lnTo>
                  <a:pt x="6212789" y="1251191"/>
                </a:lnTo>
                <a:lnTo>
                  <a:pt x="6215824" y="1251191"/>
                </a:lnTo>
                <a:lnTo>
                  <a:pt x="6215824" y="1048499"/>
                </a:lnTo>
                <a:lnTo>
                  <a:pt x="6215824" y="845807"/>
                </a:lnTo>
                <a:lnTo>
                  <a:pt x="6215824" y="643115"/>
                </a:lnTo>
                <a:lnTo>
                  <a:pt x="6215824" y="440423"/>
                </a:lnTo>
                <a:lnTo>
                  <a:pt x="6215824" y="237744"/>
                </a:lnTo>
                <a:close/>
              </a:path>
              <a:path w="6216015" h="2062479">
                <a:moveTo>
                  <a:pt x="6215824" y="234696"/>
                </a:moveTo>
                <a:lnTo>
                  <a:pt x="6212789" y="234696"/>
                </a:lnTo>
                <a:lnTo>
                  <a:pt x="6212789" y="237731"/>
                </a:lnTo>
                <a:lnTo>
                  <a:pt x="6215824" y="237731"/>
                </a:lnTo>
                <a:lnTo>
                  <a:pt x="6215824" y="234696"/>
                </a:lnTo>
                <a:close/>
              </a:path>
              <a:path w="6216015" h="2062479">
                <a:moveTo>
                  <a:pt x="6215824" y="0"/>
                </a:moveTo>
                <a:lnTo>
                  <a:pt x="6212789" y="0"/>
                </a:lnTo>
                <a:lnTo>
                  <a:pt x="6212789" y="3035"/>
                </a:lnTo>
                <a:lnTo>
                  <a:pt x="6212789" y="231635"/>
                </a:lnTo>
                <a:lnTo>
                  <a:pt x="6212789" y="234683"/>
                </a:lnTo>
                <a:lnTo>
                  <a:pt x="6215824" y="234683"/>
                </a:lnTo>
                <a:lnTo>
                  <a:pt x="6215824" y="231635"/>
                </a:lnTo>
                <a:lnTo>
                  <a:pt x="6215824" y="3035"/>
                </a:lnTo>
                <a:lnTo>
                  <a:pt x="6215824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1082" y="6206109"/>
            <a:ext cx="581533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106045" indent="-228600">
              <a:lnSpc>
                <a:spcPct val="1108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spc="-4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completeness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most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columns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suggests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thorough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analysis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can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conducted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regarding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pricing,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sales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performance,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brand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popularity,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customer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satisfaction.</a:t>
            </a:r>
            <a:endParaRPr sz="1200">
              <a:latin typeface="Arial"/>
              <a:cs typeface="Arial"/>
            </a:endParaRPr>
          </a:p>
          <a:p>
            <a:pPr marL="309245" marR="353695" indent="-228600">
              <a:lnSpc>
                <a:spcPct val="110900"/>
              </a:lnSpc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spc="-4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presence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missing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values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"Brand"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column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require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further </a:t>
            </a:r>
            <a:r>
              <a:rPr sz="1200" dirty="0">
                <a:latin typeface="Arial"/>
                <a:cs typeface="Arial"/>
              </a:rPr>
              <a:t>investigation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handling,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such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imputation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exclusion,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depending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35" dirty="0">
                <a:latin typeface="Arial"/>
                <a:cs typeface="Arial"/>
              </a:rPr>
              <a:t>analysis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goals.</a:t>
            </a:r>
            <a:endParaRPr sz="1200">
              <a:latin typeface="Arial"/>
              <a:cs typeface="Arial"/>
            </a:endParaRPr>
          </a:p>
          <a:p>
            <a:pPr marL="309245" marR="553085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309245" algn="l"/>
              </a:tabLst>
            </a:pPr>
            <a:r>
              <a:rPr sz="1200" spc="-25" dirty="0">
                <a:latin typeface="Arial"/>
                <a:cs typeface="Arial"/>
              </a:rPr>
              <a:t>Overall,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10" dirty="0">
                <a:latin typeface="Arial"/>
                <a:cs typeface="Arial"/>
              </a:rPr>
              <a:t> dataset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seems</a:t>
            </a:r>
            <a:r>
              <a:rPr sz="1200" dirty="0">
                <a:latin typeface="Arial"/>
                <a:cs typeface="Arial"/>
              </a:rPr>
              <a:t> suitable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various </a:t>
            </a:r>
            <a:r>
              <a:rPr sz="1200" spc="-40" dirty="0">
                <a:latin typeface="Arial"/>
                <a:cs typeface="Arial"/>
              </a:rPr>
              <a:t>analyses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related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product performance,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pricing </a:t>
            </a:r>
            <a:r>
              <a:rPr sz="1200" spc="-20" dirty="0">
                <a:latin typeface="Arial"/>
                <a:cs typeface="Arial"/>
              </a:rPr>
              <a:t>strategies,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customer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preferences.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However, </a:t>
            </a:r>
            <a:r>
              <a:rPr sz="1200" dirty="0">
                <a:latin typeface="Arial"/>
                <a:cs typeface="Arial"/>
              </a:rPr>
              <a:t>consideration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should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given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handling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missing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information appropriately.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8034" y="8051038"/>
            <a:ext cx="5821680" cy="205740"/>
          </a:xfrm>
          <a:custGeom>
            <a:avLst/>
            <a:gdLst/>
            <a:ahLst/>
            <a:cxnLst/>
            <a:rect l="l" t="t" r="r" b="b"/>
            <a:pathLst>
              <a:path w="5821680" h="205740">
                <a:moveTo>
                  <a:pt x="3048" y="0"/>
                </a:moveTo>
                <a:lnTo>
                  <a:pt x="0" y="0"/>
                </a:lnTo>
                <a:lnTo>
                  <a:pt x="0" y="202692"/>
                </a:lnTo>
                <a:lnTo>
                  <a:pt x="3048" y="202692"/>
                </a:lnTo>
                <a:lnTo>
                  <a:pt x="3048" y="0"/>
                </a:lnTo>
                <a:close/>
              </a:path>
              <a:path w="5821680" h="205740">
                <a:moveTo>
                  <a:pt x="5817997" y="202704"/>
                </a:moveTo>
                <a:lnTo>
                  <a:pt x="3048" y="202704"/>
                </a:lnTo>
                <a:lnTo>
                  <a:pt x="0" y="202704"/>
                </a:lnTo>
                <a:lnTo>
                  <a:pt x="0" y="205740"/>
                </a:lnTo>
                <a:lnTo>
                  <a:pt x="3048" y="205740"/>
                </a:lnTo>
                <a:lnTo>
                  <a:pt x="5817997" y="205740"/>
                </a:lnTo>
                <a:lnTo>
                  <a:pt x="5817997" y="202704"/>
                </a:lnTo>
                <a:close/>
              </a:path>
              <a:path w="5821680" h="205740">
                <a:moveTo>
                  <a:pt x="5821159" y="202704"/>
                </a:moveTo>
                <a:lnTo>
                  <a:pt x="5818124" y="202704"/>
                </a:lnTo>
                <a:lnTo>
                  <a:pt x="5818124" y="205740"/>
                </a:lnTo>
                <a:lnTo>
                  <a:pt x="5821159" y="205740"/>
                </a:lnTo>
                <a:lnTo>
                  <a:pt x="5821159" y="202704"/>
                </a:lnTo>
                <a:close/>
              </a:path>
              <a:path w="5821680" h="205740">
                <a:moveTo>
                  <a:pt x="5821159" y="0"/>
                </a:moveTo>
                <a:lnTo>
                  <a:pt x="5818124" y="0"/>
                </a:lnTo>
                <a:lnTo>
                  <a:pt x="5818124" y="202692"/>
                </a:lnTo>
                <a:lnTo>
                  <a:pt x="5821159" y="202692"/>
                </a:lnTo>
                <a:lnTo>
                  <a:pt x="5821159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3100" y="8884107"/>
            <a:ext cx="1976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NULL</a:t>
            </a:r>
            <a:r>
              <a:rPr sz="1200" b="1" u="sng" spc="-5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VALUE </a:t>
            </a:r>
            <a:r>
              <a:rPr sz="1200" b="1" u="sng" spc="-10" dirty="0">
                <a:solidFill>
                  <a:srgbClr val="0A9DB7"/>
                </a:solidFill>
                <a:uFill>
                  <a:solidFill>
                    <a:srgbClr val="099DB7"/>
                  </a:solidFill>
                </a:uFill>
                <a:latin typeface="Arial"/>
                <a:cs typeface="Arial"/>
              </a:rPr>
              <a:t>TREATMENT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116833"/>
            <a:ext cx="6402070" cy="132778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Group</a:t>
            </a:r>
            <a:r>
              <a:rPr spc="-10" dirty="0"/>
              <a:t> </a:t>
            </a:r>
            <a:r>
              <a:rPr spc="-50" dirty="0"/>
              <a:t>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1801</Words>
  <Application>Microsoft Office PowerPoint</Application>
  <PresentationFormat>Custom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Symbol</vt:lpstr>
      <vt:lpstr>Times New Roman</vt:lpstr>
      <vt:lpstr>Trebuchet MS</vt:lpstr>
      <vt:lpstr>Office Theme</vt:lpstr>
      <vt:lpstr>PowerPoint Presentation</vt:lpstr>
      <vt:lpstr>PowerPoint Presentation</vt:lpstr>
      <vt:lpstr>PROJECT SUMMARY</vt:lpstr>
      <vt:lpstr>1. INTRODUCTION</vt:lpstr>
      <vt:lpstr>2. PROBLEM STATEMENT</vt:lpstr>
      <vt:lpstr>4.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Jinesh Jain</cp:lastModifiedBy>
  <cp:revision>1</cp:revision>
  <dcterms:created xsi:type="dcterms:W3CDTF">2024-03-15T13:52:19Z</dcterms:created>
  <dcterms:modified xsi:type="dcterms:W3CDTF">2024-03-15T13:54:04Z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2024-03-13T00:00:00Z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2024-03-15T00:00:00Z</vt:filetime>
  </property>
  <property fmtid="{D5CDD505-2E9C-101B-9397-08002B2CF9AE}" pid="5" name="Producer">
    <vt:lpwstr>3-Heights(TM) PDF Security Shell 4.8.25.2 (http://www.pdf-tools.com)</vt:lpwstr>
  </property>
</Properties>
</file>