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1" r:id="rId6"/>
    <p:sldId id="262" r:id="rId7"/>
    <p:sldId id="260" r:id="rId8"/>
    <p:sldId id="265" r:id="rId9"/>
    <p:sldId id="266" r:id="rId10"/>
    <p:sldId id="263" r:id="rId11"/>
    <p:sldId id="264"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90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4F4B2EE-208E-4756-8955-0BE59E6889AD}" type="datetimeFigureOut">
              <a:rPr lang="en-US" smtClean="0"/>
              <a:t>2/16/2017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59FFC2-84E3-41DE-A362-4D3BC44DD8AB}" type="slidenum">
              <a:rPr lang="en-US" smtClean="0"/>
              <a:t>‹#›</a:t>
            </a:fld>
            <a:endParaRPr lang="en-US"/>
          </a:p>
        </p:txBody>
      </p:sp>
    </p:spTree>
    <p:extLst>
      <p:ext uri="{BB962C8B-B14F-4D97-AF65-F5344CB8AC3E}">
        <p14:creationId xmlns:p14="http://schemas.microsoft.com/office/powerpoint/2010/main" val="555954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F4B2EE-208E-4756-8955-0BE59E6889AD}" type="datetimeFigureOut">
              <a:rPr lang="en-US" smtClean="0"/>
              <a:t>2/16/2017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59FFC2-84E3-41DE-A362-4D3BC44DD8AB}" type="slidenum">
              <a:rPr lang="en-US" smtClean="0"/>
              <a:t>‹#›</a:t>
            </a:fld>
            <a:endParaRPr lang="en-US"/>
          </a:p>
        </p:txBody>
      </p:sp>
    </p:spTree>
    <p:extLst>
      <p:ext uri="{BB962C8B-B14F-4D97-AF65-F5344CB8AC3E}">
        <p14:creationId xmlns:p14="http://schemas.microsoft.com/office/powerpoint/2010/main" val="1960357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F4B2EE-208E-4756-8955-0BE59E6889AD}" type="datetimeFigureOut">
              <a:rPr lang="en-US" smtClean="0"/>
              <a:t>2/16/2017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59FFC2-84E3-41DE-A362-4D3BC44DD8AB}" type="slidenum">
              <a:rPr lang="en-US" smtClean="0"/>
              <a:t>‹#›</a:t>
            </a:fld>
            <a:endParaRPr lang="en-US"/>
          </a:p>
        </p:txBody>
      </p:sp>
    </p:spTree>
    <p:extLst>
      <p:ext uri="{BB962C8B-B14F-4D97-AF65-F5344CB8AC3E}">
        <p14:creationId xmlns:p14="http://schemas.microsoft.com/office/powerpoint/2010/main" val="1303211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F4B2EE-208E-4756-8955-0BE59E6889AD}" type="datetimeFigureOut">
              <a:rPr lang="en-US" smtClean="0"/>
              <a:t>2/16/2017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59FFC2-84E3-41DE-A362-4D3BC44DD8AB}" type="slidenum">
              <a:rPr lang="en-US" smtClean="0"/>
              <a:t>‹#›</a:t>
            </a:fld>
            <a:endParaRPr lang="en-US"/>
          </a:p>
        </p:txBody>
      </p:sp>
    </p:spTree>
    <p:extLst>
      <p:ext uri="{BB962C8B-B14F-4D97-AF65-F5344CB8AC3E}">
        <p14:creationId xmlns:p14="http://schemas.microsoft.com/office/powerpoint/2010/main" val="3283703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F4B2EE-208E-4756-8955-0BE59E6889AD}" type="datetimeFigureOut">
              <a:rPr lang="en-US" smtClean="0"/>
              <a:t>2/16/2017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59FFC2-84E3-41DE-A362-4D3BC44DD8AB}" type="slidenum">
              <a:rPr lang="en-US" smtClean="0"/>
              <a:t>‹#›</a:t>
            </a:fld>
            <a:endParaRPr lang="en-US"/>
          </a:p>
        </p:txBody>
      </p:sp>
    </p:spTree>
    <p:extLst>
      <p:ext uri="{BB962C8B-B14F-4D97-AF65-F5344CB8AC3E}">
        <p14:creationId xmlns:p14="http://schemas.microsoft.com/office/powerpoint/2010/main" val="1880964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4F4B2EE-208E-4756-8955-0BE59E6889AD}" type="datetimeFigureOut">
              <a:rPr lang="en-US" smtClean="0"/>
              <a:t>2/16/2017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59FFC2-84E3-41DE-A362-4D3BC44DD8AB}" type="slidenum">
              <a:rPr lang="en-US" smtClean="0"/>
              <a:t>‹#›</a:t>
            </a:fld>
            <a:endParaRPr lang="en-US"/>
          </a:p>
        </p:txBody>
      </p:sp>
    </p:spTree>
    <p:extLst>
      <p:ext uri="{BB962C8B-B14F-4D97-AF65-F5344CB8AC3E}">
        <p14:creationId xmlns:p14="http://schemas.microsoft.com/office/powerpoint/2010/main" val="1323898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4F4B2EE-208E-4756-8955-0BE59E6889AD}" type="datetimeFigureOut">
              <a:rPr lang="en-US" smtClean="0"/>
              <a:t>2/16/2017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59FFC2-84E3-41DE-A362-4D3BC44DD8AB}" type="slidenum">
              <a:rPr lang="en-US" smtClean="0"/>
              <a:t>‹#›</a:t>
            </a:fld>
            <a:endParaRPr lang="en-US"/>
          </a:p>
        </p:txBody>
      </p:sp>
    </p:spTree>
    <p:extLst>
      <p:ext uri="{BB962C8B-B14F-4D97-AF65-F5344CB8AC3E}">
        <p14:creationId xmlns:p14="http://schemas.microsoft.com/office/powerpoint/2010/main" val="1137502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F4B2EE-208E-4756-8955-0BE59E6889AD}" type="datetimeFigureOut">
              <a:rPr lang="en-US" smtClean="0"/>
              <a:t>2/16/2017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59FFC2-84E3-41DE-A362-4D3BC44DD8AB}" type="slidenum">
              <a:rPr lang="en-US" smtClean="0"/>
              <a:t>‹#›</a:t>
            </a:fld>
            <a:endParaRPr lang="en-US"/>
          </a:p>
        </p:txBody>
      </p:sp>
    </p:spTree>
    <p:extLst>
      <p:ext uri="{BB962C8B-B14F-4D97-AF65-F5344CB8AC3E}">
        <p14:creationId xmlns:p14="http://schemas.microsoft.com/office/powerpoint/2010/main" val="2619511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F4B2EE-208E-4756-8955-0BE59E6889AD}" type="datetimeFigureOut">
              <a:rPr lang="en-US" smtClean="0"/>
              <a:t>2/16/2017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59FFC2-84E3-41DE-A362-4D3BC44DD8AB}" type="slidenum">
              <a:rPr lang="en-US" smtClean="0"/>
              <a:t>‹#›</a:t>
            </a:fld>
            <a:endParaRPr lang="en-US"/>
          </a:p>
        </p:txBody>
      </p:sp>
    </p:spTree>
    <p:extLst>
      <p:ext uri="{BB962C8B-B14F-4D97-AF65-F5344CB8AC3E}">
        <p14:creationId xmlns:p14="http://schemas.microsoft.com/office/powerpoint/2010/main" val="566813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F4B2EE-208E-4756-8955-0BE59E6889AD}" type="datetimeFigureOut">
              <a:rPr lang="en-US" smtClean="0"/>
              <a:t>2/16/2017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59FFC2-84E3-41DE-A362-4D3BC44DD8AB}" type="slidenum">
              <a:rPr lang="en-US" smtClean="0"/>
              <a:t>‹#›</a:t>
            </a:fld>
            <a:endParaRPr lang="en-US"/>
          </a:p>
        </p:txBody>
      </p:sp>
    </p:spTree>
    <p:extLst>
      <p:ext uri="{BB962C8B-B14F-4D97-AF65-F5344CB8AC3E}">
        <p14:creationId xmlns:p14="http://schemas.microsoft.com/office/powerpoint/2010/main" val="3011363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F4B2EE-208E-4756-8955-0BE59E6889AD}" type="datetimeFigureOut">
              <a:rPr lang="en-US" smtClean="0"/>
              <a:t>2/16/2017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59FFC2-84E3-41DE-A362-4D3BC44DD8AB}" type="slidenum">
              <a:rPr lang="en-US" smtClean="0"/>
              <a:t>‹#›</a:t>
            </a:fld>
            <a:endParaRPr lang="en-US"/>
          </a:p>
        </p:txBody>
      </p:sp>
    </p:spTree>
    <p:extLst>
      <p:ext uri="{BB962C8B-B14F-4D97-AF65-F5344CB8AC3E}">
        <p14:creationId xmlns:p14="http://schemas.microsoft.com/office/powerpoint/2010/main" val="2249589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F4B2EE-208E-4756-8955-0BE59E6889AD}" type="datetimeFigureOut">
              <a:rPr lang="en-US" smtClean="0"/>
              <a:t>2/16/2017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59FFC2-84E3-41DE-A362-4D3BC44DD8AB}" type="slidenum">
              <a:rPr lang="en-US" smtClean="0"/>
              <a:t>‹#›</a:t>
            </a:fld>
            <a:endParaRPr lang="en-US"/>
          </a:p>
        </p:txBody>
      </p:sp>
    </p:spTree>
    <p:extLst>
      <p:ext uri="{BB962C8B-B14F-4D97-AF65-F5344CB8AC3E}">
        <p14:creationId xmlns:p14="http://schemas.microsoft.com/office/powerpoint/2010/main" val="548807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slideshare.net/rahuldausa/what-is-no-sql-and-cap-theorem" TargetMode="External"/><Relationship Id="rId2" Type="http://schemas.openxmlformats.org/officeDocument/2006/relationships/hyperlink" Target="https://www.tutorialspoint.com/neo4j/index.htm" TargetMode="External"/><Relationship Id="rId1" Type="http://schemas.openxmlformats.org/officeDocument/2006/relationships/slideLayout" Target="../slideLayouts/slideLayout2.xml"/><Relationship Id="rId4" Type="http://schemas.openxmlformats.org/officeDocument/2006/relationships/hyperlink" Target="https://blog.synyx.de/2013/09/neo4j-jug-karslruhe/"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tretch>
            <a:fillRect/>
          </a:stretch>
        </p:blipFill>
        <p:spPr>
          <a:xfrm>
            <a:off x="1" y="15240"/>
            <a:ext cx="9144000" cy="6842760"/>
          </a:xfrm>
          <a:prstGeom prst="rect">
            <a:avLst/>
          </a:prstGeom>
        </p:spPr>
      </p:pic>
      <p:sp>
        <p:nvSpPr>
          <p:cNvPr id="2" name="Title 1"/>
          <p:cNvSpPr>
            <a:spLocks noGrp="1"/>
          </p:cNvSpPr>
          <p:nvPr>
            <p:ph type="ctrTitle"/>
          </p:nvPr>
        </p:nvSpPr>
        <p:spPr>
          <a:xfrm>
            <a:off x="685800" y="838200"/>
            <a:ext cx="7772400" cy="1470025"/>
          </a:xfrm>
        </p:spPr>
        <p:txBody>
          <a:bodyPr/>
          <a:lstStyle/>
          <a:p>
            <a:r>
              <a:rPr lang="en-US" dirty="0" smtClean="0"/>
              <a:t>Advanced Information System</a:t>
            </a:r>
            <a:br>
              <a:rPr lang="en-US" dirty="0" smtClean="0"/>
            </a:br>
            <a:r>
              <a:rPr lang="en-US" dirty="0" smtClean="0"/>
              <a:t>Cricket use case using Neo4j</a:t>
            </a:r>
            <a:endParaRPr lang="en-US" dirty="0"/>
          </a:p>
        </p:txBody>
      </p:sp>
      <p:sp>
        <p:nvSpPr>
          <p:cNvPr id="3" name="Subtitle 2"/>
          <p:cNvSpPr>
            <a:spLocks noGrp="1"/>
          </p:cNvSpPr>
          <p:nvPr>
            <p:ph type="subTitle" idx="1"/>
          </p:nvPr>
        </p:nvSpPr>
        <p:spPr>
          <a:xfrm>
            <a:off x="1371600" y="3429000"/>
            <a:ext cx="6400800" cy="2743200"/>
          </a:xfrm>
        </p:spPr>
        <p:txBody>
          <a:bodyPr>
            <a:normAutofit/>
          </a:bodyPr>
          <a:lstStyle/>
          <a:p>
            <a:pPr algn="r"/>
            <a:r>
              <a:rPr lang="en-US" sz="2800" dirty="0" err="1" smtClean="0">
                <a:solidFill>
                  <a:schemeClr val="tx1"/>
                </a:solidFill>
                <a:latin typeface="Times New Roman" panose="02020603050405020304" pitchFamily="18" charset="0"/>
                <a:cs typeface="Times New Roman" panose="02020603050405020304" pitchFamily="18" charset="0"/>
              </a:rPr>
              <a:t>Manoj</a:t>
            </a:r>
            <a:r>
              <a:rPr lang="en-US" sz="2800" dirty="0" smtClean="0">
                <a:solidFill>
                  <a:schemeClr val="tx1"/>
                </a:solidFill>
                <a:latin typeface="Times New Roman" panose="02020603050405020304" pitchFamily="18" charset="0"/>
                <a:cs typeface="Times New Roman" panose="02020603050405020304" pitchFamily="18" charset="0"/>
              </a:rPr>
              <a:t> Kumar </a:t>
            </a:r>
            <a:r>
              <a:rPr lang="en-US" sz="2800" dirty="0" err="1" smtClean="0">
                <a:solidFill>
                  <a:schemeClr val="tx1"/>
                </a:solidFill>
                <a:latin typeface="Times New Roman" panose="02020603050405020304" pitchFamily="18" charset="0"/>
                <a:cs typeface="Times New Roman" panose="02020603050405020304" pitchFamily="18" charset="0"/>
              </a:rPr>
              <a:t>Ellur</a:t>
            </a:r>
            <a:endParaRPr lang="en-US" sz="2800" dirty="0" smtClean="0">
              <a:solidFill>
                <a:schemeClr val="tx1"/>
              </a:solidFill>
              <a:latin typeface="Times New Roman" panose="02020603050405020304" pitchFamily="18" charset="0"/>
              <a:cs typeface="Times New Roman" panose="02020603050405020304" pitchFamily="18" charset="0"/>
            </a:endParaRPr>
          </a:p>
          <a:p>
            <a:pPr algn="r"/>
            <a:r>
              <a:rPr lang="en-US" sz="2800" dirty="0" err="1" smtClean="0">
                <a:solidFill>
                  <a:schemeClr val="tx1"/>
                </a:solidFill>
                <a:latin typeface="Times New Roman" panose="02020603050405020304" pitchFamily="18" charset="0"/>
                <a:cs typeface="Times New Roman" panose="02020603050405020304" pitchFamily="18" charset="0"/>
              </a:rPr>
              <a:t>Shunmuga</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Prabhu</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Siddharthan</a:t>
            </a:r>
            <a:endParaRPr lang="en-US" sz="2800" dirty="0" smtClean="0">
              <a:solidFill>
                <a:schemeClr val="tx1"/>
              </a:solidFill>
              <a:latin typeface="Times New Roman" panose="02020603050405020304" pitchFamily="18" charset="0"/>
              <a:cs typeface="Times New Roman" panose="02020603050405020304" pitchFamily="18" charset="0"/>
            </a:endParaRPr>
          </a:p>
          <a:p>
            <a:pPr algn="r"/>
            <a:r>
              <a:rPr lang="en-US" sz="2800" dirty="0" err="1" smtClean="0">
                <a:solidFill>
                  <a:schemeClr val="tx1"/>
                </a:solidFill>
                <a:latin typeface="Times New Roman" panose="02020603050405020304" pitchFamily="18" charset="0"/>
                <a:cs typeface="Times New Roman" panose="02020603050405020304" pitchFamily="18" charset="0"/>
              </a:rPr>
              <a:t>Sachin</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Baral</a:t>
            </a:r>
            <a:r>
              <a:rPr lang="en-US" sz="2800" dirty="0" smtClean="0">
                <a:solidFill>
                  <a:schemeClr val="tx1"/>
                </a:solidFill>
                <a:latin typeface="Times New Roman" panose="02020603050405020304" pitchFamily="18" charset="0"/>
                <a:cs typeface="Times New Roman" panose="02020603050405020304" pitchFamily="18" charset="0"/>
              </a:rPr>
              <a:t> Ramesh</a:t>
            </a:r>
          </a:p>
          <a:p>
            <a:pPr algn="r"/>
            <a:r>
              <a:rPr lang="en-US" sz="2800" dirty="0" err="1" smtClean="0">
                <a:solidFill>
                  <a:schemeClr val="tx1"/>
                </a:solidFill>
                <a:latin typeface="Times New Roman" panose="02020603050405020304" pitchFamily="18" charset="0"/>
                <a:cs typeface="Times New Roman" panose="02020603050405020304" pitchFamily="18" charset="0"/>
              </a:rPr>
              <a:t>Anusha</a:t>
            </a:r>
            <a:r>
              <a:rPr lang="en-US" sz="2800" dirty="0" smtClean="0">
                <a:solidFill>
                  <a:schemeClr val="tx1"/>
                </a:solidFill>
                <a:latin typeface="Times New Roman" panose="02020603050405020304" pitchFamily="18" charset="0"/>
                <a:cs typeface="Times New Roman" panose="02020603050405020304" pitchFamily="18" charset="0"/>
              </a:rPr>
              <a:t> Nagaraj</a:t>
            </a:r>
          </a:p>
          <a:p>
            <a:pPr algn="r"/>
            <a:r>
              <a:rPr lang="en-US" sz="2800" dirty="0" smtClean="0">
                <a:solidFill>
                  <a:schemeClr val="tx1"/>
                </a:solidFill>
                <a:latin typeface="Times New Roman" panose="02020603050405020304" pitchFamily="18" charset="0"/>
                <a:cs typeface="Times New Roman" panose="02020603050405020304" pitchFamily="18" charset="0"/>
              </a:rPr>
              <a:t>Vinay Kumar </a:t>
            </a:r>
            <a:r>
              <a:rPr lang="en-US" sz="2800" dirty="0" err="1" smtClean="0">
                <a:solidFill>
                  <a:schemeClr val="tx1"/>
                </a:solidFill>
                <a:latin typeface="Times New Roman" panose="02020603050405020304" pitchFamily="18" charset="0"/>
                <a:cs typeface="Times New Roman" panose="02020603050405020304" pitchFamily="18" charset="0"/>
              </a:rPr>
              <a:t>Chikkanarashima</a:t>
            </a:r>
            <a:r>
              <a:rPr lang="en-US" sz="2800" dirty="0" smtClean="0">
                <a:solidFill>
                  <a:schemeClr val="tx1"/>
                </a:solidFill>
                <a:latin typeface="Times New Roman" panose="02020603050405020304" pitchFamily="18" charset="0"/>
                <a:cs typeface="Times New Roman" panose="02020603050405020304" pitchFamily="18" charset="0"/>
              </a:rPr>
              <a:t> Murthy</a:t>
            </a:r>
          </a:p>
        </p:txBody>
      </p:sp>
    </p:spTree>
    <p:extLst>
      <p:ext uri="{BB962C8B-B14F-4D97-AF65-F5344CB8AC3E}">
        <p14:creationId xmlns:p14="http://schemas.microsoft.com/office/powerpoint/2010/main" val="39761196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2000" dirty="0" smtClean="0">
                <a:latin typeface="Times New Roman" panose="02020603050405020304" pitchFamily="18" charset="0"/>
                <a:cs typeface="Times New Roman" panose="02020603050405020304" pitchFamily="18" charset="0"/>
                <a:hlinkClick r:id="rId2"/>
              </a:rPr>
              <a:t>https://www.tutorialspoint.com/neo4j/index.htm</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hlinkClick r:id="rId3"/>
              </a:rPr>
              <a:t>http://www.slideshare.net/rahuldausa/what-is-no-sql-and-cap-theorem</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hlinkClick r:id="rId4"/>
              </a:rPr>
              <a:t>https://blog.synyx.de/2013/09/neo4j-jug-karslruhe/</a:t>
            </a: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78679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0"/>
            <a:ext cx="7543800" cy="5410199"/>
          </a:xfrm>
        </p:spPr>
      </p:pic>
    </p:spTree>
    <p:extLst>
      <p:ext uri="{BB962C8B-B14F-4D97-AF65-F5344CB8AC3E}">
        <p14:creationId xmlns:p14="http://schemas.microsoft.com/office/powerpoint/2010/main" val="4098773684"/>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Neo4j is an open source and popular NoSQL graph database and CQL (Cypher Query Language) is the language used to communicate with this database</a:t>
            </a:r>
          </a:p>
          <a:p>
            <a:r>
              <a:rPr lang="en-US" dirty="0" smtClean="0">
                <a:latin typeface="Times New Roman" panose="02020603050405020304" pitchFamily="18" charset="0"/>
                <a:cs typeface="Times New Roman" panose="02020603050405020304" pitchFamily="18" charset="0"/>
              </a:rPr>
              <a:t>Neo4j database is built using Java Program language</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Data’s are stored in nodes and relationships(edge)</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185057"/>
            <a:ext cx="5562600" cy="2090057"/>
          </a:xfrm>
          <a:prstGeom prst="rect">
            <a:avLst/>
          </a:prstGeom>
        </p:spPr>
      </p:pic>
    </p:spTree>
    <p:extLst>
      <p:ext uri="{BB962C8B-B14F-4D97-AF65-F5344CB8AC3E}">
        <p14:creationId xmlns:p14="http://schemas.microsoft.com/office/powerpoint/2010/main" val="2379722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52400"/>
            <a:ext cx="8763000" cy="1532013"/>
          </a:xfrm>
          <a:prstGeom prst="rect">
            <a:avLst/>
          </a:prstGeom>
        </p:spPr>
      </p:pic>
      <p:sp>
        <p:nvSpPr>
          <p:cNvPr id="2" name="Title 1"/>
          <p:cNvSpPr>
            <a:spLocks noGrp="1"/>
          </p:cNvSpPr>
          <p:nvPr>
            <p:ph type="title"/>
          </p:nvPr>
        </p:nvSpPr>
        <p:spPr/>
        <p:txBody>
          <a:bodyPr/>
          <a:lstStyle/>
          <a:p>
            <a:r>
              <a:rPr lang="en-US" dirty="0" smtClean="0"/>
              <a:t>Neo4j Advantages</a:t>
            </a:r>
            <a:endParaRPr lang="en-US" dirty="0"/>
          </a:p>
        </p:txBody>
      </p:sp>
      <p:sp>
        <p:nvSpPr>
          <p:cNvPr id="3" name="Content Placeholder 2"/>
          <p:cNvSpPr>
            <a:spLocks noGrp="1"/>
          </p:cNvSpPr>
          <p:nvPr>
            <p:ph idx="1"/>
          </p:nvPr>
        </p:nvSpPr>
        <p:spPr/>
        <p:txBody>
          <a:bodyPr>
            <a:normAutofit/>
          </a:bodyPr>
          <a:lstStyle/>
          <a:p>
            <a:r>
              <a:rPr lang="en-US" sz="2800" dirty="0" smtClean="0">
                <a:latin typeface="Times New Roman" panose="02020603050405020304" pitchFamily="18" charset="0"/>
                <a:cs typeface="Times New Roman" panose="02020603050405020304" pitchFamily="18" charset="0"/>
              </a:rPr>
              <a:t>No Schema</a:t>
            </a:r>
          </a:p>
          <a:p>
            <a:r>
              <a:rPr lang="en-US" sz="2800" dirty="0" smtClean="0">
                <a:latin typeface="Times New Roman" panose="02020603050405020304" pitchFamily="18" charset="0"/>
                <a:cs typeface="Times New Roman" panose="02020603050405020304" pitchFamily="18" charset="0"/>
              </a:rPr>
              <a:t>It is easy to relate data</a:t>
            </a:r>
          </a:p>
          <a:p>
            <a:r>
              <a:rPr lang="en-US" sz="2800" dirty="0" smtClean="0">
                <a:latin typeface="Times New Roman" panose="02020603050405020304" pitchFamily="18" charset="0"/>
                <a:cs typeface="Times New Roman" panose="02020603050405020304" pitchFamily="18" charset="0"/>
              </a:rPr>
              <a:t>Unique constraints is supported</a:t>
            </a:r>
          </a:p>
          <a:p>
            <a:r>
              <a:rPr lang="en-US" sz="2800" dirty="0" smtClean="0">
                <a:latin typeface="Times New Roman" panose="02020603050405020304" pitchFamily="18" charset="0"/>
                <a:cs typeface="Times New Roman" panose="02020603050405020304" pitchFamily="18" charset="0"/>
              </a:rPr>
              <a:t>ACID (Atomicity, Consistency, Isolation and Durability) rules is fully supported</a:t>
            </a:r>
          </a:p>
          <a:p>
            <a:r>
              <a:rPr lang="en-US" sz="2800" dirty="0" smtClean="0">
                <a:latin typeface="Times New Roman" panose="02020603050405020304" pitchFamily="18" charset="0"/>
                <a:cs typeface="Times New Roman" panose="02020603050405020304" pitchFamily="18" charset="0"/>
              </a:rPr>
              <a:t>Query result can be exported in JSON &amp; CSV format</a:t>
            </a:r>
          </a:p>
          <a:p>
            <a:r>
              <a:rPr lang="en-US" sz="2800" dirty="0" smtClean="0">
                <a:latin typeface="Times New Roman" panose="02020603050405020304" pitchFamily="18" charset="0"/>
                <a:cs typeface="Times New Roman" panose="02020603050405020304" pitchFamily="18" charset="0"/>
              </a:rPr>
              <a:t>It is scalable</a:t>
            </a:r>
          </a:p>
          <a:p>
            <a:r>
              <a:rPr lang="en-US" sz="2800" dirty="0" smtClean="0">
                <a:latin typeface="Times New Roman" panose="02020603050405020304" pitchFamily="18" charset="0"/>
                <a:cs typeface="Times New Roman" panose="02020603050405020304" pitchFamily="18" charset="0"/>
              </a:rPr>
              <a:t>Very fast in terms of data retrieval</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98387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0" y="0"/>
            <a:ext cx="9144000" cy="6842760"/>
          </a:xfrm>
          <a:prstGeom prst="rect">
            <a:avLst/>
          </a:prstGeom>
        </p:spPr>
      </p:pic>
      <p:pic>
        <p:nvPicPr>
          <p:cNvPr id="6" name="Picture 5"/>
          <p:cNvPicPr>
            <a:picLocks noChangeAspect="1"/>
          </p:cNvPicPr>
          <p:nvPr/>
        </p:nvPicPr>
        <p:blipFill>
          <a:blip r:embed="rId4">
            <a:extLst>
              <a:ext uri="{BEBA8EAE-BF5A-486C-A8C5-ECC9F3942E4B}">
                <a14:imgProps xmlns:a14="http://schemas.microsoft.com/office/drawing/2010/main">
                  <a14:imgLayer r:embed="rId5">
                    <a14:imgEffect>
                      <a14:backgroundRemoval t="3448" b="97414" l="3404" r="98617">
                        <a14:foregroundMark x1="34574" y1="58448" x2="48511" y2="56897"/>
                        <a14:foregroundMark x1="48511" y1="56897" x2="48511" y2="56897"/>
                        <a14:foregroundMark x1="50532" y1="63103" x2="87660" y2="64655"/>
                        <a14:foregroundMark x1="91064" y1="55172" x2="73404" y2="25517"/>
                        <a14:foregroundMark x1="65106" y1="26207" x2="42553" y2="36379"/>
                        <a14:foregroundMark x1="51809" y1="24655" x2="26915" y2="41207"/>
                        <a14:foregroundMark x1="25319" y1="48966" x2="50213" y2="80345"/>
                        <a14:foregroundMark x1="78404" y1="75690" x2="95638" y2="47414"/>
                        <a14:foregroundMark x1="83085" y1="76379" x2="96383" y2="54483"/>
                        <a14:foregroundMark x1="16596" y1="65517" x2="5638" y2="45000"/>
                        <a14:foregroundMark x1="25319" y1="66207" x2="50851" y2="94483"/>
                        <a14:foregroundMark x1="16596" y1="56897" x2="7340" y2="37931"/>
                        <a14:foregroundMark x1="15000" y1="48966" x2="8298" y2="37241"/>
                        <a14:foregroundMark x1="51170" y1="63103" x2="59787" y2="42759"/>
                        <a14:foregroundMark x1="56170" y1="48966" x2="64787" y2="48966"/>
                        <a14:foregroundMark x1="55532" y1="59138" x2="62128" y2="50517"/>
                        <a14:foregroundMark x1="7021" y1="54483" x2="4681" y2="46552"/>
                        <a14:foregroundMark x1="33936" y1="34828" x2="58511" y2="20690"/>
                        <a14:foregroundMark x1="36915" y1="29310" x2="56809" y2="20690"/>
                      </a14:backgroundRemoval>
                    </a14:imgEffect>
                  </a14:imgLayer>
                </a14:imgProps>
              </a:ext>
              <a:ext uri="{28A0092B-C50C-407E-A947-70E740481C1C}">
                <a14:useLocalDpi xmlns:a14="http://schemas.microsoft.com/office/drawing/2010/main" val="0"/>
              </a:ext>
            </a:extLst>
          </a:blip>
          <a:stretch>
            <a:fillRect/>
          </a:stretch>
        </p:blipFill>
        <p:spPr>
          <a:xfrm>
            <a:off x="4958195" y="381000"/>
            <a:ext cx="4171950" cy="1767840"/>
          </a:xfrm>
          <a:prstGeom prst="rect">
            <a:avLst/>
          </a:prstGeom>
        </p:spPr>
      </p:pic>
      <p:sp>
        <p:nvSpPr>
          <p:cNvPr id="2" name="Title 1"/>
          <p:cNvSpPr>
            <a:spLocks noGrp="1"/>
          </p:cNvSpPr>
          <p:nvPr>
            <p:ph type="title"/>
          </p:nvPr>
        </p:nvSpPr>
        <p:spPr>
          <a:xfrm>
            <a:off x="533400" y="0"/>
            <a:ext cx="7391400" cy="715962"/>
          </a:xfrm>
        </p:spPr>
        <p:txBody>
          <a:bodyPr>
            <a:normAutofit fontScale="90000"/>
          </a:bodyPr>
          <a:lstStyle/>
          <a:p>
            <a:r>
              <a:rPr lang="en-US" dirty="0" smtClean="0"/>
              <a:t>Neo4j Disadvantages</a:t>
            </a:r>
            <a:endParaRPr lang="en-US" dirty="0"/>
          </a:p>
        </p:txBody>
      </p:sp>
      <p:sp>
        <p:nvSpPr>
          <p:cNvPr id="3" name="Content Placeholder 2"/>
          <p:cNvSpPr>
            <a:spLocks noGrp="1"/>
          </p:cNvSpPr>
          <p:nvPr>
            <p:ph idx="1"/>
          </p:nvPr>
        </p:nvSpPr>
        <p:spPr>
          <a:xfrm>
            <a:off x="6082146" y="2971800"/>
            <a:ext cx="3061854" cy="1279466"/>
          </a:xfrm>
        </p:spPr>
        <p:txBody>
          <a:bodyPr>
            <a:noAutofit/>
          </a:bodyPr>
          <a:lstStyle/>
          <a:p>
            <a:r>
              <a:rPr lang="en-US" sz="2700" dirty="0" smtClean="0">
                <a:latin typeface="Times New Roman" panose="02020603050405020304" pitchFamily="18" charset="0"/>
                <a:cs typeface="Times New Roman" panose="02020603050405020304" pitchFamily="18" charset="0"/>
              </a:rPr>
              <a:t>Number of nodes, properties and relationship is limited</a:t>
            </a:r>
            <a:endParaRPr lang="en-US" sz="2700"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27709" y="1524000"/>
            <a:ext cx="3075709" cy="910590"/>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latin typeface="Times New Roman" panose="02020603050405020304" pitchFamily="18" charset="0"/>
                <a:cs typeface="Times New Roman" panose="02020603050405020304" pitchFamily="18" charset="0"/>
              </a:rPr>
              <a:t>It doesn’t support </a:t>
            </a:r>
            <a:r>
              <a:rPr lang="en-US" dirty="0" err="1" smtClean="0">
                <a:latin typeface="Times New Roman" panose="02020603050405020304" pitchFamily="18" charset="0"/>
                <a:cs typeface="Times New Roman" panose="02020603050405020304" pitchFamily="18" charset="0"/>
              </a:rPr>
              <a:t>Sharding</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94296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CAP Theorem</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00946" y="27709"/>
            <a:ext cx="5029199" cy="2514601"/>
          </a:xfrm>
          <a:prstGeom prst="rect">
            <a:avLst/>
          </a:prstGeom>
        </p:spPr>
      </p:pic>
      <p:sp>
        <p:nvSpPr>
          <p:cNvPr id="3" name="Content Placeholder 2"/>
          <p:cNvSpPr>
            <a:spLocks noGrp="1"/>
          </p:cNvSpPr>
          <p:nvPr>
            <p:ph idx="1"/>
          </p:nvPr>
        </p:nvSpPr>
        <p:spPr/>
        <p:txBody>
          <a:bodyPr>
            <a:normAutofit/>
          </a:bodyPr>
          <a:lstStyle/>
          <a:p>
            <a:r>
              <a:rPr lang="en-US" sz="2800" dirty="0" smtClean="0">
                <a:latin typeface="Times New Roman" panose="02020603050405020304" pitchFamily="18" charset="0"/>
                <a:cs typeface="Times New Roman" panose="02020603050405020304" pitchFamily="18" charset="0"/>
              </a:rPr>
              <a:t>Consistency</a:t>
            </a:r>
          </a:p>
          <a:p>
            <a:pPr marL="0" indent="0">
              <a:buNone/>
            </a:pP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Servers will have the same data and the database will provide the same answer for everyone</a:t>
            </a:r>
          </a:p>
          <a:p>
            <a:r>
              <a:rPr lang="en-US" sz="2800" dirty="0" smtClean="0">
                <a:latin typeface="Times New Roman" panose="02020603050405020304" pitchFamily="18" charset="0"/>
                <a:cs typeface="Times New Roman" panose="02020603050405020304" pitchFamily="18" charset="0"/>
              </a:rPr>
              <a:t>Availability</a:t>
            </a:r>
          </a:p>
          <a:p>
            <a:pPr marL="0" indent="0">
              <a:buNone/>
            </a:pP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Servers will provide a response for every request (the response may not be the latest data)</a:t>
            </a:r>
          </a:p>
          <a:p>
            <a:r>
              <a:rPr lang="en-US" sz="2800" dirty="0" smtClean="0">
                <a:latin typeface="Times New Roman" panose="02020603050405020304" pitchFamily="18" charset="0"/>
                <a:cs typeface="Times New Roman" panose="02020603050405020304" pitchFamily="18" charset="0"/>
              </a:rPr>
              <a:t>Partition Tolerance</a:t>
            </a:r>
          </a:p>
          <a:p>
            <a:pPr marL="0" indent="0">
              <a:buNone/>
            </a:pP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Even when individual server fails, the system will continue to operate</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47843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4343400"/>
            <a:ext cx="8153400" cy="2514600"/>
          </a:xfrm>
          <a:prstGeom prst="rect">
            <a:avLst/>
          </a:prstGeom>
        </p:spPr>
      </p:pic>
      <p:sp>
        <p:nvSpPr>
          <p:cNvPr id="2" name="Title 1"/>
          <p:cNvSpPr>
            <a:spLocks noGrp="1"/>
          </p:cNvSpPr>
          <p:nvPr>
            <p:ph type="title"/>
          </p:nvPr>
        </p:nvSpPr>
        <p:spPr/>
        <p:txBody>
          <a:bodyPr/>
          <a:lstStyle/>
          <a:p>
            <a:r>
              <a:rPr lang="en-US" dirty="0" smtClean="0"/>
              <a:t>Neo4j CAP Theorem</a:t>
            </a:r>
            <a:endParaRPr lang="en-US" dirty="0"/>
          </a:p>
        </p:txBody>
      </p:sp>
      <p:sp>
        <p:nvSpPr>
          <p:cNvPr id="3" name="Content Placeholder 2"/>
          <p:cNvSpPr>
            <a:spLocks noGrp="1"/>
          </p:cNvSpPr>
          <p:nvPr>
            <p:ph idx="1"/>
          </p:nvPr>
        </p:nvSpPr>
        <p:spPr/>
        <p:txBody>
          <a:bodyPr>
            <a:normAutofit/>
          </a:bodyPr>
          <a:lstStyle/>
          <a:p>
            <a:r>
              <a:rPr lang="en-US" dirty="0" smtClean="0">
                <a:latin typeface="Times New Roman" panose="02020603050405020304" pitchFamily="18" charset="0"/>
                <a:cs typeface="Times New Roman" panose="02020603050405020304" pitchFamily="18" charset="0"/>
              </a:rPr>
              <a:t>Consistency and Availability</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Neo4j is present in the CA side of the CAP triangle</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Partition Tolerance</a:t>
            </a:r>
          </a:p>
          <a:p>
            <a:pPr marL="0" indent="0">
              <a:buNone/>
            </a:pPr>
            <a:r>
              <a:rPr lang="en-US" dirty="0" smtClean="0">
                <a:latin typeface="Times New Roman" panose="02020603050405020304" pitchFamily="18" charset="0"/>
                <a:cs typeface="Times New Roman" panose="02020603050405020304" pitchFamily="18" charset="0"/>
              </a:rPr>
              <a:t>	Neo4j is not partition tolerant</a:t>
            </a:r>
          </a:p>
          <a:p>
            <a:endParaRPr lang="en-US" dirty="0"/>
          </a:p>
        </p:txBody>
      </p:sp>
      <p:sp>
        <p:nvSpPr>
          <p:cNvPr id="5" name="Multiply 4"/>
          <p:cNvSpPr/>
          <p:nvPr/>
        </p:nvSpPr>
        <p:spPr>
          <a:xfrm>
            <a:off x="6477000" y="5334000"/>
            <a:ext cx="990600" cy="990600"/>
          </a:xfrm>
          <a:prstGeom prst="mathMultiply">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79367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Cricket use case Data Model</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447800"/>
            <a:ext cx="8229600" cy="4953000"/>
          </a:xfrm>
        </p:spPr>
      </p:pic>
    </p:spTree>
    <p:extLst>
      <p:ext uri="{BB962C8B-B14F-4D97-AF65-F5344CB8AC3E}">
        <p14:creationId xmlns:p14="http://schemas.microsoft.com/office/powerpoint/2010/main" val="7631050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Cricket user stories</a:t>
            </a:r>
            <a:endParaRPr lang="en-US" sz="3600" dirty="0"/>
          </a:p>
        </p:txBody>
      </p:sp>
      <p:sp>
        <p:nvSpPr>
          <p:cNvPr id="3" name="Content Placeholder 2"/>
          <p:cNvSpPr>
            <a:spLocks noGrp="1"/>
          </p:cNvSpPr>
          <p:nvPr>
            <p:ph idx="1"/>
          </p:nvPr>
        </p:nvSpPr>
        <p:spPr>
          <a:xfrm>
            <a:off x="457200" y="1143000"/>
            <a:ext cx="8229600" cy="4983163"/>
          </a:xfrm>
        </p:spPr>
        <p:txBody>
          <a:bodyPr>
            <a:noAutofit/>
          </a:bodyPr>
          <a:lstStyle/>
          <a:p>
            <a:pPr marL="0" indent="0">
              <a:buNone/>
            </a:pPr>
            <a:r>
              <a:rPr lang="en-US" sz="1600" dirty="0" smtClean="0">
                <a:latin typeface="Times New Roman" panose="02020603050405020304" pitchFamily="18" charset="0"/>
                <a:cs typeface="Times New Roman" panose="02020603050405020304" pitchFamily="18" charset="0"/>
              </a:rPr>
              <a:t>USER STORY 1 - HEAD TO HEAD</a:t>
            </a:r>
          </a:p>
          <a:p>
            <a:pPr marL="0" indent="0">
              <a:buNone/>
            </a:pPr>
            <a:r>
              <a:rPr lang="en-US" sz="1600" dirty="0" smtClean="0">
                <a:latin typeface="Times New Roman" panose="02020603050405020304" pitchFamily="18" charset="0"/>
                <a:cs typeface="Times New Roman" panose="02020603050405020304" pitchFamily="18" charset="0"/>
              </a:rPr>
              <a:t>"The Media wants to come up with the previous head on record of the two teams that are going to compete in the upcoming match to give a clear picture of the team who is having the upper hand in terms of confidence going into next match“</a:t>
            </a:r>
          </a:p>
          <a:p>
            <a:pPr marL="0" indent="0">
              <a:buNone/>
            </a:pPr>
            <a:r>
              <a:rPr lang="en-US" sz="1600" dirty="0" smtClean="0">
                <a:latin typeface="Times New Roman" panose="02020603050405020304" pitchFamily="18" charset="0"/>
                <a:cs typeface="Times New Roman" panose="02020603050405020304" pitchFamily="18" charset="0"/>
              </a:rPr>
              <a:t>USER STORY 2 - TOP 11 PLAYERS</a:t>
            </a:r>
          </a:p>
          <a:p>
            <a:pPr marL="0" indent="0">
              <a:buNone/>
            </a:pPr>
            <a:r>
              <a:rPr lang="en-US" sz="1600" dirty="0" smtClean="0">
                <a:latin typeface="Times New Roman" panose="02020603050405020304" pitchFamily="18" charset="0"/>
                <a:cs typeface="Times New Roman" panose="02020603050405020304" pitchFamily="18" charset="0"/>
              </a:rPr>
              <a:t>"The International Cricket Council wants to come up with a "World XI" team consisting of 11 best performers among all teams. To accomplish this, the council determines the best players as per individual criteria such as Best pace bowler Best spinner Best openers Best middle order batsmen Best all rounder's etc.“</a:t>
            </a:r>
          </a:p>
          <a:p>
            <a:pPr marL="0" indent="0">
              <a:buNone/>
            </a:pPr>
            <a:r>
              <a:rPr lang="en-US" sz="1600" dirty="0" smtClean="0">
                <a:latin typeface="Times New Roman" panose="02020603050405020304" pitchFamily="18" charset="0"/>
                <a:cs typeface="Times New Roman" panose="02020603050405020304" pitchFamily="18" charset="0"/>
              </a:rPr>
              <a:t>USER STORY 3 - TEAM RANKING</a:t>
            </a:r>
          </a:p>
          <a:p>
            <a:pPr marL="0" indent="0">
              <a:buNone/>
            </a:pPr>
            <a:r>
              <a:rPr lang="en-US" sz="1600" dirty="0" smtClean="0">
                <a:latin typeface="Times New Roman" panose="02020603050405020304" pitchFamily="18" charset="0"/>
                <a:cs typeface="Times New Roman" panose="02020603050405020304" pitchFamily="18" charset="0"/>
              </a:rPr>
              <a:t>The International Cricket Council wants to release the latest team rankings considering the previous 5 WC's data in hand.</a:t>
            </a:r>
          </a:p>
          <a:p>
            <a:pPr marL="0" indent="0">
              <a:buNone/>
            </a:pPr>
            <a:r>
              <a:rPr lang="en-US" sz="1600" dirty="0" smtClean="0">
                <a:latin typeface="Times New Roman" panose="02020603050405020304" pitchFamily="18" charset="0"/>
                <a:cs typeface="Times New Roman" panose="02020603050405020304" pitchFamily="18" charset="0"/>
              </a:rPr>
              <a:t>USER STORY 4 - GAME COACHING</a:t>
            </a:r>
          </a:p>
          <a:p>
            <a:pPr marL="0" indent="0">
              <a:buNone/>
            </a:pPr>
            <a:r>
              <a:rPr lang="en-US" sz="1600" dirty="0" smtClean="0">
                <a:latin typeface="Times New Roman" panose="02020603050405020304" pitchFamily="18" charset="0"/>
                <a:cs typeface="Times New Roman" panose="02020603050405020304" pitchFamily="18" charset="0"/>
              </a:rPr>
              <a:t>"The Indian team's coach wants to focus on areas of improvement of a player for which he considers the available history data of a player's performance in WC and determines as what all areas the improvement should be made“</a:t>
            </a:r>
          </a:p>
          <a:p>
            <a:pPr marL="0" indent="0">
              <a:buNone/>
            </a:pPr>
            <a:r>
              <a:rPr lang="en-US" sz="1600" dirty="0" smtClean="0">
                <a:latin typeface="Times New Roman" panose="02020603050405020304" pitchFamily="18" charset="0"/>
                <a:cs typeface="Times New Roman" panose="02020603050405020304" pitchFamily="18" charset="0"/>
              </a:rPr>
              <a:t>USER STORY 5 - THE QUIZ</a:t>
            </a:r>
          </a:p>
          <a:p>
            <a:pPr marL="0" indent="0">
              <a:buNone/>
            </a:pPr>
            <a:r>
              <a:rPr lang="en-US" sz="1600" dirty="0" smtClean="0">
                <a:latin typeface="Times New Roman" panose="02020603050405020304" pitchFamily="18" charset="0"/>
                <a:cs typeface="Times New Roman" panose="02020603050405020304" pitchFamily="18" charset="0"/>
              </a:rPr>
              <a:t>"The media conducts a quiz for entertainment to the cricket fans based on the history of WC data. It comes up with questions and the corresponding options obtained by querying the history data."</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54995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914400"/>
            <a:ext cx="7086600" cy="4544219"/>
          </a:xfrm>
        </p:spPr>
      </p:pic>
    </p:spTree>
    <p:extLst>
      <p:ext uri="{BB962C8B-B14F-4D97-AF65-F5344CB8AC3E}">
        <p14:creationId xmlns:p14="http://schemas.microsoft.com/office/powerpoint/2010/main" val="25463697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461</TotalTime>
  <Words>386</Words>
  <Application>Microsoft Office PowerPoint</Application>
  <PresentationFormat>On-screen Show (4:3)</PresentationFormat>
  <Paragraphs>48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Advanced Information System Cricket use case using Neo4j</vt:lpstr>
      <vt:lpstr>PowerPoint Presentation</vt:lpstr>
      <vt:lpstr>Neo4j Advantages</vt:lpstr>
      <vt:lpstr>Neo4j Disadvantages</vt:lpstr>
      <vt:lpstr>CAP Theorem</vt:lpstr>
      <vt:lpstr>Neo4j CAP Theorem</vt:lpstr>
      <vt:lpstr>Cricket use case Data Model</vt:lpstr>
      <vt:lpstr>Cricket user stories</vt:lpstr>
      <vt:lpstr>PowerPoint Presentation</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Information System Cricket use case using Neo4j</dc:title>
  <dc:creator>Shunmuga Prabhu</dc:creator>
  <cp:lastModifiedBy>Shunmuga Prabhu</cp:lastModifiedBy>
  <cp:revision>26</cp:revision>
  <dcterms:created xsi:type="dcterms:W3CDTF">2017-02-16T17:26:52Z</dcterms:created>
  <dcterms:modified xsi:type="dcterms:W3CDTF">2017-02-17T01:08:23Z</dcterms:modified>
</cp:coreProperties>
</file>