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74" r:id="rId5"/>
    <p:sldId id="259" r:id="rId6"/>
    <p:sldId id="279" r:id="rId7"/>
    <p:sldId id="281" r:id="rId8"/>
    <p:sldId id="280" r:id="rId9"/>
    <p:sldId id="261" r:id="rId10"/>
    <p:sldId id="278" r:id="rId11"/>
    <p:sldId id="287" r:id="rId12"/>
    <p:sldId id="288" r:id="rId13"/>
    <p:sldId id="289" r:id="rId14"/>
    <p:sldId id="275" r:id="rId15"/>
    <p:sldId id="282" r:id="rId16"/>
    <p:sldId id="283" r:id="rId17"/>
    <p:sldId id="286" r:id="rId18"/>
    <p:sldId id="284" r:id="rId19"/>
    <p:sldId id="285" r:id="rId20"/>
    <p:sldId id="276" r:id="rId21"/>
    <p:sldId id="277" r:id="rId22"/>
    <p:sldId id="290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4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33" autoAdjust="0"/>
    <p:restoredTop sz="94660"/>
  </p:normalViewPr>
  <p:slideViewPr>
    <p:cSldViewPr>
      <p:cViewPr>
        <p:scale>
          <a:sx n="75" d="100"/>
          <a:sy n="75" d="100"/>
        </p:scale>
        <p:origin x="-96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8C5-F05C-4A83-BD18-CABEF582E51B}" type="datetimeFigureOut">
              <a:rPr lang="en-US" smtClean="0"/>
              <a:pPr/>
              <a:t>26-Nov-12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04B7-29AA-48AE-B2A6-699D2F3A90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8C5-F05C-4A83-BD18-CABEF582E51B}" type="datetimeFigureOut">
              <a:rPr lang="en-US" smtClean="0"/>
              <a:pPr/>
              <a:t>26-Nov-12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04B7-29AA-48AE-B2A6-699D2F3A90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8C5-F05C-4A83-BD18-CABEF582E51B}" type="datetimeFigureOut">
              <a:rPr lang="en-US" smtClean="0"/>
              <a:pPr/>
              <a:t>26-Nov-12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04B7-29AA-48AE-B2A6-699D2F3A90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8C5-F05C-4A83-BD18-CABEF582E51B}" type="datetimeFigureOut">
              <a:rPr lang="en-US" smtClean="0"/>
              <a:pPr/>
              <a:t>26-Nov-12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04B7-29AA-48AE-B2A6-699D2F3A90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8C5-F05C-4A83-BD18-CABEF582E51B}" type="datetimeFigureOut">
              <a:rPr lang="en-US" smtClean="0"/>
              <a:pPr/>
              <a:t>26-Nov-12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04B7-29AA-48AE-B2A6-699D2F3A90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8C5-F05C-4A83-BD18-CABEF582E51B}" type="datetimeFigureOut">
              <a:rPr lang="en-US" smtClean="0"/>
              <a:pPr/>
              <a:t>26-Nov-12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04B7-29AA-48AE-B2A6-699D2F3A90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8C5-F05C-4A83-BD18-CABEF582E51B}" type="datetimeFigureOut">
              <a:rPr lang="en-US" smtClean="0"/>
              <a:pPr/>
              <a:t>26-Nov-12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04B7-29AA-48AE-B2A6-699D2F3A90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8C5-F05C-4A83-BD18-CABEF582E51B}" type="datetimeFigureOut">
              <a:rPr lang="en-US" smtClean="0"/>
              <a:pPr/>
              <a:t>26-Nov-12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04B7-29AA-48AE-B2A6-699D2F3A90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8C5-F05C-4A83-BD18-CABEF582E51B}" type="datetimeFigureOut">
              <a:rPr lang="en-US" smtClean="0"/>
              <a:pPr/>
              <a:t>26-Nov-12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04B7-29AA-48AE-B2A6-699D2F3A90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E8C5-F05C-4A83-BD18-CABEF582E51B}" type="datetimeFigureOut">
              <a:rPr lang="en-US" smtClean="0"/>
              <a:pPr/>
              <a:t>26-Nov-12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04B7-29AA-48AE-B2A6-699D2F3A90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AA7E8C5-F05C-4A83-BD18-CABEF582E51B}" type="datetimeFigureOut">
              <a:rPr lang="en-US" smtClean="0"/>
              <a:pPr/>
              <a:t>26-Nov-12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40E04B7-29AA-48AE-B2A6-699D2F3A90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AA7E8C5-F05C-4A83-BD18-CABEF582E51B}" type="datetimeFigureOut">
              <a:rPr lang="en-US" smtClean="0"/>
              <a:pPr/>
              <a:t>26-Nov-12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40E04B7-29AA-48AE-B2A6-699D2F3A90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533400" y="533400"/>
            <a:ext cx="8077200" cy="495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b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Seminar </a:t>
            </a:r>
            <a:b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“Snapshot differential algorithm for data analysis using map reduce technique”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>
              <a:solidFill>
                <a:schemeClr val="accent2"/>
              </a:solidFill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chitecture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8382000" cy="556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6600" y="6400800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System Architecture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case2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8534399" cy="5367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Use case diagram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nclassdgrm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7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6488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Class Diagram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quenceDiagram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04801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6553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 smtClean="0"/>
              <a:t>      Sequence Diagram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272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1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Logger Module</a:t>
            </a:r>
          </a:p>
          <a:p>
            <a:pPr lvl="1"/>
            <a:r>
              <a:rPr lang="en-US" sz="2400" dirty="0" smtClean="0"/>
              <a:t>To generate logs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MR Module</a:t>
            </a:r>
          </a:p>
          <a:p>
            <a:pPr lvl="1"/>
            <a:r>
              <a:rPr lang="en-US" sz="2400" dirty="0" smtClean="0"/>
              <a:t> MR jobs for processing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UI Module</a:t>
            </a:r>
          </a:p>
          <a:p>
            <a:pPr lvl="1"/>
            <a:r>
              <a:rPr lang="en-US" sz="2000" dirty="0" smtClean="0"/>
              <a:t> </a:t>
            </a:r>
            <a:r>
              <a:rPr lang="en-US" sz="2400" dirty="0" smtClean="0"/>
              <a:t>Provide analysis result to end user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Analysis Module</a:t>
            </a:r>
          </a:p>
          <a:p>
            <a:pPr lvl="1"/>
            <a:r>
              <a:rPr lang="en-US" sz="2400" dirty="0" smtClean="0"/>
              <a:t> contains  sub-modules  for  different type of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Non-Functional </a:t>
            </a:r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5333999"/>
          </a:xfrm>
        </p:spPr>
        <p:txBody>
          <a:bodyPr>
            <a:normAutofit fontScale="62500" lnSpcReduction="20000"/>
          </a:bodyPr>
          <a:lstStyle/>
          <a:p>
            <a:pPr lvl="2">
              <a:buNone/>
            </a:pPr>
            <a:endParaRPr lang="en-US" b="1" dirty="0" smtClean="0"/>
          </a:p>
          <a:p>
            <a:pPr lvl="0"/>
            <a:r>
              <a:rPr lang="en-US" sz="4000" b="1" dirty="0" smtClean="0"/>
              <a:t>Performance</a:t>
            </a:r>
          </a:p>
          <a:p>
            <a:pPr lvl="1"/>
            <a:r>
              <a:rPr lang="en-US" sz="3400" dirty="0" smtClean="0"/>
              <a:t>System can produce results faster  when connected to more nodes</a:t>
            </a:r>
          </a:p>
          <a:p>
            <a:pPr lvl="1"/>
            <a:r>
              <a:rPr lang="en-US" sz="3400" dirty="0" smtClean="0"/>
              <a:t>When work load increases no need to scale up existing system just add new node to system and it will perform as usual.</a:t>
            </a:r>
          </a:p>
          <a:p>
            <a:pPr lvl="1"/>
            <a:r>
              <a:rPr lang="en-US" sz="3400" dirty="0" smtClean="0"/>
              <a:t>It may take more time for peak loads at main node.</a:t>
            </a:r>
          </a:p>
          <a:p>
            <a:pPr lvl="1"/>
            <a:r>
              <a:rPr lang="en-US" sz="3400" dirty="0" smtClean="0"/>
              <a:t>Every node works independently to improve performance.</a:t>
            </a:r>
          </a:p>
          <a:p>
            <a:pPr lvl="1"/>
            <a:r>
              <a:rPr lang="en-US" sz="3400" dirty="0" smtClean="0"/>
              <a:t>The system will be available 100% of the time. Once there is a fatal error, the system will provide understandable feedback to the user</a:t>
            </a:r>
          </a:p>
          <a:p>
            <a:r>
              <a:rPr lang="en-US" sz="3100" b="1" dirty="0" smtClean="0"/>
              <a:t>Design Constrain:</a:t>
            </a:r>
          </a:p>
          <a:p>
            <a:pPr lvl="1"/>
            <a:r>
              <a:rPr lang="en-US" sz="3400" dirty="0" smtClean="0"/>
              <a:t> </a:t>
            </a:r>
            <a:r>
              <a:rPr lang="en-US" sz="3400" dirty="0" err="1" smtClean="0"/>
              <a:t>Programing</a:t>
            </a:r>
            <a:r>
              <a:rPr lang="en-US" sz="3400" dirty="0" smtClean="0"/>
              <a:t> language:</a:t>
            </a:r>
          </a:p>
          <a:p>
            <a:pPr lvl="1">
              <a:buNone/>
            </a:pPr>
            <a:r>
              <a:rPr lang="en-US" sz="3400" dirty="0" smtClean="0"/>
              <a:t>		Our System works on </a:t>
            </a:r>
            <a:r>
              <a:rPr lang="en-US" sz="3400" dirty="0" err="1" smtClean="0"/>
              <a:t>hadoop</a:t>
            </a:r>
            <a:r>
              <a:rPr lang="en-US" sz="3400" dirty="0" smtClean="0"/>
              <a:t> framework. We will use java . The system has to be designed JDK 6.0</a:t>
            </a:r>
          </a:p>
          <a:p>
            <a:pPr lvl="1"/>
            <a:r>
              <a:rPr lang="en-AU" sz="3400" dirty="0" smtClean="0"/>
              <a:t> Database</a:t>
            </a:r>
            <a:endParaRPr lang="en-US" sz="3400" dirty="0" smtClean="0"/>
          </a:p>
          <a:p>
            <a:pPr lvl="1">
              <a:buNone/>
            </a:pPr>
            <a:r>
              <a:rPr lang="en-US" sz="3400" dirty="0" smtClean="0"/>
              <a:t>		The system will use HDFS and Oracle for our databases.</a:t>
            </a:r>
          </a:p>
          <a:p>
            <a:pPr lvl="1"/>
            <a:endParaRPr lang="en-US" sz="3400" dirty="0" smtClean="0"/>
          </a:p>
          <a:p>
            <a:pPr lvl="1"/>
            <a:endParaRPr lang="en-US" sz="34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199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Hardware:</a:t>
            </a:r>
          </a:p>
          <a:p>
            <a:pPr lvl="1"/>
            <a:r>
              <a:rPr lang="en-US" sz="2400" dirty="0" smtClean="0"/>
              <a:t>Minimum 3 pc(node)</a:t>
            </a:r>
          </a:p>
          <a:p>
            <a:pPr lvl="1"/>
            <a:r>
              <a:rPr lang="en-US" sz="2400" dirty="0" smtClean="0"/>
              <a:t>Processor: Intel Pentium and above</a:t>
            </a:r>
          </a:p>
          <a:p>
            <a:pPr lvl="1"/>
            <a:r>
              <a:rPr lang="en-US" sz="2400" dirty="0" smtClean="0"/>
              <a:t>Memory: minimum of 1GB RAM</a:t>
            </a:r>
          </a:p>
          <a:p>
            <a:pPr lvl="1"/>
            <a:r>
              <a:rPr lang="en-US" sz="2400" dirty="0" smtClean="0"/>
              <a:t>Hard disk of minimum 40 GB </a:t>
            </a:r>
          </a:p>
          <a:p>
            <a:pPr lvl="1">
              <a:buNone/>
            </a:pPr>
            <a:r>
              <a:rPr lang="en-US" b="1" dirty="0" smtClean="0"/>
              <a:t>Software:</a:t>
            </a:r>
          </a:p>
          <a:p>
            <a:pPr lvl="1"/>
            <a:r>
              <a:rPr lang="en-US" sz="2400" dirty="0" smtClean="0"/>
              <a:t>Name: Apache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framework </a:t>
            </a:r>
          </a:p>
          <a:p>
            <a:pPr>
              <a:buNone/>
            </a:pPr>
            <a:r>
              <a:rPr lang="en-US" sz="2400" dirty="0" smtClean="0"/>
              <a:t>              Version Number: Version 0.20.2</a:t>
            </a:r>
          </a:p>
          <a:p>
            <a:pPr lvl="1"/>
            <a:r>
              <a:rPr lang="en-US" sz="2400" dirty="0" smtClean="0"/>
              <a:t>Name: SQL- Server </a:t>
            </a:r>
          </a:p>
          <a:p>
            <a:pPr lvl="2">
              <a:buNone/>
            </a:pPr>
            <a:r>
              <a:rPr lang="en-US" dirty="0" smtClean="0"/>
              <a:t> Version Number: Version 7.0.1</a:t>
            </a:r>
          </a:p>
          <a:p>
            <a:pPr lvl="1"/>
            <a:r>
              <a:rPr lang="en-US" sz="2400" dirty="0" smtClean="0"/>
              <a:t>Name: Internet Explorer</a:t>
            </a:r>
          </a:p>
          <a:p>
            <a:pPr>
              <a:buNone/>
            </a:pPr>
            <a:r>
              <a:rPr lang="en-US" sz="2400" dirty="0" smtClean="0"/>
              <a:t>       	 Version Number: Version 6 onward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Equipment needs and costs:</a:t>
            </a:r>
            <a:r>
              <a:rPr lang="en-US" dirty="0" smtClean="0"/>
              <a:t>  </a:t>
            </a:r>
            <a:r>
              <a:rPr lang="en-US" sz="2400" dirty="0" smtClean="0"/>
              <a:t>(Approximate)                                                         </a:t>
            </a:r>
          </a:p>
          <a:p>
            <a:pPr lvl="1">
              <a:buNone/>
            </a:pPr>
            <a:r>
              <a:rPr lang="en-US" sz="2400" dirty="0" smtClean="0"/>
              <a:t>At least three Intel machine Pentium III/Pentium IVs with Linux.(min: 1 GB RAM )  : 60,000 /-</a:t>
            </a:r>
          </a:p>
          <a:p>
            <a:pPr lvl="0"/>
            <a:endParaRPr lang="en-US" sz="2800" b="1" dirty="0" smtClean="0"/>
          </a:p>
          <a:p>
            <a:pPr lvl="0"/>
            <a:r>
              <a:rPr lang="en-US" sz="2800" b="1" dirty="0" smtClean="0"/>
              <a:t>LAN wire</a:t>
            </a:r>
            <a:r>
              <a:rPr lang="en-US" dirty="0" smtClean="0"/>
              <a:t>: </a:t>
            </a:r>
            <a:r>
              <a:rPr lang="en-US" sz="2400" dirty="0" smtClean="0"/>
              <a:t>200/-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b="1" dirty="0" smtClean="0"/>
              <a:t>Hub:  </a:t>
            </a:r>
            <a:r>
              <a:rPr lang="en-US" sz="2400" dirty="0" smtClean="0"/>
              <a:t>700/-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TOTAL                       : 60,900 /-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</a:t>
            </a:r>
            <a:r>
              <a:rPr lang="en-US" dirty="0" smtClean="0"/>
              <a:t>Chart</a:t>
            </a:r>
            <a:endParaRPr lang="en-US" dirty="0"/>
          </a:p>
        </p:txBody>
      </p:sp>
      <p:pic>
        <p:nvPicPr>
          <p:cNvPr id="4" name="Content Placeholder 3" descr="gnat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33537"/>
            <a:ext cx="8915400" cy="503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Analysis</a:t>
            </a:r>
          </a:p>
          <a:p>
            <a:r>
              <a:rPr lang="en-US" dirty="0" smtClean="0"/>
              <a:t>Literature Survey</a:t>
            </a:r>
          </a:p>
          <a:p>
            <a:r>
              <a:rPr lang="en-US" dirty="0" smtClean="0"/>
              <a:t>Mathematical Model</a:t>
            </a:r>
          </a:p>
          <a:p>
            <a:r>
              <a:rPr lang="en-US" dirty="0" smtClean="0"/>
              <a:t>UML Diagram 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Project Report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3222" indent="-514350">
              <a:buFont typeface="Wingdings" pitchFamily="2" charset="2"/>
              <a:buChar char="Ø"/>
            </a:pPr>
            <a:r>
              <a:rPr lang="en-US" b="1" dirty="0" smtClean="0"/>
              <a:t>Introduction</a:t>
            </a:r>
          </a:p>
          <a:p>
            <a:pPr marL="633222" indent="-514350">
              <a:buFont typeface="Wingdings" pitchFamily="2" charset="2"/>
              <a:buChar char="Ø"/>
            </a:pPr>
            <a:r>
              <a:rPr lang="en-US" b="1" dirty="0" smtClean="0"/>
              <a:t>Existing System</a:t>
            </a:r>
          </a:p>
          <a:p>
            <a:pPr marL="633222" indent="-514350">
              <a:buFont typeface="Wingdings" pitchFamily="2" charset="2"/>
              <a:buChar char="Ø"/>
            </a:pPr>
            <a:r>
              <a:rPr lang="en-US" b="1" dirty="0" smtClean="0"/>
              <a:t>Proposed System</a:t>
            </a:r>
          </a:p>
          <a:p>
            <a:pPr marL="633222" indent="-514350">
              <a:buFont typeface="Wingdings" pitchFamily="2" charset="2"/>
              <a:buChar char="Ø"/>
            </a:pPr>
            <a:r>
              <a:rPr lang="en-US" b="1" dirty="0" smtClean="0"/>
              <a:t>Algorithms</a:t>
            </a:r>
          </a:p>
          <a:p>
            <a:pPr marL="633222" indent="-514350">
              <a:buFont typeface="Wingdings" pitchFamily="2" charset="2"/>
              <a:buChar char="Ø"/>
            </a:pPr>
            <a:r>
              <a:rPr lang="en-US" b="1" dirty="0" smtClean="0"/>
              <a:t>Data Flow Diagram</a:t>
            </a:r>
          </a:p>
          <a:p>
            <a:pPr marL="633222" indent="-514350">
              <a:buFont typeface="Wingdings" pitchFamily="2" charset="2"/>
              <a:buChar char="Ø"/>
            </a:pPr>
            <a:r>
              <a:rPr lang="en-US" b="1" dirty="0" smtClean="0"/>
              <a:t>System Architecture</a:t>
            </a:r>
          </a:p>
          <a:p>
            <a:pPr marL="633222" indent="-514350">
              <a:buFont typeface="Wingdings" pitchFamily="2" charset="2"/>
              <a:buChar char="Ø"/>
            </a:pPr>
            <a:r>
              <a:rPr lang="en-US" b="1" dirty="0" smtClean="0"/>
              <a:t>Functional Requirement</a:t>
            </a:r>
          </a:p>
          <a:p>
            <a:pPr marL="633222" indent="-514350">
              <a:buFont typeface="Wingdings" pitchFamily="2" charset="2"/>
              <a:buChar char="Ø"/>
            </a:pPr>
            <a:r>
              <a:rPr lang="en-US" b="1" dirty="0" smtClean="0"/>
              <a:t>Non-Functional Requirement</a:t>
            </a:r>
          </a:p>
          <a:p>
            <a:pPr marL="633222" indent="-514350">
              <a:buFont typeface="Wingdings" pitchFamily="2" charset="2"/>
              <a:buChar char="Ø"/>
            </a:pPr>
            <a:r>
              <a:rPr lang="en-US" b="1" dirty="0" smtClean="0"/>
              <a:t>Advantages</a:t>
            </a:r>
          </a:p>
          <a:p>
            <a:pPr marL="633222" indent="-514350">
              <a:buFont typeface="Wingdings" pitchFamily="2" charset="2"/>
              <a:buChar char="Ø"/>
            </a:pPr>
            <a:r>
              <a:rPr lang="en-US" b="1" dirty="0" smtClean="0"/>
              <a:t>Future Work</a:t>
            </a:r>
          </a:p>
          <a:p>
            <a:pPr marL="633222" indent="-514350">
              <a:buFont typeface="Wingdings" pitchFamily="2" charset="2"/>
              <a:buChar char="Ø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199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Cost effective</a:t>
            </a:r>
          </a:p>
          <a:p>
            <a:endParaRPr lang="en-US" sz="2400" dirty="0" smtClean="0"/>
          </a:p>
          <a:p>
            <a:r>
              <a:rPr lang="en-US" sz="2400" dirty="0" smtClean="0"/>
              <a:t>Performance</a:t>
            </a:r>
          </a:p>
          <a:p>
            <a:endParaRPr lang="en-US" sz="2400" dirty="0" smtClean="0"/>
          </a:p>
          <a:p>
            <a:r>
              <a:rPr lang="en-US" sz="2400" dirty="0" smtClean="0"/>
              <a:t>Fault tolerance</a:t>
            </a:r>
          </a:p>
          <a:p>
            <a:endParaRPr lang="en-US" sz="2400" dirty="0" smtClean="0"/>
          </a:p>
          <a:p>
            <a:r>
              <a:rPr lang="en-US" sz="2400" dirty="0" smtClean="0"/>
              <a:t>Scalability</a:t>
            </a:r>
          </a:p>
          <a:p>
            <a:endParaRPr lang="en-US" sz="2400" dirty="0" smtClean="0"/>
          </a:p>
          <a:p>
            <a:r>
              <a:rPr lang="en-US" sz="2400" dirty="0" smtClean="0"/>
              <a:t>Helps in decision making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Hadoop</a:t>
            </a:r>
            <a:r>
              <a:rPr lang="en-US" sz="2400" dirty="0" smtClean="0"/>
              <a:t> is open source framework</a:t>
            </a:r>
          </a:p>
          <a:p>
            <a:endParaRPr lang="en-US" sz="2400" dirty="0" smtClean="0"/>
          </a:p>
          <a:p>
            <a:r>
              <a:rPr lang="en-US" sz="2400" dirty="0" smtClean="0"/>
              <a:t>Provides applications both reliability and data motion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19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If we want to improve the efficiency, we can compress the snapshot, the output of </a:t>
            </a:r>
            <a:r>
              <a:rPr lang="en-US" sz="2400" dirty="0" err="1" smtClean="0"/>
              <a:t>Mapper</a:t>
            </a:r>
            <a:r>
              <a:rPr lang="en-US" sz="2400" dirty="0" smtClean="0"/>
              <a:t> and the output </a:t>
            </a:r>
            <a:r>
              <a:rPr lang="en-US" sz="2400" smtClean="0"/>
              <a:t>of Reducer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addition, we can expand the scale of the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cluster and change the parameters of the cluster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system can be modified to analyze data  in different  domains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[</a:t>
            </a:r>
            <a:r>
              <a:rPr lang="en-US" sz="2400" dirty="0" smtClean="0"/>
              <a:t>1]. Jing Bi, </a:t>
            </a:r>
            <a:r>
              <a:rPr lang="en-US" sz="2400" dirty="0" err="1" smtClean="0"/>
              <a:t>Zhiliang</a:t>
            </a:r>
            <a:r>
              <a:rPr lang="en-US" sz="2400" dirty="0" smtClean="0"/>
              <a:t> Zhu, </a:t>
            </a:r>
            <a:r>
              <a:rPr lang="en-US" sz="2400" dirty="0" err="1" smtClean="0"/>
              <a:t>Ruixiong</a:t>
            </a:r>
            <a:r>
              <a:rPr lang="en-US" sz="2400" dirty="0" smtClean="0"/>
              <a:t> </a:t>
            </a:r>
            <a:r>
              <a:rPr lang="en-US" sz="2400" dirty="0" err="1" smtClean="0"/>
              <a:t>Tian</a:t>
            </a:r>
            <a:r>
              <a:rPr lang="en-US" sz="2400" dirty="0" smtClean="0"/>
              <a:t>, and </a:t>
            </a:r>
            <a:r>
              <a:rPr lang="en-US" sz="2400" dirty="0" err="1" smtClean="0"/>
              <a:t>Qingbo</a:t>
            </a:r>
            <a:r>
              <a:rPr lang="en-US" sz="2400" dirty="0" smtClean="0"/>
              <a:t> Wang, 2010 IEEE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International Conference on Cloud Computing (CLOUD), Miami, Florida, pp. 370–377, 2010.</a:t>
            </a:r>
          </a:p>
          <a:p>
            <a:r>
              <a:rPr lang="en-US" sz="2400" dirty="0" smtClean="0"/>
              <a:t>[2]. </a:t>
            </a:r>
            <a:r>
              <a:rPr lang="en-US" sz="2400" dirty="0" err="1" smtClean="0"/>
              <a:t>Wilburt</a:t>
            </a:r>
            <a:r>
              <a:rPr lang="en-US" sz="2400" dirty="0" smtClean="0"/>
              <a:t> Juan </a:t>
            </a:r>
            <a:r>
              <a:rPr lang="en-US" sz="2400" dirty="0" err="1" smtClean="0"/>
              <a:t>Labio</a:t>
            </a:r>
            <a:r>
              <a:rPr lang="en-US" sz="2400" dirty="0" smtClean="0"/>
              <a:t>, Hector Garcia-Molina. Efficient Snapshot Differential   Algorithms for Data Warehousing.</a:t>
            </a:r>
          </a:p>
          <a:p>
            <a:r>
              <a:rPr lang="en-US" sz="2400" dirty="0" smtClean="0"/>
              <a:t>[3]. Ralf </a:t>
            </a:r>
            <a:r>
              <a:rPr lang="en-US" sz="2400" dirty="0" err="1" smtClean="0"/>
              <a:t>Lammel</a:t>
            </a:r>
            <a:r>
              <a:rPr lang="en-US" sz="2400" dirty="0" smtClean="0"/>
              <a:t>, Data Programmability Team. Google's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Programming Model-Revisited[R]. Redmond, WA, USA: Microsoft Corp. 2007.</a:t>
            </a:r>
          </a:p>
          <a:p>
            <a:r>
              <a:rPr lang="en-US" sz="2400" dirty="0" smtClean="0"/>
              <a:t>[4]. </a:t>
            </a:r>
            <a:r>
              <a:rPr lang="en-US" sz="2400" dirty="0" err="1" smtClean="0"/>
              <a:t>Yun</a:t>
            </a:r>
            <a:r>
              <a:rPr lang="en-US" sz="2400" dirty="0" smtClean="0"/>
              <a:t> Tao Li. Design and Implementation of System Massive Data Processing Based on </a:t>
            </a:r>
            <a:r>
              <a:rPr lang="en-US" sz="2400" dirty="0" err="1" smtClean="0"/>
              <a:t>Hadoop</a:t>
            </a:r>
            <a:r>
              <a:rPr lang="en-US" sz="2400" dirty="0" smtClean="0"/>
              <a:t>[D]. Harbin: Harbin Institute of Technology, 2009.</a:t>
            </a:r>
          </a:p>
          <a:p>
            <a:r>
              <a:rPr lang="en-US" sz="2400" dirty="0" smtClean="0"/>
              <a:t>[5]. </a:t>
            </a:r>
            <a:r>
              <a:rPr lang="en-US" sz="2400" dirty="0" err="1" smtClean="0"/>
              <a:t>Chuntao</a:t>
            </a:r>
            <a:r>
              <a:rPr lang="en-US" sz="2400" dirty="0" smtClean="0"/>
              <a:t> Li, Bo Liu. An Improvement on Window Snapshot Differential Algorithm. Computer Applications and Software. Vo1.27, No.4:P.I40- 142. 2010,4.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990600" y="2514600"/>
            <a:ext cx="7772400" cy="1673225"/>
          </a:xfrm>
        </p:spPr>
        <p:txBody>
          <a:bodyPr>
            <a:normAutofit/>
          </a:bodyPr>
          <a:lstStyle/>
          <a:p>
            <a:pPr algn="ctr"/>
            <a:r>
              <a:rPr lang="en-US" sz="10000" dirty="0" smtClean="0"/>
              <a:t>Thank You..!</a:t>
            </a:r>
            <a:endParaRPr lang="en-US" sz="1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Rapid development in retail stores</a:t>
            </a:r>
          </a:p>
          <a:p>
            <a:endParaRPr lang="en-US" sz="2800" dirty="0" smtClean="0"/>
          </a:p>
          <a:p>
            <a:r>
              <a:rPr lang="en-US" sz="2800" dirty="0" smtClean="0"/>
              <a:t>Data stored and processed by analytical database system is exploding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Analyst</a:t>
            </a:r>
            <a:r>
              <a:rPr lang="en-US" sz="2800" b="1" dirty="0" smtClean="0"/>
              <a:t> </a:t>
            </a:r>
            <a:r>
              <a:rPr lang="en-US" sz="2800" dirty="0" smtClean="0"/>
              <a:t>need real time usage information and they also need to dig out useful information</a:t>
            </a:r>
          </a:p>
          <a:p>
            <a:pPr>
              <a:buNone/>
            </a:pPr>
            <a:endParaRPr lang="en-US" sz="2500" dirty="0" smtClean="0"/>
          </a:p>
          <a:p>
            <a:r>
              <a:rPr lang="en-US" sz="2800" dirty="0" smtClean="0"/>
              <a:t>Our system will help in fast and efficient massive log processing and serve as an analysis tool to analyst</a:t>
            </a:r>
          </a:p>
          <a:p>
            <a:pPr>
              <a:buFont typeface="Wingdings 2"/>
              <a:buNone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/>
              <a:t> </a:t>
            </a:r>
            <a:r>
              <a:rPr lang="en-US" sz="2800" dirty="0" smtClean="0"/>
              <a:t>RDBMS system</a:t>
            </a:r>
          </a:p>
          <a:p>
            <a:pPr lvl="1"/>
            <a:r>
              <a:rPr lang="en-US" sz="2400" dirty="0" smtClean="0"/>
              <a:t>Cannot cope with problems with massive data</a:t>
            </a:r>
          </a:p>
          <a:p>
            <a:pPr lvl="1"/>
            <a:r>
              <a:rPr lang="en-US" sz="2400" dirty="0" smtClean="0"/>
              <a:t>Limits when facing data beyond TB level</a:t>
            </a:r>
          </a:p>
          <a:p>
            <a:pPr lvl="1"/>
            <a:r>
              <a:rPr lang="en-US" sz="2400" dirty="0" smtClean="0"/>
              <a:t>Performance of RDBMSs deceases sharply, which makes log data processing based on RDBMSs ineffective       </a:t>
            </a:r>
          </a:p>
          <a:p>
            <a:pPr lvl="1">
              <a:buNone/>
            </a:pPr>
            <a:endParaRPr lang="en-US" sz="2400" dirty="0" smtClean="0"/>
          </a:p>
          <a:p>
            <a:pPr marL="438912" lvl="1" indent="-320040" algn="just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Parallel DBMS</a:t>
            </a:r>
          </a:p>
          <a:p>
            <a:pPr lvl="1"/>
            <a:r>
              <a:rPr lang="en-US" sz="2400" dirty="0" smtClean="0"/>
              <a:t>parallel databases  meet the “performance property”</a:t>
            </a:r>
          </a:p>
          <a:p>
            <a:pPr lvl="1"/>
            <a:r>
              <a:rPr lang="en-US" sz="2400" dirty="0" smtClean="0"/>
              <a:t>Do not score well on the fault tolerance</a:t>
            </a:r>
          </a:p>
          <a:p>
            <a:pPr lvl="1"/>
            <a:r>
              <a:rPr lang="en-US" sz="2400" dirty="0" smtClean="0"/>
              <a:t>Can scale </a:t>
            </a:r>
            <a:r>
              <a:rPr lang="en-US" sz="2400" dirty="0" err="1" smtClean="0"/>
              <a:t>upto</a:t>
            </a:r>
            <a:r>
              <a:rPr lang="en-US" sz="2400" dirty="0" smtClean="0"/>
              <a:t> 10 node only</a:t>
            </a:r>
          </a:p>
          <a:p>
            <a:pPr lvl="1">
              <a:buNone/>
            </a:pPr>
            <a:endParaRPr lang="en-US" sz="8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5333999"/>
          </a:xfrm>
        </p:spPr>
        <p:txBody>
          <a:bodyPr>
            <a:normAutofit/>
          </a:bodyPr>
          <a:lstStyle/>
          <a:p>
            <a:pPr fontAlgn="ctr"/>
            <a:r>
              <a:rPr lang="en-US" sz="2800" dirty="0" smtClean="0"/>
              <a:t>Analysis  tool using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</a:p>
          <a:p>
            <a:pPr lvl="1" fontAlgn="ctr"/>
            <a:r>
              <a:rPr lang="en-US" sz="2400" dirty="0" smtClean="0"/>
              <a:t>Divide and conquer using snapshot differential algorithm</a:t>
            </a:r>
            <a:endParaRPr lang="en-US" sz="1600" dirty="0" smtClean="0"/>
          </a:p>
          <a:p>
            <a:pPr lvl="1" fontAlgn="ctr">
              <a:buNone/>
            </a:pPr>
            <a:endParaRPr lang="en-US" sz="2400" dirty="0" smtClean="0"/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is a framework designed for processing big data on large cluster built of commodity hardware</a:t>
            </a:r>
          </a:p>
          <a:p>
            <a:pPr>
              <a:buNone/>
            </a:pPr>
            <a:endParaRPr lang="en-US" sz="28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provides both reliability and efficiency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HDFS stores large files across machines in a large cluster</a:t>
            </a:r>
          </a:p>
          <a:p>
            <a:pPr>
              <a:buNone/>
            </a:pPr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Map reduce </a:t>
            </a:r>
          </a:p>
          <a:p>
            <a:pPr lvl="1"/>
            <a:r>
              <a:rPr lang="en-US" sz="2400" dirty="0" smtClean="0"/>
              <a:t>Map reduce break the process into two phases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Map step: Master node takes the input divide it into smaller sub problems and distribute them to worker nodes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Reduce step: Master node collects the answers to all the sub problem and combines them to get the output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924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95600" y="6248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Map Reduce technique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Algorithm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Snapshot Differential Algorithm </a:t>
            </a:r>
          </a:p>
          <a:p>
            <a:pPr lvl="1"/>
            <a:r>
              <a:rPr lang="en-US" sz="2400" dirty="0" smtClean="0"/>
              <a:t>View source snapshot as file containing a set of distinct records.{R1,R2,R3,.........</a:t>
            </a:r>
            <a:r>
              <a:rPr lang="en-US" sz="2400" dirty="0" err="1" smtClean="0"/>
              <a:t>Rn</a:t>
            </a:r>
            <a:r>
              <a:rPr lang="en-US" sz="2400" dirty="0" smtClean="0"/>
              <a:t>}where </a:t>
            </a:r>
            <a:r>
              <a:rPr lang="en-US" sz="2400" dirty="0" err="1" smtClean="0"/>
              <a:t>Ri</a:t>
            </a:r>
            <a:r>
              <a:rPr lang="en-US" sz="2400" dirty="0" smtClean="0"/>
              <a:t> denote the record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err="1" smtClean="0"/>
              <a:t>Ri</a:t>
            </a:r>
            <a:r>
              <a:rPr lang="en-US" sz="2400" dirty="0" smtClean="0"/>
              <a:t> is of the form &lt;</a:t>
            </a:r>
            <a:r>
              <a:rPr lang="en-US" sz="2400" dirty="0" err="1" smtClean="0"/>
              <a:t>Ki,Bi</a:t>
            </a:r>
            <a:r>
              <a:rPr lang="en-US" sz="2400" dirty="0" smtClean="0"/>
              <a:t>&gt;where </a:t>
            </a:r>
            <a:r>
              <a:rPr lang="en-US" sz="2400" dirty="0" err="1" smtClean="0"/>
              <a:t>ki</a:t>
            </a:r>
            <a:r>
              <a:rPr lang="en-US" sz="2400" dirty="0" smtClean="0"/>
              <a:t> is key and Bi is rest of the record representing one or more fields.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For snapshot differential problem we have two snapshot F1 and F2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Compare two snapshot to get delta (F1-F2)U(F2-F1)  </a:t>
            </a:r>
            <a:r>
              <a:rPr lang="en-US" sz="2400" dirty="0" err="1" smtClean="0"/>
              <a:t>asoutput</a:t>
            </a:r>
            <a:r>
              <a:rPr lang="en-US" sz="2400" dirty="0" smtClean="0"/>
              <a:t>  </a:t>
            </a:r>
            <a:r>
              <a:rPr lang="en-US" sz="2400" dirty="0" err="1" smtClean="0"/>
              <a:t>Fout</a:t>
            </a:r>
            <a:r>
              <a:rPr lang="en-US" sz="2400" dirty="0" smtClean="0"/>
              <a:t> i.e. of the form {R1,R2,R3,.........</a:t>
            </a:r>
            <a:r>
              <a:rPr lang="en-US" sz="2400" dirty="0" err="1" smtClean="0"/>
              <a:t>Rn</a:t>
            </a:r>
            <a:r>
              <a:rPr lang="en-US" sz="2400" dirty="0" smtClean="0"/>
              <a:t>}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Flow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533400"/>
            <a:ext cx="8763000" cy="5314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0" y="6248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flow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1450</TotalTime>
  <Words>789</Words>
  <Application>Microsoft Office PowerPoint</Application>
  <PresentationFormat>On-screen Show (4:3)</PresentationFormat>
  <Paragraphs>153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A  Seminar  on “Snapshot differential algorithm for data analysis using map reduce technique”  </vt:lpstr>
      <vt:lpstr>Agenda</vt:lpstr>
      <vt:lpstr>1. Introduction</vt:lpstr>
      <vt:lpstr>2. Existing System</vt:lpstr>
      <vt:lpstr>Proposed System</vt:lpstr>
      <vt:lpstr> Algorithm</vt:lpstr>
      <vt:lpstr> Algorithm</vt:lpstr>
      <vt:lpstr> Algorithm (continued)</vt:lpstr>
      <vt:lpstr>Slide 9</vt:lpstr>
      <vt:lpstr>Slide 10</vt:lpstr>
      <vt:lpstr>Slide 11</vt:lpstr>
      <vt:lpstr>Slide 12</vt:lpstr>
      <vt:lpstr>Slide 13</vt:lpstr>
      <vt:lpstr> Functional Requirement</vt:lpstr>
      <vt:lpstr>Non-Functional Requirement</vt:lpstr>
      <vt:lpstr>System Requirement</vt:lpstr>
      <vt:lpstr>Cost estimation</vt:lpstr>
      <vt:lpstr>Gantt Chart</vt:lpstr>
      <vt:lpstr>Contribution</vt:lpstr>
      <vt:lpstr>Advantages</vt:lpstr>
      <vt:lpstr>Future Work</vt:lpstr>
      <vt:lpstr>References</vt:lpstr>
      <vt:lpstr>Thank You..!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DhIrU's</dc:creator>
  <cp:lastModifiedBy>saurabh</cp:lastModifiedBy>
  <cp:revision>258</cp:revision>
  <dcterms:created xsi:type="dcterms:W3CDTF">2012-03-23T07:51:50Z</dcterms:created>
  <dcterms:modified xsi:type="dcterms:W3CDTF">2012-11-26T19:05:55Z</dcterms:modified>
</cp:coreProperties>
</file>