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Lst>
  <p:sldSz cx="18288000" cy="10287000"/>
  <p:notesSz cx="6858000" cy="9144000"/>
  <p:embeddedFontLst>
    <p:embeddedFont>
      <p:font typeface="Black Ops One" panose="020B0604020202020204" charset="0"/>
      <p:regular r:id="rId8"/>
    </p:embeddedFont>
    <p:embeddedFont>
      <p:font typeface="Canva Sans Bold" panose="020B0604020202020204" charset="0"/>
      <p:regular r:id="rId9"/>
    </p:embeddedFont>
    <p:embeddedFont>
      <p:font typeface="Libre Baskerville" panose="02000000000000000000" pitchFamily="2" charset="0"/>
      <p:regular r:id="rId10"/>
    </p:embeddedFont>
    <p:embeddedFont>
      <p:font typeface="Montserrat Bold" panose="020B0604020202020204" charset="0"/>
      <p:regular r:id="rId11"/>
    </p:embeddedFont>
    <p:embeddedFont>
      <p:font typeface="Montserrat Medium" panose="00000600000000000000" pitchFamily="2"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2.png"/><Relationship Id="rId5" Type="http://schemas.openxmlformats.org/officeDocument/2006/relationships/image" Target="../media/image7.sv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grpSp>
        <p:nvGrpSpPr>
          <p:cNvPr id="2" name="Group 2"/>
          <p:cNvGrpSpPr/>
          <p:nvPr/>
        </p:nvGrpSpPr>
        <p:grpSpPr>
          <a:xfrm>
            <a:off x="405190" y="337265"/>
            <a:ext cx="2256844" cy="1382870"/>
            <a:chOff x="0" y="0"/>
            <a:chExt cx="2308817" cy="1414716"/>
          </a:xfrm>
        </p:grpSpPr>
        <p:sp>
          <p:nvSpPr>
            <p:cNvPr id="3" name="Freeform 3"/>
            <p:cNvSpPr/>
            <p:nvPr/>
          </p:nvSpPr>
          <p:spPr>
            <a:xfrm>
              <a:off x="0" y="0"/>
              <a:ext cx="2308860" cy="1414653"/>
            </a:xfrm>
            <a:custGeom>
              <a:avLst/>
              <a:gdLst/>
              <a:ahLst/>
              <a:cxnLst/>
              <a:rect l="l" t="t" r="r" b="b"/>
              <a:pathLst>
                <a:path w="2308860" h="1414653">
                  <a:moveTo>
                    <a:pt x="0" y="0"/>
                  </a:moveTo>
                  <a:lnTo>
                    <a:pt x="2308860" y="0"/>
                  </a:lnTo>
                  <a:lnTo>
                    <a:pt x="2308860" y="1414653"/>
                  </a:lnTo>
                  <a:lnTo>
                    <a:pt x="0" y="1414653"/>
                  </a:lnTo>
                  <a:lnTo>
                    <a:pt x="0" y="0"/>
                  </a:lnTo>
                  <a:close/>
                </a:path>
              </a:pathLst>
            </a:custGeom>
            <a:blipFill>
              <a:blip r:embed="rId2"/>
              <a:stretch>
                <a:fillRect l="-40" r="-38" b="-4"/>
              </a:stretch>
            </a:blipFill>
          </p:spPr>
          <p:txBody>
            <a:bodyPr/>
            <a:lstStyle/>
            <a:p>
              <a:endParaRPr lang="en-IN"/>
            </a:p>
          </p:txBody>
        </p:sp>
      </p:grpSp>
      <p:sp>
        <p:nvSpPr>
          <p:cNvPr id="4" name="TextBox 4"/>
          <p:cNvSpPr txBox="1"/>
          <p:nvPr/>
        </p:nvSpPr>
        <p:spPr>
          <a:xfrm>
            <a:off x="2430360" y="538930"/>
            <a:ext cx="13427280" cy="895389"/>
          </a:xfrm>
          <a:prstGeom prst="rect">
            <a:avLst/>
          </a:prstGeom>
        </p:spPr>
        <p:txBody>
          <a:bodyPr lIns="0" tIns="0" rIns="0" bIns="0" rtlCol="0" anchor="t">
            <a:spAutoFit/>
          </a:bodyPr>
          <a:lstStyle/>
          <a:p>
            <a:pPr algn="ctr">
              <a:lnSpc>
                <a:spcPts val="3584"/>
              </a:lnSpc>
            </a:pPr>
            <a:r>
              <a:rPr lang="en-US" sz="2560">
                <a:solidFill>
                  <a:srgbClr val="FFFFFF"/>
                </a:solidFill>
                <a:latin typeface="Libre Baskerville"/>
                <a:ea typeface="Libre Baskerville"/>
                <a:cs typeface="Libre Baskerville"/>
                <a:sym typeface="Libre Baskerville"/>
              </a:rPr>
              <a:t>VISHWANIKETAN'S INSTITUTE OF MANAGEMENT ENTREPRENEURSHIP AND ENGINEERING TECHNOLOGY  (VIMEET)</a:t>
            </a:r>
          </a:p>
        </p:txBody>
      </p:sp>
      <p:sp>
        <p:nvSpPr>
          <p:cNvPr id="5" name="Freeform 5"/>
          <p:cNvSpPr/>
          <p:nvPr/>
        </p:nvSpPr>
        <p:spPr>
          <a:xfrm>
            <a:off x="6374582" y="2246535"/>
            <a:ext cx="5724250" cy="5643694"/>
          </a:xfrm>
          <a:custGeom>
            <a:avLst/>
            <a:gdLst/>
            <a:ahLst/>
            <a:cxnLst/>
            <a:rect l="l" t="t" r="r" b="b"/>
            <a:pathLst>
              <a:path w="5724250" h="5643694">
                <a:moveTo>
                  <a:pt x="0" y="0"/>
                </a:moveTo>
                <a:lnTo>
                  <a:pt x="5724250" y="0"/>
                </a:lnTo>
                <a:lnTo>
                  <a:pt x="5724250" y="5643694"/>
                </a:lnTo>
                <a:lnTo>
                  <a:pt x="0" y="5643694"/>
                </a:lnTo>
                <a:lnTo>
                  <a:pt x="0" y="0"/>
                </a:lnTo>
                <a:close/>
              </a:path>
            </a:pathLst>
          </a:custGeom>
          <a:blipFill>
            <a:blip r:embed="rId3">
              <a:alphaModFix amt="81000"/>
            </a:blip>
            <a:stretch>
              <a:fillRect l="-48742" t="-27997" r="-43252" b="-66737"/>
            </a:stretch>
          </a:blipFill>
        </p:spPr>
        <p:txBody>
          <a:bodyPr/>
          <a:lstStyle/>
          <a:p>
            <a:endParaRPr lang="en-IN"/>
          </a:p>
        </p:txBody>
      </p:sp>
      <p:sp>
        <p:nvSpPr>
          <p:cNvPr id="6" name="TextBox 6"/>
          <p:cNvSpPr txBox="1"/>
          <p:nvPr/>
        </p:nvSpPr>
        <p:spPr>
          <a:xfrm>
            <a:off x="4265986" y="7190855"/>
            <a:ext cx="9756027" cy="1265398"/>
          </a:xfrm>
          <a:prstGeom prst="rect">
            <a:avLst/>
          </a:prstGeom>
        </p:spPr>
        <p:txBody>
          <a:bodyPr lIns="0" tIns="0" rIns="0" bIns="0" rtlCol="0" anchor="t">
            <a:spAutoFit/>
          </a:bodyPr>
          <a:lstStyle/>
          <a:p>
            <a:pPr algn="l">
              <a:lnSpc>
                <a:spcPts val="10466"/>
              </a:lnSpc>
            </a:pPr>
            <a:r>
              <a:rPr lang="en-US" sz="7476">
                <a:solidFill>
                  <a:srgbClr val="F9FCFC"/>
                </a:solidFill>
                <a:latin typeface="Black Ops One"/>
                <a:ea typeface="Black Ops One"/>
                <a:cs typeface="Black Ops One"/>
                <a:sym typeface="Black Ops One"/>
              </a:rPr>
              <a:t>HACK TO CRACK 2.O</a:t>
            </a:r>
          </a:p>
        </p:txBody>
      </p:sp>
      <p:grpSp>
        <p:nvGrpSpPr>
          <p:cNvPr id="7" name="Group 7"/>
          <p:cNvGrpSpPr/>
          <p:nvPr/>
        </p:nvGrpSpPr>
        <p:grpSpPr>
          <a:xfrm>
            <a:off x="6374582" y="8456253"/>
            <a:ext cx="6081856" cy="486730"/>
            <a:chOff x="0" y="0"/>
            <a:chExt cx="8109141" cy="648973"/>
          </a:xfrm>
        </p:grpSpPr>
        <p:sp>
          <p:nvSpPr>
            <p:cNvPr id="8" name="TextBox 8"/>
            <p:cNvSpPr txBox="1"/>
            <p:nvPr/>
          </p:nvSpPr>
          <p:spPr>
            <a:xfrm>
              <a:off x="0" y="-57150"/>
              <a:ext cx="8109141" cy="706123"/>
            </a:xfrm>
            <a:prstGeom prst="rect">
              <a:avLst/>
            </a:prstGeom>
          </p:spPr>
          <p:txBody>
            <a:bodyPr lIns="0" tIns="0" rIns="0" bIns="0" rtlCol="0" anchor="t">
              <a:spAutoFit/>
            </a:bodyPr>
            <a:lstStyle/>
            <a:p>
              <a:pPr algn="l">
                <a:lnSpc>
                  <a:spcPts val="4482"/>
                </a:lnSpc>
              </a:pPr>
              <a:r>
                <a:rPr lang="en-US" sz="3201" b="1">
                  <a:solidFill>
                    <a:srgbClr val="3AFAA4"/>
                  </a:solidFill>
                  <a:latin typeface="Montserrat Medium"/>
                  <a:ea typeface="Montserrat Medium"/>
                  <a:cs typeface="Montserrat Medium"/>
                  <a:sym typeface="Montserrat Medium"/>
                </a:rPr>
                <a:t>CODE .                 . CONQUER </a:t>
              </a:r>
            </a:p>
          </p:txBody>
        </p:sp>
        <p:sp>
          <p:nvSpPr>
            <p:cNvPr id="9" name="TextBox 9"/>
            <p:cNvSpPr txBox="1"/>
            <p:nvPr/>
          </p:nvSpPr>
          <p:spPr>
            <a:xfrm>
              <a:off x="2038972" y="-57150"/>
              <a:ext cx="5893881" cy="706123"/>
            </a:xfrm>
            <a:prstGeom prst="rect">
              <a:avLst/>
            </a:prstGeom>
          </p:spPr>
          <p:txBody>
            <a:bodyPr lIns="0" tIns="0" rIns="0" bIns="0" rtlCol="0" anchor="t">
              <a:spAutoFit/>
            </a:bodyPr>
            <a:lstStyle/>
            <a:p>
              <a:pPr algn="l">
                <a:lnSpc>
                  <a:spcPts val="4482"/>
                </a:lnSpc>
              </a:pPr>
              <a:r>
                <a:rPr lang="en-US" sz="3201" b="1">
                  <a:solidFill>
                    <a:srgbClr val="F9FCFC"/>
                  </a:solidFill>
                  <a:latin typeface="Montserrat Medium"/>
                  <a:ea typeface="Montserrat Medium"/>
                  <a:cs typeface="Montserrat Medium"/>
                  <a:sym typeface="Montserrat Medium"/>
                </a:rPr>
                <a:t>CREATE </a:t>
              </a:r>
            </a:p>
          </p:txBody>
        </p:sp>
      </p:grpSp>
      <p:sp>
        <p:nvSpPr>
          <p:cNvPr id="10" name="Freeform 10"/>
          <p:cNvSpPr/>
          <p:nvPr/>
        </p:nvSpPr>
        <p:spPr>
          <a:xfrm>
            <a:off x="15857640" y="167423"/>
            <a:ext cx="2143962" cy="1552712"/>
          </a:xfrm>
          <a:custGeom>
            <a:avLst/>
            <a:gdLst/>
            <a:ahLst/>
            <a:cxnLst/>
            <a:rect l="l" t="t" r="r" b="b"/>
            <a:pathLst>
              <a:path w="2143962" h="1552712">
                <a:moveTo>
                  <a:pt x="0" y="0"/>
                </a:moveTo>
                <a:lnTo>
                  <a:pt x="2143961" y="0"/>
                </a:lnTo>
                <a:lnTo>
                  <a:pt x="2143961" y="1552712"/>
                </a:lnTo>
                <a:lnTo>
                  <a:pt x="0" y="1552712"/>
                </a:lnTo>
                <a:lnTo>
                  <a:pt x="0" y="0"/>
                </a:lnTo>
                <a:close/>
              </a:path>
            </a:pathLst>
          </a:custGeom>
          <a:blipFill>
            <a:blip r:embed="rId4"/>
            <a:stretch>
              <a:fillRect t="-15233" b="-22844"/>
            </a:stretch>
          </a:blipFill>
        </p:spPr>
        <p:txBody>
          <a:bodyPr/>
          <a:lstStyle/>
          <a:p>
            <a:endParaRPr lang="en-IN"/>
          </a:p>
        </p:txBody>
      </p:sp>
      <p:sp>
        <p:nvSpPr>
          <p:cNvPr id="11" name="TextBox 11"/>
          <p:cNvSpPr txBox="1"/>
          <p:nvPr/>
        </p:nvSpPr>
        <p:spPr>
          <a:xfrm>
            <a:off x="2808446" y="1531223"/>
            <a:ext cx="12671108" cy="339724"/>
          </a:xfrm>
          <a:prstGeom prst="rect">
            <a:avLst/>
          </a:prstGeom>
        </p:spPr>
        <p:txBody>
          <a:bodyPr lIns="0" tIns="0" rIns="0" bIns="0" rtlCol="0" anchor="t">
            <a:spAutoFit/>
          </a:bodyPr>
          <a:lstStyle/>
          <a:p>
            <a:pPr algn="ctr">
              <a:lnSpc>
                <a:spcPts val="2800"/>
              </a:lnSpc>
            </a:pPr>
            <a:r>
              <a:rPr lang="en-US" sz="2000">
                <a:solidFill>
                  <a:srgbClr val="FFFFFF"/>
                </a:solidFill>
                <a:latin typeface="Libre Baskerville"/>
                <a:ea typeface="Libre Baskerville"/>
                <a:cs typeface="Libre Baskerville"/>
                <a:sym typeface="Libre Baskerville"/>
              </a:rPr>
              <a:t>(Affiliated to University of Mumbai/Approved by DTE/AICTE/NAAC at A+ Grade in 1st Cycle)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sp>
        <p:nvSpPr>
          <p:cNvPr id="2" name="Freeform 2"/>
          <p:cNvSpPr/>
          <p:nvPr/>
        </p:nvSpPr>
        <p:spPr>
          <a:xfrm>
            <a:off x="17192315" y="612415"/>
            <a:ext cx="559181" cy="296366"/>
          </a:xfrm>
          <a:custGeom>
            <a:avLst/>
            <a:gdLst/>
            <a:ahLst/>
            <a:cxnLst/>
            <a:rect l="l" t="t" r="r" b="b"/>
            <a:pathLst>
              <a:path w="559181" h="296366">
                <a:moveTo>
                  <a:pt x="0" y="0"/>
                </a:moveTo>
                <a:lnTo>
                  <a:pt x="559181" y="0"/>
                </a:lnTo>
                <a:lnTo>
                  <a:pt x="559181"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t="-1167" b="-1167"/>
            </a:stretch>
          </a:blipFill>
        </p:spPr>
        <p:txBody>
          <a:bodyPr/>
          <a:lstStyle/>
          <a:p>
            <a:endParaRPr lang="en-IN"/>
          </a:p>
        </p:txBody>
      </p:sp>
      <p:sp>
        <p:nvSpPr>
          <p:cNvPr id="3" name="Freeform 3"/>
          <p:cNvSpPr/>
          <p:nvPr/>
        </p:nvSpPr>
        <p:spPr>
          <a:xfrm>
            <a:off x="422186" y="1326302"/>
            <a:ext cx="4394285" cy="123856"/>
          </a:xfrm>
          <a:custGeom>
            <a:avLst/>
            <a:gdLst/>
            <a:ahLst/>
            <a:cxnLst/>
            <a:rect l="l" t="t" r="r" b="b"/>
            <a:pathLst>
              <a:path w="6873872" h="162473">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t="-1455" b="-1455"/>
            </a:stretch>
          </a:blipFill>
        </p:spPr>
        <p:txBody>
          <a:bodyPr/>
          <a:lstStyle/>
          <a:p>
            <a:endParaRPr lang="en-IN"/>
          </a:p>
        </p:txBody>
      </p:sp>
      <p:sp>
        <p:nvSpPr>
          <p:cNvPr id="4" name="TextBox 4"/>
          <p:cNvSpPr txBox="1"/>
          <p:nvPr/>
        </p:nvSpPr>
        <p:spPr>
          <a:xfrm>
            <a:off x="409569" y="1995924"/>
            <a:ext cx="5762631" cy="1028700"/>
          </a:xfrm>
          <a:prstGeom prst="rect">
            <a:avLst/>
          </a:prstGeom>
        </p:spPr>
        <p:txBody>
          <a:bodyPr lIns="0" tIns="0" rIns="0" bIns="0" rtlCol="0" anchor="t">
            <a:spAutoFit/>
          </a:bodyPr>
          <a:lstStyle/>
          <a:p>
            <a:pPr algn="ctr">
              <a:lnSpc>
                <a:spcPts val="8400"/>
              </a:lnSpc>
            </a:pPr>
            <a:r>
              <a:rPr lang="en-US" sz="6000" b="1">
                <a:solidFill>
                  <a:srgbClr val="FFFFFF"/>
                </a:solidFill>
                <a:latin typeface="Montserrat Bold"/>
                <a:ea typeface="Montserrat Bold"/>
                <a:cs typeface="Montserrat Bold"/>
                <a:sym typeface="Montserrat Bold"/>
              </a:rPr>
              <a:t>Team Details</a:t>
            </a:r>
          </a:p>
        </p:txBody>
      </p:sp>
      <p:sp>
        <p:nvSpPr>
          <p:cNvPr id="5" name="Freeform 5"/>
          <p:cNvSpPr/>
          <p:nvPr/>
        </p:nvSpPr>
        <p:spPr>
          <a:xfrm rot="-10800000">
            <a:off x="5334000" y="1349723"/>
            <a:ext cx="5883071" cy="139054"/>
          </a:xfrm>
          <a:custGeom>
            <a:avLst/>
            <a:gdLst/>
            <a:ahLst/>
            <a:cxnLst/>
            <a:rect l="l" t="t" r="r" b="b"/>
            <a:pathLst>
              <a:path w="5883071" h="139054">
                <a:moveTo>
                  <a:pt x="0" y="0"/>
                </a:moveTo>
                <a:lnTo>
                  <a:pt x="5883071" y="0"/>
                </a:lnTo>
                <a:lnTo>
                  <a:pt x="5883071" y="139054"/>
                </a:lnTo>
                <a:lnTo>
                  <a:pt x="0" y="139054"/>
                </a:lnTo>
                <a:lnTo>
                  <a:pt x="0"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6" name="Freeform 6"/>
          <p:cNvSpPr/>
          <p:nvPr/>
        </p:nvSpPr>
        <p:spPr>
          <a:xfrm rot="-10800000" flipH="1">
            <a:off x="11600866" y="1326303"/>
            <a:ext cx="5883071" cy="139054"/>
          </a:xfrm>
          <a:custGeom>
            <a:avLst/>
            <a:gdLst/>
            <a:ahLst/>
            <a:cxnLst/>
            <a:rect l="l" t="t" r="r" b="b"/>
            <a:pathLst>
              <a:path w="5883071" h="139054">
                <a:moveTo>
                  <a:pt x="5883071" y="0"/>
                </a:moveTo>
                <a:lnTo>
                  <a:pt x="0" y="0"/>
                </a:lnTo>
                <a:lnTo>
                  <a:pt x="0" y="139054"/>
                </a:lnTo>
                <a:lnTo>
                  <a:pt x="5883071" y="139054"/>
                </a:lnTo>
                <a:lnTo>
                  <a:pt x="5883071"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7" name="TextBox 7"/>
          <p:cNvSpPr txBox="1"/>
          <p:nvPr/>
        </p:nvSpPr>
        <p:spPr>
          <a:xfrm>
            <a:off x="7512506" y="234054"/>
            <a:ext cx="950591" cy="950135"/>
          </a:xfrm>
          <a:prstGeom prst="rect">
            <a:avLst/>
          </a:prstGeom>
        </p:spPr>
        <p:txBody>
          <a:bodyPr lIns="0" tIns="0" rIns="0" bIns="0" rtlCol="0" anchor="t">
            <a:spAutoFit/>
          </a:bodyPr>
          <a:lstStyle/>
          <a:p>
            <a:pPr algn="ctr">
              <a:lnSpc>
                <a:spcPts val="6983"/>
              </a:lnSpc>
            </a:pPr>
            <a:r>
              <a:rPr lang="en-US" sz="4988" b="1">
                <a:solidFill>
                  <a:srgbClr val="18072B"/>
                </a:solidFill>
                <a:latin typeface="Canva Sans Bold"/>
                <a:ea typeface="Canva Sans Bold"/>
                <a:cs typeface="Canva Sans Bold"/>
                <a:sym typeface="Canva Sans Bold"/>
              </a:rPr>
              <a:t>1.0</a:t>
            </a:r>
          </a:p>
        </p:txBody>
      </p:sp>
      <p:sp>
        <p:nvSpPr>
          <p:cNvPr id="8" name="TextBox 8"/>
          <p:cNvSpPr txBox="1"/>
          <p:nvPr/>
        </p:nvSpPr>
        <p:spPr>
          <a:xfrm>
            <a:off x="485471" y="3552916"/>
            <a:ext cx="17266025" cy="5342681"/>
          </a:xfrm>
          <a:prstGeom prst="rect">
            <a:avLst/>
          </a:prstGeom>
        </p:spPr>
        <p:txBody>
          <a:bodyPr wrap="square" lIns="0" tIns="0" rIns="0" bIns="0" rtlCol="0" anchor="t">
            <a:spAutoFit/>
          </a:bodyPr>
          <a:lstStyle/>
          <a:p>
            <a:pPr marL="773747" lvl="2" indent="-257916" algn="just">
              <a:lnSpc>
                <a:spcPts val="7074"/>
              </a:lnSpc>
              <a:buFont typeface="Arial"/>
              <a:buChar char="⚬"/>
            </a:pPr>
            <a:r>
              <a:rPr lang="en-US" sz="3384" b="1" dirty="0">
                <a:solidFill>
                  <a:srgbClr val="FFFFFF"/>
                </a:solidFill>
                <a:latin typeface="Montserrat Bold"/>
                <a:ea typeface="Montserrat Bold"/>
                <a:cs typeface="Montserrat Bold"/>
                <a:sym typeface="Montserrat Bold"/>
              </a:rPr>
              <a:t>Team Name : </a:t>
            </a:r>
            <a:r>
              <a:rPr lang="en-US" sz="2800" dirty="0">
                <a:solidFill>
                  <a:srgbClr val="FFFFFF"/>
                </a:solidFill>
                <a:latin typeface="Montserrat Medium" panose="00000600000000000000" pitchFamily="2" charset="0"/>
                <a:ea typeface="Montserrat Bold"/>
                <a:cs typeface="Montserrat Bold"/>
                <a:sym typeface="Montserrat Bold"/>
              </a:rPr>
              <a:t>Bad Apple</a:t>
            </a:r>
          </a:p>
          <a:p>
            <a:pPr marL="773747" lvl="2" indent="-257916" algn="just">
              <a:lnSpc>
                <a:spcPts val="7074"/>
              </a:lnSpc>
              <a:buFont typeface="Arial"/>
              <a:buChar char="⚬"/>
            </a:pPr>
            <a:r>
              <a:rPr lang="en-US" sz="3384" b="1" dirty="0">
                <a:solidFill>
                  <a:srgbClr val="FFFFFF"/>
                </a:solidFill>
                <a:latin typeface="Montserrat Bold"/>
                <a:ea typeface="Montserrat Bold"/>
                <a:cs typeface="Montserrat Bold"/>
                <a:sym typeface="Montserrat Bold"/>
              </a:rPr>
              <a:t>Team Leader Name  : </a:t>
            </a:r>
            <a:r>
              <a:rPr lang="en-US" sz="2800" dirty="0">
                <a:solidFill>
                  <a:srgbClr val="FFFFFF"/>
                </a:solidFill>
                <a:latin typeface="Montserrat Medium" panose="00000600000000000000" pitchFamily="2" charset="0"/>
                <a:sym typeface="Montserrat Bold"/>
              </a:rPr>
              <a:t>Prabhat Mukhiya</a:t>
            </a:r>
          </a:p>
          <a:p>
            <a:pPr marL="773747" lvl="2" indent="-257916" algn="just">
              <a:lnSpc>
                <a:spcPts val="7074"/>
              </a:lnSpc>
              <a:buFont typeface="Arial"/>
              <a:buChar char="⚬"/>
            </a:pPr>
            <a:r>
              <a:rPr lang="en-US" sz="3384" b="1" dirty="0">
                <a:solidFill>
                  <a:srgbClr val="FFFFFF"/>
                </a:solidFill>
                <a:latin typeface="Montserrat Bold"/>
                <a:ea typeface="Montserrat Bold"/>
                <a:cs typeface="Montserrat Bold"/>
                <a:sym typeface="Montserrat Bold"/>
              </a:rPr>
              <a:t>Team Members : </a:t>
            </a:r>
            <a:r>
              <a:rPr lang="en-US" sz="2800" dirty="0">
                <a:solidFill>
                  <a:srgbClr val="FFFFFF"/>
                </a:solidFill>
                <a:latin typeface="Montserrat Medium" panose="00000600000000000000" pitchFamily="2" charset="0"/>
                <a:sym typeface="Montserrat Bold"/>
              </a:rPr>
              <a:t>Sachin Bind, Prem Chavan, Manishankar Tripathi</a:t>
            </a:r>
          </a:p>
          <a:p>
            <a:pPr marL="773747" lvl="2" indent="-257916" algn="just">
              <a:lnSpc>
                <a:spcPts val="7074"/>
              </a:lnSpc>
              <a:buFont typeface="Arial"/>
              <a:buChar char="⚬"/>
            </a:pPr>
            <a:r>
              <a:rPr lang="en-US" sz="3384" b="1" dirty="0">
                <a:solidFill>
                  <a:srgbClr val="FFFFFF"/>
                </a:solidFill>
                <a:latin typeface="Montserrat Bold"/>
                <a:ea typeface="Montserrat Bold"/>
                <a:cs typeface="Montserrat Bold"/>
                <a:sym typeface="Montserrat Bold"/>
              </a:rPr>
              <a:t>Problem Statement : </a:t>
            </a:r>
            <a:r>
              <a:rPr lang="en-US" sz="2800" dirty="0">
                <a:solidFill>
                  <a:srgbClr val="FFFFFF"/>
                </a:solidFill>
                <a:latin typeface="Montserrat Medium" panose="00000600000000000000" pitchFamily="2" charset="0"/>
                <a:sym typeface="Montserrat Bold"/>
              </a:rPr>
              <a:t>Blockchain-based platform for issuing, verifying, and sharing academic credentials securely and globally.</a:t>
            </a:r>
          </a:p>
          <a:p>
            <a:pPr marL="773747" lvl="2" indent="-257916" algn="just">
              <a:lnSpc>
                <a:spcPts val="7074"/>
              </a:lnSpc>
              <a:buFont typeface="Arial"/>
              <a:buChar char="⚬"/>
            </a:pPr>
            <a:r>
              <a:rPr lang="en-US" sz="3384" b="1" dirty="0">
                <a:solidFill>
                  <a:srgbClr val="FFFFFF"/>
                </a:solidFill>
                <a:latin typeface="Montserrat Bold"/>
                <a:ea typeface="Montserrat Bold"/>
                <a:cs typeface="Montserrat Bold"/>
                <a:sym typeface="Montserrat Bold"/>
              </a:rPr>
              <a:t>PS No: </a:t>
            </a:r>
            <a:r>
              <a:rPr lang="en-US" sz="2800" dirty="0">
                <a:solidFill>
                  <a:srgbClr val="FFFFFF"/>
                </a:solidFill>
                <a:latin typeface="Montserrat Medium" panose="00000600000000000000" pitchFamily="2" charset="0"/>
                <a:sym typeface="Montserrat Bold"/>
              </a:rPr>
              <a:t>4.3 [Education Technology – 3]</a:t>
            </a:r>
          </a:p>
        </p:txBody>
      </p:sp>
      <p:sp>
        <p:nvSpPr>
          <p:cNvPr id="9" name="Freeform 9"/>
          <p:cNvSpPr/>
          <p:nvPr/>
        </p:nvSpPr>
        <p:spPr>
          <a:xfrm>
            <a:off x="485471" y="225014"/>
            <a:ext cx="1086457" cy="1071168"/>
          </a:xfrm>
          <a:custGeom>
            <a:avLst/>
            <a:gdLst/>
            <a:ahLst/>
            <a:cxnLst/>
            <a:rect l="l" t="t" r="r" b="b"/>
            <a:pathLst>
              <a:path w="1086457" h="1071168">
                <a:moveTo>
                  <a:pt x="0" y="0"/>
                </a:moveTo>
                <a:lnTo>
                  <a:pt x="1086458" y="0"/>
                </a:lnTo>
                <a:lnTo>
                  <a:pt x="1086458" y="1071168"/>
                </a:lnTo>
                <a:lnTo>
                  <a:pt x="0" y="1071168"/>
                </a:lnTo>
                <a:lnTo>
                  <a:pt x="0" y="0"/>
                </a:lnTo>
                <a:close/>
              </a:path>
            </a:pathLst>
          </a:custGeom>
          <a:blipFill>
            <a:blip r:embed="rId6">
              <a:alphaModFix amt="81000"/>
            </a:blip>
            <a:stretch>
              <a:fillRect l="-48742" t="-27997" r="-43252" b="-66737"/>
            </a:stretch>
          </a:blipFill>
        </p:spPr>
        <p:txBody>
          <a:bodyPr/>
          <a:lstStyle/>
          <a:p>
            <a:endParaRPr lang="en-IN"/>
          </a:p>
        </p:txBody>
      </p:sp>
      <p:sp>
        <p:nvSpPr>
          <p:cNvPr id="10" name="TextBox 10"/>
          <p:cNvSpPr txBox="1"/>
          <p:nvPr/>
        </p:nvSpPr>
        <p:spPr>
          <a:xfrm>
            <a:off x="1913110" y="234054"/>
            <a:ext cx="7688090" cy="891334"/>
          </a:xfrm>
          <a:prstGeom prst="rect">
            <a:avLst/>
          </a:prstGeom>
        </p:spPr>
        <p:txBody>
          <a:bodyPr wrap="square" lIns="0" tIns="0" rIns="0" bIns="0" rtlCol="0" anchor="t">
            <a:spAutoFit/>
          </a:bodyPr>
          <a:lstStyle/>
          <a:p>
            <a:pPr algn="l">
              <a:lnSpc>
                <a:spcPts val="7235"/>
              </a:lnSpc>
            </a:pPr>
            <a:r>
              <a:rPr lang="en-US" sz="5168" dirty="0">
                <a:solidFill>
                  <a:srgbClr val="F9FCFC"/>
                </a:solidFill>
                <a:latin typeface="Black Ops One"/>
                <a:ea typeface="Black Ops One"/>
                <a:cs typeface="Black Ops One"/>
                <a:sym typeface="Black Ops One"/>
              </a:rPr>
              <a:t>HACK TO CRACK 2.O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sp>
        <p:nvSpPr>
          <p:cNvPr id="2" name="Freeform 2"/>
          <p:cNvSpPr/>
          <p:nvPr/>
        </p:nvSpPr>
        <p:spPr>
          <a:xfrm>
            <a:off x="17192315" y="612415"/>
            <a:ext cx="559181" cy="296366"/>
          </a:xfrm>
          <a:custGeom>
            <a:avLst/>
            <a:gdLst/>
            <a:ahLst/>
            <a:cxnLst/>
            <a:rect l="l" t="t" r="r" b="b"/>
            <a:pathLst>
              <a:path w="559181" h="296366">
                <a:moveTo>
                  <a:pt x="0" y="0"/>
                </a:moveTo>
                <a:lnTo>
                  <a:pt x="559181" y="0"/>
                </a:lnTo>
                <a:lnTo>
                  <a:pt x="559181"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t="-1167" b="-1167"/>
            </a:stretch>
          </a:blipFill>
        </p:spPr>
        <p:txBody>
          <a:bodyPr/>
          <a:lstStyle/>
          <a:p>
            <a:endParaRPr lang="en-IN"/>
          </a:p>
        </p:txBody>
      </p:sp>
      <p:sp>
        <p:nvSpPr>
          <p:cNvPr id="3" name="Freeform 3"/>
          <p:cNvSpPr/>
          <p:nvPr/>
        </p:nvSpPr>
        <p:spPr>
          <a:xfrm>
            <a:off x="-3014749" y="1326304"/>
            <a:ext cx="6873872" cy="162473"/>
          </a:xfrm>
          <a:custGeom>
            <a:avLst/>
            <a:gdLst/>
            <a:ahLst/>
            <a:cxnLst/>
            <a:rect l="l" t="t" r="r" b="b"/>
            <a:pathLst>
              <a:path w="6873872" h="162473">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t="-1455" b="-1455"/>
            </a:stretch>
          </a:blipFill>
        </p:spPr>
        <p:txBody>
          <a:bodyPr/>
          <a:lstStyle/>
          <a:p>
            <a:endParaRPr lang="en-IN"/>
          </a:p>
        </p:txBody>
      </p:sp>
      <p:sp>
        <p:nvSpPr>
          <p:cNvPr id="4" name="TextBox 4"/>
          <p:cNvSpPr txBox="1"/>
          <p:nvPr/>
        </p:nvSpPr>
        <p:spPr>
          <a:xfrm>
            <a:off x="-322720" y="1821016"/>
            <a:ext cx="15003704" cy="1028650"/>
          </a:xfrm>
          <a:prstGeom prst="rect">
            <a:avLst/>
          </a:prstGeom>
        </p:spPr>
        <p:txBody>
          <a:bodyPr lIns="0" tIns="0" rIns="0" bIns="0" rtlCol="0" anchor="t">
            <a:spAutoFit/>
          </a:bodyPr>
          <a:lstStyle/>
          <a:p>
            <a:pPr algn="ctr">
              <a:lnSpc>
                <a:spcPts val="8400"/>
              </a:lnSpc>
            </a:pPr>
            <a:r>
              <a:rPr lang="en-US" sz="6000" b="1" dirty="0">
                <a:solidFill>
                  <a:srgbClr val="FFFFFF"/>
                </a:solidFill>
                <a:latin typeface="Montserrat Bold"/>
                <a:ea typeface="Montserrat Bold"/>
                <a:cs typeface="Montserrat Bold"/>
                <a:sym typeface="Montserrat Bold"/>
              </a:rPr>
              <a:t>Problem Statement  Description</a:t>
            </a:r>
          </a:p>
        </p:txBody>
      </p:sp>
      <p:sp>
        <p:nvSpPr>
          <p:cNvPr id="5" name="Freeform 5"/>
          <p:cNvSpPr/>
          <p:nvPr/>
        </p:nvSpPr>
        <p:spPr>
          <a:xfrm rot="-10800000">
            <a:off x="4237596" y="1326304"/>
            <a:ext cx="5883071" cy="139054"/>
          </a:xfrm>
          <a:custGeom>
            <a:avLst/>
            <a:gdLst/>
            <a:ahLst/>
            <a:cxnLst/>
            <a:rect l="l" t="t" r="r" b="b"/>
            <a:pathLst>
              <a:path w="5883071" h="139054">
                <a:moveTo>
                  <a:pt x="0" y="0"/>
                </a:moveTo>
                <a:lnTo>
                  <a:pt x="5883071" y="0"/>
                </a:lnTo>
                <a:lnTo>
                  <a:pt x="5883071" y="139054"/>
                </a:lnTo>
                <a:lnTo>
                  <a:pt x="0" y="139054"/>
                </a:lnTo>
                <a:lnTo>
                  <a:pt x="0"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6" name="TextBox 6"/>
          <p:cNvSpPr txBox="1"/>
          <p:nvPr/>
        </p:nvSpPr>
        <p:spPr>
          <a:xfrm>
            <a:off x="2756506" y="-762946"/>
            <a:ext cx="4686993" cy="950135"/>
          </a:xfrm>
          <a:prstGeom prst="rect">
            <a:avLst/>
          </a:prstGeom>
        </p:spPr>
        <p:txBody>
          <a:bodyPr lIns="0" tIns="0" rIns="0" bIns="0" rtlCol="0" anchor="t">
            <a:spAutoFit/>
          </a:bodyPr>
          <a:lstStyle/>
          <a:p>
            <a:pPr algn="ctr">
              <a:lnSpc>
                <a:spcPts val="6983"/>
              </a:lnSpc>
            </a:pPr>
            <a:r>
              <a:rPr lang="en-US" sz="4988" b="1">
                <a:solidFill>
                  <a:srgbClr val="18072B"/>
                </a:solidFill>
                <a:latin typeface="Canva Sans Bold"/>
                <a:ea typeface="Canva Sans Bold"/>
                <a:cs typeface="Canva Sans Bold"/>
                <a:sym typeface="Canva Sans Bold"/>
              </a:rPr>
              <a:t>Hack To Crack  </a:t>
            </a:r>
          </a:p>
        </p:txBody>
      </p:sp>
      <p:sp>
        <p:nvSpPr>
          <p:cNvPr id="7" name="Freeform 7"/>
          <p:cNvSpPr/>
          <p:nvPr/>
        </p:nvSpPr>
        <p:spPr>
          <a:xfrm rot="-10800000" flipH="1">
            <a:off x="10501667" y="1349722"/>
            <a:ext cx="5883071" cy="139054"/>
          </a:xfrm>
          <a:custGeom>
            <a:avLst/>
            <a:gdLst/>
            <a:ahLst/>
            <a:cxnLst/>
            <a:rect l="l" t="t" r="r" b="b"/>
            <a:pathLst>
              <a:path w="5883071" h="139054">
                <a:moveTo>
                  <a:pt x="5883071" y="0"/>
                </a:moveTo>
                <a:lnTo>
                  <a:pt x="0" y="0"/>
                </a:lnTo>
                <a:lnTo>
                  <a:pt x="0" y="139054"/>
                </a:lnTo>
                <a:lnTo>
                  <a:pt x="5883071" y="139054"/>
                </a:lnTo>
                <a:lnTo>
                  <a:pt x="5883071"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8" name="Freeform 8"/>
          <p:cNvSpPr/>
          <p:nvPr/>
        </p:nvSpPr>
        <p:spPr>
          <a:xfrm>
            <a:off x="493060" y="187189"/>
            <a:ext cx="1155374" cy="1139115"/>
          </a:xfrm>
          <a:custGeom>
            <a:avLst/>
            <a:gdLst/>
            <a:ahLst/>
            <a:cxnLst/>
            <a:rect l="l" t="t" r="r" b="b"/>
            <a:pathLst>
              <a:path w="1155374" h="1139115">
                <a:moveTo>
                  <a:pt x="0" y="0"/>
                </a:moveTo>
                <a:lnTo>
                  <a:pt x="1155374" y="0"/>
                </a:lnTo>
                <a:lnTo>
                  <a:pt x="1155374" y="1139115"/>
                </a:lnTo>
                <a:lnTo>
                  <a:pt x="0" y="1139115"/>
                </a:lnTo>
                <a:lnTo>
                  <a:pt x="0" y="0"/>
                </a:lnTo>
                <a:close/>
              </a:path>
            </a:pathLst>
          </a:custGeom>
          <a:blipFill>
            <a:blip r:embed="rId6">
              <a:alphaModFix amt="81000"/>
            </a:blip>
            <a:stretch>
              <a:fillRect l="-48742" t="-27997" r="-43252" b="-66737"/>
            </a:stretch>
          </a:blipFill>
        </p:spPr>
        <p:txBody>
          <a:bodyPr/>
          <a:lstStyle/>
          <a:p>
            <a:endParaRPr lang="en-IN"/>
          </a:p>
        </p:txBody>
      </p:sp>
      <p:sp>
        <p:nvSpPr>
          <p:cNvPr id="9" name="TextBox 9"/>
          <p:cNvSpPr txBox="1"/>
          <p:nvPr/>
        </p:nvSpPr>
        <p:spPr>
          <a:xfrm>
            <a:off x="1913110" y="234054"/>
            <a:ext cx="8588557" cy="891334"/>
          </a:xfrm>
          <a:prstGeom prst="rect">
            <a:avLst/>
          </a:prstGeom>
        </p:spPr>
        <p:txBody>
          <a:bodyPr wrap="square" lIns="0" tIns="0" rIns="0" bIns="0" rtlCol="0" anchor="t">
            <a:spAutoFit/>
          </a:bodyPr>
          <a:lstStyle/>
          <a:p>
            <a:pPr algn="l">
              <a:lnSpc>
                <a:spcPts val="7235"/>
              </a:lnSpc>
            </a:pPr>
            <a:r>
              <a:rPr lang="en-US" sz="5168" dirty="0">
                <a:solidFill>
                  <a:srgbClr val="F9FCFC"/>
                </a:solidFill>
                <a:latin typeface="Black Ops One"/>
                <a:ea typeface="Black Ops One"/>
                <a:cs typeface="Black Ops One"/>
                <a:sym typeface="Black Ops One"/>
              </a:rPr>
              <a:t>HACK TO CRACK 2.O</a:t>
            </a:r>
          </a:p>
        </p:txBody>
      </p:sp>
      <p:sp>
        <p:nvSpPr>
          <p:cNvPr id="11" name="TextBox 10">
            <a:extLst>
              <a:ext uri="{FF2B5EF4-FFF2-40B4-BE49-F238E27FC236}">
                <a16:creationId xmlns:a16="http://schemas.microsoft.com/office/drawing/2014/main" id="{F6E752A1-6F93-5318-0279-22F22F13ECC1}"/>
              </a:ext>
            </a:extLst>
          </p:cNvPr>
          <p:cNvSpPr txBox="1"/>
          <p:nvPr/>
        </p:nvSpPr>
        <p:spPr>
          <a:xfrm>
            <a:off x="990600" y="3238500"/>
            <a:ext cx="16459200" cy="6093976"/>
          </a:xfrm>
          <a:prstGeom prst="rect">
            <a:avLst/>
          </a:prstGeom>
          <a:noFill/>
        </p:spPr>
        <p:txBody>
          <a:bodyPr wrap="square" rtlCol="0">
            <a:spAutoFit/>
          </a:bodyPr>
          <a:lstStyle/>
          <a:p>
            <a:r>
              <a:rPr lang="en-US" sz="3000" dirty="0">
                <a:solidFill>
                  <a:schemeClr val="bg1"/>
                </a:solidFill>
                <a:latin typeface="Montserrat Bold" panose="020B0604020202020204" charset="0"/>
              </a:rPr>
              <a:t>A Blockchain-based platform for issuing, verifying, and sharing </a:t>
            </a:r>
          </a:p>
          <a:p>
            <a:r>
              <a:rPr lang="en-US" sz="3000" dirty="0">
                <a:solidFill>
                  <a:schemeClr val="bg1"/>
                </a:solidFill>
                <a:latin typeface="Montserrat Bold" panose="020B0604020202020204" charset="0"/>
              </a:rPr>
              <a:t>academic credentials securely and globally. This platform serves as a </a:t>
            </a:r>
            <a:r>
              <a:rPr lang="en-US" sz="3000" b="1" dirty="0">
                <a:solidFill>
                  <a:schemeClr val="bg1"/>
                </a:solidFill>
                <a:latin typeface="Montserrat Bold" panose="020B0604020202020204" charset="0"/>
              </a:rPr>
              <a:t>unified portal</a:t>
            </a:r>
            <a:r>
              <a:rPr lang="en-US" sz="3000" dirty="0">
                <a:solidFill>
                  <a:schemeClr val="bg1"/>
                </a:solidFill>
                <a:latin typeface="Montserrat Bold" panose="020B0604020202020204" charset="0"/>
              </a:rPr>
              <a:t> where students can manage their credentials, institutions can issue official documents, and employers or organizations can verify them instantly.</a:t>
            </a:r>
          </a:p>
          <a:p>
            <a:pPr marL="457200" indent="-457200">
              <a:buFont typeface="Arial" panose="020B0604020202020204" pitchFamily="34" charset="0"/>
              <a:buChar char="•"/>
            </a:pPr>
            <a:endParaRPr lang="en-US" sz="3000" b="1" dirty="0">
              <a:solidFill>
                <a:schemeClr val="bg1"/>
              </a:solidFill>
              <a:latin typeface="Montserrat Bold" panose="020B0604020202020204" charset="0"/>
            </a:endParaRPr>
          </a:p>
          <a:p>
            <a:pPr marL="457200" indent="-457200">
              <a:buFont typeface="Arial" panose="020B0604020202020204" pitchFamily="34" charset="0"/>
              <a:buChar char="•"/>
            </a:pPr>
            <a:r>
              <a:rPr lang="en-US" sz="3000" b="1" dirty="0">
                <a:solidFill>
                  <a:schemeClr val="bg1"/>
                </a:solidFill>
                <a:latin typeface="Montserrat Bold" panose="020B0604020202020204" charset="0"/>
              </a:rPr>
              <a:t>Institutions issue credentials</a:t>
            </a:r>
            <a:r>
              <a:rPr lang="en-US" sz="3000" dirty="0">
                <a:solidFill>
                  <a:schemeClr val="bg1"/>
                </a:solidFill>
                <a:latin typeface="Montserrat Bold" panose="020B0604020202020204" charset="0"/>
              </a:rPr>
              <a:t> (degrees, transcripts, certificates) on a </a:t>
            </a:r>
            <a:r>
              <a:rPr lang="en-US" sz="3000" b="1" dirty="0">
                <a:solidFill>
                  <a:schemeClr val="bg1"/>
                </a:solidFill>
                <a:latin typeface="Montserrat Bold" panose="020B0604020202020204" charset="0"/>
              </a:rPr>
              <a:t>tamper-proof blockchain ledger</a:t>
            </a:r>
            <a:r>
              <a:rPr lang="en-US" sz="3000" dirty="0">
                <a:solidFill>
                  <a:schemeClr val="bg1"/>
                </a:solidFill>
                <a:latin typeface="Montserrat Bold" panose="020B0604020202020204" charset="0"/>
              </a:rPr>
              <a:t>.</a:t>
            </a:r>
          </a:p>
          <a:p>
            <a:pPr marL="457200" indent="-457200">
              <a:buFont typeface="Arial" panose="020B0604020202020204" pitchFamily="34" charset="0"/>
              <a:buChar char="•"/>
            </a:pPr>
            <a:endParaRPr lang="en-US" sz="3000" dirty="0">
              <a:solidFill>
                <a:schemeClr val="bg1"/>
              </a:solidFill>
              <a:latin typeface="Montserrat Bold" panose="020B0604020202020204" charset="0"/>
            </a:endParaRPr>
          </a:p>
          <a:p>
            <a:pPr marL="457200" indent="-457200">
              <a:buFont typeface="Arial" panose="020B0604020202020204" pitchFamily="34" charset="0"/>
              <a:buChar char="•"/>
            </a:pPr>
            <a:r>
              <a:rPr lang="en-US" sz="3000" b="1" dirty="0">
                <a:solidFill>
                  <a:schemeClr val="bg1"/>
                </a:solidFill>
                <a:latin typeface="Montserrat Bold" panose="020B0604020202020204" charset="0"/>
              </a:rPr>
              <a:t>Students store and access credentials</a:t>
            </a:r>
            <a:r>
              <a:rPr lang="en-US" sz="3000" dirty="0">
                <a:solidFill>
                  <a:schemeClr val="bg1"/>
                </a:solidFill>
                <a:latin typeface="Montserrat Bold" panose="020B0604020202020204" charset="0"/>
              </a:rPr>
              <a:t> securely through a </a:t>
            </a:r>
            <a:r>
              <a:rPr lang="en-US" sz="3000" b="1" dirty="0">
                <a:solidFill>
                  <a:schemeClr val="bg1"/>
                </a:solidFill>
                <a:latin typeface="Montserrat Bold" panose="020B0604020202020204" charset="0"/>
              </a:rPr>
              <a:t>digital wallet</a:t>
            </a:r>
            <a:r>
              <a:rPr lang="en-US" sz="3000" dirty="0">
                <a:solidFill>
                  <a:schemeClr val="bg1"/>
                </a:solidFill>
                <a:latin typeface="Montserrat Bold" panose="020B0604020202020204" charset="0"/>
              </a:rPr>
              <a:t> or portal.</a:t>
            </a:r>
          </a:p>
          <a:p>
            <a:pPr marL="457200" indent="-457200">
              <a:buFont typeface="Arial" panose="020B0604020202020204" pitchFamily="34" charset="0"/>
              <a:buChar char="•"/>
            </a:pPr>
            <a:endParaRPr lang="en-US" sz="3000" dirty="0">
              <a:solidFill>
                <a:schemeClr val="bg1"/>
              </a:solidFill>
              <a:latin typeface="Montserrat Bold" panose="020B0604020202020204" charset="0"/>
            </a:endParaRPr>
          </a:p>
          <a:p>
            <a:pPr marL="457200" indent="-457200">
              <a:buFont typeface="Arial" panose="020B0604020202020204" pitchFamily="34" charset="0"/>
              <a:buChar char="•"/>
            </a:pPr>
            <a:r>
              <a:rPr lang="en-US" sz="3000" b="1" dirty="0">
                <a:solidFill>
                  <a:schemeClr val="bg1"/>
                </a:solidFill>
                <a:latin typeface="Montserrat Bold" panose="020B0604020202020204" charset="0"/>
              </a:rPr>
              <a:t>Employers and organizations verify credentials</a:t>
            </a:r>
            <a:r>
              <a:rPr lang="en-US" sz="3000" dirty="0">
                <a:solidFill>
                  <a:schemeClr val="bg1"/>
                </a:solidFill>
                <a:latin typeface="Montserrat Bold" panose="020B0604020202020204" charset="0"/>
              </a:rPr>
              <a:t> instantly without intermediaries, reducing fraud and administrative delays.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sp>
        <p:nvSpPr>
          <p:cNvPr id="2" name="Freeform 2"/>
          <p:cNvSpPr/>
          <p:nvPr/>
        </p:nvSpPr>
        <p:spPr>
          <a:xfrm>
            <a:off x="17192315" y="612415"/>
            <a:ext cx="559181" cy="296366"/>
          </a:xfrm>
          <a:custGeom>
            <a:avLst/>
            <a:gdLst/>
            <a:ahLst/>
            <a:cxnLst/>
            <a:rect l="l" t="t" r="r" b="b"/>
            <a:pathLst>
              <a:path w="559181" h="296366">
                <a:moveTo>
                  <a:pt x="0" y="0"/>
                </a:moveTo>
                <a:lnTo>
                  <a:pt x="559181" y="0"/>
                </a:lnTo>
                <a:lnTo>
                  <a:pt x="559181"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t="-1167" b="-1167"/>
            </a:stretch>
          </a:blipFill>
        </p:spPr>
        <p:txBody>
          <a:bodyPr/>
          <a:lstStyle/>
          <a:p>
            <a:endParaRPr lang="en-IN"/>
          </a:p>
        </p:txBody>
      </p:sp>
      <p:sp>
        <p:nvSpPr>
          <p:cNvPr id="3" name="Freeform 3"/>
          <p:cNvSpPr/>
          <p:nvPr/>
        </p:nvSpPr>
        <p:spPr>
          <a:xfrm>
            <a:off x="-3014749" y="1326304"/>
            <a:ext cx="6873872" cy="162473"/>
          </a:xfrm>
          <a:custGeom>
            <a:avLst/>
            <a:gdLst/>
            <a:ahLst/>
            <a:cxnLst/>
            <a:rect l="l" t="t" r="r" b="b"/>
            <a:pathLst>
              <a:path w="6873872" h="162473">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t="-1455" b="-1455"/>
            </a:stretch>
          </a:blipFill>
        </p:spPr>
        <p:txBody>
          <a:bodyPr/>
          <a:lstStyle/>
          <a:p>
            <a:endParaRPr lang="en-IN"/>
          </a:p>
        </p:txBody>
      </p:sp>
      <p:sp>
        <p:nvSpPr>
          <p:cNvPr id="4" name="Freeform 4"/>
          <p:cNvSpPr/>
          <p:nvPr/>
        </p:nvSpPr>
        <p:spPr>
          <a:xfrm rot="-10800000">
            <a:off x="4237596" y="1326304"/>
            <a:ext cx="5883071" cy="139054"/>
          </a:xfrm>
          <a:custGeom>
            <a:avLst/>
            <a:gdLst/>
            <a:ahLst/>
            <a:cxnLst/>
            <a:rect l="l" t="t" r="r" b="b"/>
            <a:pathLst>
              <a:path w="5883071" h="139054">
                <a:moveTo>
                  <a:pt x="0" y="0"/>
                </a:moveTo>
                <a:lnTo>
                  <a:pt x="5883071" y="0"/>
                </a:lnTo>
                <a:lnTo>
                  <a:pt x="5883071" y="139054"/>
                </a:lnTo>
                <a:lnTo>
                  <a:pt x="0" y="139054"/>
                </a:lnTo>
                <a:lnTo>
                  <a:pt x="0"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5" name="Freeform 5"/>
          <p:cNvSpPr/>
          <p:nvPr/>
        </p:nvSpPr>
        <p:spPr>
          <a:xfrm rot="-10800000" flipH="1">
            <a:off x="10501667" y="1349722"/>
            <a:ext cx="5883071" cy="139054"/>
          </a:xfrm>
          <a:custGeom>
            <a:avLst/>
            <a:gdLst/>
            <a:ahLst/>
            <a:cxnLst/>
            <a:rect l="l" t="t" r="r" b="b"/>
            <a:pathLst>
              <a:path w="5883071" h="139054">
                <a:moveTo>
                  <a:pt x="5883071" y="0"/>
                </a:moveTo>
                <a:lnTo>
                  <a:pt x="0" y="0"/>
                </a:lnTo>
                <a:lnTo>
                  <a:pt x="0" y="139054"/>
                </a:lnTo>
                <a:lnTo>
                  <a:pt x="5883071" y="139054"/>
                </a:lnTo>
                <a:lnTo>
                  <a:pt x="5883071"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6" name="TextBox 6"/>
          <p:cNvSpPr txBox="1"/>
          <p:nvPr/>
        </p:nvSpPr>
        <p:spPr>
          <a:xfrm>
            <a:off x="0" y="1799997"/>
            <a:ext cx="5982154" cy="1028650"/>
          </a:xfrm>
          <a:prstGeom prst="rect">
            <a:avLst/>
          </a:prstGeom>
        </p:spPr>
        <p:txBody>
          <a:bodyPr lIns="0" tIns="0" rIns="0" bIns="0" rtlCol="0" anchor="t">
            <a:spAutoFit/>
          </a:bodyPr>
          <a:lstStyle/>
          <a:p>
            <a:pPr algn="ctr">
              <a:lnSpc>
                <a:spcPts val="8400"/>
              </a:lnSpc>
            </a:pPr>
            <a:r>
              <a:rPr lang="en-US" sz="6000" b="1">
                <a:solidFill>
                  <a:srgbClr val="FFFFFF"/>
                </a:solidFill>
                <a:latin typeface="Montserrat Bold"/>
                <a:ea typeface="Montserrat Bold"/>
                <a:cs typeface="Montserrat Bold"/>
                <a:sym typeface="Montserrat Bold"/>
              </a:rPr>
              <a:t>Idea Details</a:t>
            </a:r>
          </a:p>
        </p:txBody>
      </p:sp>
      <p:sp>
        <p:nvSpPr>
          <p:cNvPr id="7" name="Freeform 7"/>
          <p:cNvSpPr/>
          <p:nvPr/>
        </p:nvSpPr>
        <p:spPr>
          <a:xfrm>
            <a:off x="493060" y="187189"/>
            <a:ext cx="1155374" cy="1139115"/>
          </a:xfrm>
          <a:custGeom>
            <a:avLst/>
            <a:gdLst/>
            <a:ahLst/>
            <a:cxnLst/>
            <a:rect l="l" t="t" r="r" b="b"/>
            <a:pathLst>
              <a:path w="1155374" h="1139115">
                <a:moveTo>
                  <a:pt x="0" y="0"/>
                </a:moveTo>
                <a:lnTo>
                  <a:pt x="1155374" y="0"/>
                </a:lnTo>
                <a:lnTo>
                  <a:pt x="1155374" y="1139115"/>
                </a:lnTo>
                <a:lnTo>
                  <a:pt x="0" y="1139115"/>
                </a:lnTo>
                <a:lnTo>
                  <a:pt x="0" y="0"/>
                </a:lnTo>
                <a:close/>
              </a:path>
            </a:pathLst>
          </a:custGeom>
          <a:blipFill>
            <a:blip r:embed="rId6">
              <a:alphaModFix amt="81000"/>
            </a:blip>
            <a:stretch>
              <a:fillRect l="-48742" t="-27997" r="-43252" b="-66737"/>
            </a:stretch>
          </a:blipFill>
        </p:spPr>
        <p:txBody>
          <a:bodyPr/>
          <a:lstStyle/>
          <a:p>
            <a:endParaRPr lang="en-IN"/>
          </a:p>
        </p:txBody>
      </p:sp>
      <p:sp>
        <p:nvSpPr>
          <p:cNvPr id="8" name="TextBox 8"/>
          <p:cNvSpPr txBox="1"/>
          <p:nvPr/>
        </p:nvSpPr>
        <p:spPr>
          <a:xfrm>
            <a:off x="1913110" y="234054"/>
            <a:ext cx="7992890" cy="891334"/>
          </a:xfrm>
          <a:prstGeom prst="rect">
            <a:avLst/>
          </a:prstGeom>
        </p:spPr>
        <p:txBody>
          <a:bodyPr wrap="square" lIns="0" tIns="0" rIns="0" bIns="0" rtlCol="0" anchor="t">
            <a:spAutoFit/>
          </a:bodyPr>
          <a:lstStyle/>
          <a:p>
            <a:pPr algn="l">
              <a:lnSpc>
                <a:spcPts val="7235"/>
              </a:lnSpc>
            </a:pPr>
            <a:r>
              <a:rPr lang="en-US" sz="5168" dirty="0">
                <a:solidFill>
                  <a:srgbClr val="F9FCFC"/>
                </a:solidFill>
                <a:latin typeface="Black Ops One"/>
                <a:ea typeface="Black Ops One"/>
                <a:cs typeface="Black Ops One"/>
                <a:sym typeface="Black Ops One"/>
              </a:rPr>
              <a:t>HACK TO CRACK 2.O</a:t>
            </a:r>
          </a:p>
        </p:txBody>
      </p:sp>
      <p:sp>
        <p:nvSpPr>
          <p:cNvPr id="9" name="TextBox 8">
            <a:extLst>
              <a:ext uri="{FF2B5EF4-FFF2-40B4-BE49-F238E27FC236}">
                <a16:creationId xmlns:a16="http://schemas.microsoft.com/office/drawing/2014/main" id="{94E56622-643E-4057-1E18-9820C2C0651F}"/>
              </a:ext>
            </a:extLst>
          </p:cNvPr>
          <p:cNvSpPr txBox="1"/>
          <p:nvPr/>
        </p:nvSpPr>
        <p:spPr>
          <a:xfrm>
            <a:off x="990600" y="3238500"/>
            <a:ext cx="16459200" cy="7017306"/>
          </a:xfrm>
          <a:prstGeom prst="rect">
            <a:avLst/>
          </a:prstGeom>
          <a:noFill/>
        </p:spPr>
        <p:txBody>
          <a:bodyPr wrap="square" rtlCol="0">
            <a:spAutoFit/>
          </a:bodyPr>
          <a:lstStyle/>
          <a:p>
            <a:r>
              <a:rPr lang="en-US" sz="3000" dirty="0">
                <a:solidFill>
                  <a:schemeClr val="bg1"/>
                </a:solidFill>
                <a:latin typeface="Montserrat Medium" panose="00000600000000000000" pitchFamily="2" charset="0"/>
              </a:rPr>
              <a:t>This platform leverages blockchain technology to issue, verify, and share academic credentials securely and globally. It provides a unified portal where students can manage their credentials, institutions can issue official documents, and organizations can verify them instantly. By eliminating the need for manual verification and reducing the risk of fraud, the system ensures a more efficient, transparent, and accessible credentialing process.</a:t>
            </a:r>
          </a:p>
          <a:p>
            <a:endParaRPr lang="en-US" sz="3000" dirty="0">
              <a:solidFill>
                <a:schemeClr val="bg1"/>
              </a:solidFill>
              <a:latin typeface="Montserrat Medium" panose="00000600000000000000" pitchFamily="2" charset="0"/>
            </a:endParaRPr>
          </a:p>
          <a:p>
            <a:r>
              <a:rPr lang="en-US" sz="3000" dirty="0">
                <a:solidFill>
                  <a:schemeClr val="bg1"/>
                </a:solidFill>
                <a:latin typeface="Montserrat Medium" panose="00000600000000000000" pitchFamily="2" charset="0"/>
              </a:rPr>
              <a:t>Key Benefits:</a:t>
            </a:r>
          </a:p>
          <a:p>
            <a:pPr marL="457200" indent="-457200">
              <a:buFont typeface="Arial" panose="020B0604020202020204" pitchFamily="34" charset="0"/>
              <a:buChar char="•"/>
            </a:pPr>
            <a:r>
              <a:rPr lang="en-US" sz="3000" dirty="0">
                <a:solidFill>
                  <a:schemeClr val="bg1"/>
                </a:solidFill>
                <a:latin typeface="Montserrat Medium" panose="00000600000000000000" pitchFamily="2" charset="0"/>
              </a:rPr>
              <a:t>Secure &amp; Immutable – Prevents document tampering and forgery.</a:t>
            </a:r>
          </a:p>
          <a:p>
            <a:pPr marL="457200" indent="-457200">
              <a:buFont typeface="Arial" panose="020B0604020202020204" pitchFamily="34" charset="0"/>
              <a:buChar char="•"/>
            </a:pPr>
            <a:r>
              <a:rPr lang="en-US" sz="3000" dirty="0">
                <a:solidFill>
                  <a:schemeClr val="bg1"/>
                </a:solidFill>
                <a:latin typeface="Montserrat Medium" panose="00000600000000000000" pitchFamily="2" charset="0"/>
              </a:rPr>
              <a:t>Decentralized Access – Students can share credentials anytime, anywhere.</a:t>
            </a:r>
          </a:p>
          <a:p>
            <a:pPr marL="457200" indent="-457200">
              <a:buFont typeface="Arial" panose="020B0604020202020204" pitchFamily="34" charset="0"/>
              <a:buChar char="•"/>
            </a:pPr>
            <a:r>
              <a:rPr lang="en-US" sz="3000" dirty="0">
                <a:solidFill>
                  <a:schemeClr val="bg1"/>
                </a:solidFill>
                <a:latin typeface="Montserrat Medium" panose="00000600000000000000" pitchFamily="2" charset="0"/>
              </a:rPr>
              <a:t>Automated Verification – Reduces manual processes and speeds up hiring and admissions.</a:t>
            </a:r>
          </a:p>
          <a:p>
            <a:pPr marL="457200" indent="-457200">
              <a:buFont typeface="Arial" panose="020B0604020202020204" pitchFamily="34" charset="0"/>
              <a:buChar char="•"/>
            </a:pPr>
            <a:r>
              <a:rPr lang="en-US" sz="3000" dirty="0">
                <a:solidFill>
                  <a:schemeClr val="bg1"/>
                </a:solidFill>
                <a:latin typeface="Montserrat Medium" panose="00000600000000000000" pitchFamily="2" charset="0"/>
              </a:rPr>
              <a:t>Global Standardization – Ensures interoperability across institutions and countries.</a:t>
            </a:r>
          </a:p>
          <a:p>
            <a:endParaRPr lang="en-US" sz="3000" dirty="0">
              <a:solidFill>
                <a:schemeClr val="bg1"/>
              </a:solidFill>
              <a:latin typeface="Montserrat Medium" panose="000006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sp>
        <p:nvSpPr>
          <p:cNvPr id="2" name="Freeform 2"/>
          <p:cNvSpPr/>
          <p:nvPr/>
        </p:nvSpPr>
        <p:spPr>
          <a:xfrm>
            <a:off x="17192315" y="612415"/>
            <a:ext cx="559181" cy="296366"/>
          </a:xfrm>
          <a:custGeom>
            <a:avLst/>
            <a:gdLst/>
            <a:ahLst/>
            <a:cxnLst/>
            <a:rect l="l" t="t" r="r" b="b"/>
            <a:pathLst>
              <a:path w="559181" h="296366">
                <a:moveTo>
                  <a:pt x="0" y="0"/>
                </a:moveTo>
                <a:lnTo>
                  <a:pt x="559181" y="0"/>
                </a:lnTo>
                <a:lnTo>
                  <a:pt x="559181"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t="-1167" b="-1167"/>
            </a:stretch>
          </a:blipFill>
        </p:spPr>
        <p:txBody>
          <a:bodyPr/>
          <a:lstStyle/>
          <a:p>
            <a:endParaRPr lang="en-IN"/>
          </a:p>
        </p:txBody>
      </p:sp>
      <p:sp>
        <p:nvSpPr>
          <p:cNvPr id="3" name="Freeform 3"/>
          <p:cNvSpPr/>
          <p:nvPr/>
        </p:nvSpPr>
        <p:spPr>
          <a:xfrm>
            <a:off x="-3014749" y="1326304"/>
            <a:ext cx="6873872" cy="162473"/>
          </a:xfrm>
          <a:custGeom>
            <a:avLst/>
            <a:gdLst/>
            <a:ahLst/>
            <a:cxnLst/>
            <a:rect l="l" t="t" r="r" b="b"/>
            <a:pathLst>
              <a:path w="6873872" h="162473">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t="-1455" b="-1455"/>
            </a:stretch>
          </a:blipFill>
        </p:spPr>
        <p:txBody>
          <a:bodyPr/>
          <a:lstStyle/>
          <a:p>
            <a:endParaRPr lang="en-IN"/>
          </a:p>
        </p:txBody>
      </p:sp>
      <p:sp>
        <p:nvSpPr>
          <p:cNvPr id="4" name="Freeform 4"/>
          <p:cNvSpPr/>
          <p:nvPr/>
        </p:nvSpPr>
        <p:spPr>
          <a:xfrm rot="-10800000">
            <a:off x="4237596" y="1326304"/>
            <a:ext cx="5883071" cy="139054"/>
          </a:xfrm>
          <a:custGeom>
            <a:avLst/>
            <a:gdLst/>
            <a:ahLst/>
            <a:cxnLst/>
            <a:rect l="l" t="t" r="r" b="b"/>
            <a:pathLst>
              <a:path w="5883071" h="139054">
                <a:moveTo>
                  <a:pt x="0" y="0"/>
                </a:moveTo>
                <a:lnTo>
                  <a:pt x="5883071" y="0"/>
                </a:lnTo>
                <a:lnTo>
                  <a:pt x="5883071" y="139054"/>
                </a:lnTo>
                <a:lnTo>
                  <a:pt x="0" y="139054"/>
                </a:lnTo>
                <a:lnTo>
                  <a:pt x="0"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5" name="Freeform 5"/>
          <p:cNvSpPr/>
          <p:nvPr/>
        </p:nvSpPr>
        <p:spPr>
          <a:xfrm rot="-10800000" flipH="1">
            <a:off x="10501667" y="1349722"/>
            <a:ext cx="5883071" cy="139054"/>
          </a:xfrm>
          <a:custGeom>
            <a:avLst/>
            <a:gdLst/>
            <a:ahLst/>
            <a:cxnLst/>
            <a:rect l="l" t="t" r="r" b="b"/>
            <a:pathLst>
              <a:path w="5883071" h="139054">
                <a:moveTo>
                  <a:pt x="5883071" y="0"/>
                </a:moveTo>
                <a:lnTo>
                  <a:pt x="0" y="0"/>
                </a:lnTo>
                <a:lnTo>
                  <a:pt x="0" y="139054"/>
                </a:lnTo>
                <a:lnTo>
                  <a:pt x="5883071" y="139054"/>
                </a:lnTo>
                <a:lnTo>
                  <a:pt x="5883071"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6" name="TextBox 6"/>
          <p:cNvSpPr txBox="1"/>
          <p:nvPr/>
        </p:nvSpPr>
        <p:spPr>
          <a:xfrm>
            <a:off x="-228600" y="1488777"/>
            <a:ext cx="11374847" cy="1028650"/>
          </a:xfrm>
          <a:prstGeom prst="rect">
            <a:avLst/>
          </a:prstGeom>
        </p:spPr>
        <p:txBody>
          <a:bodyPr lIns="0" tIns="0" rIns="0" bIns="0" rtlCol="0" anchor="t">
            <a:spAutoFit/>
          </a:bodyPr>
          <a:lstStyle/>
          <a:p>
            <a:pPr algn="ctr">
              <a:lnSpc>
                <a:spcPts val="8400"/>
              </a:lnSpc>
            </a:pPr>
            <a:r>
              <a:rPr lang="en-US" sz="6000" b="1" dirty="0">
                <a:solidFill>
                  <a:srgbClr val="FFFFFF"/>
                </a:solidFill>
                <a:latin typeface="Montserrat Bold"/>
                <a:ea typeface="Montserrat Bold"/>
                <a:cs typeface="Montserrat Bold"/>
                <a:sym typeface="Montserrat Bold"/>
              </a:rPr>
              <a:t>Flowchart / Architecture</a:t>
            </a:r>
          </a:p>
        </p:txBody>
      </p:sp>
      <p:sp>
        <p:nvSpPr>
          <p:cNvPr id="7" name="Freeform 7"/>
          <p:cNvSpPr/>
          <p:nvPr/>
        </p:nvSpPr>
        <p:spPr>
          <a:xfrm>
            <a:off x="493060" y="187189"/>
            <a:ext cx="1155374" cy="1139115"/>
          </a:xfrm>
          <a:custGeom>
            <a:avLst/>
            <a:gdLst/>
            <a:ahLst/>
            <a:cxnLst/>
            <a:rect l="l" t="t" r="r" b="b"/>
            <a:pathLst>
              <a:path w="1155374" h="1139115">
                <a:moveTo>
                  <a:pt x="0" y="0"/>
                </a:moveTo>
                <a:lnTo>
                  <a:pt x="1155374" y="0"/>
                </a:lnTo>
                <a:lnTo>
                  <a:pt x="1155374" y="1139115"/>
                </a:lnTo>
                <a:lnTo>
                  <a:pt x="0" y="1139115"/>
                </a:lnTo>
                <a:lnTo>
                  <a:pt x="0" y="0"/>
                </a:lnTo>
                <a:close/>
              </a:path>
            </a:pathLst>
          </a:custGeom>
          <a:blipFill>
            <a:blip r:embed="rId6">
              <a:alphaModFix amt="81000"/>
            </a:blip>
            <a:stretch>
              <a:fillRect l="-48742" t="-27997" r="-43252" b="-66737"/>
            </a:stretch>
          </a:blipFill>
        </p:spPr>
        <p:txBody>
          <a:bodyPr/>
          <a:lstStyle/>
          <a:p>
            <a:endParaRPr lang="en-IN"/>
          </a:p>
        </p:txBody>
      </p:sp>
      <p:sp>
        <p:nvSpPr>
          <p:cNvPr id="8" name="TextBox 8"/>
          <p:cNvSpPr txBox="1"/>
          <p:nvPr/>
        </p:nvSpPr>
        <p:spPr>
          <a:xfrm>
            <a:off x="1913110" y="234054"/>
            <a:ext cx="8207557" cy="891334"/>
          </a:xfrm>
          <a:prstGeom prst="rect">
            <a:avLst/>
          </a:prstGeom>
        </p:spPr>
        <p:txBody>
          <a:bodyPr wrap="square" lIns="0" tIns="0" rIns="0" bIns="0" rtlCol="0" anchor="t">
            <a:spAutoFit/>
          </a:bodyPr>
          <a:lstStyle/>
          <a:p>
            <a:pPr algn="l">
              <a:lnSpc>
                <a:spcPts val="7235"/>
              </a:lnSpc>
            </a:pPr>
            <a:r>
              <a:rPr lang="en-US" sz="5168" dirty="0">
                <a:solidFill>
                  <a:srgbClr val="F9FCFC"/>
                </a:solidFill>
                <a:latin typeface="Black Ops One"/>
                <a:ea typeface="Black Ops One"/>
                <a:cs typeface="Black Ops One"/>
                <a:sym typeface="Black Ops One"/>
              </a:rPr>
              <a:t>HACK TO CRACK 2.O</a:t>
            </a:r>
          </a:p>
        </p:txBody>
      </p:sp>
      <p:pic>
        <p:nvPicPr>
          <p:cNvPr id="13" name="Picture 12">
            <a:extLst>
              <a:ext uri="{FF2B5EF4-FFF2-40B4-BE49-F238E27FC236}">
                <a16:creationId xmlns:a16="http://schemas.microsoft.com/office/drawing/2014/main" id="{712F1D90-F488-09BD-EFCC-878231D80C4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209800" y="2549448"/>
            <a:ext cx="13411200" cy="748042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8072B"/>
        </a:solidFill>
        <a:effectLst/>
      </p:bgPr>
    </p:bg>
    <p:spTree>
      <p:nvGrpSpPr>
        <p:cNvPr id="1" name=""/>
        <p:cNvGrpSpPr/>
        <p:nvPr/>
      </p:nvGrpSpPr>
      <p:grpSpPr>
        <a:xfrm>
          <a:off x="0" y="0"/>
          <a:ext cx="0" cy="0"/>
          <a:chOff x="0" y="0"/>
          <a:chExt cx="0" cy="0"/>
        </a:xfrm>
      </p:grpSpPr>
      <p:sp>
        <p:nvSpPr>
          <p:cNvPr id="2" name="Freeform 2"/>
          <p:cNvSpPr/>
          <p:nvPr/>
        </p:nvSpPr>
        <p:spPr>
          <a:xfrm>
            <a:off x="17192315" y="612415"/>
            <a:ext cx="559181" cy="296366"/>
          </a:xfrm>
          <a:custGeom>
            <a:avLst/>
            <a:gdLst/>
            <a:ahLst/>
            <a:cxnLst/>
            <a:rect l="l" t="t" r="r" b="b"/>
            <a:pathLst>
              <a:path w="559181" h="296366">
                <a:moveTo>
                  <a:pt x="0" y="0"/>
                </a:moveTo>
                <a:lnTo>
                  <a:pt x="559181" y="0"/>
                </a:lnTo>
                <a:lnTo>
                  <a:pt x="559181" y="296366"/>
                </a:lnTo>
                <a:lnTo>
                  <a:pt x="0" y="296366"/>
                </a:lnTo>
                <a:lnTo>
                  <a:pt x="0" y="0"/>
                </a:lnTo>
                <a:close/>
              </a:path>
            </a:pathLst>
          </a:custGeom>
          <a:blipFill>
            <a:blip r:embed="rId2">
              <a:extLst>
                <a:ext uri="{96DAC541-7B7A-43D3-8B79-37D633B846F1}">
                  <asvg:svgBlip xmlns:asvg="http://schemas.microsoft.com/office/drawing/2016/SVG/main" r:embed="rId3"/>
                </a:ext>
              </a:extLst>
            </a:blip>
            <a:stretch>
              <a:fillRect t="-1167" b="-1167"/>
            </a:stretch>
          </a:blipFill>
        </p:spPr>
        <p:txBody>
          <a:bodyPr/>
          <a:lstStyle/>
          <a:p>
            <a:endParaRPr lang="en-IN"/>
          </a:p>
        </p:txBody>
      </p:sp>
      <p:sp>
        <p:nvSpPr>
          <p:cNvPr id="3" name="Freeform 3"/>
          <p:cNvSpPr/>
          <p:nvPr/>
        </p:nvSpPr>
        <p:spPr>
          <a:xfrm>
            <a:off x="-3014749" y="1326304"/>
            <a:ext cx="6873872" cy="162473"/>
          </a:xfrm>
          <a:custGeom>
            <a:avLst/>
            <a:gdLst/>
            <a:ahLst/>
            <a:cxnLst/>
            <a:rect l="l" t="t" r="r" b="b"/>
            <a:pathLst>
              <a:path w="6873872" h="162473">
                <a:moveTo>
                  <a:pt x="0" y="0"/>
                </a:moveTo>
                <a:lnTo>
                  <a:pt x="6873872" y="0"/>
                </a:lnTo>
                <a:lnTo>
                  <a:pt x="6873872" y="162473"/>
                </a:lnTo>
                <a:lnTo>
                  <a:pt x="0" y="162473"/>
                </a:lnTo>
                <a:lnTo>
                  <a:pt x="0" y="0"/>
                </a:lnTo>
                <a:close/>
              </a:path>
            </a:pathLst>
          </a:custGeom>
          <a:blipFill>
            <a:blip r:embed="rId4">
              <a:extLst>
                <a:ext uri="{96DAC541-7B7A-43D3-8B79-37D633B846F1}">
                  <asvg:svgBlip xmlns:asvg="http://schemas.microsoft.com/office/drawing/2016/SVG/main" r:embed="rId5"/>
                </a:ext>
              </a:extLst>
            </a:blip>
            <a:stretch>
              <a:fillRect t="-1455" b="-1455"/>
            </a:stretch>
          </a:blipFill>
        </p:spPr>
        <p:txBody>
          <a:bodyPr/>
          <a:lstStyle/>
          <a:p>
            <a:endParaRPr lang="en-IN"/>
          </a:p>
        </p:txBody>
      </p:sp>
      <p:sp>
        <p:nvSpPr>
          <p:cNvPr id="4" name="Freeform 4"/>
          <p:cNvSpPr/>
          <p:nvPr/>
        </p:nvSpPr>
        <p:spPr>
          <a:xfrm rot="-10800000">
            <a:off x="4237596" y="1326304"/>
            <a:ext cx="5883071" cy="139054"/>
          </a:xfrm>
          <a:custGeom>
            <a:avLst/>
            <a:gdLst/>
            <a:ahLst/>
            <a:cxnLst/>
            <a:rect l="l" t="t" r="r" b="b"/>
            <a:pathLst>
              <a:path w="5883071" h="139054">
                <a:moveTo>
                  <a:pt x="0" y="0"/>
                </a:moveTo>
                <a:lnTo>
                  <a:pt x="5883071" y="0"/>
                </a:lnTo>
                <a:lnTo>
                  <a:pt x="5883071" y="139054"/>
                </a:lnTo>
                <a:lnTo>
                  <a:pt x="0" y="139054"/>
                </a:lnTo>
                <a:lnTo>
                  <a:pt x="0"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5" name="Freeform 5"/>
          <p:cNvSpPr/>
          <p:nvPr/>
        </p:nvSpPr>
        <p:spPr>
          <a:xfrm rot="-10800000" flipH="1">
            <a:off x="10501667" y="1349722"/>
            <a:ext cx="5883071" cy="139054"/>
          </a:xfrm>
          <a:custGeom>
            <a:avLst/>
            <a:gdLst/>
            <a:ahLst/>
            <a:cxnLst/>
            <a:rect l="l" t="t" r="r" b="b"/>
            <a:pathLst>
              <a:path w="5883071" h="139054">
                <a:moveTo>
                  <a:pt x="5883071" y="0"/>
                </a:moveTo>
                <a:lnTo>
                  <a:pt x="0" y="0"/>
                </a:lnTo>
                <a:lnTo>
                  <a:pt x="0" y="139054"/>
                </a:lnTo>
                <a:lnTo>
                  <a:pt x="5883071" y="139054"/>
                </a:lnTo>
                <a:lnTo>
                  <a:pt x="5883071" y="0"/>
                </a:lnTo>
                <a:close/>
              </a:path>
            </a:pathLst>
          </a:custGeom>
          <a:blipFill>
            <a:blip r:embed="rId4">
              <a:extLst>
                <a:ext uri="{96DAC541-7B7A-43D3-8B79-37D633B846F1}">
                  <asvg:svgBlip xmlns:asvg="http://schemas.microsoft.com/office/drawing/2016/SVG/main" r:embed="rId5"/>
                </a:ext>
              </a:extLst>
            </a:blip>
            <a:stretch>
              <a:fillRect t="-127" b="-127"/>
            </a:stretch>
          </a:blipFill>
        </p:spPr>
        <p:txBody>
          <a:bodyPr/>
          <a:lstStyle/>
          <a:p>
            <a:endParaRPr lang="en-IN"/>
          </a:p>
        </p:txBody>
      </p:sp>
      <p:sp>
        <p:nvSpPr>
          <p:cNvPr id="6" name="TextBox 6"/>
          <p:cNvSpPr txBox="1"/>
          <p:nvPr/>
        </p:nvSpPr>
        <p:spPr>
          <a:xfrm>
            <a:off x="-496566" y="1806540"/>
            <a:ext cx="8711378" cy="1044677"/>
          </a:xfrm>
          <a:prstGeom prst="rect">
            <a:avLst/>
          </a:prstGeom>
        </p:spPr>
        <p:txBody>
          <a:bodyPr lIns="0" tIns="0" rIns="0" bIns="0" rtlCol="0" anchor="t">
            <a:spAutoFit/>
          </a:bodyPr>
          <a:lstStyle/>
          <a:p>
            <a:pPr algn="ctr">
              <a:lnSpc>
                <a:spcPts val="8567"/>
              </a:lnSpc>
            </a:pPr>
            <a:r>
              <a:rPr lang="en-US" sz="6119" b="1">
                <a:solidFill>
                  <a:srgbClr val="FFFFFF"/>
                </a:solidFill>
                <a:latin typeface="Montserrat Bold"/>
                <a:ea typeface="Montserrat Bold"/>
                <a:cs typeface="Montserrat Bold"/>
                <a:sym typeface="Montserrat Bold"/>
              </a:rPr>
              <a:t>Tech Stack Used</a:t>
            </a:r>
          </a:p>
        </p:txBody>
      </p:sp>
      <p:sp>
        <p:nvSpPr>
          <p:cNvPr id="7" name="Freeform 7"/>
          <p:cNvSpPr/>
          <p:nvPr/>
        </p:nvSpPr>
        <p:spPr>
          <a:xfrm>
            <a:off x="493060" y="187189"/>
            <a:ext cx="1155374" cy="1139115"/>
          </a:xfrm>
          <a:custGeom>
            <a:avLst/>
            <a:gdLst/>
            <a:ahLst/>
            <a:cxnLst/>
            <a:rect l="l" t="t" r="r" b="b"/>
            <a:pathLst>
              <a:path w="1155374" h="1139115">
                <a:moveTo>
                  <a:pt x="0" y="0"/>
                </a:moveTo>
                <a:lnTo>
                  <a:pt x="1155374" y="0"/>
                </a:lnTo>
                <a:lnTo>
                  <a:pt x="1155374" y="1139115"/>
                </a:lnTo>
                <a:lnTo>
                  <a:pt x="0" y="1139115"/>
                </a:lnTo>
                <a:lnTo>
                  <a:pt x="0" y="0"/>
                </a:lnTo>
                <a:close/>
              </a:path>
            </a:pathLst>
          </a:custGeom>
          <a:blipFill>
            <a:blip r:embed="rId6">
              <a:alphaModFix amt="81000"/>
            </a:blip>
            <a:stretch>
              <a:fillRect l="-48742" t="-27997" r="-43252" b="-66737"/>
            </a:stretch>
          </a:blipFill>
        </p:spPr>
        <p:txBody>
          <a:bodyPr/>
          <a:lstStyle/>
          <a:p>
            <a:endParaRPr lang="en-IN"/>
          </a:p>
        </p:txBody>
      </p:sp>
      <p:sp>
        <p:nvSpPr>
          <p:cNvPr id="8" name="TextBox 8"/>
          <p:cNvSpPr txBox="1"/>
          <p:nvPr/>
        </p:nvSpPr>
        <p:spPr>
          <a:xfrm>
            <a:off x="1913110" y="234054"/>
            <a:ext cx="7611890" cy="891334"/>
          </a:xfrm>
          <a:prstGeom prst="rect">
            <a:avLst/>
          </a:prstGeom>
        </p:spPr>
        <p:txBody>
          <a:bodyPr wrap="square" lIns="0" tIns="0" rIns="0" bIns="0" rtlCol="0" anchor="t">
            <a:spAutoFit/>
          </a:bodyPr>
          <a:lstStyle/>
          <a:p>
            <a:pPr algn="l">
              <a:lnSpc>
                <a:spcPts val="7235"/>
              </a:lnSpc>
            </a:pPr>
            <a:r>
              <a:rPr lang="en-US" sz="5168" dirty="0">
                <a:solidFill>
                  <a:srgbClr val="F9FCFC"/>
                </a:solidFill>
                <a:latin typeface="Black Ops One"/>
                <a:ea typeface="Black Ops One"/>
                <a:cs typeface="Black Ops One"/>
                <a:sym typeface="Black Ops One"/>
              </a:rPr>
              <a:t>HACK TO CRACK 2.O</a:t>
            </a:r>
          </a:p>
        </p:txBody>
      </p:sp>
      <p:sp>
        <p:nvSpPr>
          <p:cNvPr id="9" name="TextBox 8">
            <a:extLst>
              <a:ext uri="{FF2B5EF4-FFF2-40B4-BE49-F238E27FC236}">
                <a16:creationId xmlns:a16="http://schemas.microsoft.com/office/drawing/2014/main" id="{A76602C9-FE26-4460-11FB-20A231478F37}"/>
              </a:ext>
            </a:extLst>
          </p:cNvPr>
          <p:cNvSpPr txBox="1"/>
          <p:nvPr/>
        </p:nvSpPr>
        <p:spPr>
          <a:xfrm>
            <a:off x="493060" y="3009900"/>
            <a:ext cx="16459200" cy="827919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800" b="1" dirty="0">
                <a:solidFill>
                  <a:schemeClr val="bg1"/>
                </a:solidFill>
                <a:latin typeface="Montserrat Medium" panose="00000600000000000000" pitchFamily="2" charset="0"/>
              </a:rPr>
              <a:t>The project will primarily leverage blockchain and Web3 technologies, along with modern web development tools, integrating additional technologies as needed.</a:t>
            </a:r>
          </a:p>
          <a:p>
            <a:endParaRPr lang="en-US" sz="2800" dirty="0">
              <a:solidFill>
                <a:schemeClr val="bg1"/>
              </a:solidFill>
              <a:latin typeface="Montserrat Medium" panose="000006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Montserrat Medium" panose="00000600000000000000" pitchFamily="2" charset="0"/>
              </a:rPr>
              <a:t>Ethereum (Mainnet or Polygon for scalability)</a:t>
            </a:r>
          </a:p>
          <a:p>
            <a:pPr marR="0" lvl="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bg1"/>
              </a:solidFill>
              <a:effectLst/>
              <a:latin typeface="Montserrat Medium" panose="000006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Montserrat Medium" panose="00000600000000000000" pitchFamily="2" charset="0"/>
              </a:rPr>
              <a:t>Solidity</a:t>
            </a:r>
            <a:r>
              <a:rPr kumimoji="0" lang="en-US" altLang="en-US" sz="2800" b="0" i="0" u="none" strike="noStrike" cap="none" normalizeH="0" baseline="0" dirty="0">
                <a:ln>
                  <a:noFill/>
                </a:ln>
                <a:solidFill>
                  <a:schemeClr val="bg1"/>
                </a:solidFill>
                <a:effectLst/>
                <a:latin typeface="Montserrat Medium" panose="00000600000000000000" pitchFamily="2" charset="0"/>
              </a:rPr>
              <a:t> (for writing contracts)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bg1"/>
              </a:solidFill>
              <a:effectLst/>
              <a:latin typeface="Montserrat Medium" panose="00000600000000000000" pitchFamily="2" charset="0"/>
            </a:endParaRPr>
          </a:p>
          <a:p>
            <a:pPr marL="457200" indent="-457200">
              <a:buFont typeface="Arial" panose="020B0604020202020204" pitchFamily="34" charset="0"/>
              <a:buChar char="•"/>
            </a:pPr>
            <a:r>
              <a:rPr lang="en-US" sz="2800" b="1" dirty="0">
                <a:solidFill>
                  <a:schemeClr val="bg1"/>
                </a:solidFill>
                <a:latin typeface="Montserrat Medium" panose="00000600000000000000" pitchFamily="2" charset="0"/>
              </a:rPr>
              <a:t>Web3 Integration</a:t>
            </a:r>
            <a:r>
              <a:rPr lang="en-US" sz="2800" dirty="0">
                <a:solidFill>
                  <a:schemeClr val="bg1"/>
                </a:solidFill>
                <a:latin typeface="Montserrat Medium" panose="00000600000000000000" pitchFamily="2" charset="0"/>
              </a:rPr>
              <a:t>: </a:t>
            </a:r>
            <a:r>
              <a:rPr lang="en-US" sz="2800" b="1" dirty="0">
                <a:solidFill>
                  <a:schemeClr val="bg1"/>
                </a:solidFill>
                <a:latin typeface="Montserrat Medium" panose="00000600000000000000" pitchFamily="2" charset="0"/>
              </a:rPr>
              <a:t>Ethers.js</a:t>
            </a:r>
            <a:r>
              <a:rPr lang="en-US" sz="2800" dirty="0">
                <a:solidFill>
                  <a:schemeClr val="bg1"/>
                </a:solidFill>
                <a:latin typeface="Montserrat Medium" panose="00000600000000000000" pitchFamily="2" charset="0"/>
              </a:rPr>
              <a:t> (for connecting frontend to blockchain)</a:t>
            </a:r>
          </a:p>
          <a:p>
            <a:pPr marL="457200" indent="-457200">
              <a:buFont typeface="Arial" panose="020B0604020202020204" pitchFamily="34" charset="0"/>
              <a:buChar char="•"/>
            </a:pPr>
            <a:endParaRPr lang="en-US" sz="2800" dirty="0">
              <a:solidFill>
                <a:schemeClr val="bg1"/>
              </a:solidFill>
              <a:latin typeface="Montserrat Medium" panose="000006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Montserrat Medium" panose="00000600000000000000" pitchFamily="2" charset="0"/>
              </a:rPr>
              <a:t>Node.js with Express.js</a:t>
            </a:r>
            <a:r>
              <a:rPr kumimoji="0" lang="en-US" altLang="en-US" sz="2800" b="0" i="0" u="none" strike="noStrike" cap="none" normalizeH="0" baseline="0" dirty="0">
                <a:ln>
                  <a:noFill/>
                </a:ln>
                <a:solidFill>
                  <a:schemeClr val="bg1"/>
                </a:solidFill>
                <a:effectLst/>
                <a:latin typeface="Montserrat Medium" panose="00000600000000000000" pitchFamily="2" charset="0"/>
              </a:rPr>
              <a:t> (for handling API requests)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bg1"/>
              </a:solidFill>
              <a:effectLst/>
              <a:latin typeface="Montserrat Medium" panose="000006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Montserrat Medium" panose="00000600000000000000" pitchFamily="2" charset="0"/>
              </a:rPr>
              <a:t>MongoDB</a:t>
            </a:r>
            <a:r>
              <a:rPr kumimoji="0" lang="en-US" altLang="en-US" sz="2800" b="0" i="0" u="none" strike="noStrike" cap="none" normalizeH="0" baseline="0" dirty="0">
                <a:ln>
                  <a:noFill/>
                </a:ln>
                <a:solidFill>
                  <a:schemeClr val="bg1"/>
                </a:solidFill>
                <a:effectLst/>
                <a:latin typeface="Montserrat Medium" panose="00000600000000000000" pitchFamily="2" charset="0"/>
              </a:rPr>
              <a:t> (for storing user metadata &amp; credential references)</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800" dirty="0">
              <a:solidFill>
                <a:schemeClr val="bg1"/>
              </a:solidFill>
              <a:latin typeface="Montserrat Medium" panose="000006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Montserrat Medium" panose="00000600000000000000" pitchFamily="2" charset="0"/>
              </a:rPr>
              <a:t>Next.js</a:t>
            </a:r>
            <a:r>
              <a:rPr kumimoji="0" lang="en-US" altLang="en-US" sz="2800" b="0" i="0" u="none" strike="noStrike" cap="none" normalizeH="0" baseline="0" dirty="0">
                <a:ln>
                  <a:noFill/>
                </a:ln>
                <a:solidFill>
                  <a:schemeClr val="bg1"/>
                </a:solidFill>
                <a:effectLst/>
                <a:latin typeface="Montserrat Medium" panose="00000600000000000000" pitchFamily="2" charset="0"/>
              </a:rPr>
              <a:t> (for fast, server-rendered UI)</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bg1"/>
              </a:solidFill>
              <a:effectLst/>
              <a:latin typeface="Montserrat Medium" panose="00000600000000000000" pitchFamily="2" charset="0"/>
            </a:endParaRP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bg1"/>
                </a:solidFill>
                <a:effectLst/>
                <a:latin typeface="Montserrat Medium" panose="00000600000000000000" pitchFamily="2" charset="0"/>
              </a:rPr>
              <a:t>Tailwind CSS</a:t>
            </a:r>
            <a:r>
              <a:rPr kumimoji="0" lang="en-US" altLang="en-US" sz="2800" b="0" i="0" u="none" strike="noStrike" cap="none" normalizeH="0" baseline="0" dirty="0">
                <a:ln>
                  <a:noFill/>
                </a:ln>
                <a:solidFill>
                  <a:schemeClr val="bg1"/>
                </a:solidFill>
                <a:effectLst/>
                <a:latin typeface="Montserrat Medium" panose="00000600000000000000" pitchFamily="2" charset="0"/>
              </a:rPr>
              <a:t> (for modern UI design)</a:t>
            </a:r>
          </a:p>
          <a:p>
            <a:pPr marL="457200" marR="0" lvl="0" indent="-4572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800" b="0" i="0" u="none" strike="noStrike" cap="none" normalizeH="0" baseline="0" dirty="0">
              <a:ln>
                <a:noFill/>
              </a:ln>
              <a:solidFill>
                <a:schemeClr val="bg1"/>
              </a:solidFill>
              <a:effectLst/>
              <a:latin typeface="Montserrat Medium" panose="00000600000000000000" pitchFamily="2" charset="0"/>
            </a:endParaRPr>
          </a:p>
          <a:p>
            <a:endParaRPr lang="en-US" sz="2800" dirty="0">
              <a:solidFill>
                <a:schemeClr val="bg1"/>
              </a:solidFill>
              <a:latin typeface="Montserrat Medium" panose="00000600000000000000" pitchFamily="2" charset="0"/>
            </a:endParaRPr>
          </a:p>
          <a:p>
            <a:endParaRPr lang="en-US" sz="2800" dirty="0">
              <a:solidFill>
                <a:schemeClr val="bg1"/>
              </a:solidFill>
              <a:latin typeface="Montserrat Medium" panose="00000600000000000000" pitchFamily="2"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439</Words>
  <Application>Microsoft Office PowerPoint</Application>
  <PresentationFormat>Custom</PresentationFormat>
  <Paragraphs>53</Paragraphs>
  <Slides>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Arial</vt:lpstr>
      <vt:lpstr>Montserrat Bold</vt:lpstr>
      <vt:lpstr>Calibri</vt:lpstr>
      <vt:lpstr>Libre Baskerville</vt:lpstr>
      <vt:lpstr>Black Ops One</vt:lpstr>
      <vt:lpstr>Montserrat Medium</vt:lpstr>
      <vt:lpstr>Canva Sans Bold</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H2C Submission  PPT Format.pptx</dc:title>
  <cp:lastModifiedBy>Prabhat Mukhiya</cp:lastModifiedBy>
  <cp:revision>3</cp:revision>
  <dcterms:created xsi:type="dcterms:W3CDTF">2006-08-16T00:00:00Z</dcterms:created>
  <dcterms:modified xsi:type="dcterms:W3CDTF">2025-02-23T18:18:57Z</dcterms:modified>
  <dc:identifier>DAGcX-165I8</dc:identifier>
</cp:coreProperties>
</file>