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nva Sans" panose="020B0604020202020204" charset="0"/>
      <p:regular r:id="rId20"/>
    </p:embeddedFont>
    <p:embeddedFont>
      <p:font typeface="Canva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195040" y="4102879"/>
            <a:ext cx="7761303" cy="5155421"/>
          </a:xfrm>
          <a:custGeom>
            <a:avLst/>
            <a:gdLst/>
            <a:ahLst/>
            <a:cxnLst/>
            <a:rect l="l" t="t" r="r" b="b"/>
            <a:pathLst>
              <a:path w="7761303" h="5155421">
                <a:moveTo>
                  <a:pt x="0" y="0"/>
                </a:moveTo>
                <a:lnTo>
                  <a:pt x="7761303" y="0"/>
                </a:lnTo>
                <a:lnTo>
                  <a:pt x="7761303" y="5155421"/>
                </a:lnTo>
                <a:lnTo>
                  <a:pt x="0" y="51554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32509" y="-171450"/>
            <a:ext cx="16583891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Government Polytechnic Adityapur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85707" y="3072909"/>
            <a:ext cx="99346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 on IN-PLANT TRAINING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873660" y="4421504"/>
            <a:ext cx="5639158" cy="75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Name: sachin buriuly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67584" y="6286254"/>
            <a:ext cx="2851309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Branch:cse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81226" y="8141479"/>
            <a:ext cx="3604974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Roll No.:LE-07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423224" y="947054"/>
            <a:ext cx="11330250" cy="8311246"/>
          </a:xfrm>
          <a:custGeom>
            <a:avLst/>
            <a:gdLst/>
            <a:ahLst/>
            <a:cxnLst/>
            <a:rect l="l" t="t" r="r" b="b"/>
            <a:pathLst>
              <a:path w="11330250" h="8311246">
                <a:moveTo>
                  <a:pt x="0" y="0"/>
                </a:moveTo>
                <a:lnTo>
                  <a:pt x="11330249" y="0"/>
                </a:lnTo>
                <a:lnTo>
                  <a:pt x="11330249" y="8311246"/>
                </a:lnTo>
                <a:lnTo>
                  <a:pt x="0" y="8311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283" r="-1528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581891" y="-123825"/>
            <a:ext cx="18059400" cy="107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Lets explore the website through photos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93039" y="1823455"/>
            <a:ext cx="15045379" cy="7434845"/>
          </a:xfrm>
          <a:custGeom>
            <a:avLst/>
            <a:gdLst/>
            <a:ahLst/>
            <a:cxnLst/>
            <a:rect l="l" t="t" r="r" b="b"/>
            <a:pathLst>
              <a:path w="15045379" h="7434845">
                <a:moveTo>
                  <a:pt x="0" y="0"/>
                </a:moveTo>
                <a:lnTo>
                  <a:pt x="15045379" y="0"/>
                </a:lnTo>
                <a:lnTo>
                  <a:pt x="15045379" y="7434845"/>
                </a:lnTo>
                <a:lnTo>
                  <a:pt x="0" y="7434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845" b="-684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581891" y="-123825"/>
            <a:ext cx="18059400" cy="107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Lets explore the website through photos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93039" y="1823455"/>
            <a:ext cx="15045379" cy="7434845"/>
          </a:xfrm>
          <a:custGeom>
            <a:avLst/>
            <a:gdLst/>
            <a:ahLst/>
            <a:cxnLst/>
            <a:rect l="l" t="t" r="r" b="b"/>
            <a:pathLst>
              <a:path w="15045379" h="7434845">
                <a:moveTo>
                  <a:pt x="0" y="0"/>
                </a:moveTo>
                <a:lnTo>
                  <a:pt x="15045379" y="0"/>
                </a:lnTo>
                <a:lnTo>
                  <a:pt x="15045379" y="7434845"/>
                </a:lnTo>
                <a:lnTo>
                  <a:pt x="0" y="7434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845" b="-684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581891" y="-123825"/>
            <a:ext cx="18059400" cy="107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Lets explore the website through photos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93039" y="1823455"/>
            <a:ext cx="15045379" cy="7434845"/>
          </a:xfrm>
          <a:custGeom>
            <a:avLst/>
            <a:gdLst/>
            <a:ahLst/>
            <a:cxnLst/>
            <a:rect l="l" t="t" r="r" b="b"/>
            <a:pathLst>
              <a:path w="15045379" h="7434845">
                <a:moveTo>
                  <a:pt x="0" y="0"/>
                </a:moveTo>
                <a:lnTo>
                  <a:pt x="15045379" y="0"/>
                </a:lnTo>
                <a:lnTo>
                  <a:pt x="15045379" y="7434845"/>
                </a:lnTo>
                <a:lnTo>
                  <a:pt x="0" y="7434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845" b="-684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581891" y="-123825"/>
            <a:ext cx="18059400" cy="107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Lets explore the website through photos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93039" y="1823455"/>
            <a:ext cx="15045379" cy="7434845"/>
          </a:xfrm>
          <a:custGeom>
            <a:avLst/>
            <a:gdLst/>
            <a:ahLst/>
            <a:cxnLst/>
            <a:rect l="l" t="t" r="r" b="b"/>
            <a:pathLst>
              <a:path w="15045379" h="7434845">
                <a:moveTo>
                  <a:pt x="0" y="0"/>
                </a:moveTo>
                <a:lnTo>
                  <a:pt x="15045379" y="0"/>
                </a:lnTo>
                <a:lnTo>
                  <a:pt x="15045379" y="7434845"/>
                </a:lnTo>
                <a:lnTo>
                  <a:pt x="0" y="7434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845" b="-684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581891" y="-123825"/>
            <a:ext cx="18059400" cy="107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Lets explore the website through photos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93039" y="1823455"/>
            <a:ext cx="15045379" cy="7434845"/>
          </a:xfrm>
          <a:custGeom>
            <a:avLst/>
            <a:gdLst/>
            <a:ahLst/>
            <a:cxnLst/>
            <a:rect l="l" t="t" r="r" b="b"/>
            <a:pathLst>
              <a:path w="15045379" h="7434845">
                <a:moveTo>
                  <a:pt x="0" y="0"/>
                </a:moveTo>
                <a:lnTo>
                  <a:pt x="15045379" y="0"/>
                </a:lnTo>
                <a:lnTo>
                  <a:pt x="15045379" y="7434845"/>
                </a:lnTo>
                <a:lnTo>
                  <a:pt x="0" y="7434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845" b="-684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581891" y="-123825"/>
            <a:ext cx="18059400" cy="107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Lets explore the website through photos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93039" y="1823455"/>
            <a:ext cx="15045379" cy="7434845"/>
          </a:xfrm>
          <a:custGeom>
            <a:avLst/>
            <a:gdLst/>
            <a:ahLst/>
            <a:cxnLst/>
            <a:rect l="l" t="t" r="r" b="b"/>
            <a:pathLst>
              <a:path w="15045379" h="7434845">
                <a:moveTo>
                  <a:pt x="0" y="0"/>
                </a:moveTo>
                <a:lnTo>
                  <a:pt x="15045379" y="0"/>
                </a:lnTo>
                <a:lnTo>
                  <a:pt x="15045379" y="7434845"/>
                </a:lnTo>
                <a:lnTo>
                  <a:pt x="0" y="7434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845" b="-684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581891" y="-123825"/>
            <a:ext cx="18059400" cy="107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Lets explore the website through photos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159624" y="2554085"/>
            <a:ext cx="9968752" cy="2809376"/>
          </a:xfrm>
          <a:custGeom>
            <a:avLst/>
            <a:gdLst/>
            <a:ahLst/>
            <a:cxnLst/>
            <a:rect l="l" t="t" r="r" b="b"/>
            <a:pathLst>
              <a:path w="9968752" h="2809376">
                <a:moveTo>
                  <a:pt x="0" y="0"/>
                </a:moveTo>
                <a:lnTo>
                  <a:pt x="9968752" y="0"/>
                </a:lnTo>
                <a:lnTo>
                  <a:pt x="9968752" y="2809376"/>
                </a:lnTo>
                <a:lnTo>
                  <a:pt x="0" y="2809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-581891" y="-123825"/>
            <a:ext cx="18059400" cy="107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Lets explore the website through photos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433" y="0"/>
            <a:ext cx="18243567" cy="10287000"/>
          </a:xfrm>
          <a:custGeom>
            <a:avLst/>
            <a:gdLst/>
            <a:ahLst/>
            <a:cxnLst/>
            <a:rect l="l" t="t" r="r" b="b"/>
            <a:pathLst>
              <a:path w="18243567" h="10287000">
                <a:moveTo>
                  <a:pt x="0" y="0"/>
                </a:moveTo>
                <a:lnTo>
                  <a:pt x="18243567" y="0"/>
                </a:lnTo>
                <a:lnTo>
                  <a:pt x="182435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344064" y="4378889"/>
            <a:ext cx="8685143" cy="4879411"/>
          </a:xfrm>
          <a:custGeom>
            <a:avLst/>
            <a:gdLst/>
            <a:ahLst/>
            <a:cxnLst/>
            <a:rect l="l" t="t" r="r" b="b"/>
            <a:pathLst>
              <a:path w="8685143" h="4879411">
                <a:moveTo>
                  <a:pt x="0" y="0"/>
                </a:moveTo>
                <a:lnTo>
                  <a:pt x="8685143" y="0"/>
                </a:lnTo>
                <a:lnTo>
                  <a:pt x="8685143" y="4879411"/>
                </a:lnTo>
                <a:lnTo>
                  <a:pt x="0" y="4879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52" r="-935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0" y="8711"/>
            <a:ext cx="15008008" cy="2828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56"/>
              </a:lnSpc>
            </a:pPr>
            <a:r>
              <a:rPr lang="en-US" sz="811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Delhi University Website Design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281" y="3051230"/>
            <a:ext cx="9121784" cy="410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1"/>
              </a:lnSpc>
            </a:pPr>
            <a:r>
              <a:rPr lang="en-US" sz="39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in-plant training focuses on building a Delhi University website using HTML and CSS. We'll cover design, layout, color selection, and common mistakes to avoid.</a:t>
            </a:r>
          </a:p>
          <a:p>
            <a:pPr algn="ctr">
              <a:lnSpc>
                <a:spcPts val="5461"/>
              </a:lnSpc>
            </a:pPr>
            <a:endParaRPr lang="en-US" sz="3901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95808" y="1530455"/>
            <a:ext cx="7290936" cy="3486393"/>
          </a:xfrm>
          <a:custGeom>
            <a:avLst/>
            <a:gdLst/>
            <a:ahLst/>
            <a:cxnLst/>
            <a:rect l="l" t="t" r="r" b="b"/>
            <a:pathLst>
              <a:path w="7290936" h="3486393">
                <a:moveTo>
                  <a:pt x="0" y="0"/>
                </a:moveTo>
                <a:lnTo>
                  <a:pt x="7290936" y="0"/>
                </a:lnTo>
                <a:lnTo>
                  <a:pt x="7290936" y="3486393"/>
                </a:lnTo>
                <a:lnTo>
                  <a:pt x="0" y="34863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12147" y="-36089"/>
            <a:ext cx="1269932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Designing the Website</a:t>
            </a:r>
          </a:p>
        </p:txBody>
      </p:sp>
      <p:sp>
        <p:nvSpPr>
          <p:cNvPr id="5" name="Freeform 5"/>
          <p:cNvSpPr/>
          <p:nvPr/>
        </p:nvSpPr>
        <p:spPr>
          <a:xfrm>
            <a:off x="395808" y="5506710"/>
            <a:ext cx="7290936" cy="3486393"/>
          </a:xfrm>
          <a:custGeom>
            <a:avLst/>
            <a:gdLst/>
            <a:ahLst/>
            <a:cxnLst/>
            <a:rect l="l" t="t" r="r" b="b"/>
            <a:pathLst>
              <a:path w="7290936" h="3486393">
                <a:moveTo>
                  <a:pt x="0" y="0"/>
                </a:moveTo>
                <a:lnTo>
                  <a:pt x="7290936" y="0"/>
                </a:lnTo>
                <a:lnTo>
                  <a:pt x="7290936" y="3486393"/>
                </a:lnTo>
                <a:lnTo>
                  <a:pt x="0" y="34863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825345" y="1455819"/>
            <a:ext cx="7290936" cy="3486393"/>
          </a:xfrm>
          <a:custGeom>
            <a:avLst/>
            <a:gdLst/>
            <a:ahLst/>
            <a:cxnLst/>
            <a:rect l="l" t="t" r="r" b="b"/>
            <a:pathLst>
              <a:path w="7290936" h="3486393">
                <a:moveTo>
                  <a:pt x="0" y="0"/>
                </a:moveTo>
                <a:lnTo>
                  <a:pt x="7290936" y="0"/>
                </a:lnTo>
                <a:lnTo>
                  <a:pt x="7290936" y="3486393"/>
                </a:lnTo>
                <a:lnTo>
                  <a:pt x="0" y="34863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8825345" y="5506710"/>
            <a:ext cx="7290936" cy="3486393"/>
          </a:xfrm>
          <a:custGeom>
            <a:avLst/>
            <a:gdLst/>
            <a:ahLst/>
            <a:cxnLst/>
            <a:rect l="l" t="t" r="r" b="b"/>
            <a:pathLst>
              <a:path w="7290936" h="3486393">
                <a:moveTo>
                  <a:pt x="0" y="0"/>
                </a:moveTo>
                <a:lnTo>
                  <a:pt x="7290936" y="0"/>
                </a:lnTo>
                <a:lnTo>
                  <a:pt x="7290936" y="3486393"/>
                </a:lnTo>
                <a:lnTo>
                  <a:pt x="0" y="34863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12147" y="1749969"/>
            <a:ext cx="7290936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Planning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 with wireframing and planning. Define the website's structure and content.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472165" y="1749969"/>
            <a:ext cx="5997296" cy="28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HTML Structure</a:t>
            </a:r>
          </a:p>
          <a:p>
            <a:pPr algn="ctr">
              <a:lnSpc>
                <a:spcPts val="4516"/>
              </a:lnSpc>
            </a:pPr>
            <a:r>
              <a:rPr lang="en-US" sz="32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semantic HTML5 elements. Create a solid foundation for your design.</a:t>
            </a:r>
          </a:p>
          <a:p>
            <a:pPr algn="ctr">
              <a:lnSpc>
                <a:spcPts val="4516"/>
              </a:lnSpc>
            </a:pPr>
            <a:endParaRPr lang="en-US" sz="322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3763" y="5645812"/>
            <a:ext cx="6499319" cy="314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CSS Styling</a:t>
            </a:r>
          </a:p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Apply styles with CSS. Ensure consistency and visual appeal.</a:t>
            </a:r>
          </a:p>
          <a:p>
            <a:pPr algn="ctr">
              <a:lnSpc>
                <a:spcPts val="5022"/>
              </a:lnSpc>
            </a:pPr>
            <a:endParaRPr lang="en-US" sz="3587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21154" y="5645812"/>
            <a:ext cx="6499319" cy="314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Spacing and Padding</a:t>
            </a:r>
          </a:p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appropriate spacing to improve readability. Create visual hierarchy.</a:t>
            </a:r>
          </a:p>
          <a:p>
            <a:pPr algn="ctr">
              <a:lnSpc>
                <a:spcPts val="5022"/>
              </a:lnSpc>
            </a:pPr>
            <a:endParaRPr lang="en-US" sz="3587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8700" y="2038188"/>
            <a:ext cx="11946439" cy="3554066"/>
          </a:xfrm>
          <a:custGeom>
            <a:avLst/>
            <a:gdLst/>
            <a:ahLst/>
            <a:cxnLst/>
            <a:rect l="l" t="t" r="r" b="b"/>
            <a:pathLst>
              <a:path w="11946439" h="3554066">
                <a:moveTo>
                  <a:pt x="0" y="0"/>
                </a:moveTo>
                <a:lnTo>
                  <a:pt x="11946439" y="0"/>
                </a:lnTo>
                <a:lnTo>
                  <a:pt x="11946439" y="3554066"/>
                </a:lnTo>
                <a:lnTo>
                  <a:pt x="0" y="3554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60728" y="159703"/>
            <a:ext cx="1401727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Dimensions and Layout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5993009" y="5906579"/>
            <a:ext cx="11266291" cy="3351721"/>
          </a:xfrm>
          <a:custGeom>
            <a:avLst/>
            <a:gdLst/>
            <a:ahLst/>
            <a:cxnLst/>
            <a:rect l="l" t="t" r="r" b="b"/>
            <a:pathLst>
              <a:path w="11266291" h="3351721">
                <a:moveTo>
                  <a:pt x="0" y="0"/>
                </a:moveTo>
                <a:lnTo>
                  <a:pt x="11266291" y="0"/>
                </a:lnTo>
                <a:lnTo>
                  <a:pt x="11266291" y="3351721"/>
                </a:lnTo>
                <a:lnTo>
                  <a:pt x="0" y="3351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28700" y="2201458"/>
            <a:ext cx="1189513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 your website adapts to different screen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sizes. Use media queries for responsiveness.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93009" y="6898467"/>
            <a:ext cx="1189513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Layout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a grid system or flexbox for a structured layout. Consider user flow and navigation.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833569" y="1988527"/>
            <a:ext cx="15557879" cy="7269773"/>
          </a:xfrm>
          <a:custGeom>
            <a:avLst/>
            <a:gdLst/>
            <a:ahLst/>
            <a:cxnLst/>
            <a:rect l="l" t="t" r="r" b="b"/>
            <a:pathLst>
              <a:path w="15557879" h="7269773">
                <a:moveTo>
                  <a:pt x="0" y="0"/>
                </a:moveTo>
                <a:lnTo>
                  <a:pt x="15557879" y="0"/>
                </a:lnTo>
                <a:lnTo>
                  <a:pt x="15557879" y="7269773"/>
                </a:lnTo>
                <a:lnTo>
                  <a:pt x="0" y="7269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75409" y="2141145"/>
            <a:ext cx="7117155" cy="7117155"/>
          </a:xfrm>
          <a:custGeom>
            <a:avLst/>
            <a:gdLst/>
            <a:ahLst/>
            <a:cxnLst/>
            <a:rect l="l" t="t" r="r" b="b"/>
            <a:pathLst>
              <a:path w="7117155" h="7117155">
                <a:moveTo>
                  <a:pt x="0" y="0"/>
                </a:moveTo>
                <a:lnTo>
                  <a:pt x="7117155" y="0"/>
                </a:lnTo>
                <a:lnTo>
                  <a:pt x="7117155" y="7117155"/>
                </a:lnTo>
                <a:lnTo>
                  <a:pt x="0" y="71171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41233" y="-171450"/>
            <a:ext cx="9488567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Selection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12509" y="2356456"/>
            <a:ext cx="7163474" cy="21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0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Brand Colors</a:t>
            </a:r>
          </a:p>
          <a:p>
            <a:pPr algn="ctr">
              <a:lnSpc>
                <a:spcPts val="4290"/>
              </a:lnSpc>
            </a:pPr>
            <a:r>
              <a:rPr lang="en-US" sz="30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Delhi University's official colors. Maintain brand consistency.</a:t>
            </a:r>
          </a:p>
          <a:p>
            <a:pPr algn="ctr">
              <a:lnSpc>
                <a:spcPts val="4290"/>
              </a:lnSpc>
            </a:pPr>
            <a:endParaRPr lang="en-US" sz="306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44127" y="4685588"/>
            <a:ext cx="7526222" cy="197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8"/>
              </a:lnSpc>
            </a:pPr>
            <a:r>
              <a:rPr lang="en-US" sz="26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Color Harmony</a:t>
            </a:r>
          </a:p>
          <a:p>
            <a:pPr algn="ctr">
              <a:lnSpc>
                <a:spcPts val="3738"/>
              </a:lnSpc>
            </a:pPr>
            <a:r>
              <a:rPr lang="en-US" sz="26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Choose colors that work well together. Ensure visual appeal and readability.</a:t>
            </a:r>
          </a:p>
          <a:p>
            <a:pPr algn="ctr">
              <a:lnSpc>
                <a:spcPts val="4605"/>
              </a:lnSpc>
            </a:pPr>
            <a:endParaRPr lang="en-US" sz="267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45855" y="7252844"/>
            <a:ext cx="8245593" cy="173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2"/>
              </a:lnSpc>
            </a:pPr>
            <a:r>
              <a:rPr lang="en-US" sz="24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Accessibility</a:t>
            </a:r>
          </a:p>
          <a:p>
            <a:pPr algn="ctr">
              <a:lnSpc>
                <a:spcPts val="3472"/>
              </a:lnSpc>
            </a:pPr>
            <a:r>
              <a:rPr lang="en-US" sz="24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Consider color contrast for accessibility. Use sufficient contrast between text and background.</a:t>
            </a:r>
          </a:p>
          <a:p>
            <a:pPr algn="ctr">
              <a:lnSpc>
                <a:spcPts val="3472"/>
              </a:lnSpc>
            </a:pPr>
            <a:endParaRPr lang="en-US" sz="248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269352" y="1271470"/>
            <a:ext cx="11409009" cy="8069281"/>
          </a:xfrm>
          <a:custGeom>
            <a:avLst/>
            <a:gdLst/>
            <a:ahLst/>
            <a:cxnLst/>
            <a:rect l="l" t="t" r="r" b="b"/>
            <a:pathLst>
              <a:path w="11409009" h="8069281">
                <a:moveTo>
                  <a:pt x="0" y="0"/>
                </a:moveTo>
                <a:lnTo>
                  <a:pt x="11409010" y="0"/>
                </a:lnTo>
                <a:lnTo>
                  <a:pt x="11409010" y="8069281"/>
                </a:lnTo>
                <a:lnTo>
                  <a:pt x="0" y="80692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2202567" y="-1042555"/>
            <a:ext cx="13152057" cy="294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endParaRPr/>
          </a:p>
          <a:p>
            <a:pPr algn="ctr">
              <a:lnSpc>
                <a:spcPts val="5880"/>
              </a:lnSpc>
            </a:pPr>
            <a:endParaRPr/>
          </a:p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Avoiding Common Mistakes</a:t>
            </a:r>
          </a:p>
          <a:p>
            <a:pPr algn="ctr">
              <a:lnSpc>
                <a:spcPts val="5880"/>
              </a:lnSpc>
            </a:pPr>
            <a:endParaRPr lang="en-US" sz="42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16178" y="1654579"/>
            <a:ext cx="8538380" cy="1869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8"/>
              </a:lnSpc>
            </a:pPr>
            <a:r>
              <a:rPr lang="en-US" sz="26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Broken Links</a:t>
            </a:r>
          </a:p>
          <a:p>
            <a:pPr algn="ctr">
              <a:lnSpc>
                <a:spcPts val="3728"/>
              </a:lnSpc>
            </a:pPr>
            <a:r>
              <a:rPr lang="en-US" sz="26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Regularly check for broken links. Ensure all links are functional.</a:t>
            </a:r>
          </a:p>
          <a:p>
            <a:pPr algn="ctr">
              <a:lnSpc>
                <a:spcPts val="3728"/>
              </a:lnSpc>
            </a:pPr>
            <a:endParaRPr lang="en-US" sz="266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39982" y="4342684"/>
            <a:ext cx="8538380" cy="1869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8"/>
              </a:lnSpc>
            </a:pPr>
            <a:r>
              <a:rPr lang="en-US" sz="26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Poor Readability</a:t>
            </a:r>
          </a:p>
          <a:p>
            <a:pPr algn="ctr">
              <a:lnSpc>
                <a:spcPts val="3728"/>
              </a:lnSpc>
            </a:pPr>
            <a:r>
              <a:rPr lang="en-US" sz="26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appropriate font sizes and line heights. Ensure good contrast.</a:t>
            </a:r>
          </a:p>
          <a:p>
            <a:pPr algn="ctr">
              <a:lnSpc>
                <a:spcPts val="3728"/>
              </a:lnSpc>
            </a:pPr>
            <a:endParaRPr lang="en-US" sz="266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52055" y="7031537"/>
            <a:ext cx="8538380" cy="1869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8"/>
              </a:lnSpc>
            </a:pPr>
            <a:r>
              <a:rPr lang="en-US" sz="26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Slow Loading Times</a:t>
            </a:r>
          </a:p>
          <a:p>
            <a:pPr algn="ctr">
              <a:lnSpc>
                <a:spcPts val="3728"/>
              </a:lnSpc>
            </a:pPr>
            <a:r>
              <a:rPr lang="en-US" sz="26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 images and code. Improve website performance.</a:t>
            </a:r>
          </a:p>
          <a:p>
            <a:pPr algn="ctr">
              <a:lnSpc>
                <a:spcPts val="3728"/>
              </a:lnSpc>
            </a:pPr>
            <a:endParaRPr lang="en-US" sz="266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29051" y="1395094"/>
            <a:ext cx="10622650" cy="2723261"/>
          </a:xfrm>
          <a:custGeom>
            <a:avLst/>
            <a:gdLst/>
            <a:ahLst/>
            <a:cxnLst/>
            <a:rect l="l" t="t" r="r" b="b"/>
            <a:pathLst>
              <a:path w="10622650" h="2723261">
                <a:moveTo>
                  <a:pt x="0" y="0"/>
                </a:moveTo>
                <a:lnTo>
                  <a:pt x="10622649" y="0"/>
                </a:lnTo>
                <a:lnTo>
                  <a:pt x="10622649" y="2723262"/>
                </a:lnTo>
                <a:lnTo>
                  <a:pt x="0" y="27232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29051" y="-171450"/>
            <a:ext cx="1551015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Enhancing User Experience</a:t>
            </a:r>
          </a:p>
        </p:txBody>
      </p:sp>
      <p:sp>
        <p:nvSpPr>
          <p:cNvPr id="5" name="Freeform 5"/>
          <p:cNvSpPr/>
          <p:nvPr/>
        </p:nvSpPr>
        <p:spPr>
          <a:xfrm>
            <a:off x="7339451" y="4118356"/>
            <a:ext cx="10622650" cy="2723261"/>
          </a:xfrm>
          <a:custGeom>
            <a:avLst/>
            <a:gdLst/>
            <a:ahLst/>
            <a:cxnLst/>
            <a:rect l="l" t="t" r="r" b="b"/>
            <a:pathLst>
              <a:path w="10622650" h="2723261">
                <a:moveTo>
                  <a:pt x="0" y="0"/>
                </a:moveTo>
                <a:lnTo>
                  <a:pt x="10622649" y="0"/>
                </a:lnTo>
                <a:lnTo>
                  <a:pt x="10622649" y="2723261"/>
                </a:lnTo>
                <a:lnTo>
                  <a:pt x="0" y="2723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29051" y="6535039"/>
            <a:ext cx="10622650" cy="2723261"/>
          </a:xfrm>
          <a:custGeom>
            <a:avLst/>
            <a:gdLst/>
            <a:ahLst/>
            <a:cxnLst/>
            <a:rect l="l" t="t" r="r" b="b"/>
            <a:pathLst>
              <a:path w="10622650" h="2723261">
                <a:moveTo>
                  <a:pt x="0" y="0"/>
                </a:moveTo>
                <a:lnTo>
                  <a:pt x="10622649" y="0"/>
                </a:lnTo>
                <a:lnTo>
                  <a:pt x="10622649" y="2723261"/>
                </a:lnTo>
                <a:lnTo>
                  <a:pt x="0" y="2723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743200" y="1533080"/>
            <a:ext cx="874536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Intuitive Navigation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Make navigation clear and easy to use. Users should easily find information.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42631" y="4256341"/>
            <a:ext cx="874536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Clear Calls to Action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clear calls to action. Guide users towards desired actions.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04655" y="6774942"/>
            <a:ext cx="874536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Accessibility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 the website is accessible to everyone. Follow accessibility guidelines.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7899" y="2436722"/>
            <a:ext cx="5982814" cy="5556536"/>
          </a:xfrm>
          <a:custGeom>
            <a:avLst/>
            <a:gdLst/>
            <a:ahLst/>
            <a:cxnLst/>
            <a:rect l="l" t="t" r="r" b="b"/>
            <a:pathLst>
              <a:path w="5982814" h="5556536">
                <a:moveTo>
                  <a:pt x="0" y="0"/>
                </a:moveTo>
                <a:lnTo>
                  <a:pt x="5982815" y="0"/>
                </a:lnTo>
                <a:lnTo>
                  <a:pt x="5982815" y="5556537"/>
                </a:lnTo>
                <a:lnTo>
                  <a:pt x="0" y="5556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7" b="-17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349314" y="2436722"/>
            <a:ext cx="5313160" cy="5429791"/>
          </a:xfrm>
          <a:custGeom>
            <a:avLst/>
            <a:gdLst/>
            <a:ahLst/>
            <a:cxnLst/>
            <a:rect l="l" t="t" r="r" b="b"/>
            <a:pathLst>
              <a:path w="5313160" h="5429791">
                <a:moveTo>
                  <a:pt x="0" y="0"/>
                </a:moveTo>
                <a:lnTo>
                  <a:pt x="5313160" y="0"/>
                </a:lnTo>
                <a:lnTo>
                  <a:pt x="5313160" y="5429791"/>
                </a:lnTo>
                <a:lnTo>
                  <a:pt x="0" y="54297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1887237" y="2420487"/>
            <a:ext cx="6172163" cy="5446026"/>
          </a:xfrm>
          <a:custGeom>
            <a:avLst/>
            <a:gdLst/>
            <a:ahLst/>
            <a:cxnLst/>
            <a:rect l="l" t="t" r="r" b="b"/>
            <a:pathLst>
              <a:path w="6172163" h="5446026">
                <a:moveTo>
                  <a:pt x="0" y="0"/>
                </a:moveTo>
                <a:lnTo>
                  <a:pt x="6172163" y="0"/>
                </a:lnTo>
                <a:lnTo>
                  <a:pt x="6172163" y="5446026"/>
                </a:lnTo>
                <a:lnTo>
                  <a:pt x="0" y="54460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-1288473" y="-161925"/>
            <a:ext cx="19098491" cy="1394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Optimizing for Different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527"/>
            <a:ext cx="18288000" cy="10312054"/>
          </a:xfrm>
          <a:custGeom>
            <a:avLst/>
            <a:gdLst/>
            <a:ahLst/>
            <a:cxnLst/>
            <a:rect l="l" t="t" r="r" b="b"/>
            <a:pathLst>
              <a:path w="18288000" h="10312054">
                <a:moveTo>
                  <a:pt x="0" y="0"/>
                </a:moveTo>
                <a:lnTo>
                  <a:pt x="18288000" y="0"/>
                </a:lnTo>
                <a:lnTo>
                  <a:pt x="18288000" y="10312054"/>
                </a:lnTo>
                <a:lnTo>
                  <a:pt x="0" y="1031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78624" y="1199249"/>
            <a:ext cx="7301365" cy="5215935"/>
          </a:xfrm>
          <a:custGeom>
            <a:avLst/>
            <a:gdLst/>
            <a:ahLst/>
            <a:cxnLst/>
            <a:rect l="l" t="t" r="r" b="b"/>
            <a:pathLst>
              <a:path w="7301365" h="5215935">
                <a:moveTo>
                  <a:pt x="0" y="0"/>
                </a:moveTo>
                <a:lnTo>
                  <a:pt x="7301365" y="0"/>
                </a:lnTo>
                <a:lnTo>
                  <a:pt x="7301365" y="5215935"/>
                </a:lnTo>
                <a:lnTo>
                  <a:pt x="0" y="5215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415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661734" y="956446"/>
            <a:ext cx="9128766" cy="5458738"/>
          </a:xfrm>
          <a:custGeom>
            <a:avLst/>
            <a:gdLst/>
            <a:ahLst/>
            <a:cxnLst/>
            <a:rect l="l" t="t" r="r" b="b"/>
            <a:pathLst>
              <a:path w="9128766" h="5458738">
                <a:moveTo>
                  <a:pt x="0" y="0"/>
                </a:moveTo>
                <a:lnTo>
                  <a:pt x="9128766" y="0"/>
                </a:lnTo>
                <a:lnTo>
                  <a:pt x="9128766" y="5458738"/>
                </a:lnTo>
                <a:lnTo>
                  <a:pt x="0" y="545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774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78624" y="-142875"/>
            <a:ext cx="15217021" cy="1342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74"/>
              </a:lnSpc>
            </a:pPr>
            <a:r>
              <a:rPr lang="en-US" sz="79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and Key Takeaways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341</Words>
  <Application>Microsoft Office PowerPoint</Application>
  <PresentationFormat>Custom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Canva Sans Bold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harsh diwedi</cp:lastModifiedBy>
  <cp:revision>2</cp:revision>
  <dcterms:created xsi:type="dcterms:W3CDTF">2006-08-16T00:00:00Z</dcterms:created>
  <dcterms:modified xsi:type="dcterms:W3CDTF">2024-09-30T07:16:47Z</dcterms:modified>
  <dc:identifier>DAGSNuhz9Eo</dc:identifier>
</cp:coreProperties>
</file>