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78" r:id="rId2"/>
  </p:sldMasterIdLst>
  <p:notesMasterIdLst>
    <p:notesMasterId r:id="rId18"/>
  </p:notesMasterIdLst>
  <p:handoutMasterIdLst>
    <p:handoutMasterId r:id="rId19"/>
  </p:handoutMasterIdLst>
  <p:sldIdLst>
    <p:sldId id="271" r:id="rId3"/>
    <p:sldId id="269" r:id="rId4"/>
    <p:sldId id="268" r:id="rId5"/>
    <p:sldId id="270" r:id="rId6"/>
    <p:sldId id="280" r:id="rId7"/>
    <p:sldId id="281" r:id="rId8"/>
    <p:sldId id="272" r:id="rId9"/>
    <p:sldId id="273" r:id="rId10"/>
    <p:sldId id="282" r:id="rId11"/>
    <p:sldId id="274" r:id="rId12"/>
    <p:sldId id="283" r:id="rId13"/>
    <p:sldId id="276" r:id="rId14"/>
    <p:sldId id="284" r:id="rId15"/>
    <p:sldId id="285" r:id="rId16"/>
    <p:sldId id="287" r:id="rId17"/>
  </p:sldIdLst>
  <p:sldSz cx="9144000" cy="6858000" type="screen4x3"/>
  <p:notesSz cx="6934200" cy="92202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CCCCCC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9D87937-E050-42FE-8CC9-DB4FEFB063C9}">
          <p14:sldIdLst>
            <p14:sldId id="271"/>
            <p14:sldId id="269"/>
            <p14:sldId id="268"/>
            <p14:sldId id="270"/>
            <p14:sldId id="280"/>
            <p14:sldId id="281"/>
          </p14:sldIdLst>
        </p14:section>
        <p14:section name="Untitled Section" id="{44D8E72B-422F-495C-B8CB-B989935DEFF2}">
          <p14:sldIdLst>
            <p14:sldId id="272"/>
            <p14:sldId id="273"/>
            <p14:sldId id="282"/>
            <p14:sldId id="274"/>
            <p14:sldId id="283"/>
            <p14:sldId id="276"/>
            <p14:sldId id="284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8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9900"/>
    <a:srgbClr val="008000"/>
    <a:srgbClr val="CCCC00"/>
    <a:srgbClr val="FFFF66"/>
    <a:srgbClr val="949494"/>
    <a:srgbClr val="CC00CC"/>
    <a:srgbClr val="FB0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709" autoAdjust="0"/>
  </p:normalViewPr>
  <p:slideViewPr>
    <p:cSldViewPr snapToGrid="0">
      <p:cViewPr varScale="1">
        <p:scale>
          <a:sx n="84" d="100"/>
          <a:sy n="84" d="100"/>
        </p:scale>
        <p:origin x="1781" y="82"/>
      </p:cViewPr>
      <p:guideLst>
        <p:guide orient="horz" pos="3958"/>
        <p:guide orient="horz" pos="1117"/>
        <p:guide pos="19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55" tIns="44778" rIns="89555" bIns="44778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55" tIns="44778" rIns="89555" bIns="44778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55" tIns="44778" rIns="89555" bIns="44778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55" tIns="44778" rIns="89555" bIns="44778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19A2E-C258-484E-A147-E24D474C0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1" tIns="46140" rIns="92281" bIns="46140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1" tIns="46140" rIns="92281" bIns="46140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1" tIns="46140" rIns="92281" bIns="461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1" tIns="46140" rIns="92281" bIns="46140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81" tIns="46140" rIns="92281" bIns="4614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EC43DF-89A6-45A0-BF4B-BF5AECFE7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53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65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8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6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7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2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8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0038" y="309563"/>
            <a:ext cx="7559676" cy="5670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6700" y="6208099"/>
            <a:ext cx="6477000" cy="12936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that only</a:t>
            </a:r>
            <a:r>
              <a:rPr lang="en-US" sz="1400" baseline="0" dirty="0" smtClean="0">
                <a:latin typeface="Times New Roman" pitchFamily="18" charset="0"/>
                <a:cs typeface="Times New Roman" pitchFamily="18" charset="0"/>
              </a:rPr>
              <a:t> the last of the advanced criteria is showing up on the search on field.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6F6C-5AE3-41B8-AC0C-24B22AB6F1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onrtp18.gcsc.att.com/wiki/index.php/Image:2010porsche.jp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ngStrk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24275"/>
            <a:ext cx="9144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738" y="6477000"/>
            <a:ext cx="36972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2007 AT&amp;T Knowledge Ventures. All rights reserved. AT&amp;T </a:t>
            </a:r>
            <a:br>
              <a:rPr lang="en-US" sz="900" dirty="0">
                <a:solidFill>
                  <a:schemeClr val="bg1"/>
                </a:solidFill>
                <a:latin typeface="Arial" charset="0"/>
              </a:rPr>
            </a:br>
            <a:r>
              <a:rPr lang="en-US" sz="900" dirty="0">
                <a:solidFill>
                  <a:schemeClr val="bg1"/>
                </a:solidFill>
                <a:latin typeface="Arial" charset="0"/>
              </a:rPr>
              <a:t>and the AT&amp;T logo are trademarks of AT&amp;T Knowledge  Ventures.</a:t>
            </a:r>
          </a:p>
        </p:txBody>
      </p:sp>
      <p:pic>
        <p:nvPicPr>
          <p:cNvPr id="6" name="Picture 9" descr="500px-2010porsche">
            <a:hlinkClick r:id="rId3" tooltip="2010porsche.jpg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861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7772400" cy="1116013"/>
          </a:xfrm>
          <a:ln w="9525"/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246313"/>
            <a:ext cx="7772400" cy="1138237"/>
          </a:xfrm>
          <a:ln w="9525"/>
        </p:spPr>
        <p:txBody>
          <a:bodyPr lIns="91440" tIns="45720" rIns="91440" bIns="45720"/>
          <a:lstStyle>
            <a:lvl1pPr>
              <a:spcBef>
                <a:spcPct val="0"/>
              </a:spcBef>
              <a:spcAft>
                <a:spcPct val="0"/>
              </a:spcAft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26B8-7DB2-41A3-B851-D8060683F4F5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F4EAA45-A2B1-499D-AFD8-9CF0D961F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7163" y="509588"/>
            <a:ext cx="2008187" cy="5027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38" y="509588"/>
            <a:ext cx="5876925" cy="5027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20826-2BE3-4F8F-B2DA-A21439AFCA27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019B3B1-5987-4B07-B2B2-E71C8BE04B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509588"/>
            <a:ext cx="7200900" cy="785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7838" y="1485900"/>
            <a:ext cx="3941762" cy="405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85900"/>
            <a:ext cx="3943350" cy="405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EC24-F4AB-4A4C-9E92-5518039184A8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99D4351-8F85-4555-BC8E-A80A819A0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7838" y="509588"/>
            <a:ext cx="8037512" cy="502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18C77-5F8D-4E71-9AC1-092FC702D2D9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11FDD741-B6C6-4E5A-9B1E-15C0500AB8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8D596-161C-4FA6-8F98-960BF044701E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809BE008-C5E2-42BF-BFAB-9C06E15957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trnl_cnsmr_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2649538"/>
            <a:ext cx="7189788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1638" y="6457950"/>
            <a:ext cx="632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algn="l" defTabSz="947738" fontAlgn="auto">
              <a:buClr>
                <a:srgbClr val="067AB4"/>
              </a:buClr>
              <a:buSzPct val="100000"/>
              <a:defRPr/>
            </a:pPr>
            <a:r>
              <a:rPr lang="en-US" sz="600" kern="0" dirty="0" smtClean="0">
                <a:solidFill>
                  <a:srgbClr val="FFFFFF"/>
                </a:solidFill>
                <a:latin typeface="Verdana"/>
              </a:rPr>
              <a:t>©2010 AT&amp;T Intellectual Property. All rights reserved. AT&amp;T and the AT&amp;T logo are trademarks of AT&amp;T Intellectual Property.</a:t>
            </a:r>
            <a:endParaRPr lang="en-US" sz="600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" name="Picture 8" descr="att_globe_rgb_grd_pos_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0225" y="377825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1637" y="381000"/>
            <a:ext cx="7370763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01638" y="4572000"/>
            <a:ext cx="3103562" cy="838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7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ntrnl_cnsmr_exp_dvdr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818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01638" y="1790700"/>
            <a:ext cx="4932362" cy="9144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9"/>
          <p:cNvSpPr>
            <a:spLocks noGrp="1"/>
          </p:cNvSpPr>
          <p:nvPr>
            <p:ph type="title"/>
          </p:nvPr>
        </p:nvSpPr>
        <p:spPr>
          <a:xfrm>
            <a:off x="401637" y="381000"/>
            <a:ext cx="5694363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505E4FDD-A278-4C39-8EBE-F89F0971DC7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426259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ntnal_cnsmr_exp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38775"/>
            <a:ext cx="3200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01638" y="381000"/>
            <a:ext cx="7370762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07229" y="1999720"/>
            <a:ext cx="8335133" cy="285856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C5A7E-3367-4B5F-9811-7C0933359752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2506938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ntnal_cnsmr_exp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38775"/>
            <a:ext cx="3200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401638" y="381000"/>
            <a:ext cx="7370762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07230" y="1981200"/>
            <a:ext cx="3941762" cy="308716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7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1981200"/>
            <a:ext cx="3943350" cy="308716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7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5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DD79D9A8-7C66-4B14-869B-67664B7A671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3716176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intnal_cnsmr_exp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38775"/>
            <a:ext cx="3200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81000"/>
            <a:ext cx="7370762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06400" y="2667000"/>
            <a:ext cx="3941762" cy="308716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795910" y="2667000"/>
            <a:ext cx="3943350" cy="308716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buSzPct val="100000"/>
              <a:defRPr sz="20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buSzPct val="100000"/>
              <a:defRPr sz="16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07230" y="1981200"/>
            <a:ext cx="3936170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938660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FFA8EF82-49DC-496A-9AAE-54D5F143C9C2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202875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CDE3-E981-4FD3-86EB-559A3331E917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A90876-99D9-42B9-96E1-1E9C90DE7F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intnal_cnsmr_exp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38775"/>
            <a:ext cx="3200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29138" y="2562225"/>
            <a:ext cx="0" cy="3479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rgbClr val="FF7200"/>
              </a:solidFill>
              <a:latin typeface="Arial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271588" y="2566988"/>
            <a:ext cx="656113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rgbClr val="FF7200"/>
              </a:solidFill>
              <a:latin typeface="Arial" charset="0"/>
            </a:endParaRPr>
          </a:p>
        </p:txBody>
      </p:sp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81000"/>
            <a:ext cx="7370762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1284475" y="2669756"/>
            <a:ext cx="3150531" cy="343421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spcAft>
                <a:spcPts val="0"/>
              </a:spcAft>
              <a:defRPr sz="1800">
                <a:solidFill>
                  <a:schemeClr val="accent1"/>
                </a:solidFill>
              </a:defRPr>
            </a:lvl1pPr>
            <a:lvl2pPr marL="287338" indent="-1952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ucida Grande"/>
              <a:buChar char="•"/>
              <a:defRPr sz="1800">
                <a:solidFill>
                  <a:schemeClr val="accent1"/>
                </a:solidFill>
              </a:defRPr>
            </a:lvl2pPr>
            <a:lvl3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2669756"/>
            <a:ext cx="3295682" cy="343421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spcAft>
                <a:spcPts val="0"/>
              </a:spcAft>
              <a:defRPr sz="1800">
                <a:solidFill>
                  <a:schemeClr val="accent1"/>
                </a:solidFill>
              </a:defRPr>
            </a:lvl1pPr>
            <a:lvl2pPr marL="287338" indent="-1952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2pPr>
            <a:lvl3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defRPr sz="1800">
                <a:solidFill>
                  <a:schemeClr val="accent1"/>
                </a:solidFill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270071" y="1981200"/>
            <a:ext cx="6603858" cy="533400"/>
          </a:xfrm>
          <a:prstGeom prst="rect">
            <a:avLst/>
          </a:prstGeom>
        </p:spPr>
        <p:txBody>
          <a:bodyPr vert="horz" bIns="0" anchor="b" anchorCtr="0"/>
          <a:lstStyle>
            <a:lvl1pPr algn="ctr">
              <a:defRPr>
                <a:solidFill>
                  <a:srgbClr val="80808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A43D049A-30FC-40E0-9C0B-7E98EDCDE3D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296855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ntnal_cnsmr_exp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38775"/>
            <a:ext cx="3200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5"/>
          <p:cNvSpPr>
            <a:spLocks noGrp="1"/>
          </p:cNvSpPr>
          <p:nvPr>
            <p:ph type="title"/>
          </p:nvPr>
        </p:nvSpPr>
        <p:spPr>
          <a:xfrm>
            <a:off x="401638" y="381000"/>
            <a:ext cx="7370762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F7FC8CA1-857D-474D-8BBB-C5C85F0DA8B9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2810982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836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94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91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75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01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79413"/>
            <a:ext cx="8037513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171575" y="6578600"/>
            <a:ext cx="1647825" cy="152400"/>
          </a:xfrm>
          <a:prstGeom prst="rect">
            <a:avLst/>
          </a:prstGeom>
        </p:spPr>
        <p:txBody>
          <a:bodyPr/>
          <a:lstStyle>
            <a:lvl1pPr algn="ctr" eaLnBrk="0" fontAlgn="auto" hangingPunct="0">
              <a:spcBef>
                <a:spcPct val="50000"/>
              </a:spcBef>
              <a:spcAft>
                <a:spcPts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sz="1800" dirty="0">
              <a:solidFill>
                <a:srgbClr val="FF72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Page </a:t>
            </a:r>
            <a:fld id="{7AAAC82B-8D2D-4603-8573-DAE09ED74A9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8164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1171575" y="6424613"/>
            <a:ext cx="1647825" cy="152400"/>
          </a:xfrm>
          <a:prstGeom prst="rect">
            <a:avLst/>
          </a:prstGeom>
        </p:spPr>
        <p:txBody>
          <a:bodyPr/>
          <a:lstStyle>
            <a:lvl1pPr algn="ctr" eaLnBrk="0" fontAlgn="auto" hangingPunct="0">
              <a:spcBef>
                <a:spcPct val="50000"/>
              </a:spcBef>
              <a:spcAft>
                <a:spcPts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sz="1800" dirty="0">
              <a:solidFill>
                <a:srgbClr val="FF7200"/>
              </a:solidFill>
            </a:endParaRP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42C9-D4BD-4854-B8AF-3ED5CD5DB1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231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7975" y="6448425"/>
            <a:ext cx="61595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fld id="{91E392B7-A1AD-4EB5-BFB5-4A15495F5A13}" type="slidenum">
              <a:rPr lang="en-US" sz="1100">
                <a:solidFill>
                  <a:srgbClr val="FF7200"/>
                </a:solidFill>
                <a:latin typeface="Verdana"/>
                <a:cs typeface="Verdana"/>
              </a:rPr>
              <a:pPr algn="l" eaLnBrk="1" hangingPunct="1">
                <a:spcBef>
                  <a:spcPct val="0"/>
                </a:spcBef>
                <a:defRPr/>
              </a:pPr>
              <a:t>‹#›</a:t>
            </a:fld>
            <a:endParaRPr lang="en-US" sz="1100" dirty="0">
              <a:solidFill>
                <a:srgbClr val="FF7200"/>
              </a:solidFill>
              <a:latin typeface="Verdana"/>
              <a:cs typeface="Verdana"/>
            </a:endParaRPr>
          </a:p>
        </p:txBody>
      </p:sp>
      <p:pic>
        <p:nvPicPr>
          <p:cNvPr id="3" name="Picture 30" descr="titlelogo_light"/>
          <p:cNvPicPr>
            <a:picLocks noChangeAspect="1" noChangeArrowheads="1"/>
          </p:cNvPicPr>
          <p:nvPr userDrawn="1"/>
        </p:nvPicPr>
        <p:blipFill>
          <a:blip r:embed="rId2" cstate="print"/>
          <a:srcRect r="50777"/>
          <a:stretch>
            <a:fillRect/>
          </a:stretch>
        </p:blipFill>
        <p:spPr bwMode="gray">
          <a:xfrm>
            <a:off x="8250238" y="6007100"/>
            <a:ext cx="674687" cy="627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9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31F48-22EE-4FBB-98BD-31FA38F67C22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AC89F0F-2D61-4869-9698-7CC44D1CBA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7975" y="6448425"/>
            <a:ext cx="61595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fld id="{47CDED64-D391-46E9-B207-6C862F71325D}" type="slidenum">
              <a:rPr lang="en-US" sz="1100">
                <a:solidFill>
                  <a:srgbClr val="FF7200"/>
                </a:solidFill>
                <a:latin typeface="Verdana"/>
                <a:cs typeface="Verdana"/>
              </a:rPr>
              <a:pPr algn="l" eaLnBrk="1" hangingPunct="1">
                <a:spcBef>
                  <a:spcPct val="0"/>
                </a:spcBef>
                <a:defRPr/>
              </a:pPr>
              <a:t>‹#›</a:t>
            </a:fld>
            <a:endParaRPr lang="en-US" sz="1100" dirty="0">
              <a:solidFill>
                <a:srgbClr val="FF7200"/>
              </a:solidFill>
              <a:latin typeface="Verdana"/>
              <a:cs typeface="Verdana"/>
            </a:endParaRPr>
          </a:p>
        </p:txBody>
      </p:sp>
      <p:pic>
        <p:nvPicPr>
          <p:cNvPr id="3" name="Picture 30" descr="titlelogo_light"/>
          <p:cNvPicPr>
            <a:picLocks noChangeAspect="1" noChangeArrowheads="1"/>
          </p:cNvPicPr>
          <p:nvPr userDrawn="1"/>
        </p:nvPicPr>
        <p:blipFill>
          <a:blip r:embed="rId2" cstate="print"/>
          <a:srcRect r="50777"/>
          <a:stretch>
            <a:fillRect/>
          </a:stretch>
        </p:blipFill>
        <p:spPr bwMode="gray">
          <a:xfrm>
            <a:off x="8250238" y="6007100"/>
            <a:ext cx="674687" cy="627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1539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7975" y="6448425"/>
            <a:ext cx="61595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fld id="{73CBB7E2-005D-4D6E-B95D-10FF3CACC873}" type="slidenum">
              <a:rPr lang="en-US" sz="1100">
                <a:solidFill>
                  <a:srgbClr val="FF7200"/>
                </a:solidFill>
                <a:latin typeface="Verdana"/>
                <a:cs typeface="Verdana"/>
              </a:rPr>
              <a:pPr algn="l" eaLnBrk="1" hangingPunct="1">
                <a:spcBef>
                  <a:spcPct val="0"/>
                </a:spcBef>
                <a:defRPr/>
              </a:pPr>
              <a:t>‹#›</a:t>
            </a:fld>
            <a:endParaRPr lang="en-US" sz="1100" dirty="0">
              <a:solidFill>
                <a:srgbClr val="FF7200"/>
              </a:solidFill>
              <a:latin typeface="Verdana"/>
              <a:cs typeface="Verdana"/>
            </a:endParaRPr>
          </a:p>
        </p:txBody>
      </p:sp>
      <p:pic>
        <p:nvPicPr>
          <p:cNvPr id="3" name="Picture 30" descr="titlelogo_light"/>
          <p:cNvPicPr>
            <a:picLocks noChangeAspect="1" noChangeArrowheads="1"/>
          </p:cNvPicPr>
          <p:nvPr userDrawn="1"/>
        </p:nvPicPr>
        <p:blipFill>
          <a:blip r:embed="rId2" cstate="print"/>
          <a:srcRect r="50777"/>
          <a:stretch>
            <a:fillRect/>
          </a:stretch>
        </p:blipFill>
        <p:spPr bwMode="gray">
          <a:xfrm>
            <a:off x="8250238" y="6007100"/>
            <a:ext cx="674687" cy="627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7428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7975" y="6448425"/>
            <a:ext cx="61595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fld id="{3E450CF4-4E1F-41F4-8AFE-4FD0BE20EBE6}" type="slidenum">
              <a:rPr lang="en-US" sz="1100">
                <a:solidFill>
                  <a:srgbClr val="FF7200"/>
                </a:solidFill>
                <a:latin typeface="Verdana"/>
                <a:cs typeface="Verdana"/>
              </a:rPr>
              <a:pPr algn="l" eaLnBrk="1" hangingPunct="1">
                <a:spcBef>
                  <a:spcPct val="0"/>
                </a:spcBef>
                <a:defRPr/>
              </a:pPr>
              <a:t>‹#›</a:t>
            </a:fld>
            <a:endParaRPr lang="en-US" sz="1100" dirty="0">
              <a:solidFill>
                <a:srgbClr val="FF7200"/>
              </a:solidFill>
              <a:latin typeface="Verdana"/>
              <a:cs typeface="Verdana"/>
            </a:endParaRPr>
          </a:p>
        </p:txBody>
      </p:sp>
      <p:pic>
        <p:nvPicPr>
          <p:cNvPr id="3" name="Picture 30" descr="titlelogo_light"/>
          <p:cNvPicPr>
            <a:picLocks noChangeAspect="1" noChangeArrowheads="1"/>
          </p:cNvPicPr>
          <p:nvPr userDrawn="1"/>
        </p:nvPicPr>
        <p:blipFill>
          <a:blip r:embed="rId2" cstate="print"/>
          <a:srcRect r="50777"/>
          <a:stretch>
            <a:fillRect/>
          </a:stretch>
        </p:blipFill>
        <p:spPr bwMode="gray">
          <a:xfrm>
            <a:off x="8250238" y="6007100"/>
            <a:ext cx="674687" cy="627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126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7975" y="6448425"/>
            <a:ext cx="61595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fld id="{3D2469A6-D37A-4404-98EE-6A9B2ABAC7DC}" type="slidenum">
              <a:rPr lang="en-US" sz="1100">
                <a:solidFill>
                  <a:srgbClr val="FF7200"/>
                </a:solidFill>
                <a:latin typeface="Verdana"/>
                <a:cs typeface="Verdana"/>
              </a:rPr>
              <a:pPr algn="l" eaLnBrk="1" hangingPunct="1">
                <a:spcBef>
                  <a:spcPct val="0"/>
                </a:spcBef>
                <a:defRPr/>
              </a:pPr>
              <a:t>‹#›</a:t>
            </a:fld>
            <a:endParaRPr lang="en-US" sz="1100" dirty="0">
              <a:solidFill>
                <a:srgbClr val="FF7200"/>
              </a:solidFill>
              <a:latin typeface="Verdana"/>
              <a:cs typeface="Verdana"/>
            </a:endParaRPr>
          </a:p>
        </p:txBody>
      </p:sp>
      <p:pic>
        <p:nvPicPr>
          <p:cNvPr id="3" name="Picture 30" descr="titlelogo_light"/>
          <p:cNvPicPr>
            <a:picLocks noChangeAspect="1" noChangeArrowheads="1"/>
          </p:cNvPicPr>
          <p:nvPr userDrawn="1"/>
        </p:nvPicPr>
        <p:blipFill>
          <a:blip r:embed="rId2" cstate="print"/>
          <a:srcRect r="50777"/>
          <a:stretch>
            <a:fillRect/>
          </a:stretch>
        </p:blipFill>
        <p:spPr bwMode="gray">
          <a:xfrm>
            <a:off x="8250238" y="6007100"/>
            <a:ext cx="674687" cy="627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639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49275" y="6372098"/>
            <a:ext cx="39338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46100" y="6455664"/>
            <a:ext cx="3990134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pic>
        <p:nvPicPr>
          <p:cNvPr id="8" name="Picture 7" descr="att_globe_rgb_grd_po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6" y="6188932"/>
            <a:ext cx="371475" cy="3714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9275" y="1163013"/>
            <a:ext cx="6172200" cy="9844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800"/>
              </a:spcAft>
              <a:defRPr sz="3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49276" y="2166005"/>
            <a:ext cx="4734335" cy="7572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54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38" y="1485900"/>
            <a:ext cx="3941762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85900"/>
            <a:ext cx="39433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AF3D-54B9-4934-8E2E-12F1618782FB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471AB55-4F92-4ABF-9B47-211CC1AF0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AA20-CCA0-46ED-85A7-FA2449CA5E64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D475F0-415E-4D51-B28E-B79B7EBCC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0F03A-61A8-4D40-9008-FA6DAEC67B78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B605A40-07E9-4513-B424-808B684B6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3263-97B5-465A-9A01-786AD6427D3B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33FC3FA1-4F7D-4742-B1D0-525B12C1FF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8823F-6CCC-4DB8-B762-E17CDA3BFCAF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1B59887D-A8E2-491C-9C19-FD01D6E7C9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71970-C4E4-4D29-8D1D-7B8584A59087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743C8F5-B1E4-434C-A024-DDC65AA5C4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actionrtp18.gcsc.att.com/wiki/index.php/Image:2010porsche.jp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py_slide_opt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6988" y="509588"/>
            <a:ext cx="7200900" cy="785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485900"/>
            <a:ext cx="8037512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573588" y="6604000"/>
            <a:ext cx="18415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endParaRPr lang="en-US" sz="9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1575" y="6424613"/>
            <a:ext cx="1647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9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4057ED-DEB5-4D46-9C3F-B1DA46DC40F2}" type="datetime4">
              <a:rPr lang="en-US"/>
              <a:pPr>
                <a:defRPr/>
              </a:pPr>
              <a:t>October 10, 2017</a:t>
            </a:fld>
            <a:r>
              <a:rPr lang="en-US" dirty="0"/>
              <a:t>AT&amp;T Proprietary</a:t>
            </a:r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423025"/>
            <a:ext cx="8175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9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EDCEFAB-FFF2-4B59-ADD1-D39E95C7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128" name="Picture 9" descr="500px-2010porsche">
            <a:hlinkClick r:id="rId17" tooltip="2010porsche.jpg"/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23507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6" r:id="rId2"/>
    <p:sldLayoutId id="2147483775" r:id="rId3"/>
    <p:sldLayoutId id="2147483774" r:id="rId4"/>
    <p:sldLayoutId id="2147483773" r:id="rId5"/>
    <p:sldLayoutId id="2147483772" r:id="rId6"/>
    <p:sldLayoutId id="2147483771" r:id="rId7"/>
    <p:sldLayoutId id="2147483770" r:id="rId8"/>
    <p:sldLayoutId id="2147483769" r:id="rId9"/>
    <p:sldLayoutId id="2147483768" r:id="rId10"/>
    <p:sldLayoutId id="2147483767" r:id="rId11"/>
    <p:sldLayoutId id="2147483766" r:id="rId12"/>
    <p:sldLayoutId id="2147483765" r:id="rId13"/>
    <p:sldLayoutId id="2147483764" r:id="rId14"/>
  </p:sldLayoutIdLst>
  <p:transition>
    <p:dissolve/>
  </p:transition>
  <p:hf hdr="0" ftr="0" dt="0"/>
  <p:txStyles>
    <p:titleStyle>
      <a:lvl1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2pPr>
      <a:lvl3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3pPr>
      <a:lvl4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4pPr>
      <a:lvl5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5pPr>
      <a:lvl6pPr marL="457200" algn="l" defTabSz="947738" rtl="0" fontAlgn="base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6pPr>
      <a:lvl7pPr marL="914400" algn="l" defTabSz="947738" rtl="0" fontAlgn="base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7pPr>
      <a:lvl8pPr marL="1371600" algn="l" defTabSz="947738" rtl="0" fontAlgn="base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8pPr>
      <a:lvl9pPr marL="1828800" algn="l" defTabSz="947738" rtl="0" fontAlgn="base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9pPr>
    </p:titleStyle>
    <p:bodyStyle>
      <a:lvl1pPr marL="228600" indent="-228600" algn="l" defTabSz="947738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947738" rtl="0" eaLnBrk="0" fontAlgn="base" hangingPunct="0">
        <a:spcBef>
          <a:spcPct val="10000"/>
        </a:spcBef>
        <a:spcAft>
          <a:spcPct val="3000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</a:defRPr>
      </a:lvl2pPr>
      <a:lvl3pPr marL="914400" indent="-22860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IB Wb Regular" pitchFamily="1" charset="0"/>
        <a:buChar char="–"/>
        <a:defRPr sz="2400">
          <a:solidFill>
            <a:schemeClr val="tx1"/>
          </a:solidFill>
          <a:latin typeface="+mn-lt"/>
        </a:defRPr>
      </a:lvl3pPr>
      <a:lvl4pPr marL="1257300" indent="-22860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Char char="•"/>
        <a:defRPr sz="1600">
          <a:solidFill>
            <a:schemeClr val="tx1"/>
          </a:solidFill>
          <a:latin typeface="+mn-lt"/>
        </a:defRPr>
      </a:lvl4pPr>
      <a:lvl5pPr marL="1600200" indent="-22860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373188" indent="-222250" algn="l" defTabSz="947738" rtl="0" fontAlgn="base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830388" indent="-222250" algn="l" defTabSz="947738" rtl="0" fontAlgn="base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287588" indent="-222250" algn="l" defTabSz="947738" rtl="0" fontAlgn="base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744788" indent="-222250" algn="l" defTabSz="947738" rtl="0" fontAlgn="base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att_globe_rgb_grd_pos_2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382000" y="73025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200" y="6369050"/>
            <a:ext cx="5113338" cy="26035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AT&amp;T Proprietary (Internal Use Only)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1638" y="6432550"/>
            <a:ext cx="360362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0" fontAlgn="auto" hangingPunct="0">
              <a:spcBef>
                <a:spcPct val="50000"/>
              </a:spcBef>
              <a:spcAft>
                <a:spcPts val="0"/>
              </a:spcAft>
              <a:defRPr sz="80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0B9DB18-8EEB-4AEA-9ADC-E57D582DE16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</p:sldLayoutIdLst>
  <p:hf hdr="0" dt="0"/>
  <p:txStyles>
    <p:titleStyle>
      <a:lvl1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2pPr>
      <a:lvl3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3pPr>
      <a:lvl4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4pPr>
      <a:lvl5pPr algn="l" defTabSz="947738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5pPr>
      <a:lvl6pPr marL="457200" algn="l" defTabSz="947738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6pPr>
      <a:lvl7pPr marL="914400" algn="l" defTabSz="947738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7pPr>
      <a:lvl8pPr marL="1371600" algn="l" defTabSz="947738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8pPr>
      <a:lvl9pPr marL="1828800" algn="l" defTabSz="947738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-111" charset="0"/>
        </a:defRPr>
      </a:lvl9pPr>
    </p:titleStyle>
    <p:bodyStyle>
      <a:lvl1pPr marL="342900" indent="-342900" algn="l" defTabSz="947738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10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defTabSz="947738" rtl="0" eaLnBrk="0" fontAlgn="base" hangingPunct="0">
        <a:spcBef>
          <a:spcPct val="10000"/>
        </a:spcBef>
        <a:spcAft>
          <a:spcPct val="3000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461963" indent="-225425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IB Wb Regular"/>
        <a:buChar char="–"/>
        <a:defRPr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692150" indent="-22860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915988" indent="-222250" algn="l" defTabSz="947738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34" charset="0"/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373188" indent="-222250" algn="l" defTabSz="947738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6pPr>
      <a:lvl7pPr marL="1830388" indent="-222250" algn="l" defTabSz="947738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7pPr>
      <a:lvl8pPr marL="2287588" indent="-222250" algn="l" defTabSz="947738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8pPr>
      <a:lvl9pPr marL="2744788" indent="-222250" algn="l" defTabSz="947738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Font typeface="Verdana" pitchFamily="-111" charset="0"/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itle option 2 orange"/>
          <p:cNvSpPr>
            <a:spLocks noGrp="1"/>
          </p:cNvSpPr>
          <p:nvPr>
            <p:ph type="title"/>
          </p:nvPr>
        </p:nvSpPr>
        <p:spPr>
          <a:xfrm>
            <a:off x="446715" y="1433841"/>
            <a:ext cx="6172200" cy="984442"/>
          </a:xfrm>
        </p:spPr>
        <p:txBody>
          <a:bodyPr/>
          <a:lstStyle/>
          <a:p>
            <a:r>
              <a:rPr lang="en-US" sz="3200" dirty="0" smtClean="0">
                <a:solidFill>
                  <a:srgbClr val="F382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itle 3" title="Title option 2 orange"/>
          <p:cNvSpPr txBox="1">
            <a:spLocks/>
          </p:cNvSpPr>
          <p:nvPr/>
        </p:nvSpPr>
        <p:spPr>
          <a:xfrm>
            <a:off x="446715" y="669808"/>
            <a:ext cx="4629150" cy="98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F382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js - Mozilla Firefox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28459" r="1400" b="2721"/>
          <a:stretch/>
        </p:blipFill>
        <p:spPr bwMode="gray">
          <a:xfrm>
            <a:off x="117236" y="1215956"/>
            <a:ext cx="8676568" cy="3998069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SonarQube- Violations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10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29807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11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3" name="Picture 2" descr="js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15805" r="4042" b="1566"/>
          <a:stretch/>
        </p:blipFill>
        <p:spPr>
          <a:xfrm>
            <a:off x="13478" y="1177046"/>
            <a:ext cx="8725710" cy="4007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240" y="671341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Sample solution</a:t>
            </a:r>
          </a:p>
        </p:txBody>
      </p:sp>
    </p:spTree>
    <p:extLst>
      <p:ext uri="{BB962C8B-B14F-4D97-AF65-F5344CB8AC3E}">
        <p14:creationId xmlns:p14="http://schemas.microsoft.com/office/powerpoint/2010/main" val="20431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251011" y="700089"/>
            <a:ext cx="8776447" cy="49566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indent="0"/>
            <a:endParaRPr lang="en-US" sz="1400" b="1" dirty="0" smtClean="0">
              <a:solidFill>
                <a:schemeClr val="accent1"/>
              </a:solidFill>
              <a:ea typeface="ＭＳ Ｐゴシック" pitchFamily="-111" charset="-128"/>
            </a:endParaRPr>
          </a:p>
          <a:p>
            <a:pPr marL="0" indent="0"/>
            <a:r>
              <a:rPr lang="en-US" sz="1400" b="1" dirty="0" smtClean="0">
                <a:solidFill>
                  <a:schemeClr val="accent1"/>
                </a:solidFill>
                <a:ea typeface="ＭＳ Ｐゴシック" pitchFamily="-111" charset="-128"/>
              </a:rPr>
              <a:t>For </a:t>
            </a:r>
            <a:r>
              <a:rPr lang="en-US" sz="1400" b="1" dirty="0">
                <a:solidFill>
                  <a:schemeClr val="accent1"/>
                </a:solidFill>
                <a:ea typeface="ＭＳ Ｐゴシック" pitchFamily="-111" charset="-128"/>
              </a:rPr>
              <a:t>each violations you </a:t>
            </a:r>
            <a:r>
              <a:rPr lang="en-US" sz="1400" b="1" dirty="0" smtClean="0">
                <a:solidFill>
                  <a:schemeClr val="accent1"/>
                </a:solidFill>
                <a:ea typeface="ＭＳ Ｐゴシック" pitchFamily="-111" charset="-128"/>
              </a:rPr>
              <a:t>can</a:t>
            </a:r>
            <a:endParaRPr lang="en-US" sz="1400" b="1" dirty="0">
              <a:solidFill>
                <a:schemeClr val="accent1"/>
              </a:solidFill>
              <a:ea typeface="ＭＳ Ｐゴシック" pitchFamily="-111" charset="-128"/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Comment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Change its severity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Declare it as a false-positive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Assign it to someone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Assign it to some action plan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900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 Managing Violations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12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672587"/>
            <a:ext cx="404812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251011" y="700089"/>
            <a:ext cx="8776447" cy="49566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indent="0"/>
            <a:endParaRPr lang="en-US" sz="1400" b="1" dirty="0" smtClean="0">
              <a:solidFill>
                <a:schemeClr val="accent1"/>
              </a:solidFill>
              <a:ea typeface="ＭＳ Ｐゴシック" pitchFamily="-111" charset="-128"/>
            </a:endParaRPr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 Time machine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13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93" y="960438"/>
            <a:ext cx="5433248" cy="461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251011" y="700089"/>
            <a:ext cx="8776447" cy="49566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indent="0"/>
            <a:endParaRPr lang="en-US" sz="1400" b="1" dirty="0" smtClean="0">
              <a:solidFill>
                <a:schemeClr val="accent1"/>
              </a:solidFill>
              <a:ea typeface="ＭＳ Ｐゴシック" pitchFamily="-111" charset="-128"/>
            </a:endParaRPr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 smtClean="0"/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/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 smtClean="0"/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/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 smtClean="0"/>
          </a:p>
          <a:p>
            <a:pPr marL="236538" lvl="2" indent="0">
              <a:buClr>
                <a:srgbClr val="002060"/>
              </a:buClr>
              <a:buNone/>
            </a:pPr>
            <a:endParaRPr lang="en-US" sz="900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 Analyzers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14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2" name="Picture 1" descr="Analyzing Source Code - Scanners - SonarQub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1" t="62334" r="49575" b="19214"/>
          <a:stretch/>
        </p:blipFill>
        <p:spPr>
          <a:xfrm>
            <a:off x="411163" y="1695417"/>
            <a:ext cx="3579609" cy="1271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163" y="1264596"/>
            <a:ext cx="311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000000"/>
                </a:solidFill>
              </a:rPr>
              <a:t>During analysis</a:t>
            </a:r>
          </a:p>
        </p:txBody>
      </p:sp>
      <p:pic>
        <p:nvPicPr>
          <p:cNvPr id="5" name="Picture 4" descr="Analyzing Source Code - Scanners - SonarQub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2423" r="53085" b="58724"/>
          <a:stretch/>
        </p:blipFill>
        <p:spPr>
          <a:xfrm>
            <a:off x="4824665" y="1661606"/>
            <a:ext cx="3718659" cy="13053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4665" y="1264595"/>
            <a:ext cx="311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000000"/>
                </a:solidFill>
              </a:rPr>
              <a:t>Post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163" y="3312993"/>
            <a:ext cx="886002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Running</a:t>
            </a:r>
            <a:r>
              <a:rPr lang="en-US" b="1" dirty="0"/>
              <a:t>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Analysis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SonarQube Scanner: Launch analysis from the command lien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SonarQube Scanner for MS Build: Launch analysis of .NET projects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SonarQube scanner for Ant: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Launch analysis from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ＭＳ Ｐゴシック" pitchFamily="-111" charset="-128"/>
                <a:cs typeface="+mn-cs"/>
              </a:rPr>
              <a:t>Ant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SonarQube scanner for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Maven: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Launch analysis from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Maven with min configuration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SonarQube scanner for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Gradle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: Launch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Gradle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  analysis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SonarQube scanner for Jenkins: Launch analysis from Jenkins</a:t>
            </a: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+mn-lt"/>
              <a:ea typeface="ＭＳ Ｐゴシック" pitchFamily="-111" charset="-128"/>
              <a:cs typeface="+mn-cs"/>
            </a:endParaRPr>
          </a:p>
          <a:p>
            <a:pPr marL="285750" indent="-285750" algn="l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ＭＳ Ｐゴシック" pitchFamily="-111" charset="-128"/>
              <a:cs typeface="+mn-cs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ＭＳ Ｐゴシック" pitchFamily="-111" charset="-128"/>
              <a:cs typeface="+mn-cs"/>
            </a:endParaRPr>
          </a:p>
          <a:p>
            <a:pPr algn="l"/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+mn-lt"/>
              <a:ea typeface="ＭＳ Ｐゴシック" pitchFamily="-111" charset="-128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itle option 2 orange"/>
          <p:cNvSpPr>
            <a:spLocks noGrp="1"/>
          </p:cNvSpPr>
          <p:nvPr>
            <p:ph type="title"/>
          </p:nvPr>
        </p:nvSpPr>
        <p:spPr>
          <a:xfrm>
            <a:off x="446715" y="1433841"/>
            <a:ext cx="6172200" cy="984442"/>
          </a:xfrm>
        </p:spPr>
        <p:txBody>
          <a:bodyPr/>
          <a:lstStyle/>
          <a:p>
            <a:r>
              <a:rPr lang="en-US" sz="3200" dirty="0" smtClean="0">
                <a:solidFill>
                  <a:srgbClr val="F382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itle 3" title="Title option 2 orange"/>
          <p:cNvSpPr txBox="1">
            <a:spLocks/>
          </p:cNvSpPr>
          <p:nvPr/>
        </p:nvSpPr>
        <p:spPr>
          <a:xfrm>
            <a:off x="446715" y="669808"/>
            <a:ext cx="4629150" cy="98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F382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421340" y="672353"/>
            <a:ext cx="8570259" cy="57284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	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A platform to manage code </a:t>
            </a:r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quality</a:t>
            </a:r>
          </a:p>
          <a:p>
            <a:pPr marL="0" indent="0"/>
            <a:endParaRPr lang="en-GB" sz="1400" b="1" dirty="0" smtClean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Free, open source, LGPL, </a:t>
            </a:r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web based portal</a:t>
            </a:r>
          </a:p>
          <a:p>
            <a:pPr marL="0" indent="0"/>
            <a:endParaRPr lang="fr-FR" sz="14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Static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 code </a:t>
            </a:r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analyser</a:t>
            </a:r>
          </a:p>
          <a:p>
            <a:pPr marL="342900" lvl="1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 marL="342900" lvl="1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Supports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more than 20 programming languages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400" b="1" dirty="0" smtClean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 marL="342900" lvl="1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Developed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by a Swiss company :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SonarSource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 marL="0" indent="0"/>
            <a:endParaRPr lang="fr-FR" sz="1400" b="1" dirty="0" smtClean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For Developers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</a:endParaRP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Maintainability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  <a:cs typeface="+mn-cs"/>
            </a:endParaRP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Good programming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practices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  <a:cs typeface="+mn-cs"/>
            </a:endParaRP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Bugs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For Tech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</a:rPr>
              <a:t>transfer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Info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on software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maturity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   Better valuation</a:t>
            </a:r>
          </a:p>
          <a:p>
            <a:pPr lvl="3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  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Preparation for a due diligence (Technical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ea typeface="ＭＳ Ｐゴシック" pitchFamily="-111" charset="-128"/>
                <a:cs typeface="+mn-cs"/>
              </a:rPr>
              <a:t>Debt)</a:t>
            </a:r>
          </a:p>
          <a:p>
            <a:pPr marL="463550" lvl="3" indent="0">
              <a:buClr>
                <a:srgbClr val="0070C0"/>
              </a:buClr>
              <a:buNone/>
            </a:pPr>
            <a:endParaRPr lang="en-US" sz="1200" b="1" dirty="0" smtClean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  <a:cs typeface="+mn-cs"/>
            </a:endParaRPr>
          </a:p>
          <a:p>
            <a:pPr marL="6350" lvl="1" indent="0">
              <a:buClr>
                <a:srgbClr val="0070C0"/>
              </a:buClr>
              <a:buNone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ea typeface="ＭＳ Ｐゴシック" pitchFamily="-111" charset="-128"/>
              <a:cs typeface="+mn-cs"/>
            </a:endParaRPr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166254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>
                <a:solidFill>
                  <a:schemeClr val="tx2"/>
                </a:solidFill>
              </a:rPr>
              <a:t>What is SonarQube ?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2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40360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152400" y="685800"/>
            <a:ext cx="8839200" cy="5715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681038" lvl="5" indent="0">
              <a:buClr>
                <a:srgbClr val="0070C0"/>
              </a:buCl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681038" lvl="5" indent="0">
              <a:buClr>
                <a:srgbClr val="0070C0"/>
              </a:buCl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Performance analysis (memory, CPU</a:t>
            </a:r>
            <a:r>
              <a:rPr lang="en-US" sz="1400" b="1" dirty="0" smtClean="0">
                <a:solidFill>
                  <a:schemeClr val="accent1"/>
                </a:solidFill>
              </a:rPr>
              <a:t>)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/>
              </a:solidFill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Conformity to requirements </a:t>
            </a:r>
            <a:r>
              <a:rPr lang="en-US" sz="1400" b="1" dirty="0" smtClean="0">
                <a:solidFill>
                  <a:schemeClr val="accent1"/>
                </a:solidFill>
              </a:rPr>
              <a:t>specifications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/>
              </a:solidFill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</a:rPr>
              <a:t>Expertise on architecture and technological choices.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03413" y="228600"/>
            <a:ext cx="8335776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 </a:t>
            </a:r>
            <a:r>
              <a:rPr lang="en-US" dirty="0">
                <a:solidFill>
                  <a:schemeClr val="tx2"/>
                </a:solidFill>
              </a:rPr>
              <a:t>not what !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3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</p:spTree>
    <p:extLst>
      <p:ext uri="{BB962C8B-B14F-4D97-AF65-F5344CB8AC3E}">
        <p14:creationId xmlns:p14="http://schemas.microsoft.com/office/powerpoint/2010/main" val="3486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Requirements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4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1268963"/>
            <a:ext cx="901337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The only prerequisite for running SonarQube is to have Java (Oracle JRE 8 onwards or </a:t>
            </a:r>
            <a:r>
              <a:rPr lang="en-US" sz="1400" b="1" dirty="0" err="1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OpenJDK</a:t>
            </a:r>
            <a:r>
              <a:rPr lang="en-US" sz="14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 8 onwards) installed on your machine</a:t>
            </a:r>
            <a:r>
              <a:rPr lang="en-US" sz="14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.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Hardware </a:t>
            </a:r>
            <a:r>
              <a:rPr lang="en-US" sz="14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Requirements</a:t>
            </a: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The SonarQube server requires at least 2GB of RAM to run efficiently and 1GB of free RAM for the OS</a:t>
            </a:r>
            <a:r>
              <a:rPr lang="en-US" sz="12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.</a:t>
            </a: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The amount of disk space you need will depend on how much code you analyze with </a:t>
            </a:r>
            <a:r>
              <a:rPr lang="en-US" sz="12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SonarQube </a:t>
            </a: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Supported Platforms</a:t>
            </a:r>
          </a:p>
          <a:p>
            <a:pPr marL="966788" lvl="5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Java </a:t>
            </a:r>
            <a:r>
              <a:rPr lang="en-US" sz="12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                : Oracle JRE8, OpenJDK8</a:t>
            </a: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Database         :  MySQL, MySQL, Oracle, Postgrel   </a:t>
            </a: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Web Browsers : Internet Explorer11, Mozilla Firefox, Google Chrome, </a:t>
            </a:r>
            <a:r>
              <a:rPr lang="en-US" sz="1200" b="1" dirty="0">
                <a:solidFill>
                  <a:schemeClr val="accent1"/>
                </a:solidFill>
                <a:latin typeface="+mn-lt"/>
                <a:ea typeface="ＭＳ Ｐゴシック" pitchFamily="-111" charset="-128"/>
              </a:rPr>
              <a:t>Safari</a:t>
            </a:r>
          </a:p>
          <a:p>
            <a:pPr marL="1138238" lvl="6">
              <a:buClr>
                <a:srgbClr val="0070C0"/>
              </a:buClr>
            </a:pPr>
            <a:endParaRPr lang="en-US" sz="1200" b="1" dirty="0" smtClean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  <a:p>
            <a:pPr marL="1423988" lvl="6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1"/>
              </a:solidFill>
              <a:latin typeface="+mn-lt"/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SonarQube GUI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808080"/>
                </a:solidFill>
              </a:rPr>
              <a:t>Page </a:t>
            </a:r>
            <a:fld id="{DD79D9A8-7C66-4B14-869B-67664B7A6718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808080"/>
                </a:solidFill>
              </a:rPr>
              <a:t>AT&amp;T Proprietary (Internal Use Only)</a:t>
            </a:r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948124"/>
            <a:ext cx="9013371" cy="59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SonarQube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Basic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Statistics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1098550"/>
            <a:ext cx="8499171" cy="457267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808080"/>
                </a:solidFill>
              </a:rPr>
              <a:t>Page </a:t>
            </a:r>
            <a:fld id="{DD79D9A8-7C66-4B14-869B-67664B7A6718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808080"/>
                </a:solidFill>
              </a:rPr>
              <a:t>AT&amp;T Proprietary (Internal Use Only)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 -Duplications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7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1" y="1773237"/>
            <a:ext cx="4460639" cy="3265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1819275"/>
            <a:ext cx="4306246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251012" y="700090"/>
            <a:ext cx="8695766" cy="57096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SonarQube- Project Structure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8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114831"/>
            <a:ext cx="4451350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114831"/>
            <a:ext cx="4336678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49" y="3554928"/>
            <a:ext cx="4216029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sz="half" idx="4294967295"/>
          </p:nvPr>
        </p:nvSpPr>
        <p:spPr bwMode="gray">
          <a:xfrm>
            <a:off x="251012" y="700090"/>
            <a:ext cx="8695766" cy="57096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  <a:p>
            <a:pPr marL="509588" lvl="4" indent="-285750">
              <a:buClr>
                <a:srgbClr val="0070C0"/>
              </a:buClr>
            </a:pPr>
            <a:endParaRPr lang="en-US" b="1" dirty="0" smtClean="0"/>
          </a:p>
        </p:txBody>
      </p:sp>
      <p:sp>
        <p:nvSpPr>
          <p:cNvPr id="7168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11163" y="228600"/>
            <a:ext cx="8328025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dirty="0" smtClean="0">
                <a:solidFill>
                  <a:schemeClr val="tx2"/>
                </a:solidFill>
              </a:rPr>
              <a:t>SonarQube- Project Components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1000" y="6477000"/>
            <a:ext cx="360362" cy="1968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fld id="{3D38A295-6399-4E10-B28D-A737CD97AF83}" type="slidenum">
              <a:rPr lang="en-US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pPr fontAlgn="base">
                <a:spcAft>
                  <a:spcPct val="0"/>
                </a:spcAft>
              </a:pPr>
              <a:t>9</a:t>
            </a:fld>
            <a:endParaRPr lang="en-US" dirty="0" smtClean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838200" y="6477000"/>
            <a:ext cx="5113338" cy="260350"/>
          </a:xfrm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AT&amp;T Proprietary (Internal Use Only)</a:t>
            </a:r>
          </a:p>
        </p:txBody>
      </p:sp>
      <p:pic>
        <p:nvPicPr>
          <p:cNvPr id="4" name="Picture 3" descr="BUTRAINING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t="35861"/>
          <a:stretch/>
        </p:blipFill>
        <p:spPr>
          <a:xfrm>
            <a:off x="41486" y="1167318"/>
            <a:ext cx="9114817" cy="3110989"/>
          </a:xfrm>
          <a:prstGeom prst="rect">
            <a:avLst/>
          </a:prstGeom>
        </p:spPr>
      </p:pic>
      <p:pic>
        <p:nvPicPr>
          <p:cNvPr id="7" name="Picture 6" descr="js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26897" r="2232" b="47904"/>
          <a:stretch/>
        </p:blipFill>
        <p:spPr>
          <a:xfrm>
            <a:off x="150779" y="4745535"/>
            <a:ext cx="8842442" cy="98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779" y="859541"/>
            <a:ext cx="284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Technical debts by directories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65286"/>
            <a:ext cx="27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Technical debts by </a:t>
            </a:r>
            <a:r>
              <a:rPr lang="en-US" sz="1400" dirty="0" smtClean="0">
                <a:solidFill>
                  <a:srgbClr val="000000"/>
                </a:solidFill>
              </a:rPr>
              <a:t>files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_option4_(orange_blue)_061407">
  <a:themeElements>
    <a:clrScheme name="att_option4_(orange_blue)_061407 1">
      <a:dk1>
        <a:srgbClr val="4D4D4D"/>
      </a:dk1>
      <a:lt1>
        <a:srgbClr val="FFFFFF"/>
      </a:lt1>
      <a:dk2>
        <a:srgbClr val="000000"/>
      </a:dk2>
      <a:lt2>
        <a:srgbClr val="CCCCCC"/>
      </a:lt2>
      <a:accent1>
        <a:srgbClr val="067AB4"/>
      </a:accent1>
      <a:accent2>
        <a:srgbClr val="FF7200"/>
      </a:accent2>
      <a:accent3>
        <a:srgbClr val="FFFFFF"/>
      </a:accent3>
      <a:accent4>
        <a:srgbClr val="404040"/>
      </a:accent4>
      <a:accent5>
        <a:srgbClr val="AABED6"/>
      </a:accent5>
      <a:accent6>
        <a:srgbClr val="E76700"/>
      </a:accent6>
      <a:hlink>
        <a:srgbClr val="6EB91E"/>
      </a:hlink>
      <a:folHlink>
        <a:srgbClr val="001E78"/>
      </a:folHlink>
    </a:clrScheme>
    <a:fontScheme name="att_option4_(orange_blue)_06140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CCCCC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CCCCC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att_option4_(orange_blue)_061407 1">
        <a:dk1>
          <a:srgbClr val="4D4D4D"/>
        </a:dk1>
        <a:lt1>
          <a:srgbClr val="FFFFFF"/>
        </a:lt1>
        <a:dk2>
          <a:srgbClr val="000000"/>
        </a:dk2>
        <a:lt2>
          <a:srgbClr val="CCCCCC"/>
        </a:lt2>
        <a:accent1>
          <a:srgbClr val="067AB4"/>
        </a:accent1>
        <a:accent2>
          <a:srgbClr val="FF7200"/>
        </a:accent2>
        <a:accent3>
          <a:srgbClr val="FFFFFF"/>
        </a:accent3>
        <a:accent4>
          <a:srgbClr val="404040"/>
        </a:accent4>
        <a:accent5>
          <a:srgbClr val="AABED6"/>
        </a:accent5>
        <a:accent6>
          <a:srgbClr val="E76700"/>
        </a:accent6>
        <a:hlink>
          <a:srgbClr val="6EB91E"/>
        </a:hlink>
        <a:folHlink>
          <a:srgbClr val="001E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Theme1">
  <a:themeElements>
    <a:clrScheme name="AT&amp;T Color Palette">
      <a:dk1>
        <a:srgbClr val="FF7200"/>
      </a:dk1>
      <a:lt1>
        <a:srgbClr val="FFFFFF"/>
      </a:lt1>
      <a:dk2>
        <a:srgbClr val="067AB4"/>
      </a:dk2>
      <a:lt2>
        <a:srgbClr val="FFFFFF"/>
      </a:lt2>
      <a:accent1>
        <a:srgbClr val="808080"/>
      </a:accent1>
      <a:accent2>
        <a:srgbClr val="C4D82D"/>
      </a:accent2>
      <a:accent3>
        <a:srgbClr val="6EBB1F"/>
      </a:accent3>
      <a:accent4>
        <a:srgbClr val="7CC6FF"/>
      </a:accent4>
      <a:accent5>
        <a:srgbClr val="FCB314"/>
      </a:accent5>
      <a:accent6>
        <a:srgbClr val="B30A3C"/>
      </a:accent6>
      <a:hlink>
        <a:srgbClr val="0C2577"/>
      </a:hlink>
      <a:folHlink>
        <a:srgbClr val="81017E"/>
      </a:folHlink>
    </a:clrScheme>
    <a:fontScheme name="att_opt2_orng_07310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Verdana" pitchFamily="-111" charset="0"/>
            <a:ea typeface="Arial" pitchFamily="-111" charset="-52"/>
            <a:cs typeface="Arial" pitchFamily="-111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CCCCCC"/>
            </a:solidFill>
            <a:effectLst/>
            <a:latin typeface="Verdana" pitchFamily="-111" charset="0"/>
            <a:ea typeface="Arial" pitchFamily="-111" charset="-52"/>
            <a:cs typeface="Arial" pitchFamily="-111" charset="-52"/>
          </a:defRPr>
        </a:defPPr>
      </a:lstStyle>
    </a:lnDef>
    <a:txDef>
      <a:spPr>
        <a:solidFill>
          <a:schemeClr val="bg1">
            <a:lumMod val="85000"/>
          </a:schemeClr>
        </a:solidFill>
      </a:spPr>
      <a:bodyPr wrap="square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att_opt2_orng_073107 1">
        <a:dk1>
          <a:srgbClr val="4D4D4D"/>
        </a:dk1>
        <a:lt1>
          <a:srgbClr val="FFFFFF"/>
        </a:lt1>
        <a:dk2>
          <a:srgbClr val="000000"/>
        </a:dk2>
        <a:lt2>
          <a:srgbClr val="CCCCCC"/>
        </a:lt2>
        <a:accent1>
          <a:srgbClr val="067AB4"/>
        </a:accent1>
        <a:accent2>
          <a:srgbClr val="FF7200"/>
        </a:accent2>
        <a:accent3>
          <a:srgbClr val="FFFFFF"/>
        </a:accent3>
        <a:accent4>
          <a:srgbClr val="404040"/>
        </a:accent4>
        <a:accent5>
          <a:srgbClr val="AABED6"/>
        </a:accent5>
        <a:accent6>
          <a:srgbClr val="E76700"/>
        </a:accent6>
        <a:hlink>
          <a:srgbClr val="6EBB1F"/>
        </a:hlink>
        <a:folHlink>
          <a:srgbClr val="0C25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22842</TotalTime>
  <Words>565</Words>
  <Application>Microsoft Office PowerPoint</Application>
  <PresentationFormat>On-screen Show (4:3)</PresentationFormat>
  <Paragraphs>138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IB Wb Regular</vt:lpstr>
      <vt:lpstr>Lucida Grande</vt:lpstr>
      <vt:lpstr>Times New Roman</vt:lpstr>
      <vt:lpstr>Verdana</vt:lpstr>
      <vt:lpstr>Wingdings</vt:lpstr>
      <vt:lpstr>att_option4_(orange_blue)_061407</vt:lpstr>
      <vt:lpstr>New Theme1</vt:lpstr>
      <vt:lpstr>SONARQUBE</vt:lpstr>
      <vt:lpstr>What is SonarQube ?</vt:lpstr>
      <vt:lpstr>Sonar not what !</vt:lpstr>
      <vt:lpstr>Requirements </vt:lpstr>
      <vt:lpstr>SonarQube GUI</vt:lpstr>
      <vt:lpstr>SonarQube Basic Statistics </vt:lpstr>
      <vt:lpstr>SonarQube -Duplications</vt:lpstr>
      <vt:lpstr>SonarQube- Project Structure</vt:lpstr>
      <vt:lpstr>SonarQube- Project Components</vt:lpstr>
      <vt:lpstr>SonarQube- Violations</vt:lpstr>
      <vt:lpstr>SonarQube</vt:lpstr>
      <vt:lpstr>SonarQube Managing Violations</vt:lpstr>
      <vt:lpstr>SonarQube Time machine</vt:lpstr>
      <vt:lpstr>SonarQube Analyzers</vt:lpstr>
      <vt:lpstr>Thank You!!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GT3 Financial Review</dc:title>
  <dc:creator>Monique Miller</dc:creator>
  <cp:lastModifiedBy>Chippalakatti, Sachin</cp:lastModifiedBy>
  <cp:revision>1003</cp:revision>
  <dcterms:created xsi:type="dcterms:W3CDTF">2005-11-16T00:46:53Z</dcterms:created>
  <dcterms:modified xsi:type="dcterms:W3CDTF">2017-10-10T14:49:53Z</dcterms:modified>
</cp:coreProperties>
</file>