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0504E7-9D9A-46A9-B4BA-E1D4F46DB75F}">
  <a:tblStyle styleId="{520504E7-9D9A-46A9-B4BA-E1D4F46DB75F}" styleName="Table_0">
    <a:wholeTbl>
      <a:tcTxStyle>
        <a:font>
          <a:latin typeface="Arial"/>
          <a:ea typeface="Arial"/>
          <a:cs typeface="Arial"/>
        </a:font>
        <a:srgbClr val="000000"/>
      </a:tcTxStyle>
      <a:tcStyle>
        <a:tcBdr>
          <a:left>
            <a:ln cap="flat" cmpd="sng" w="12700">
              <a:solidFill>
                <a:srgbClr val="9E9E9E"/>
              </a:solidFill>
              <a:prstDash val="solid"/>
              <a:round/>
              <a:headEnd len="sm" w="sm" type="none"/>
              <a:tailEnd len="sm" w="sm" type="none"/>
            </a:ln>
          </a:left>
          <a:right>
            <a:ln cap="flat" cmpd="sng" w="12700">
              <a:solidFill>
                <a:srgbClr val="9E9E9E"/>
              </a:solidFill>
              <a:prstDash val="solid"/>
              <a:round/>
              <a:headEnd len="sm" w="sm" type="none"/>
              <a:tailEnd len="sm" w="sm" type="none"/>
            </a:ln>
          </a:right>
          <a:top>
            <a:ln cap="flat" cmpd="sng" w="12700">
              <a:solidFill>
                <a:srgbClr val="9E9E9E"/>
              </a:solidFill>
              <a:prstDash val="solid"/>
              <a:round/>
              <a:headEnd len="sm" w="sm" type="none"/>
              <a:tailEnd len="sm" w="sm" type="none"/>
            </a:ln>
          </a:top>
          <a:bottom>
            <a:ln cap="flat" cmpd="sng" w="12700">
              <a:solidFill>
                <a:srgbClr val="9E9E9E"/>
              </a:solidFill>
              <a:prstDash val="solid"/>
              <a:round/>
              <a:headEnd len="sm" w="sm" type="none"/>
              <a:tailEnd len="sm" w="sm" type="none"/>
            </a:ln>
          </a:bottom>
          <a:insideH>
            <a:ln cap="flat" cmpd="sng" w="12700">
              <a:solidFill>
                <a:srgbClr val="9E9E9E"/>
              </a:solidFill>
              <a:prstDash val="solid"/>
              <a:round/>
              <a:headEnd len="sm" w="sm" type="none"/>
              <a:tailEnd len="sm" w="sm" type="none"/>
            </a:ln>
          </a:insideH>
          <a:insideV>
            <a:ln cap="flat" cmpd="sng" w="12700">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B3CAFD-730E-47F7-9C31-749FA9F2209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Lato-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ee66026b4_2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36ee66026b4_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6ee66026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6ee66026b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6f0bda1a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36f0bda1a5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6f0bda1a5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36f0bda1a5b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7080de021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7080de021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6f0bda1a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6f0bda1a5b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6ee66026b4_2_1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36ee66026b4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6ee66026b4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6ee66026b4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06ed3f1b7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3706ed3f1b7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06ed3f1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06ed3f1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706ed3f1b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706ed3f1b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06ed3f1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06ed3f1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7080de021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7080de021d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706ed3f1b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706ed3f1b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706ed3f1b7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706ed3f1b7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6ee66026b4_2_1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36ee66026b4_2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ver Slide (option 3)">
  <p:cSld name="3_Cover Slide (option 3)">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11261" y="0"/>
            <a:ext cx="9121479" cy="5143500"/>
          </a:xfrm>
          <a:prstGeom prst="rect">
            <a:avLst/>
          </a:prstGeom>
          <a:noFill/>
          <a:ln>
            <a:noFill/>
          </a:ln>
        </p:spPr>
      </p:pic>
      <p:sp>
        <p:nvSpPr>
          <p:cNvPr id="52" name="Google Shape;52;p13"/>
          <p:cNvSpPr txBox="1"/>
          <p:nvPr>
            <p:ph idx="1" type="body"/>
          </p:nvPr>
        </p:nvSpPr>
        <p:spPr>
          <a:xfrm>
            <a:off x="398463" y="1557338"/>
            <a:ext cx="3533700" cy="1519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700"/>
              </a:spcBef>
              <a:spcAft>
                <a:spcPts val="0"/>
              </a:spcAft>
              <a:buSzPts val="1400"/>
              <a:buNone/>
              <a:defRPr b="1" sz="3000">
                <a:solidFill>
                  <a:srgbClr val="004892"/>
                </a:solidFill>
              </a:defRPr>
            </a:lvl1pPr>
            <a:lvl2pPr indent="-317500" lvl="1" marL="914400" algn="l">
              <a:lnSpc>
                <a:spcPct val="100000"/>
              </a:lnSpc>
              <a:spcBef>
                <a:spcPts val="500"/>
              </a:spcBef>
              <a:spcAft>
                <a:spcPts val="0"/>
              </a:spcAft>
              <a:buSzPts val="1400"/>
              <a:buChar char="–"/>
              <a:defRPr/>
            </a:lvl2pPr>
            <a:lvl3pPr indent="-317500" lvl="2" marL="1371600" algn="l">
              <a:lnSpc>
                <a:spcPct val="100000"/>
              </a:lnSpc>
              <a:spcBef>
                <a:spcPts val="500"/>
              </a:spcBef>
              <a:spcAft>
                <a:spcPts val="0"/>
              </a:spcAft>
              <a:buSzPts val="14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100000"/>
              </a:lnSpc>
              <a:spcBef>
                <a:spcPts val="400"/>
              </a:spcBef>
              <a:spcAft>
                <a:spcPts val="0"/>
              </a:spcAft>
              <a:buSzPts val="1400"/>
              <a:buChar char="•"/>
              <a:defRPr/>
            </a:lvl6pPr>
            <a:lvl7pPr indent="-317500" lvl="6" marL="3200400" algn="l">
              <a:lnSpc>
                <a:spcPct val="100000"/>
              </a:lnSpc>
              <a:spcBef>
                <a:spcPts val="400"/>
              </a:spcBef>
              <a:spcAft>
                <a:spcPts val="0"/>
              </a:spcAft>
              <a:buSzPts val="1400"/>
              <a:buChar char="•"/>
              <a:defRPr/>
            </a:lvl7pPr>
            <a:lvl8pPr indent="-317500" lvl="7" marL="3657600" algn="l">
              <a:lnSpc>
                <a:spcPct val="100000"/>
              </a:lnSpc>
              <a:spcBef>
                <a:spcPts val="400"/>
              </a:spcBef>
              <a:spcAft>
                <a:spcPts val="0"/>
              </a:spcAft>
              <a:buSzPts val="1400"/>
              <a:buChar char="•"/>
              <a:defRPr/>
            </a:lvl8pPr>
            <a:lvl9pPr indent="-317500" lvl="8" marL="4114800" algn="l">
              <a:lnSpc>
                <a:spcPct val="100000"/>
              </a:lnSpc>
              <a:spcBef>
                <a:spcPts val="400"/>
              </a:spcBef>
              <a:spcAft>
                <a:spcPts val="0"/>
              </a:spcAft>
              <a:buSzPts val="1400"/>
              <a:buChar char="•"/>
              <a:defRPr/>
            </a:lvl9pPr>
          </a:lstStyle>
          <a:p/>
        </p:txBody>
      </p:sp>
      <p:sp>
        <p:nvSpPr>
          <p:cNvPr id="53" name="Google Shape;53;p13"/>
          <p:cNvSpPr txBox="1"/>
          <p:nvPr>
            <p:ph idx="2" type="body"/>
          </p:nvPr>
        </p:nvSpPr>
        <p:spPr>
          <a:xfrm>
            <a:off x="398463" y="3216275"/>
            <a:ext cx="3533700" cy="790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700"/>
              </a:spcBef>
              <a:spcAft>
                <a:spcPts val="0"/>
              </a:spcAft>
              <a:buSzPts val="1400"/>
              <a:buNone/>
              <a:defRPr sz="2000">
                <a:solidFill>
                  <a:srgbClr val="004892"/>
                </a:solidFill>
              </a:defRPr>
            </a:lvl1pPr>
            <a:lvl2pPr indent="-228600" lvl="1" marL="914400" algn="l">
              <a:lnSpc>
                <a:spcPct val="100000"/>
              </a:lnSpc>
              <a:spcBef>
                <a:spcPts val="500"/>
              </a:spcBef>
              <a:spcAft>
                <a:spcPts val="0"/>
              </a:spcAft>
              <a:buSzPts val="1400"/>
              <a:buNone/>
              <a:defRPr sz="2000">
                <a:solidFill>
                  <a:schemeClr val="lt1"/>
                </a:solidFill>
              </a:defRPr>
            </a:lvl2pPr>
            <a:lvl3pPr indent="-228600" lvl="2" marL="1371600" algn="l">
              <a:lnSpc>
                <a:spcPct val="100000"/>
              </a:lnSpc>
              <a:spcBef>
                <a:spcPts val="500"/>
              </a:spcBef>
              <a:spcAft>
                <a:spcPts val="0"/>
              </a:spcAft>
              <a:buSzPts val="1400"/>
              <a:buNone/>
              <a:defRPr sz="2000">
                <a:solidFill>
                  <a:schemeClr val="lt1"/>
                </a:solidFill>
              </a:defRPr>
            </a:lvl3pPr>
            <a:lvl4pPr indent="-228600" lvl="3" marL="1828800" algn="l">
              <a:lnSpc>
                <a:spcPct val="100000"/>
              </a:lnSpc>
              <a:spcBef>
                <a:spcPts val="400"/>
              </a:spcBef>
              <a:spcAft>
                <a:spcPts val="0"/>
              </a:spcAft>
              <a:buSzPts val="1400"/>
              <a:buNone/>
              <a:defRPr sz="2000">
                <a:solidFill>
                  <a:schemeClr val="lt1"/>
                </a:solidFill>
              </a:defRPr>
            </a:lvl4pPr>
            <a:lvl5pPr indent="-228600" lvl="4" marL="2286000" algn="l">
              <a:lnSpc>
                <a:spcPct val="100000"/>
              </a:lnSpc>
              <a:spcBef>
                <a:spcPts val="400"/>
              </a:spcBef>
              <a:spcAft>
                <a:spcPts val="0"/>
              </a:spcAft>
              <a:buSzPts val="1400"/>
              <a:buNone/>
              <a:defRPr sz="2000">
                <a:solidFill>
                  <a:schemeClr val="lt1"/>
                </a:solidFill>
              </a:defRPr>
            </a:lvl5pPr>
            <a:lvl6pPr indent="-317500" lvl="5" marL="2743200" algn="l">
              <a:lnSpc>
                <a:spcPct val="100000"/>
              </a:lnSpc>
              <a:spcBef>
                <a:spcPts val="400"/>
              </a:spcBef>
              <a:spcAft>
                <a:spcPts val="0"/>
              </a:spcAft>
              <a:buSzPts val="1400"/>
              <a:buChar char="•"/>
              <a:defRPr/>
            </a:lvl6pPr>
            <a:lvl7pPr indent="-317500" lvl="6" marL="3200400" algn="l">
              <a:lnSpc>
                <a:spcPct val="100000"/>
              </a:lnSpc>
              <a:spcBef>
                <a:spcPts val="400"/>
              </a:spcBef>
              <a:spcAft>
                <a:spcPts val="0"/>
              </a:spcAft>
              <a:buSzPts val="1400"/>
              <a:buChar char="•"/>
              <a:defRPr/>
            </a:lvl7pPr>
            <a:lvl8pPr indent="-317500" lvl="7" marL="3657600" algn="l">
              <a:lnSpc>
                <a:spcPct val="100000"/>
              </a:lnSpc>
              <a:spcBef>
                <a:spcPts val="400"/>
              </a:spcBef>
              <a:spcAft>
                <a:spcPts val="0"/>
              </a:spcAft>
              <a:buSzPts val="1400"/>
              <a:buChar char="•"/>
              <a:defRPr/>
            </a:lvl8pPr>
            <a:lvl9pPr indent="-317500" lvl="8" marL="4114800" algn="l">
              <a:lnSpc>
                <a:spcPct val="100000"/>
              </a:lnSpc>
              <a:spcBef>
                <a:spcPts val="400"/>
              </a:spcBef>
              <a:spcAft>
                <a:spcPts val="0"/>
              </a:spcAft>
              <a:buSzPts val="1400"/>
              <a:buChar char="•"/>
              <a:defRPr/>
            </a:lvl9pPr>
          </a:lstStyle>
          <a:p/>
        </p:txBody>
      </p:sp>
      <p:sp>
        <p:nvSpPr>
          <p:cNvPr id="54" name="Google Shape;54;p13"/>
          <p:cNvSpPr txBox="1"/>
          <p:nvPr>
            <p:ph idx="11" type="ftr"/>
          </p:nvPr>
        </p:nvSpPr>
        <p:spPr>
          <a:xfrm>
            <a:off x="398463" y="4876006"/>
            <a:ext cx="2895600" cy="16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000">
                <a:solidFill>
                  <a:srgbClr val="004892"/>
                </a:solidFill>
              </a:defRPr>
            </a:lvl1pPr>
            <a:lvl2pPr lvl="1" algn="l">
              <a:lnSpc>
                <a:spcPct val="100000"/>
              </a:lnSpc>
              <a:spcBef>
                <a:spcPts val="0"/>
              </a:spcBef>
              <a:spcAft>
                <a:spcPts val="0"/>
              </a:spcAft>
              <a:buSzPts val="1400"/>
              <a:buChar char="○"/>
              <a:defRPr sz="1100"/>
            </a:lvl2pPr>
            <a:lvl3pPr lvl="2" algn="l">
              <a:lnSpc>
                <a:spcPct val="100000"/>
              </a:lnSpc>
              <a:spcBef>
                <a:spcPts val="0"/>
              </a:spcBef>
              <a:spcAft>
                <a:spcPts val="0"/>
              </a:spcAft>
              <a:buSzPts val="1400"/>
              <a:buChar char="■"/>
              <a:defRPr sz="1100"/>
            </a:lvl3pPr>
            <a:lvl4pPr lvl="3" algn="l">
              <a:lnSpc>
                <a:spcPct val="100000"/>
              </a:lnSpc>
              <a:spcBef>
                <a:spcPts val="0"/>
              </a:spcBef>
              <a:spcAft>
                <a:spcPts val="0"/>
              </a:spcAft>
              <a:buSzPts val="1400"/>
              <a:buChar char="●"/>
              <a:defRPr sz="1100"/>
            </a:lvl4pPr>
            <a:lvl5pPr lvl="4" algn="l">
              <a:lnSpc>
                <a:spcPct val="100000"/>
              </a:lnSpc>
              <a:spcBef>
                <a:spcPts val="0"/>
              </a:spcBef>
              <a:spcAft>
                <a:spcPts val="0"/>
              </a:spcAft>
              <a:buSzPts val="1400"/>
              <a:buChar char="○"/>
              <a:defRPr sz="1100"/>
            </a:lvl5pPr>
            <a:lvl6pPr lvl="5" algn="l">
              <a:lnSpc>
                <a:spcPct val="100000"/>
              </a:lnSpc>
              <a:spcBef>
                <a:spcPts val="0"/>
              </a:spcBef>
              <a:spcAft>
                <a:spcPts val="0"/>
              </a:spcAft>
              <a:buSzPts val="1400"/>
              <a:buChar char="■"/>
              <a:defRPr sz="1100"/>
            </a:lvl6pPr>
            <a:lvl7pPr lvl="6" algn="l">
              <a:lnSpc>
                <a:spcPct val="100000"/>
              </a:lnSpc>
              <a:spcBef>
                <a:spcPts val="0"/>
              </a:spcBef>
              <a:spcAft>
                <a:spcPts val="0"/>
              </a:spcAft>
              <a:buSzPts val="1400"/>
              <a:buChar char="●"/>
              <a:defRPr sz="1100"/>
            </a:lvl7pPr>
            <a:lvl8pPr lvl="7" algn="l">
              <a:lnSpc>
                <a:spcPct val="100000"/>
              </a:lnSpc>
              <a:spcBef>
                <a:spcPts val="0"/>
              </a:spcBef>
              <a:spcAft>
                <a:spcPts val="0"/>
              </a:spcAft>
              <a:buSzPts val="1400"/>
              <a:buChar char="○"/>
              <a:defRPr sz="1100"/>
            </a:lvl8pPr>
            <a:lvl9pPr lvl="8" algn="l">
              <a:lnSpc>
                <a:spcPct val="100000"/>
              </a:lnSpc>
              <a:spcBef>
                <a:spcPts val="0"/>
              </a:spcBef>
              <a:spcAft>
                <a:spcPts val="0"/>
              </a:spcAft>
              <a:buSzPts val="1400"/>
              <a:buChar char="■"/>
              <a:defRPr sz="1100"/>
            </a:lvl9pPr>
          </a:lstStyle>
          <a:p/>
        </p:txBody>
      </p:sp>
      <p:sp>
        <p:nvSpPr>
          <p:cNvPr id="55" name="Google Shape;55;p13"/>
          <p:cNvSpPr txBox="1"/>
          <p:nvPr/>
        </p:nvSpPr>
        <p:spPr>
          <a:xfrm>
            <a:off x="6190214" y="4856264"/>
            <a:ext cx="2895600" cy="165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en" sz="1000" u="none" cap="none" strike="noStrike">
                <a:solidFill>
                  <a:schemeClr val="lt1"/>
                </a:solidFill>
                <a:latin typeface="Arial"/>
                <a:ea typeface="Arial"/>
                <a:cs typeface="Arial"/>
                <a:sym typeface="Arial"/>
              </a:rPr>
              <a:t>www.swasti.org</a:t>
            </a:r>
            <a:endParaRPr b="0" i="0" sz="1000" u="none" cap="none" strike="noStrike">
              <a:solidFill>
                <a:schemeClr val="lt1"/>
              </a:solidFill>
              <a:latin typeface="Arial"/>
              <a:ea typeface="Arial"/>
              <a:cs typeface="Arial"/>
              <a:sym typeface="Arial"/>
            </a:endParaRPr>
          </a:p>
        </p:txBody>
      </p:sp>
      <p:cxnSp>
        <p:nvCxnSpPr>
          <p:cNvPr id="56" name="Google Shape;56;p13"/>
          <p:cNvCxnSpPr/>
          <p:nvPr/>
        </p:nvCxnSpPr>
        <p:spPr>
          <a:xfrm>
            <a:off x="108065" y="4784346"/>
            <a:ext cx="8886300" cy="0"/>
          </a:xfrm>
          <a:prstGeom prst="straightConnector1">
            <a:avLst/>
          </a:prstGeom>
          <a:noFill/>
          <a:ln cap="flat" cmpd="sng" w="9525">
            <a:solidFill>
              <a:srgbClr val="004892"/>
            </a:solidFill>
            <a:prstDash val="solid"/>
            <a:round/>
            <a:headEnd len="sm" w="sm" type="none"/>
            <a:tailEnd len="sm" w="sm" type="none"/>
          </a:ln>
        </p:spPr>
      </p:cxnSp>
      <p:pic>
        <p:nvPicPr>
          <p:cNvPr descr="A picture containing drawing&#10;&#10;Description automatically generated" id="57" name="Google Shape;57;p13"/>
          <p:cNvPicPr preferRelativeResize="0"/>
          <p:nvPr/>
        </p:nvPicPr>
        <p:blipFill rotWithShape="1">
          <a:blip r:embed="rId3">
            <a:alphaModFix/>
          </a:blip>
          <a:srcRect b="0" l="10241" r="0" t="0"/>
          <a:stretch/>
        </p:blipFill>
        <p:spPr>
          <a:xfrm>
            <a:off x="398463" y="242140"/>
            <a:ext cx="1753892" cy="74345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8"/>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3" name="Google Shape;83;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9" name="Google Shape;89;p19"/>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0" name="Google Shape;90;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6" name="Google Shape;96;p20"/>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7" name="Google Shape;97;p20"/>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8" name="Google Shape;98;p20"/>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9" name="Google Shape;99;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10" name="Google Shape;110;p22"/>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1" name="Google Shape;111;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3"/>
          <p:cNvSpPr/>
          <p:nvPr>
            <p:ph idx="2" type="pic"/>
          </p:nvPr>
        </p:nvSpPr>
        <p:spPr>
          <a:xfrm>
            <a:off x="1792288" y="459581"/>
            <a:ext cx="5486400" cy="3086100"/>
          </a:xfrm>
          <a:prstGeom prst="rect">
            <a:avLst/>
          </a:prstGeom>
          <a:noFill/>
          <a:ln>
            <a:noFill/>
          </a:ln>
        </p:spPr>
      </p:sp>
      <p:sp>
        <p:nvSpPr>
          <p:cNvPr id="117" name="Google Shape;117;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8" name="Google Shape;118;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4"/>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5"/>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0" name="Google Shape;130;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6"/>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a:spcBef>
                <a:spcPts val="640"/>
              </a:spcBef>
              <a:spcAft>
                <a:spcPts val="0"/>
              </a:spcAft>
              <a:buSzPts val="3200"/>
              <a:buChar char="•"/>
              <a:defRPr/>
            </a:lvl1pPr>
            <a:lvl2pPr indent="-406400" lvl="1" marL="914400">
              <a:spcBef>
                <a:spcPts val="560"/>
              </a:spcBef>
              <a:spcAft>
                <a:spcPts val="0"/>
              </a:spcAft>
              <a:buSzPts val="2800"/>
              <a:buChar char="–"/>
              <a:defRPr/>
            </a:lvl2pPr>
            <a:lvl3pPr indent="-381000" lvl="2" marL="1371600">
              <a:spcBef>
                <a:spcPts val="480"/>
              </a:spcBef>
              <a:spcAft>
                <a:spcPts val="0"/>
              </a:spcAft>
              <a:buSzPts val="2400"/>
              <a:buChar char="•"/>
              <a:defRPr/>
            </a:lvl3pPr>
            <a:lvl4pPr indent="-355600" lvl="3" marL="1828800">
              <a:spcBef>
                <a:spcPts val="400"/>
              </a:spcBef>
              <a:spcAft>
                <a:spcPts val="0"/>
              </a:spcAft>
              <a:buSzPts val="2000"/>
              <a:buChar char="–"/>
              <a:defRPr/>
            </a:lvl4pPr>
            <a:lvl5pPr indent="-355600" lvl="4" marL="2286000">
              <a:spcBef>
                <a:spcPts val="400"/>
              </a:spcBef>
              <a:spcAft>
                <a:spcPts val="0"/>
              </a:spcAft>
              <a:buSzPts val="2000"/>
              <a:buChar char="»"/>
              <a:defRPr/>
            </a:lvl5pPr>
            <a:lvl6pPr indent="-355600" lvl="5" marL="2743200">
              <a:spcBef>
                <a:spcPts val="400"/>
              </a:spcBef>
              <a:spcAft>
                <a:spcPts val="0"/>
              </a:spcAft>
              <a:buSzPts val="2000"/>
              <a:buChar char="•"/>
              <a:defRPr/>
            </a:lvl6pPr>
            <a:lvl7pPr indent="-355600" lvl="6" marL="3200400">
              <a:spcBef>
                <a:spcPts val="400"/>
              </a:spcBef>
              <a:spcAft>
                <a:spcPts val="0"/>
              </a:spcAft>
              <a:buSzPts val="2000"/>
              <a:buChar char="•"/>
              <a:defRPr/>
            </a:lvl7pPr>
            <a:lvl8pPr indent="-355600" lvl="7" marL="3657600">
              <a:spcBef>
                <a:spcPts val="400"/>
              </a:spcBef>
              <a:spcAft>
                <a:spcPts val="0"/>
              </a:spcAft>
              <a:buSzPts val="2000"/>
              <a:buChar char="•"/>
              <a:defRPr/>
            </a:lvl8pPr>
            <a:lvl9pPr indent="-355600" lvl="8" marL="4114800">
              <a:spcBef>
                <a:spcPts val="400"/>
              </a:spcBef>
              <a:spcAft>
                <a:spcPts val="0"/>
              </a:spcAft>
              <a:buSzPts val="2000"/>
              <a:buChar char="•"/>
              <a:defRPr/>
            </a:lvl9pPr>
          </a:lstStyle>
          <a:p/>
        </p:txBody>
      </p:sp>
      <p:sp>
        <p:nvSpPr>
          <p:cNvPr id="136" name="Google Shape;136;p26"/>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4294967295" type="title"/>
          </p:nvPr>
        </p:nvSpPr>
        <p:spPr>
          <a:xfrm>
            <a:off x="252225" y="1235150"/>
            <a:ext cx="7165500" cy="2489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i="1" lang="en" sz="2600">
                <a:latin typeface="Lato"/>
                <a:ea typeface="Lato"/>
                <a:cs typeface="Lato"/>
                <a:sym typeface="Lato"/>
              </a:rPr>
              <a:t>Session 2: MEL Fundamentals- II</a:t>
            </a:r>
            <a:endParaRPr b="1" i="1" sz="2600">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t/>
            </a:r>
            <a:endParaRPr b="1" i="1" sz="2600">
              <a:latin typeface="Lato"/>
              <a:ea typeface="Lato"/>
              <a:cs typeface="Lato"/>
              <a:sym typeface="Lato"/>
            </a:endParaRPr>
          </a:p>
          <a:p>
            <a:pPr indent="0" lvl="0" marL="0" rtl="0" algn="l">
              <a:lnSpc>
                <a:spcPct val="90000"/>
              </a:lnSpc>
              <a:spcBef>
                <a:spcPts val="0"/>
              </a:spcBef>
              <a:spcAft>
                <a:spcPts val="0"/>
              </a:spcAft>
              <a:buClr>
                <a:schemeClr val="dk1"/>
              </a:buClr>
              <a:buSzPts val="1100"/>
              <a:buFont typeface="Arial"/>
              <a:buNone/>
            </a:pPr>
            <a:r>
              <a:t/>
            </a:r>
            <a:endParaRPr b="1" i="1" sz="2600">
              <a:latin typeface="Lato"/>
              <a:ea typeface="Lato"/>
              <a:cs typeface="Lato"/>
              <a:sym typeface="Lato"/>
            </a:endParaRPr>
          </a:p>
        </p:txBody>
      </p:sp>
      <p:sp>
        <p:nvSpPr>
          <p:cNvPr id="142" name="Google Shape;142;p27"/>
          <p:cNvSpPr txBox="1"/>
          <p:nvPr>
            <p:ph idx="1" type="body"/>
          </p:nvPr>
        </p:nvSpPr>
        <p:spPr>
          <a:xfrm>
            <a:off x="252228" y="3105644"/>
            <a:ext cx="4597200" cy="6192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1400"/>
              <a:buNone/>
            </a:pPr>
            <a:r>
              <a:rPr lang="en" sz="1800">
                <a:latin typeface="Lato"/>
                <a:ea typeface="Lato"/>
                <a:cs typeface="Lato"/>
                <a:sym typeface="Lato"/>
              </a:rPr>
              <a:t>18th July </a:t>
            </a:r>
            <a:r>
              <a:rPr b="1" lang="en" sz="1800">
                <a:latin typeface="Lato"/>
                <a:ea typeface="Lato"/>
                <a:cs typeface="Lato"/>
                <a:sym typeface="Lato"/>
              </a:rPr>
              <a:t>2025</a:t>
            </a:r>
            <a:endParaRPr b="1" sz="18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idx="4294967295"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2520">
                <a:solidFill>
                  <a:srgbClr val="004892"/>
                </a:solidFill>
                <a:latin typeface="Lato"/>
                <a:ea typeface="Lato"/>
                <a:cs typeface="Lato"/>
                <a:sym typeface="Lato"/>
              </a:rPr>
              <a:t>What Is a Results Framework?</a:t>
            </a:r>
            <a:endParaRPr b="1" sz="2520">
              <a:solidFill>
                <a:srgbClr val="004892"/>
              </a:solidFill>
              <a:latin typeface="Lato"/>
              <a:ea typeface="Lato"/>
              <a:cs typeface="Lato"/>
              <a:sym typeface="Lato"/>
            </a:endParaRPr>
          </a:p>
        </p:txBody>
      </p:sp>
      <p:sp>
        <p:nvSpPr>
          <p:cNvPr id="306" name="Google Shape;306;p36"/>
          <p:cNvSpPr txBox="1"/>
          <p:nvPr/>
        </p:nvSpPr>
        <p:spPr>
          <a:xfrm>
            <a:off x="504150" y="1332450"/>
            <a:ext cx="70998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 </a:t>
            </a:r>
            <a:r>
              <a:rPr b="1" lang="en" sz="1100">
                <a:solidFill>
                  <a:schemeClr val="dk1"/>
                </a:solidFill>
                <a:latin typeface="Lato"/>
                <a:ea typeface="Lato"/>
                <a:cs typeface="Lato"/>
                <a:sym typeface="Lato"/>
              </a:rPr>
              <a:t>Results Framework</a:t>
            </a:r>
            <a:r>
              <a:rPr lang="en" sz="1100">
                <a:solidFill>
                  <a:schemeClr val="dk1"/>
                </a:solidFill>
                <a:latin typeface="Lato"/>
                <a:ea typeface="Lato"/>
                <a:cs typeface="Lato"/>
                <a:sym typeface="Lato"/>
              </a:rPr>
              <a:t> is a structured representation (graphic, matrix, or summary) of expected results from an intervention.</a:t>
            </a:r>
            <a:endParaRPr sz="1100">
              <a:solidFill>
                <a:schemeClr val="dk1"/>
              </a:solidFill>
              <a:latin typeface="Lato"/>
              <a:ea typeface="Lato"/>
              <a:cs typeface="Lato"/>
              <a:sym typeface="Lato"/>
            </a:endParaRPr>
          </a:p>
          <a:p>
            <a:pPr indent="0" lvl="0" marL="457200" rtl="0" algn="l">
              <a:spcBef>
                <a:spcPts val="0"/>
              </a:spcBef>
              <a:spcAft>
                <a:spcPts val="0"/>
              </a:spcAft>
              <a:buNone/>
            </a:pPr>
            <a:r>
              <a:t/>
            </a:r>
            <a:endParaRPr sz="1100">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It illustrates a </a:t>
            </a:r>
            <a:r>
              <a:rPr b="1" lang="en" sz="1100">
                <a:solidFill>
                  <a:schemeClr val="dk1"/>
                </a:solidFill>
                <a:latin typeface="Lato"/>
                <a:ea typeface="Lato"/>
                <a:cs typeface="Lato"/>
                <a:sym typeface="Lato"/>
              </a:rPr>
              <a:t>chain of results</a:t>
            </a:r>
            <a:r>
              <a:rPr lang="en" sz="1100">
                <a:solidFill>
                  <a:schemeClr val="dk1"/>
                </a:solidFill>
                <a:latin typeface="Lato"/>
                <a:ea typeface="Lato"/>
                <a:cs typeface="Lato"/>
                <a:sym typeface="Lato"/>
              </a:rPr>
              <a:t> — from immediate outputs to long-term outcomes or impact.</a:t>
            </a:r>
            <a:endParaRPr sz="1100">
              <a:solidFill>
                <a:schemeClr val="dk1"/>
              </a:solidFill>
              <a:latin typeface="Lato"/>
              <a:ea typeface="Lato"/>
              <a:cs typeface="Lato"/>
              <a:sym typeface="Lato"/>
            </a:endParaRPr>
          </a:p>
        </p:txBody>
      </p:sp>
      <p:grpSp>
        <p:nvGrpSpPr>
          <p:cNvPr id="307" name="Google Shape;307;p36"/>
          <p:cNvGrpSpPr/>
          <p:nvPr/>
        </p:nvGrpSpPr>
        <p:grpSpPr>
          <a:xfrm>
            <a:off x="1080521" y="3290149"/>
            <a:ext cx="1284918" cy="346782"/>
            <a:chOff x="379827" y="1899138"/>
            <a:chExt cx="1452049" cy="379827"/>
          </a:xfrm>
        </p:grpSpPr>
        <p:sp>
          <p:nvSpPr>
            <p:cNvPr id="308" name="Google Shape;308;p36"/>
            <p:cNvSpPr/>
            <p:nvPr/>
          </p:nvSpPr>
          <p:spPr>
            <a:xfrm>
              <a:off x="379827" y="1899138"/>
              <a:ext cx="1452049" cy="379827"/>
            </a:xfrm>
            <a:custGeom>
              <a:rect b="b" l="l" r="r" t="t"/>
              <a:pathLst>
                <a:path extrusionOk="0" h="379827" w="1452049">
                  <a:moveTo>
                    <a:pt x="1234440" y="379827"/>
                  </a:moveTo>
                  <a:lnTo>
                    <a:pt x="94956" y="379827"/>
                  </a:lnTo>
                  <a:lnTo>
                    <a:pt x="94956" y="0"/>
                  </a:lnTo>
                  <a:lnTo>
                    <a:pt x="1234440" y="0"/>
                  </a:lnTo>
                  <a:close/>
                  <a:moveTo>
                    <a:pt x="1262135" y="379827"/>
                  </a:moveTo>
                  <a:lnTo>
                    <a:pt x="1234440" y="379827"/>
                  </a:lnTo>
                  <a:lnTo>
                    <a:pt x="1234440" y="0"/>
                  </a:lnTo>
                  <a:lnTo>
                    <a:pt x="1262135" y="0"/>
                  </a:lnTo>
                  <a:lnTo>
                    <a:pt x="1452049" y="189913"/>
                  </a:lnTo>
                  <a:close/>
                  <a:moveTo>
                    <a:pt x="0" y="0"/>
                  </a:moveTo>
                  <a:lnTo>
                    <a:pt x="94956" y="0"/>
                  </a:lnTo>
                  <a:lnTo>
                    <a:pt x="94956" y="379827"/>
                  </a:lnTo>
                  <a:lnTo>
                    <a:pt x="0" y="379827"/>
                  </a:lnTo>
                  <a:lnTo>
                    <a:pt x="0" y="189913"/>
                  </a:lnTo>
                  <a:close/>
                </a:path>
              </a:pathLst>
            </a:custGeom>
            <a:solidFill>
              <a:srgbClr val="DCE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09" name="Google Shape;309;p36"/>
            <p:cNvSpPr/>
            <p:nvPr/>
          </p:nvSpPr>
          <p:spPr>
            <a:xfrm>
              <a:off x="379827" y="1899138"/>
              <a:ext cx="1448093" cy="379827"/>
            </a:xfrm>
            <a:custGeom>
              <a:rect b="b" l="l" r="r" t="t"/>
              <a:pathLst>
                <a:path extrusionOk="0" h="379827" w="1448093">
                  <a:moveTo>
                    <a:pt x="94956" y="0"/>
                  </a:moveTo>
                  <a:lnTo>
                    <a:pt x="1234440" y="0"/>
                  </a:lnTo>
                  <a:moveTo>
                    <a:pt x="1230483" y="0"/>
                  </a:moveTo>
                  <a:lnTo>
                    <a:pt x="1258179" y="0"/>
                  </a:lnTo>
                  <a:lnTo>
                    <a:pt x="1448093" y="189913"/>
                  </a:lnTo>
                  <a:lnTo>
                    <a:pt x="1258179" y="379827"/>
                  </a:lnTo>
                  <a:lnTo>
                    <a:pt x="1230483" y="379827"/>
                  </a:lnTo>
                  <a:moveTo>
                    <a:pt x="1234440" y="379827"/>
                  </a:moveTo>
                  <a:lnTo>
                    <a:pt x="94956" y="379827"/>
                  </a:lnTo>
                  <a:moveTo>
                    <a:pt x="94956" y="379827"/>
                  </a:moveTo>
                  <a:lnTo>
                    <a:pt x="0" y="379827"/>
                  </a:lnTo>
                  <a:lnTo>
                    <a:pt x="0" y="0"/>
                  </a:lnTo>
                  <a:lnTo>
                    <a:pt x="94956" y="0"/>
                  </a:lnTo>
                </a:path>
              </a:pathLst>
            </a:custGeom>
            <a:noFill/>
            <a:ln cap="flat" cmpd="sng" w="118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310" name="Google Shape;310;p36"/>
          <p:cNvGrpSpPr/>
          <p:nvPr/>
        </p:nvGrpSpPr>
        <p:grpSpPr>
          <a:xfrm>
            <a:off x="2284913" y="3290149"/>
            <a:ext cx="1438969" cy="346782"/>
            <a:chOff x="1740876" y="1899138"/>
            <a:chExt cx="1626137" cy="379827"/>
          </a:xfrm>
        </p:grpSpPr>
        <p:sp>
          <p:nvSpPr>
            <p:cNvPr id="311" name="Google Shape;311;p36"/>
            <p:cNvSpPr/>
            <p:nvPr/>
          </p:nvSpPr>
          <p:spPr>
            <a:xfrm>
              <a:off x="1740876" y="1899138"/>
              <a:ext cx="1626137" cy="379827"/>
            </a:xfrm>
            <a:custGeom>
              <a:rect b="b" l="l" r="r" t="t"/>
              <a:pathLst>
                <a:path extrusionOk="0" h="379827" w="1626137">
                  <a:moveTo>
                    <a:pt x="1408527" y="379827"/>
                  </a:moveTo>
                  <a:lnTo>
                    <a:pt x="269044" y="379827"/>
                  </a:lnTo>
                  <a:lnTo>
                    <a:pt x="269044" y="0"/>
                  </a:lnTo>
                  <a:lnTo>
                    <a:pt x="1408527" y="0"/>
                  </a:lnTo>
                  <a:close/>
                  <a:moveTo>
                    <a:pt x="1436223" y="379827"/>
                  </a:moveTo>
                  <a:lnTo>
                    <a:pt x="1408527" y="379827"/>
                  </a:lnTo>
                  <a:lnTo>
                    <a:pt x="1408527" y="0"/>
                  </a:lnTo>
                  <a:lnTo>
                    <a:pt x="1436223" y="0"/>
                  </a:lnTo>
                  <a:lnTo>
                    <a:pt x="1626137" y="189913"/>
                  </a:lnTo>
                  <a:close/>
                  <a:moveTo>
                    <a:pt x="0" y="0"/>
                  </a:moveTo>
                  <a:lnTo>
                    <a:pt x="269044" y="0"/>
                  </a:lnTo>
                  <a:lnTo>
                    <a:pt x="269044" y="379827"/>
                  </a:lnTo>
                  <a:lnTo>
                    <a:pt x="0" y="379827"/>
                  </a:lnTo>
                  <a:lnTo>
                    <a:pt x="189913" y="189913"/>
                  </a:lnTo>
                  <a:close/>
                </a:path>
              </a:pathLst>
            </a:custGeom>
            <a:solidFill>
              <a:srgbClr val="C8FF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12" name="Google Shape;312;p36"/>
            <p:cNvSpPr/>
            <p:nvPr/>
          </p:nvSpPr>
          <p:spPr>
            <a:xfrm>
              <a:off x="1740876" y="1899138"/>
              <a:ext cx="1622180" cy="379827"/>
            </a:xfrm>
            <a:custGeom>
              <a:rect b="b" l="l" r="r" t="t"/>
              <a:pathLst>
                <a:path extrusionOk="0" h="379827" w="1622180">
                  <a:moveTo>
                    <a:pt x="1408527" y="0"/>
                  </a:moveTo>
                  <a:lnTo>
                    <a:pt x="269044" y="0"/>
                  </a:lnTo>
                  <a:moveTo>
                    <a:pt x="1404571" y="0"/>
                  </a:moveTo>
                  <a:lnTo>
                    <a:pt x="1432266" y="0"/>
                  </a:lnTo>
                  <a:lnTo>
                    <a:pt x="1622180" y="189913"/>
                  </a:lnTo>
                  <a:lnTo>
                    <a:pt x="1432266" y="379827"/>
                  </a:lnTo>
                  <a:lnTo>
                    <a:pt x="1404571" y="379827"/>
                  </a:lnTo>
                  <a:moveTo>
                    <a:pt x="269044" y="379827"/>
                  </a:moveTo>
                  <a:lnTo>
                    <a:pt x="1408527" y="379827"/>
                  </a:lnTo>
                  <a:moveTo>
                    <a:pt x="269044" y="379827"/>
                  </a:moveTo>
                  <a:lnTo>
                    <a:pt x="0" y="379827"/>
                  </a:lnTo>
                  <a:lnTo>
                    <a:pt x="189913" y="189913"/>
                  </a:lnTo>
                  <a:lnTo>
                    <a:pt x="0" y="0"/>
                  </a:lnTo>
                  <a:lnTo>
                    <a:pt x="269044" y="0"/>
                  </a:lnTo>
                </a:path>
              </a:pathLst>
            </a:custGeom>
            <a:noFill/>
            <a:ln cap="flat" cmpd="sng" w="118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313" name="Google Shape;313;p36"/>
          <p:cNvGrpSpPr/>
          <p:nvPr/>
        </p:nvGrpSpPr>
        <p:grpSpPr>
          <a:xfrm>
            <a:off x="3643351" y="3290149"/>
            <a:ext cx="1438969" cy="346782"/>
            <a:chOff x="3276013" y="1899138"/>
            <a:chExt cx="1626137" cy="379827"/>
          </a:xfrm>
        </p:grpSpPr>
        <p:sp>
          <p:nvSpPr>
            <p:cNvPr id="314" name="Google Shape;314;p36"/>
            <p:cNvSpPr/>
            <p:nvPr/>
          </p:nvSpPr>
          <p:spPr>
            <a:xfrm>
              <a:off x="3276013" y="1899138"/>
              <a:ext cx="1626137" cy="379827"/>
            </a:xfrm>
            <a:custGeom>
              <a:rect b="b" l="l" r="r" t="t"/>
              <a:pathLst>
                <a:path extrusionOk="0" h="379827" w="1626137">
                  <a:moveTo>
                    <a:pt x="1408527" y="379827"/>
                  </a:moveTo>
                  <a:lnTo>
                    <a:pt x="269044" y="379827"/>
                  </a:lnTo>
                  <a:lnTo>
                    <a:pt x="269044" y="0"/>
                  </a:lnTo>
                  <a:lnTo>
                    <a:pt x="1408527" y="0"/>
                  </a:lnTo>
                  <a:close/>
                  <a:moveTo>
                    <a:pt x="1436223" y="379827"/>
                  </a:moveTo>
                  <a:lnTo>
                    <a:pt x="1408527" y="379827"/>
                  </a:lnTo>
                  <a:lnTo>
                    <a:pt x="1408527" y="0"/>
                  </a:lnTo>
                  <a:lnTo>
                    <a:pt x="1436223" y="0"/>
                  </a:lnTo>
                  <a:lnTo>
                    <a:pt x="1626137" y="189913"/>
                  </a:lnTo>
                  <a:close/>
                  <a:moveTo>
                    <a:pt x="0" y="0"/>
                  </a:moveTo>
                  <a:lnTo>
                    <a:pt x="269044" y="0"/>
                  </a:lnTo>
                  <a:lnTo>
                    <a:pt x="269044" y="379827"/>
                  </a:lnTo>
                  <a:lnTo>
                    <a:pt x="0" y="379827"/>
                  </a:lnTo>
                  <a:lnTo>
                    <a:pt x="189913" y="189913"/>
                  </a:lnTo>
                  <a:close/>
                </a:path>
              </a:pathLst>
            </a:custGeom>
            <a:solidFill>
              <a:srgbClr val="E9F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15" name="Google Shape;315;p36"/>
            <p:cNvSpPr/>
            <p:nvPr/>
          </p:nvSpPr>
          <p:spPr>
            <a:xfrm>
              <a:off x="3276013" y="1899138"/>
              <a:ext cx="1622180" cy="379827"/>
            </a:xfrm>
            <a:custGeom>
              <a:rect b="b" l="l" r="r" t="t"/>
              <a:pathLst>
                <a:path extrusionOk="0" h="379827" w="1622180">
                  <a:moveTo>
                    <a:pt x="1408527" y="0"/>
                  </a:moveTo>
                  <a:lnTo>
                    <a:pt x="269044" y="0"/>
                  </a:lnTo>
                  <a:moveTo>
                    <a:pt x="1404571" y="0"/>
                  </a:moveTo>
                  <a:lnTo>
                    <a:pt x="1432266" y="0"/>
                  </a:lnTo>
                  <a:lnTo>
                    <a:pt x="1622180" y="189913"/>
                  </a:lnTo>
                  <a:lnTo>
                    <a:pt x="1432266" y="379827"/>
                  </a:lnTo>
                  <a:lnTo>
                    <a:pt x="1404571" y="379827"/>
                  </a:lnTo>
                  <a:moveTo>
                    <a:pt x="269044" y="379827"/>
                  </a:moveTo>
                  <a:lnTo>
                    <a:pt x="1408527" y="379827"/>
                  </a:lnTo>
                  <a:moveTo>
                    <a:pt x="269044" y="379827"/>
                  </a:moveTo>
                  <a:lnTo>
                    <a:pt x="0" y="379827"/>
                  </a:lnTo>
                  <a:lnTo>
                    <a:pt x="189913" y="189913"/>
                  </a:lnTo>
                  <a:lnTo>
                    <a:pt x="0" y="0"/>
                  </a:lnTo>
                  <a:lnTo>
                    <a:pt x="269044" y="0"/>
                  </a:lnTo>
                </a:path>
              </a:pathLst>
            </a:custGeom>
            <a:noFill/>
            <a:ln cap="flat" cmpd="sng" w="118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316" name="Google Shape;316;p36"/>
          <p:cNvGrpSpPr/>
          <p:nvPr/>
        </p:nvGrpSpPr>
        <p:grpSpPr>
          <a:xfrm>
            <a:off x="5001721" y="3290149"/>
            <a:ext cx="1438969" cy="346782"/>
            <a:chOff x="4811150" y="1899138"/>
            <a:chExt cx="1626137" cy="379827"/>
          </a:xfrm>
        </p:grpSpPr>
        <p:sp>
          <p:nvSpPr>
            <p:cNvPr id="317" name="Google Shape;317;p36"/>
            <p:cNvSpPr/>
            <p:nvPr/>
          </p:nvSpPr>
          <p:spPr>
            <a:xfrm>
              <a:off x="4811150" y="1899138"/>
              <a:ext cx="1626137" cy="379827"/>
            </a:xfrm>
            <a:custGeom>
              <a:rect b="b" l="l" r="r" t="t"/>
              <a:pathLst>
                <a:path extrusionOk="0" h="379827" w="1626137">
                  <a:moveTo>
                    <a:pt x="1408527" y="379827"/>
                  </a:moveTo>
                  <a:lnTo>
                    <a:pt x="269044" y="379827"/>
                  </a:lnTo>
                  <a:lnTo>
                    <a:pt x="269044" y="0"/>
                  </a:lnTo>
                  <a:lnTo>
                    <a:pt x="1408527" y="0"/>
                  </a:lnTo>
                  <a:close/>
                  <a:moveTo>
                    <a:pt x="1436223" y="379827"/>
                  </a:moveTo>
                  <a:lnTo>
                    <a:pt x="1408527" y="379827"/>
                  </a:lnTo>
                  <a:lnTo>
                    <a:pt x="1408527" y="0"/>
                  </a:lnTo>
                  <a:lnTo>
                    <a:pt x="1436223" y="0"/>
                  </a:lnTo>
                  <a:lnTo>
                    <a:pt x="1626137" y="189913"/>
                  </a:lnTo>
                  <a:close/>
                  <a:moveTo>
                    <a:pt x="0" y="0"/>
                  </a:moveTo>
                  <a:lnTo>
                    <a:pt x="269044" y="0"/>
                  </a:lnTo>
                  <a:lnTo>
                    <a:pt x="269044" y="379827"/>
                  </a:lnTo>
                  <a:lnTo>
                    <a:pt x="0" y="379827"/>
                  </a:lnTo>
                  <a:lnTo>
                    <a:pt x="189913" y="189913"/>
                  </a:lnTo>
                  <a:close/>
                </a:path>
              </a:pathLst>
            </a:custGeom>
            <a:solidFill>
              <a:srgbClr val="D1F4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18" name="Google Shape;318;p36"/>
            <p:cNvSpPr/>
            <p:nvPr/>
          </p:nvSpPr>
          <p:spPr>
            <a:xfrm>
              <a:off x="4811150" y="1899138"/>
              <a:ext cx="1622180" cy="379827"/>
            </a:xfrm>
            <a:custGeom>
              <a:rect b="b" l="l" r="r" t="t"/>
              <a:pathLst>
                <a:path extrusionOk="0" h="379827" w="1622180">
                  <a:moveTo>
                    <a:pt x="1408527" y="0"/>
                  </a:moveTo>
                  <a:lnTo>
                    <a:pt x="269044" y="0"/>
                  </a:lnTo>
                  <a:moveTo>
                    <a:pt x="1404571" y="0"/>
                  </a:moveTo>
                  <a:lnTo>
                    <a:pt x="1432266" y="0"/>
                  </a:lnTo>
                  <a:lnTo>
                    <a:pt x="1622180" y="189913"/>
                  </a:lnTo>
                  <a:lnTo>
                    <a:pt x="1432266" y="379827"/>
                  </a:lnTo>
                  <a:lnTo>
                    <a:pt x="1404571" y="379827"/>
                  </a:lnTo>
                  <a:moveTo>
                    <a:pt x="269044" y="379827"/>
                  </a:moveTo>
                  <a:lnTo>
                    <a:pt x="1408527" y="379827"/>
                  </a:lnTo>
                  <a:moveTo>
                    <a:pt x="269044" y="379827"/>
                  </a:moveTo>
                  <a:lnTo>
                    <a:pt x="0" y="379827"/>
                  </a:lnTo>
                  <a:lnTo>
                    <a:pt x="189913" y="189913"/>
                  </a:lnTo>
                  <a:lnTo>
                    <a:pt x="0" y="0"/>
                  </a:lnTo>
                  <a:lnTo>
                    <a:pt x="269044" y="0"/>
                  </a:lnTo>
                </a:path>
              </a:pathLst>
            </a:custGeom>
            <a:noFill/>
            <a:ln cap="flat" cmpd="sng" w="118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319" name="Google Shape;319;p36"/>
          <p:cNvGrpSpPr/>
          <p:nvPr/>
        </p:nvGrpSpPr>
        <p:grpSpPr>
          <a:xfrm>
            <a:off x="6360251" y="3290149"/>
            <a:ext cx="1438969" cy="346782"/>
            <a:chOff x="6346287" y="1899138"/>
            <a:chExt cx="1626137" cy="379827"/>
          </a:xfrm>
        </p:grpSpPr>
        <p:sp>
          <p:nvSpPr>
            <p:cNvPr id="320" name="Google Shape;320;p36"/>
            <p:cNvSpPr/>
            <p:nvPr/>
          </p:nvSpPr>
          <p:spPr>
            <a:xfrm>
              <a:off x="6346287" y="1899138"/>
              <a:ext cx="1626137" cy="379827"/>
            </a:xfrm>
            <a:custGeom>
              <a:rect b="b" l="l" r="r" t="t"/>
              <a:pathLst>
                <a:path extrusionOk="0" h="379827" w="1626137">
                  <a:moveTo>
                    <a:pt x="1408527" y="379827"/>
                  </a:moveTo>
                  <a:lnTo>
                    <a:pt x="269044" y="379827"/>
                  </a:lnTo>
                  <a:lnTo>
                    <a:pt x="269044" y="0"/>
                  </a:lnTo>
                  <a:lnTo>
                    <a:pt x="1408527" y="0"/>
                  </a:lnTo>
                  <a:close/>
                  <a:moveTo>
                    <a:pt x="1436223" y="379827"/>
                  </a:moveTo>
                  <a:lnTo>
                    <a:pt x="1408527" y="379827"/>
                  </a:lnTo>
                  <a:lnTo>
                    <a:pt x="1408527" y="0"/>
                  </a:lnTo>
                  <a:lnTo>
                    <a:pt x="1436223" y="0"/>
                  </a:lnTo>
                  <a:lnTo>
                    <a:pt x="1626137" y="189913"/>
                  </a:lnTo>
                  <a:close/>
                  <a:moveTo>
                    <a:pt x="0" y="0"/>
                  </a:moveTo>
                  <a:lnTo>
                    <a:pt x="269044" y="0"/>
                  </a:lnTo>
                  <a:lnTo>
                    <a:pt x="269044" y="379827"/>
                  </a:lnTo>
                  <a:lnTo>
                    <a:pt x="0" y="379827"/>
                  </a:lnTo>
                  <a:lnTo>
                    <a:pt x="189913" y="189913"/>
                  </a:lnTo>
                  <a:close/>
                </a:path>
              </a:pathLst>
            </a:custGeom>
            <a:solidFill>
              <a:srgbClr val="E7E1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21" name="Google Shape;321;p36"/>
            <p:cNvSpPr/>
            <p:nvPr/>
          </p:nvSpPr>
          <p:spPr>
            <a:xfrm>
              <a:off x="6346287" y="1899138"/>
              <a:ext cx="1622180" cy="379827"/>
            </a:xfrm>
            <a:custGeom>
              <a:rect b="b" l="l" r="r" t="t"/>
              <a:pathLst>
                <a:path extrusionOk="0" h="379827" w="1622180">
                  <a:moveTo>
                    <a:pt x="1408527" y="0"/>
                  </a:moveTo>
                  <a:lnTo>
                    <a:pt x="269044" y="0"/>
                  </a:lnTo>
                  <a:moveTo>
                    <a:pt x="1404571" y="0"/>
                  </a:moveTo>
                  <a:lnTo>
                    <a:pt x="1432266" y="0"/>
                  </a:lnTo>
                  <a:lnTo>
                    <a:pt x="1622180" y="189913"/>
                  </a:lnTo>
                  <a:lnTo>
                    <a:pt x="1432266" y="379827"/>
                  </a:lnTo>
                  <a:lnTo>
                    <a:pt x="1404571" y="379827"/>
                  </a:lnTo>
                  <a:moveTo>
                    <a:pt x="269044" y="379827"/>
                  </a:moveTo>
                  <a:lnTo>
                    <a:pt x="1408527" y="379827"/>
                  </a:lnTo>
                  <a:moveTo>
                    <a:pt x="269044" y="379827"/>
                  </a:moveTo>
                  <a:lnTo>
                    <a:pt x="0" y="379827"/>
                  </a:lnTo>
                  <a:lnTo>
                    <a:pt x="189913" y="189913"/>
                  </a:lnTo>
                  <a:lnTo>
                    <a:pt x="0" y="0"/>
                  </a:lnTo>
                  <a:lnTo>
                    <a:pt x="269044" y="0"/>
                  </a:lnTo>
                </a:path>
              </a:pathLst>
            </a:custGeom>
            <a:noFill/>
            <a:ln cap="flat" cmpd="sng" w="118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sp>
        <p:nvSpPr>
          <p:cNvPr id="322" name="Google Shape;322;p36"/>
          <p:cNvSpPr txBox="1"/>
          <p:nvPr/>
        </p:nvSpPr>
        <p:spPr>
          <a:xfrm>
            <a:off x="1444332" y="3382774"/>
            <a:ext cx="430500" cy="18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200" u="none" cap="none" strike="noStrike">
                <a:solidFill>
                  <a:schemeClr val="dk1"/>
                </a:solidFill>
                <a:latin typeface="Lato"/>
                <a:ea typeface="Lato"/>
                <a:cs typeface="Lato"/>
                <a:sym typeface="Lato"/>
              </a:rPr>
              <a:t>Inputs</a:t>
            </a:r>
            <a:endParaRPr>
              <a:solidFill>
                <a:schemeClr val="dk1"/>
              </a:solidFill>
              <a:latin typeface="Lato"/>
              <a:ea typeface="Lato"/>
              <a:cs typeface="Lato"/>
              <a:sym typeface="Lato"/>
            </a:endParaRPr>
          </a:p>
        </p:txBody>
      </p:sp>
      <p:sp>
        <p:nvSpPr>
          <p:cNvPr id="323" name="Google Shape;323;p36"/>
          <p:cNvSpPr txBox="1"/>
          <p:nvPr/>
        </p:nvSpPr>
        <p:spPr>
          <a:xfrm>
            <a:off x="2716754" y="3382774"/>
            <a:ext cx="630300" cy="18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200" u="none" cap="none" strike="noStrike">
                <a:solidFill>
                  <a:schemeClr val="dk1"/>
                </a:solidFill>
                <a:latin typeface="Lato"/>
                <a:ea typeface="Lato"/>
                <a:cs typeface="Lato"/>
                <a:sym typeface="Lato"/>
              </a:rPr>
              <a:t>Activities</a:t>
            </a:r>
            <a:endParaRPr>
              <a:solidFill>
                <a:schemeClr val="dk1"/>
              </a:solidFill>
              <a:latin typeface="Lato"/>
              <a:ea typeface="Lato"/>
              <a:cs typeface="Lato"/>
              <a:sym typeface="Lato"/>
            </a:endParaRPr>
          </a:p>
        </p:txBody>
      </p:sp>
      <p:sp>
        <p:nvSpPr>
          <p:cNvPr id="324" name="Google Shape;324;p36"/>
          <p:cNvSpPr txBox="1"/>
          <p:nvPr/>
        </p:nvSpPr>
        <p:spPr>
          <a:xfrm>
            <a:off x="4120187" y="3382774"/>
            <a:ext cx="556800" cy="18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200" u="none" cap="none" strike="noStrike">
                <a:solidFill>
                  <a:schemeClr val="dk1"/>
                </a:solidFill>
                <a:latin typeface="Lato"/>
                <a:ea typeface="Lato"/>
                <a:cs typeface="Lato"/>
                <a:sym typeface="Lato"/>
              </a:rPr>
              <a:t>Outputs</a:t>
            </a:r>
            <a:endParaRPr>
              <a:solidFill>
                <a:schemeClr val="dk1"/>
              </a:solidFill>
              <a:latin typeface="Lato"/>
              <a:ea typeface="Lato"/>
              <a:cs typeface="Lato"/>
              <a:sym typeface="Lato"/>
            </a:endParaRPr>
          </a:p>
        </p:txBody>
      </p:sp>
      <p:sp>
        <p:nvSpPr>
          <p:cNvPr id="325" name="Google Shape;325;p36"/>
          <p:cNvSpPr txBox="1"/>
          <p:nvPr/>
        </p:nvSpPr>
        <p:spPr>
          <a:xfrm>
            <a:off x="5415436" y="3382774"/>
            <a:ext cx="724800" cy="18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200" u="none" cap="none" strike="noStrike">
                <a:solidFill>
                  <a:schemeClr val="dk1"/>
                </a:solidFill>
                <a:latin typeface="Lato"/>
                <a:ea typeface="Lato"/>
                <a:cs typeface="Lato"/>
                <a:sym typeface="Lato"/>
              </a:rPr>
              <a:t>Outcomes</a:t>
            </a:r>
            <a:endParaRPr>
              <a:solidFill>
                <a:schemeClr val="dk1"/>
              </a:solidFill>
              <a:latin typeface="Lato"/>
              <a:ea typeface="Lato"/>
              <a:cs typeface="Lato"/>
              <a:sym typeface="Lato"/>
            </a:endParaRPr>
          </a:p>
        </p:txBody>
      </p:sp>
      <p:sp>
        <p:nvSpPr>
          <p:cNvPr id="326" name="Google Shape;326;p36"/>
          <p:cNvSpPr txBox="1"/>
          <p:nvPr/>
        </p:nvSpPr>
        <p:spPr>
          <a:xfrm>
            <a:off x="6858501" y="3382774"/>
            <a:ext cx="493500" cy="18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200" u="none" cap="none" strike="noStrike">
                <a:solidFill>
                  <a:schemeClr val="dk1"/>
                </a:solidFill>
                <a:latin typeface="Lato"/>
                <a:ea typeface="Lato"/>
                <a:cs typeface="Lato"/>
                <a:sym typeface="Lato"/>
              </a:rPr>
              <a:t>Impact</a:t>
            </a:r>
            <a:endParaRPr>
              <a:solidFill>
                <a:schemeClr val="dk1"/>
              </a:solidFill>
              <a:latin typeface="Lato"/>
              <a:ea typeface="Lato"/>
              <a:cs typeface="Lato"/>
              <a:sym typeface="Lato"/>
            </a:endParaRPr>
          </a:p>
        </p:txBody>
      </p:sp>
      <p:sp>
        <p:nvSpPr>
          <p:cNvPr id="327" name="Google Shape;327;p36"/>
          <p:cNvSpPr/>
          <p:nvPr/>
        </p:nvSpPr>
        <p:spPr>
          <a:xfrm>
            <a:off x="1507518" y="2940050"/>
            <a:ext cx="322365" cy="273001"/>
          </a:xfrm>
          <a:custGeom>
            <a:rect b="b" l="l" r="r" t="t"/>
            <a:pathLst>
              <a:path extrusionOk="0" h="364001" w="364254">
                <a:moveTo>
                  <a:pt x="171444" y="182143"/>
                </a:moveTo>
                <a:cubicBezTo>
                  <a:pt x="171435" y="193980"/>
                  <a:pt x="161837" y="203571"/>
                  <a:pt x="150000" y="203571"/>
                </a:cubicBezTo>
                <a:lnTo>
                  <a:pt x="21428" y="203571"/>
                </a:lnTo>
                <a:cubicBezTo>
                  <a:pt x="9593" y="203571"/>
                  <a:pt x="0" y="193977"/>
                  <a:pt x="0" y="182143"/>
                </a:cubicBezTo>
                <a:lnTo>
                  <a:pt x="0" y="21428"/>
                </a:lnTo>
                <a:cubicBezTo>
                  <a:pt x="0" y="9593"/>
                  <a:pt x="9593" y="0"/>
                  <a:pt x="21428" y="0"/>
                </a:cubicBezTo>
                <a:lnTo>
                  <a:pt x="105418" y="0"/>
                </a:lnTo>
                <a:cubicBezTo>
                  <a:pt x="111107" y="14"/>
                  <a:pt x="116556" y="2292"/>
                  <a:pt x="120563" y="6330"/>
                </a:cubicBezTo>
                <a:lnTo>
                  <a:pt x="165161" y="50912"/>
                </a:lnTo>
                <a:cubicBezTo>
                  <a:pt x="169202" y="54924"/>
                  <a:pt x="171480" y="60380"/>
                  <a:pt x="171492" y="66074"/>
                </a:cubicBezTo>
                <a:close/>
                <a:moveTo>
                  <a:pt x="146391" y="309638"/>
                </a:moveTo>
                <a:lnTo>
                  <a:pt x="75174" y="309638"/>
                </a:lnTo>
                <a:cubicBezTo>
                  <a:pt x="66433" y="309638"/>
                  <a:pt x="59348" y="302553"/>
                  <a:pt x="59348" y="293812"/>
                </a:cubicBezTo>
                <a:lnTo>
                  <a:pt x="59348" y="252189"/>
                </a:lnTo>
                <a:moveTo>
                  <a:pt x="171444" y="150000"/>
                </a:moveTo>
                <a:lnTo>
                  <a:pt x="132100" y="105054"/>
                </a:lnTo>
                <a:cubicBezTo>
                  <a:pt x="129410" y="101954"/>
                  <a:pt x="125512" y="100166"/>
                  <a:pt x="121408" y="100148"/>
                </a:cubicBezTo>
                <a:cubicBezTo>
                  <a:pt x="117303" y="100129"/>
                  <a:pt x="113390" y="101883"/>
                  <a:pt x="110672" y="104959"/>
                </a:cubicBezTo>
                <a:lnTo>
                  <a:pt x="64285" y="157185"/>
                </a:lnTo>
                <a:lnTo>
                  <a:pt x="38568" y="136611"/>
                </a:lnTo>
                <a:cubicBezTo>
                  <a:pt x="32898" y="132062"/>
                  <a:pt x="24713" y="132512"/>
                  <a:pt x="19576" y="137655"/>
                </a:cubicBezTo>
                <a:lnTo>
                  <a:pt x="0" y="157137"/>
                </a:lnTo>
                <a:moveTo>
                  <a:pt x="53413" y="55391"/>
                </a:moveTo>
                <a:cubicBezTo>
                  <a:pt x="44672" y="55391"/>
                  <a:pt x="37587" y="62477"/>
                  <a:pt x="37587" y="71217"/>
                </a:cubicBezTo>
                <a:cubicBezTo>
                  <a:pt x="37587" y="79958"/>
                  <a:pt x="44672" y="87043"/>
                  <a:pt x="53413" y="87043"/>
                </a:cubicBezTo>
                <a:cubicBezTo>
                  <a:pt x="62153" y="87043"/>
                  <a:pt x="69239" y="79958"/>
                  <a:pt x="69239" y="71217"/>
                </a:cubicBezTo>
                <a:cubicBezTo>
                  <a:pt x="69239" y="62477"/>
                  <a:pt x="62153" y="55391"/>
                  <a:pt x="53413" y="55391"/>
                </a:cubicBezTo>
                <a:moveTo>
                  <a:pt x="114739" y="341291"/>
                </a:moveTo>
                <a:lnTo>
                  <a:pt x="146391" y="309638"/>
                </a:lnTo>
                <a:lnTo>
                  <a:pt x="114739" y="277986"/>
                </a:lnTo>
                <a:moveTo>
                  <a:pt x="221819" y="204473"/>
                </a:moveTo>
                <a:cubicBezTo>
                  <a:pt x="221819" y="191892"/>
                  <a:pt x="253709" y="181684"/>
                  <a:pt x="293037" y="181684"/>
                </a:cubicBezTo>
                <a:cubicBezTo>
                  <a:pt x="332365" y="181684"/>
                  <a:pt x="364254" y="191892"/>
                  <a:pt x="364254" y="204473"/>
                </a:cubicBezTo>
                <a:cubicBezTo>
                  <a:pt x="364254" y="217055"/>
                  <a:pt x="332365" y="227263"/>
                  <a:pt x="293037" y="227263"/>
                </a:cubicBezTo>
                <a:cubicBezTo>
                  <a:pt x="253693" y="227263"/>
                  <a:pt x="221819" y="217055"/>
                  <a:pt x="221819" y="204473"/>
                </a:cubicBezTo>
                <a:close/>
                <a:moveTo>
                  <a:pt x="221819" y="272842"/>
                </a:moveTo>
                <a:lnTo>
                  <a:pt x="221819" y="204473"/>
                </a:lnTo>
                <a:moveTo>
                  <a:pt x="364254" y="272842"/>
                </a:moveTo>
                <a:lnTo>
                  <a:pt x="364254" y="204473"/>
                </a:lnTo>
                <a:moveTo>
                  <a:pt x="364254" y="272842"/>
                </a:moveTo>
                <a:lnTo>
                  <a:pt x="364254" y="341211"/>
                </a:lnTo>
                <a:cubicBezTo>
                  <a:pt x="364254" y="353872"/>
                  <a:pt x="332365" y="364001"/>
                  <a:pt x="293037" y="364001"/>
                </a:cubicBezTo>
                <a:cubicBezTo>
                  <a:pt x="253709" y="364001"/>
                  <a:pt x="221819" y="353793"/>
                  <a:pt x="221819" y="341211"/>
                </a:cubicBezTo>
                <a:lnTo>
                  <a:pt x="221819" y="272842"/>
                </a:lnTo>
                <a:moveTo>
                  <a:pt x="364254" y="249103"/>
                </a:moveTo>
                <a:cubicBezTo>
                  <a:pt x="364254" y="261764"/>
                  <a:pt x="332365" y="271893"/>
                  <a:pt x="293037" y="271893"/>
                </a:cubicBezTo>
                <a:cubicBezTo>
                  <a:pt x="253709" y="271893"/>
                  <a:pt x="221819" y="261685"/>
                  <a:pt x="221819" y="249103"/>
                </a:cubicBezTo>
                <a:moveTo>
                  <a:pt x="221819" y="296582"/>
                </a:moveTo>
                <a:cubicBezTo>
                  <a:pt x="221819" y="309163"/>
                  <a:pt x="253709" y="319371"/>
                  <a:pt x="293037" y="319371"/>
                </a:cubicBezTo>
                <a:cubicBezTo>
                  <a:pt x="332365" y="319371"/>
                  <a:pt x="364254" y="309243"/>
                  <a:pt x="364254" y="296582"/>
                </a:cubicBezTo>
              </a:path>
            </a:pathLst>
          </a:custGeom>
          <a:noFill/>
          <a:ln cap="flat" cmpd="sng" w="11850">
            <a:solidFill>
              <a:srgbClr val="4E88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28" name="Google Shape;328;p36"/>
          <p:cNvSpPr/>
          <p:nvPr/>
        </p:nvSpPr>
        <p:spPr>
          <a:xfrm>
            <a:off x="2866039" y="2940050"/>
            <a:ext cx="322141" cy="273001"/>
          </a:xfrm>
          <a:custGeom>
            <a:rect b="b" l="l" r="r" t="t"/>
            <a:pathLst>
              <a:path extrusionOk="0" h="364001" w="364001">
                <a:moveTo>
                  <a:pt x="210313" y="0"/>
                </a:moveTo>
                <a:lnTo>
                  <a:pt x="347827" y="0"/>
                </a:lnTo>
                <a:cubicBezTo>
                  <a:pt x="347827" y="0"/>
                  <a:pt x="364001" y="0"/>
                  <a:pt x="364001" y="16174"/>
                </a:cubicBezTo>
                <a:lnTo>
                  <a:pt x="364001" y="145600"/>
                </a:lnTo>
                <a:cubicBezTo>
                  <a:pt x="364001" y="145600"/>
                  <a:pt x="364001" y="161774"/>
                  <a:pt x="347827" y="161774"/>
                </a:cubicBezTo>
                <a:lnTo>
                  <a:pt x="210313" y="161774"/>
                </a:lnTo>
                <a:cubicBezTo>
                  <a:pt x="210313" y="161774"/>
                  <a:pt x="194139" y="161774"/>
                  <a:pt x="194139" y="145600"/>
                </a:cubicBezTo>
                <a:lnTo>
                  <a:pt x="194139" y="16174"/>
                </a:lnTo>
                <a:cubicBezTo>
                  <a:pt x="194139" y="16174"/>
                  <a:pt x="194139" y="0"/>
                  <a:pt x="210313" y="0"/>
                </a:cubicBezTo>
                <a:moveTo>
                  <a:pt x="364001" y="55090"/>
                </a:moveTo>
                <a:lnTo>
                  <a:pt x="194139" y="55090"/>
                </a:lnTo>
                <a:moveTo>
                  <a:pt x="364001" y="108440"/>
                </a:moveTo>
                <a:lnTo>
                  <a:pt x="194139" y="108440"/>
                </a:lnTo>
                <a:moveTo>
                  <a:pt x="270959" y="161774"/>
                </a:moveTo>
                <a:lnTo>
                  <a:pt x="270959" y="55090"/>
                </a:lnTo>
                <a:moveTo>
                  <a:pt x="316507" y="161774"/>
                </a:moveTo>
                <a:lnTo>
                  <a:pt x="316507" y="55090"/>
                </a:lnTo>
                <a:moveTo>
                  <a:pt x="72800" y="99704"/>
                </a:moveTo>
                <a:lnTo>
                  <a:pt x="36400" y="134522"/>
                </a:lnTo>
                <a:lnTo>
                  <a:pt x="36400" y="99704"/>
                </a:lnTo>
                <a:cubicBezTo>
                  <a:pt x="36919" y="73419"/>
                  <a:pt x="58654" y="52535"/>
                  <a:pt x="84938" y="53065"/>
                </a:cubicBezTo>
                <a:lnTo>
                  <a:pt x="145600" y="53065"/>
                </a:lnTo>
                <a:moveTo>
                  <a:pt x="0" y="99704"/>
                </a:moveTo>
                <a:lnTo>
                  <a:pt x="36400" y="134601"/>
                </a:lnTo>
                <a:moveTo>
                  <a:pt x="109200" y="88009"/>
                </a:moveTo>
                <a:lnTo>
                  <a:pt x="145600" y="53065"/>
                </a:lnTo>
                <a:lnTo>
                  <a:pt x="109200" y="18120"/>
                </a:lnTo>
                <a:moveTo>
                  <a:pt x="16174" y="177949"/>
                </a:moveTo>
                <a:lnTo>
                  <a:pt x="105164" y="177949"/>
                </a:lnTo>
                <a:cubicBezTo>
                  <a:pt x="105164" y="177949"/>
                  <a:pt x="121339" y="177949"/>
                  <a:pt x="121339" y="194123"/>
                </a:cubicBezTo>
                <a:lnTo>
                  <a:pt x="121339" y="347827"/>
                </a:lnTo>
                <a:cubicBezTo>
                  <a:pt x="121339" y="347827"/>
                  <a:pt x="121339" y="364001"/>
                  <a:pt x="105164" y="364001"/>
                </a:cubicBezTo>
                <a:lnTo>
                  <a:pt x="16174" y="364001"/>
                </a:lnTo>
                <a:cubicBezTo>
                  <a:pt x="16174" y="364001"/>
                  <a:pt x="0" y="364001"/>
                  <a:pt x="0" y="347827"/>
                </a:cubicBezTo>
                <a:lnTo>
                  <a:pt x="0" y="194123"/>
                </a:lnTo>
                <a:cubicBezTo>
                  <a:pt x="0" y="194123"/>
                  <a:pt x="0" y="177949"/>
                  <a:pt x="16174" y="177949"/>
                </a:cubicBezTo>
                <a:moveTo>
                  <a:pt x="121339" y="315462"/>
                </a:moveTo>
                <a:lnTo>
                  <a:pt x="0" y="315462"/>
                </a:lnTo>
              </a:path>
            </a:pathLst>
          </a:custGeom>
          <a:noFill/>
          <a:ln cap="flat" cmpd="sng" w="11850">
            <a:solidFill>
              <a:srgbClr val="3CC5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29" name="Google Shape;329;p36"/>
          <p:cNvSpPr/>
          <p:nvPr/>
        </p:nvSpPr>
        <p:spPr>
          <a:xfrm>
            <a:off x="4224448" y="2940050"/>
            <a:ext cx="322141" cy="273001"/>
          </a:xfrm>
          <a:custGeom>
            <a:rect b="b" l="l" r="r" t="t"/>
            <a:pathLst>
              <a:path extrusionOk="0" h="364001" w="364001">
                <a:moveTo>
                  <a:pt x="205740" y="292783"/>
                </a:moveTo>
                <a:lnTo>
                  <a:pt x="205740" y="348175"/>
                </a:lnTo>
                <a:cubicBezTo>
                  <a:pt x="205740" y="356915"/>
                  <a:pt x="198654" y="364001"/>
                  <a:pt x="189913" y="364001"/>
                </a:cubicBezTo>
                <a:lnTo>
                  <a:pt x="15826" y="364001"/>
                </a:lnTo>
                <a:cubicBezTo>
                  <a:pt x="7085" y="364001"/>
                  <a:pt x="0" y="356915"/>
                  <a:pt x="0" y="348175"/>
                </a:cubicBezTo>
                <a:lnTo>
                  <a:pt x="0" y="15826"/>
                </a:lnTo>
                <a:cubicBezTo>
                  <a:pt x="0" y="7085"/>
                  <a:pt x="7085" y="0"/>
                  <a:pt x="15826" y="0"/>
                </a:cubicBezTo>
                <a:lnTo>
                  <a:pt x="189913" y="0"/>
                </a:lnTo>
                <a:cubicBezTo>
                  <a:pt x="198654" y="0"/>
                  <a:pt x="205740" y="7085"/>
                  <a:pt x="205740" y="15826"/>
                </a:cubicBezTo>
                <a:lnTo>
                  <a:pt x="205740" y="71217"/>
                </a:lnTo>
                <a:moveTo>
                  <a:pt x="364001" y="182000"/>
                </a:moveTo>
                <a:lnTo>
                  <a:pt x="63304" y="182000"/>
                </a:lnTo>
                <a:moveTo>
                  <a:pt x="284870" y="102870"/>
                </a:moveTo>
                <a:lnTo>
                  <a:pt x="364001" y="182000"/>
                </a:lnTo>
                <a:lnTo>
                  <a:pt x="284870" y="261131"/>
                </a:lnTo>
              </a:path>
            </a:pathLst>
          </a:custGeom>
          <a:noFill/>
          <a:ln cap="flat" cmpd="sng" w="11850">
            <a:solidFill>
              <a:srgbClr val="92BD3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30" name="Google Shape;330;p36"/>
          <p:cNvSpPr/>
          <p:nvPr/>
        </p:nvSpPr>
        <p:spPr>
          <a:xfrm>
            <a:off x="5582857" y="2940050"/>
            <a:ext cx="322141" cy="273001"/>
          </a:xfrm>
          <a:custGeom>
            <a:rect b="b" l="l" r="r" t="t"/>
            <a:pathLst>
              <a:path extrusionOk="0" h="364001" w="364001">
                <a:moveTo>
                  <a:pt x="276957" y="189913"/>
                </a:moveTo>
                <a:lnTo>
                  <a:pt x="197826" y="189913"/>
                </a:lnTo>
                <a:moveTo>
                  <a:pt x="276957" y="316523"/>
                </a:moveTo>
                <a:lnTo>
                  <a:pt x="269044" y="316523"/>
                </a:lnTo>
                <a:cubicBezTo>
                  <a:pt x="251563" y="316523"/>
                  <a:pt x="237392" y="302351"/>
                  <a:pt x="237392" y="284870"/>
                </a:cubicBezTo>
                <a:lnTo>
                  <a:pt x="237392" y="79130"/>
                </a:lnTo>
                <a:cubicBezTo>
                  <a:pt x="237392" y="61649"/>
                  <a:pt x="251563" y="47478"/>
                  <a:pt x="269044" y="47478"/>
                </a:cubicBezTo>
                <a:lnTo>
                  <a:pt x="276957" y="47478"/>
                </a:lnTo>
                <a:moveTo>
                  <a:pt x="364001" y="39565"/>
                </a:moveTo>
                <a:lnTo>
                  <a:pt x="324436" y="71217"/>
                </a:lnTo>
                <a:lnTo>
                  <a:pt x="308609" y="55391"/>
                </a:lnTo>
                <a:moveTo>
                  <a:pt x="364001" y="182000"/>
                </a:moveTo>
                <a:lnTo>
                  <a:pt x="324436" y="213653"/>
                </a:lnTo>
                <a:lnTo>
                  <a:pt x="308609" y="197826"/>
                </a:lnTo>
                <a:moveTo>
                  <a:pt x="308609" y="292783"/>
                </a:moveTo>
                <a:lnTo>
                  <a:pt x="356088" y="340262"/>
                </a:lnTo>
                <a:moveTo>
                  <a:pt x="308609" y="340262"/>
                </a:moveTo>
                <a:lnTo>
                  <a:pt x="356088" y="292783"/>
                </a:lnTo>
                <a:moveTo>
                  <a:pt x="141691" y="64475"/>
                </a:moveTo>
                <a:cubicBezTo>
                  <a:pt x="120691" y="64243"/>
                  <a:pt x="100797" y="55025"/>
                  <a:pt x="87043" y="39153"/>
                </a:cubicBezTo>
                <a:cubicBezTo>
                  <a:pt x="73299" y="55042"/>
                  <a:pt x="53403" y="64278"/>
                  <a:pt x="32396" y="64523"/>
                </a:cubicBezTo>
                <a:moveTo>
                  <a:pt x="87043" y="0"/>
                </a:moveTo>
                <a:cubicBezTo>
                  <a:pt x="117635" y="0"/>
                  <a:pt x="142435" y="24799"/>
                  <a:pt x="142435" y="55391"/>
                </a:cubicBezTo>
                <a:cubicBezTo>
                  <a:pt x="142435" y="85983"/>
                  <a:pt x="117635" y="110783"/>
                  <a:pt x="87043" y="110783"/>
                </a:cubicBezTo>
                <a:cubicBezTo>
                  <a:pt x="56451" y="110783"/>
                  <a:pt x="31652" y="85983"/>
                  <a:pt x="31652" y="55391"/>
                </a:cubicBezTo>
                <a:cubicBezTo>
                  <a:pt x="31652" y="24799"/>
                  <a:pt x="56451" y="0"/>
                  <a:pt x="87043" y="0"/>
                </a:cubicBezTo>
                <a:close/>
                <a:moveTo>
                  <a:pt x="87043" y="134522"/>
                </a:moveTo>
                <a:cubicBezTo>
                  <a:pt x="114903" y="134494"/>
                  <a:pt x="139134" y="153604"/>
                  <a:pt x="145600" y="180703"/>
                </a:cubicBezTo>
                <a:lnTo>
                  <a:pt x="174087" y="284870"/>
                </a:lnTo>
                <a:lnTo>
                  <a:pt x="127289" y="284870"/>
                </a:lnTo>
                <a:lnTo>
                  <a:pt x="110608" y="364001"/>
                </a:lnTo>
                <a:lnTo>
                  <a:pt x="63130" y="364001"/>
                </a:lnTo>
                <a:lnTo>
                  <a:pt x="46449" y="284870"/>
                </a:lnTo>
                <a:lnTo>
                  <a:pt x="0" y="284870"/>
                </a:lnTo>
                <a:lnTo>
                  <a:pt x="28566" y="180703"/>
                </a:lnTo>
                <a:cubicBezTo>
                  <a:pt x="35025" y="153633"/>
                  <a:pt x="59214" y="134531"/>
                  <a:pt x="87043" y="134522"/>
                </a:cubicBezTo>
                <a:close/>
                <a:moveTo>
                  <a:pt x="52147" y="145679"/>
                </a:moveTo>
                <a:lnTo>
                  <a:pt x="87043" y="201087"/>
                </a:lnTo>
                <a:lnTo>
                  <a:pt x="121940" y="145679"/>
                </a:lnTo>
              </a:path>
            </a:pathLst>
          </a:custGeom>
          <a:noFill/>
          <a:ln cap="flat" cmpd="sng" w="11850">
            <a:solidFill>
              <a:srgbClr val="1EABD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31" name="Google Shape;331;p36"/>
          <p:cNvSpPr/>
          <p:nvPr/>
        </p:nvSpPr>
        <p:spPr>
          <a:xfrm>
            <a:off x="6941266" y="2940050"/>
            <a:ext cx="322141" cy="273001"/>
          </a:xfrm>
          <a:custGeom>
            <a:rect b="b" l="l" r="r" t="t"/>
            <a:pathLst>
              <a:path extrusionOk="0" h="364001" w="364001">
                <a:moveTo>
                  <a:pt x="284870" y="0"/>
                </a:moveTo>
                <a:lnTo>
                  <a:pt x="364001" y="0"/>
                </a:lnTo>
                <a:lnTo>
                  <a:pt x="364001" y="79130"/>
                </a:lnTo>
                <a:moveTo>
                  <a:pt x="364001" y="0"/>
                </a:moveTo>
                <a:lnTo>
                  <a:pt x="286073" y="92092"/>
                </a:lnTo>
                <a:cubicBezTo>
                  <a:pt x="280878" y="98230"/>
                  <a:pt x="271905" y="99496"/>
                  <a:pt x="265214" y="95036"/>
                </a:cubicBezTo>
                <a:lnTo>
                  <a:pt x="241554" y="79209"/>
                </a:lnTo>
                <a:cubicBezTo>
                  <a:pt x="234724" y="74650"/>
                  <a:pt x="225541" y="76073"/>
                  <a:pt x="220410" y="82485"/>
                </a:cubicBezTo>
                <a:lnTo>
                  <a:pt x="173897" y="140694"/>
                </a:lnTo>
                <a:moveTo>
                  <a:pt x="47478" y="364001"/>
                </a:moveTo>
                <a:lnTo>
                  <a:pt x="39565" y="269044"/>
                </a:lnTo>
                <a:lnTo>
                  <a:pt x="0" y="269044"/>
                </a:lnTo>
                <a:lnTo>
                  <a:pt x="0" y="213653"/>
                </a:lnTo>
                <a:cubicBezTo>
                  <a:pt x="0" y="169950"/>
                  <a:pt x="35428" y="134522"/>
                  <a:pt x="79130" y="134522"/>
                </a:cubicBezTo>
                <a:cubicBezTo>
                  <a:pt x="122833" y="134522"/>
                  <a:pt x="158261" y="169950"/>
                  <a:pt x="158261" y="213653"/>
                </a:cubicBezTo>
                <a:lnTo>
                  <a:pt x="158261" y="269044"/>
                </a:lnTo>
                <a:lnTo>
                  <a:pt x="118696" y="269044"/>
                </a:lnTo>
                <a:lnTo>
                  <a:pt x="110783" y="364001"/>
                </a:lnTo>
                <a:close/>
                <a:moveTo>
                  <a:pt x="79130" y="0"/>
                </a:moveTo>
                <a:cubicBezTo>
                  <a:pt x="109722" y="0"/>
                  <a:pt x="134522" y="24799"/>
                  <a:pt x="134522" y="55391"/>
                </a:cubicBezTo>
                <a:cubicBezTo>
                  <a:pt x="134522" y="85983"/>
                  <a:pt x="109722" y="110783"/>
                  <a:pt x="79130" y="110783"/>
                </a:cubicBezTo>
                <a:cubicBezTo>
                  <a:pt x="48538" y="110783"/>
                  <a:pt x="23739" y="85983"/>
                  <a:pt x="23739" y="55391"/>
                </a:cubicBezTo>
                <a:cubicBezTo>
                  <a:pt x="23739" y="24799"/>
                  <a:pt x="48538" y="0"/>
                  <a:pt x="79130" y="0"/>
                </a:cubicBezTo>
                <a:close/>
              </a:path>
            </a:pathLst>
          </a:custGeom>
          <a:noFill/>
          <a:ln cap="flat" cmpd="sng" w="11850">
            <a:solidFill>
              <a:srgbClr val="7F64E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ph idx="4294967295"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2520">
                <a:solidFill>
                  <a:srgbClr val="004892"/>
                </a:solidFill>
                <a:latin typeface="Lato"/>
                <a:ea typeface="Lato"/>
                <a:cs typeface="Lato"/>
                <a:sym typeface="Lato"/>
              </a:rPr>
              <a:t>Understanding Cause-and-Effect in a Results Framework</a:t>
            </a:r>
            <a:endParaRPr b="1" sz="2520">
              <a:solidFill>
                <a:srgbClr val="004892"/>
              </a:solidFill>
              <a:latin typeface="Lato"/>
              <a:ea typeface="Lato"/>
              <a:cs typeface="Lato"/>
              <a:sym typeface="Lato"/>
            </a:endParaRPr>
          </a:p>
        </p:txBody>
      </p:sp>
      <p:grpSp>
        <p:nvGrpSpPr>
          <p:cNvPr id="337" name="Google Shape;337;p37"/>
          <p:cNvGrpSpPr/>
          <p:nvPr/>
        </p:nvGrpSpPr>
        <p:grpSpPr>
          <a:xfrm>
            <a:off x="3162305" y="3062067"/>
            <a:ext cx="1147412" cy="600074"/>
            <a:chOff x="400050" y="1885950"/>
            <a:chExt cx="1257300" cy="800099"/>
          </a:xfrm>
        </p:grpSpPr>
        <p:sp>
          <p:nvSpPr>
            <p:cNvPr id="338" name="Google Shape;338;p37"/>
            <p:cNvSpPr/>
            <p:nvPr/>
          </p:nvSpPr>
          <p:spPr>
            <a:xfrm>
              <a:off x="400050" y="1885950"/>
              <a:ext cx="1257300" cy="800099"/>
            </a:xfrm>
            <a:custGeom>
              <a:rect b="b" l="l" r="r" t="t"/>
              <a:pathLst>
                <a:path extrusionOk="0" h="800099" w="1257300">
                  <a:moveTo>
                    <a:pt x="0" y="400050"/>
                  </a:moveTo>
                  <a:cubicBezTo>
                    <a:pt x="0" y="179108"/>
                    <a:pt x="179108" y="0"/>
                    <a:pt x="400050" y="0"/>
                  </a:cubicBezTo>
                  <a:lnTo>
                    <a:pt x="857250" y="0"/>
                  </a:lnTo>
                  <a:cubicBezTo>
                    <a:pt x="1017523" y="0"/>
                    <a:pt x="1155783" y="94250"/>
                    <a:pt x="1219628" y="230350"/>
                  </a:cubicBezTo>
                  <a:cubicBezTo>
                    <a:pt x="1179471" y="234100"/>
                    <a:pt x="1141296" y="243659"/>
                    <a:pt x="1105473" y="258394"/>
                  </a:cubicBezTo>
                  <a:cubicBezTo>
                    <a:pt x="1056241" y="172311"/>
                    <a:pt x="963520" y="114300"/>
                    <a:pt x="857250" y="114300"/>
                  </a:cubicBezTo>
                  <a:lnTo>
                    <a:pt x="400050" y="114300"/>
                  </a:lnTo>
                  <a:cubicBezTo>
                    <a:pt x="242235" y="114300"/>
                    <a:pt x="114300" y="242235"/>
                    <a:pt x="114300" y="400050"/>
                  </a:cubicBezTo>
                  <a:cubicBezTo>
                    <a:pt x="114300" y="557864"/>
                    <a:pt x="242235" y="685800"/>
                    <a:pt x="400050" y="685800"/>
                  </a:cubicBezTo>
                  <a:cubicBezTo>
                    <a:pt x="553749" y="685800"/>
                    <a:pt x="707614" y="687905"/>
                    <a:pt x="861297" y="685772"/>
                  </a:cubicBezTo>
                  <a:cubicBezTo>
                    <a:pt x="901165" y="685218"/>
                    <a:pt x="939060" y="676499"/>
                    <a:pt x="973385" y="661214"/>
                  </a:cubicBezTo>
                  <a:cubicBezTo>
                    <a:pt x="1073325" y="616704"/>
                    <a:pt x="1143000" y="516514"/>
                    <a:pt x="1143000" y="400049"/>
                  </a:cubicBezTo>
                  <a:cubicBezTo>
                    <a:pt x="1143000" y="389039"/>
                    <a:pt x="1142377" y="378172"/>
                    <a:pt x="1141164" y="367486"/>
                  </a:cubicBezTo>
                  <a:cubicBezTo>
                    <a:pt x="1175489" y="352200"/>
                    <a:pt x="1213384" y="343481"/>
                    <a:pt x="1253252" y="342927"/>
                  </a:cubicBezTo>
                  <a:cubicBezTo>
                    <a:pt x="1255919" y="361584"/>
                    <a:pt x="1257300" y="380656"/>
                    <a:pt x="1257300" y="400049"/>
                  </a:cubicBezTo>
                  <a:cubicBezTo>
                    <a:pt x="1257300" y="567252"/>
                    <a:pt x="1154723" y="710497"/>
                    <a:pt x="1009067" y="770287"/>
                  </a:cubicBezTo>
                  <a:cubicBezTo>
                    <a:pt x="973447" y="784908"/>
                    <a:pt x="935252" y="794539"/>
                    <a:pt x="895350" y="798309"/>
                  </a:cubicBezTo>
                  <a:cubicBezTo>
                    <a:pt x="882809" y="799494"/>
                    <a:pt x="870100" y="800099"/>
                    <a:pt x="857250" y="800099"/>
                  </a:cubicBezTo>
                  <a:lnTo>
                    <a:pt x="400050" y="800099"/>
                  </a:lnTo>
                  <a:cubicBezTo>
                    <a:pt x="179108" y="800099"/>
                    <a:pt x="0" y="620991"/>
                    <a:pt x="0" y="400049"/>
                  </a:cubicBezTo>
                  <a:close/>
                </a:path>
              </a:pathLst>
            </a:custGeom>
            <a:solidFill>
              <a:srgbClr val="C8FF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39" name="Google Shape;339;p37"/>
            <p:cNvSpPr/>
            <p:nvPr/>
          </p:nvSpPr>
          <p:spPr>
            <a:xfrm>
              <a:off x="400050" y="1885950"/>
              <a:ext cx="1257300" cy="800099"/>
            </a:xfrm>
            <a:custGeom>
              <a:rect b="b" l="l" r="r" t="t"/>
              <a:pathLst>
                <a:path extrusionOk="0" h="800099" w="1257300">
                  <a:moveTo>
                    <a:pt x="0" y="400050"/>
                  </a:moveTo>
                  <a:cubicBezTo>
                    <a:pt x="0" y="179108"/>
                    <a:pt x="179108" y="0"/>
                    <a:pt x="400050" y="0"/>
                  </a:cubicBezTo>
                  <a:lnTo>
                    <a:pt x="857250" y="0"/>
                  </a:lnTo>
                  <a:cubicBezTo>
                    <a:pt x="1017523" y="0"/>
                    <a:pt x="1155783" y="94250"/>
                    <a:pt x="1219628" y="230350"/>
                  </a:cubicBezTo>
                  <a:cubicBezTo>
                    <a:pt x="1179471" y="234100"/>
                    <a:pt x="1141296" y="243659"/>
                    <a:pt x="1105473" y="258394"/>
                  </a:cubicBezTo>
                  <a:cubicBezTo>
                    <a:pt x="1056241" y="172311"/>
                    <a:pt x="963520" y="114300"/>
                    <a:pt x="857250" y="114300"/>
                  </a:cubicBezTo>
                  <a:lnTo>
                    <a:pt x="400050" y="114300"/>
                  </a:lnTo>
                  <a:cubicBezTo>
                    <a:pt x="242235" y="114300"/>
                    <a:pt x="114300" y="242235"/>
                    <a:pt x="114300" y="400050"/>
                  </a:cubicBezTo>
                  <a:cubicBezTo>
                    <a:pt x="114300" y="557864"/>
                    <a:pt x="242235" y="685800"/>
                    <a:pt x="400050" y="685800"/>
                  </a:cubicBezTo>
                  <a:cubicBezTo>
                    <a:pt x="553749" y="685800"/>
                    <a:pt x="707614" y="687905"/>
                    <a:pt x="861297" y="685772"/>
                  </a:cubicBezTo>
                  <a:cubicBezTo>
                    <a:pt x="901165" y="685218"/>
                    <a:pt x="939060" y="676499"/>
                    <a:pt x="973385" y="661214"/>
                  </a:cubicBezTo>
                  <a:cubicBezTo>
                    <a:pt x="1073325" y="616704"/>
                    <a:pt x="1143000" y="516514"/>
                    <a:pt x="1143000" y="400049"/>
                  </a:cubicBezTo>
                  <a:cubicBezTo>
                    <a:pt x="1143000" y="389039"/>
                    <a:pt x="1142377" y="378172"/>
                    <a:pt x="1141164" y="367486"/>
                  </a:cubicBezTo>
                  <a:cubicBezTo>
                    <a:pt x="1175489" y="352200"/>
                    <a:pt x="1213384" y="343481"/>
                    <a:pt x="1253252" y="342927"/>
                  </a:cubicBezTo>
                  <a:cubicBezTo>
                    <a:pt x="1255919" y="361584"/>
                    <a:pt x="1257300" y="380656"/>
                    <a:pt x="1257300" y="400049"/>
                  </a:cubicBezTo>
                  <a:cubicBezTo>
                    <a:pt x="1257300" y="567252"/>
                    <a:pt x="1154723" y="710497"/>
                    <a:pt x="1009067" y="770287"/>
                  </a:cubicBezTo>
                  <a:cubicBezTo>
                    <a:pt x="973447" y="784908"/>
                    <a:pt x="935252" y="794539"/>
                    <a:pt x="895350" y="798309"/>
                  </a:cubicBezTo>
                  <a:cubicBezTo>
                    <a:pt x="882809" y="799494"/>
                    <a:pt x="870100" y="800099"/>
                    <a:pt x="857250" y="800099"/>
                  </a:cubicBezTo>
                  <a:lnTo>
                    <a:pt x="400050" y="800099"/>
                  </a:lnTo>
                  <a:cubicBezTo>
                    <a:pt x="179108" y="800099"/>
                    <a:pt x="0" y="620991"/>
                    <a:pt x="0" y="400049"/>
                  </a:cubicBezTo>
                  <a:close/>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340" name="Google Shape;340;p37"/>
          <p:cNvGrpSpPr/>
          <p:nvPr/>
        </p:nvGrpSpPr>
        <p:grpSpPr>
          <a:xfrm>
            <a:off x="3944632" y="3233517"/>
            <a:ext cx="1147412" cy="600074"/>
            <a:chOff x="1257300" y="2114550"/>
            <a:chExt cx="1257300" cy="800099"/>
          </a:xfrm>
        </p:grpSpPr>
        <p:sp>
          <p:nvSpPr>
            <p:cNvPr id="341" name="Google Shape;341;p37"/>
            <p:cNvSpPr/>
            <p:nvPr/>
          </p:nvSpPr>
          <p:spPr>
            <a:xfrm>
              <a:off x="1257300" y="2114550"/>
              <a:ext cx="1257300" cy="800099"/>
            </a:xfrm>
            <a:custGeom>
              <a:rect b="b" l="l" r="r" t="t"/>
              <a:pathLst>
                <a:path extrusionOk="0" h="800099" w="1257300">
                  <a:moveTo>
                    <a:pt x="628650" y="685800"/>
                  </a:moveTo>
                  <a:lnTo>
                    <a:pt x="857250" y="685800"/>
                  </a:lnTo>
                  <a:cubicBezTo>
                    <a:pt x="963528" y="685800"/>
                    <a:pt x="1056254" y="627780"/>
                    <a:pt x="1105482" y="541687"/>
                  </a:cubicBezTo>
                  <a:cubicBezTo>
                    <a:pt x="1141102" y="556308"/>
                    <a:pt x="1179297" y="565939"/>
                    <a:pt x="1219200" y="569709"/>
                  </a:cubicBezTo>
                  <a:lnTo>
                    <a:pt x="1219647" y="569709"/>
                  </a:lnTo>
                  <a:cubicBezTo>
                    <a:pt x="1155811" y="705831"/>
                    <a:pt x="1017539" y="800099"/>
                    <a:pt x="857250" y="800099"/>
                  </a:cubicBezTo>
                  <a:lnTo>
                    <a:pt x="628650" y="800099"/>
                  </a:lnTo>
                  <a:lnTo>
                    <a:pt x="400050" y="800099"/>
                  </a:lnTo>
                  <a:cubicBezTo>
                    <a:pt x="239760" y="800099"/>
                    <a:pt x="101488" y="705831"/>
                    <a:pt x="37653" y="569709"/>
                  </a:cubicBezTo>
                  <a:lnTo>
                    <a:pt x="38100" y="569709"/>
                  </a:lnTo>
                  <a:cubicBezTo>
                    <a:pt x="78002" y="565939"/>
                    <a:pt x="116197" y="556308"/>
                    <a:pt x="151817" y="541687"/>
                  </a:cubicBezTo>
                  <a:cubicBezTo>
                    <a:pt x="201045" y="627780"/>
                    <a:pt x="293771" y="685800"/>
                    <a:pt x="400050" y="685800"/>
                  </a:cubicBezTo>
                  <a:close/>
                  <a:moveTo>
                    <a:pt x="4047" y="457172"/>
                  </a:moveTo>
                  <a:cubicBezTo>
                    <a:pt x="1380" y="438515"/>
                    <a:pt x="0" y="419443"/>
                    <a:pt x="0" y="400050"/>
                  </a:cubicBezTo>
                  <a:cubicBezTo>
                    <a:pt x="0" y="232950"/>
                    <a:pt x="102709" y="89650"/>
                    <a:pt x="248223" y="29794"/>
                  </a:cubicBezTo>
                  <a:cubicBezTo>
                    <a:pt x="284046" y="15059"/>
                    <a:pt x="322221" y="5500"/>
                    <a:pt x="362378" y="1750"/>
                  </a:cubicBezTo>
                  <a:cubicBezTo>
                    <a:pt x="374780" y="592"/>
                    <a:pt x="387345" y="0"/>
                    <a:pt x="400050" y="0"/>
                  </a:cubicBezTo>
                  <a:lnTo>
                    <a:pt x="628650" y="0"/>
                  </a:lnTo>
                  <a:lnTo>
                    <a:pt x="857250" y="0"/>
                  </a:lnTo>
                  <a:cubicBezTo>
                    <a:pt x="869954" y="0"/>
                    <a:pt x="882519" y="592"/>
                    <a:pt x="894921" y="1750"/>
                  </a:cubicBezTo>
                  <a:cubicBezTo>
                    <a:pt x="935078" y="5500"/>
                    <a:pt x="973253" y="15059"/>
                    <a:pt x="1009076" y="29794"/>
                  </a:cubicBezTo>
                  <a:cubicBezTo>
                    <a:pt x="1154590" y="89650"/>
                    <a:pt x="1257300" y="232950"/>
                    <a:pt x="1257300" y="400050"/>
                  </a:cubicBezTo>
                  <a:cubicBezTo>
                    <a:pt x="1257300" y="419443"/>
                    <a:pt x="1255919" y="438515"/>
                    <a:pt x="1253252" y="457172"/>
                  </a:cubicBezTo>
                  <a:cubicBezTo>
                    <a:pt x="1213384" y="456618"/>
                    <a:pt x="1175489" y="447899"/>
                    <a:pt x="1141164" y="432614"/>
                  </a:cubicBezTo>
                  <a:cubicBezTo>
                    <a:pt x="1142377" y="421927"/>
                    <a:pt x="1143000" y="411060"/>
                    <a:pt x="1143000" y="400050"/>
                  </a:cubicBezTo>
                  <a:cubicBezTo>
                    <a:pt x="1143000" y="283585"/>
                    <a:pt x="1073325" y="183395"/>
                    <a:pt x="973385" y="138886"/>
                  </a:cubicBezTo>
                  <a:cubicBezTo>
                    <a:pt x="939060" y="123600"/>
                    <a:pt x="901165" y="114881"/>
                    <a:pt x="861297" y="114327"/>
                  </a:cubicBezTo>
                  <a:cubicBezTo>
                    <a:pt x="783781" y="113252"/>
                    <a:pt x="706213" y="113393"/>
                    <a:pt x="628650" y="113714"/>
                  </a:cubicBezTo>
                  <a:cubicBezTo>
                    <a:pt x="551086" y="113393"/>
                    <a:pt x="473518" y="113252"/>
                    <a:pt x="396002" y="114327"/>
                  </a:cubicBezTo>
                  <a:cubicBezTo>
                    <a:pt x="356134" y="114881"/>
                    <a:pt x="318239" y="123600"/>
                    <a:pt x="283914" y="138886"/>
                  </a:cubicBezTo>
                  <a:cubicBezTo>
                    <a:pt x="183974" y="183395"/>
                    <a:pt x="114300" y="283585"/>
                    <a:pt x="114300" y="400050"/>
                  </a:cubicBezTo>
                  <a:cubicBezTo>
                    <a:pt x="114300" y="411060"/>
                    <a:pt x="114922" y="421927"/>
                    <a:pt x="116135" y="432614"/>
                  </a:cubicBezTo>
                  <a:cubicBezTo>
                    <a:pt x="81810" y="447899"/>
                    <a:pt x="43915" y="456618"/>
                    <a:pt x="4047" y="457172"/>
                  </a:cubicBezTo>
                  <a:close/>
                  <a:moveTo>
                    <a:pt x="4047" y="457172"/>
                  </a:moveTo>
                  <a:cubicBezTo>
                    <a:pt x="2700" y="457190"/>
                    <a:pt x="1351" y="457200"/>
                    <a:pt x="0" y="457200"/>
                  </a:cubicBezTo>
                  <a:moveTo>
                    <a:pt x="1257300" y="457200"/>
                  </a:moveTo>
                  <a:cubicBezTo>
                    <a:pt x="1255948" y="457200"/>
                    <a:pt x="1254599" y="457190"/>
                    <a:pt x="1253252" y="457172"/>
                  </a:cubicBezTo>
                </a:path>
              </a:pathLst>
            </a:custGeom>
            <a:solidFill>
              <a:srgbClr val="E9F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42" name="Google Shape;342;p37"/>
            <p:cNvSpPr/>
            <p:nvPr/>
          </p:nvSpPr>
          <p:spPr>
            <a:xfrm>
              <a:off x="1257300" y="2114550"/>
              <a:ext cx="1257300" cy="800099"/>
            </a:xfrm>
            <a:custGeom>
              <a:rect b="b" l="l" r="r" t="t"/>
              <a:pathLst>
                <a:path extrusionOk="0" h="800099" w="1257300">
                  <a:moveTo>
                    <a:pt x="628650" y="685800"/>
                  </a:moveTo>
                  <a:lnTo>
                    <a:pt x="857250" y="685800"/>
                  </a:lnTo>
                  <a:cubicBezTo>
                    <a:pt x="963528" y="685800"/>
                    <a:pt x="1056254" y="627780"/>
                    <a:pt x="1105482" y="541687"/>
                  </a:cubicBezTo>
                  <a:cubicBezTo>
                    <a:pt x="1141102" y="556308"/>
                    <a:pt x="1179297" y="565939"/>
                    <a:pt x="1219200" y="569709"/>
                  </a:cubicBezTo>
                  <a:lnTo>
                    <a:pt x="1219647" y="569709"/>
                  </a:lnTo>
                  <a:cubicBezTo>
                    <a:pt x="1155811" y="705831"/>
                    <a:pt x="1017539" y="800099"/>
                    <a:pt x="857250" y="800099"/>
                  </a:cubicBezTo>
                  <a:lnTo>
                    <a:pt x="628650" y="800099"/>
                  </a:lnTo>
                  <a:lnTo>
                    <a:pt x="400050" y="800099"/>
                  </a:lnTo>
                  <a:cubicBezTo>
                    <a:pt x="239760" y="800099"/>
                    <a:pt x="101488" y="705831"/>
                    <a:pt x="37653" y="569709"/>
                  </a:cubicBezTo>
                  <a:lnTo>
                    <a:pt x="38100" y="569709"/>
                  </a:lnTo>
                  <a:cubicBezTo>
                    <a:pt x="78002" y="565939"/>
                    <a:pt x="116197" y="556308"/>
                    <a:pt x="151817" y="541687"/>
                  </a:cubicBezTo>
                  <a:cubicBezTo>
                    <a:pt x="201045" y="627780"/>
                    <a:pt x="293771" y="685800"/>
                    <a:pt x="400050" y="685800"/>
                  </a:cubicBezTo>
                  <a:close/>
                  <a:moveTo>
                    <a:pt x="4047" y="457172"/>
                  </a:moveTo>
                  <a:cubicBezTo>
                    <a:pt x="1380" y="438515"/>
                    <a:pt x="0" y="419443"/>
                    <a:pt x="0" y="400050"/>
                  </a:cubicBezTo>
                  <a:cubicBezTo>
                    <a:pt x="0" y="232950"/>
                    <a:pt x="102709" y="89650"/>
                    <a:pt x="248223" y="29794"/>
                  </a:cubicBezTo>
                  <a:cubicBezTo>
                    <a:pt x="284046" y="15059"/>
                    <a:pt x="322221" y="5500"/>
                    <a:pt x="362378" y="1750"/>
                  </a:cubicBezTo>
                  <a:cubicBezTo>
                    <a:pt x="374780" y="592"/>
                    <a:pt x="387345" y="0"/>
                    <a:pt x="400050" y="0"/>
                  </a:cubicBezTo>
                  <a:lnTo>
                    <a:pt x="628650" y="0"/>
                  </a:lnTo>
                  <a:lnTo>
                    <a:pt x="857250" y="0"/>
                  </a:lnTo>
                  <a:cubicBezTo>
                    <a:pt x="869954" y="0"/>
                    <a:pt x="882519" y="592"/>
                    <a:pt x="894921" y="1750"/>
                  </a:cubicBezTo>
                  <a:cubicBezTo>
                    <a:pt x="935078" y="5500"/>
                    <a:pt x="973253" y="15059"/>
                    <a:pt x="1009076" y="29794"/>
                  </a:cubicBezTo>
                  <a:cubicBezTo>
                    <a:pt x="1154590" y="89650"/>
                    <a:pt x="1257300" y="232950"/>
                    <a:pt x="1257300" y="400050"/>
                  </a:cubicBezTo>
                  <a:cubicBezTo>
                    <a:pt x="1257300" y="419443"/>
                    <a:pt x="1255919" y="438515"/>
                    <a:pt x="1253252" y="457172"/>
                  </a:cubicBezTo>
                  <a:cubicBezTo>
                    <a:pt x="1213384" y="456618"/>
                    <a:pt x="1175489" y="447899"/>
                    <a:pt x="1141164" y="432614"/>
                  </a:cubicBezTo>
                  <a:cubicBezTo>
                    <a:pt x="1142377" y="421927"/>
                    <a:pt x="1143000" y="411060"/>
                    <a:pt x="1143000" y="400050"/>
                  </a:cubicBezTo>
                  <a:cubicBezTo>
                    <a:pt x="1143000" y="283585"/>
                    <a:pt x="1073325" y="183395"/>
                    <a:pt x="973385" y="138886"/>
                  </a:cubicBezTo>
                  <a:cubicBezTo>
                    <a:pt x="939060" y="123600"/>
                    <a:pt x="901165" y="114881"/>
                    <a:pt x="861297" y="114327"/>
                  </a:cubicBezTo>
                  <a:cubicBezTo>
                    <a:pt x="783781" y="113252"/>
                    <a:pt x="706213" y="113393"/>
                    <a:pt x="628650" y="113714"/>
                  </a:cubicBezTo>
                  <a:cubicBezTo>
                    <a:pt x="551086" y="113393"/>
                    <a:pt x="473518" y="113252"/>
                    <a:pt x="396002" y="114327"/>
                  </a:cubicBezTo>
                  <a:cubicBezTo>
                    <a:pt x="356134" y="114881"/>
                    <a:pt x="318239" y="123600"/>
                    <a:pt x="283914" y="138886"/>
                  </a:cubicBezTo>
                  <a:cubicBezTo>
                    <a:pt x="183974" y="183395"/>
                    <a:pt x="114300" y="283585"/>
                    <a:pt x="114300" y="400050"/>
                  </a:cubicBezTo>
                  <a:cubicBezTo>
                    <a:pt x="114300" y="411060"/>
                    <a:pt x="114922" y="421927"/>
                    <a:pt x="116135" y="432614"/>
                  </a:cubicBezTo>
                  <a:cubicBezTo>
                    <a:pt x="81810" y="447899"/>
                    <a:pt x="43915" y="456618"/>
                    <a:pt x="4047" y="457172"/>
                  </a:cubicBezTo>
                  <a:close/>
                  <a:moveTo>
                    <a:pt x="4047" y="457172"/>
                  </a:moveTo>
                  <a:cubicBezTo>
                    <a:pt x="2700" y="457190"/>
                    <a:pt x="1351" y="457200"/>
                    <a:pt x="0" y="457200"/>
                  </a:cubicBezTo>
                  <a:moveTo>
                    <a:pt x="1257300" y="457200"/>
                  </a:moveTo>
                  <a:cubicBezTo>
                    <a:pt x="1255948" y="457200"/>
                    <a:pt x="1254599" y="457190"/>
                    <a:pt x="1253252" y="457172"/>
                  </a:cubicBezTo>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343" name="Google Shape;343;p37"/>
          <p:cNvGrpSpPr/>
          <p:nvPr/>
        </p:nvGrpSpPr>
        <p:grpSpPr>
          <a:xfrm>
            <a:off x="4726958" y="3062067"/>
            <a:ext cx="1147412" cy="600075"/>
            <a:chOff x="2114550" y="1885950"/>
            <a:chExt cx="1257300" cy="800100"/>
          </a:xfrm>
        </p:grpSpPr>
        <p:sp>
          <p:nvSpPr>
            <p:cNvPr id="344" name="Google Shape;344;p37"/>
            <p:cNvSpPr/>
            <p:nvPr/>
          </p:nvSpPr>
          <p:spPr>
            <a:xfrm>
              <a:off x="2114550" y="1885950"/>
              <a:ext cx="1257300" cy="800100"/>
            </a:xfrm>
            <a:custGeom>
              <a:rect b="b" l="l" r="r" t="t"/>
              <a:pathLst>
                <a:path extrusionOk="0" h="800100" w="1257300">
                  <a:moveTo>
                    <a:pt x="857250" y="800099"/>
                  </a:moveTo>
                  <a:lnTo>
                    <a:pt x="400050" y="800099"/>
                  </a:lnTo>
                  <a:cubicBezTo>
                    <a:pt x="387199" y="800099"/>
                    <a:pt x="374490" y="799494"/>
                    <a:pt x="361950" y="798309"/>
                  </a:cubicBezTo>
                  <a:cubicBezTo>
                    <a:pt x="322047" y="794539"/>
                    <a:pt x="283852" y="784908"/>
                    <a:pt x="248232" y="770287"/>
                  </a:cubicBezTo>
                  <a:cubicBezTo>
                    <a:pt x="102576" y="710497"/>
                    <a:pt x="0" y="567252"/>
                    <a:pt x="0" y="400049"/>
                  </a:cubicBezTo>
                  <a:cubicBezTo>
                    <a:pt x="0" y="380656"/>
                    <a:pt x="1380" y="361584"/>
                    <a:pt x="4047" y="342927"/>
                  </a:cubicBezTo>
                  <a:cubicBezTo>
                    <a:pt x="43915" y="343481"/>
                    <a:pt x="81810" y="352200"/>
                    <a:pt x="116135" y="367486"/>
                  </a:cubicBezTo>
                  <a:cubicBezTo>
                    <a:pt x="114922" y="378172"/>
                    <a:pt x="114300" y="389039"/>
                    <a:pt x="114300" y="400049"/>
                  </a:cubicBezTo>
                  <a:cubicBezTo>
                    <a:pt x="114300" y="516514"/>
                    <a:pt x="183974" y="616704"/>
                    <a:pt x="283914" y="661214"/>
                  </a:cubicBezTo>
                  <a:cubicBezTo>
                    <a:pt x="318239" y="676499"/>
                    <a:pt x="356134" y="685218"/>
                    <a:pt x="396002" y="685772"/>
                  </a:cubicBezTo>
                  <a:cubicBezTo>
                    <a:pt x="549685" y="687905"/>
                    <a:pt x="703550" y="685800"/>
                    <a:pt x="857250" y="685800"/>
                  </a:cubicBezTo>
                  <a:cubicBezTo>
                    <a:pt x="1015064" y="685800"/>
                    <a:pt x="1143000" y="557864"/>
                    <a:pt x="1143000" y="400050"/>
                  </a:cubicBezTo>
                  <a:cubicBezTo>
                    <a:pt x="1143000" y="242235"/>
                    <a:pt x="1015064" y="114300"/>
                    <a:pt x="857250" y="114300"/>
                  </a:cubicBezTo>
                  <a:lnTo>
                    <a:pt x="400050" y="114300"/>
                  </a:lnTo>
                  <a:cubicBezTo>
                    <a:pt x="293779" y="114300"/>
                    <a:pt x="201058" y="172311"/>
                    <a:pt x="151826" y="258394"/>
                  </a:cubicBezTo>
                  <a:cubicBezTo>
                    <a:pt x="116003" y="243659"/>
                    <a:pt x="77828" y="234100"/>
                    <a:pt x="37671" y="230350"/>
                  </a:cubicBezTo>
                  <a:cubicBezTo>
                    <a:pt x="101516" y="94250"/>
                    <a:pt x="239776" y="0"/>
                    <a:pt x="400050" y="0"/>
                  </a:cubicBezTo>
                  <a:lnTo>
                    <a:pt x="857250" y="0"/>
                  </a:lnTo>
                  <a:cubicBezTo>
                    <a:pt x="1078191" y="0"/>
                    <a:pt x="1257300" y="179108"/>
                    <a:pt x="1257300" y="400050"/>
                  </a:cubicBezTo>
                  <a:cubicBezTo>
                    <a:pt x="1257300" y="620991"/>
                    <a:pt x="1078191" y="800100"/>
                    <a:pt x="857250" y="800100"/>
                  </a:cubicBezTo>
                  <a:close/>
                </a:path>
              </a:pathLst>
            </a:custGeom>
            <a:solidFill>
              <a:srgbClr val="FFF8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45" name="Google Shape;345;p37"/>
            <p:cNvSpPr/>
            <p:nvPr/>
          </p:nvSpPr>
          <p:spPr>
            <a:xfrm>
              <a:off x="2114550" y="1885950"/>
              <a:ext cx="1257300" cy="800100"/>
            </a:xfrm>
            <a:custGeom>
              <a:rect b="b" l="l" r="r" t="t"/>
              <a:pathLst>
                <a:path extrusionOk="0" h="800100" w="1257300">
                  <a:moveTo>
                    <a:pt x="857250" y="800099"/>
                  </a:moveTo>
                  <a:lnTo>
                    <a:pt x="400050" y="800099"/>
                  </a:lnTo>
                  <a:cubicBezTo>
                    <a:pt x="387199" y="800099"/>
                    <a:pt x="374490" y="799494"/>
                    <a:pt x="361950" y="798309"/>
                  </a:cubicBezTo>
                  <a:cubicBezTo>
                    <a:pt x="322047" y="794539"/>
                    <a:pt x="283852" y="784908"/>
                    <a:pt x="248232" y="770287"/>
                  </a:cubicBezTo>
                  <a:cubicBezTo>
                    <a:pt x="102576" y="710497"/>
                    <a:pt x="0" y="567252"/>
                    <a:pt x="0" y="400049"/>
                  </a:cubicBezTo>
                  <a:cubicBezTo>
                    <a:pt x="0" y="380656"/>
                    <a:pt x="1380" y="361584"/>
                    <a:pt x="4047" y="342927"/>
                  </a:cubicBezTo>
                  <a:cubicBezTo>
                    <a:pt x="43915" y="343481"/>
                    <a:pt x="81810" y="352200"/>
                    <a:pt x="116135" y="367486"/>
                  </a:cubicBezTo>
                  <a:cubicBezTo>
                    <a:pt x="114922" y="378172"/>
                    <a:pt x="114300" y="389039"/>
                    <a:pt x="114300" y="400049"/>
                  </a:cubicBezTo>
                  <a:cubicBezTo>
                    <a:pt x="114300" y="516514"/>
                    <a:pt x="183974" y="616704"/>
                    <a:pt x="283914" y="661214"/>
                  </a:cubicBezTo>
                  <a:cubicBezTo>
                    <a:pt x="318239" y="676499"/>
                    <a:pt x="356134" y="685218"/>
                    <a:pt x="396002" y="685772"/>
                  </a:cubicBezTo>
                  <a:cubicBezTo>
                    <a:pt x="549685" y="687905"/>
                    <a:pt x="703550" y="685800"/>
                    <a:pt x="857250" y="685800"/>
                  </a:cubicBezTo>
                  <a:cubicBezTo>
                    <a:pt x="1015064" y="685800"/>
                    <a:pt x="1143000" y="557864"/>
                    <a:pt x="1143000" y="400050"/>
                  </a:cubicBezTo>
                  <a:cubicBezTo>
                    <a:pt x="1143000" y="242235"/>
                    <a:pt x="1015064" y="114300"/>
                    <a:pt x="857250" y="114300"/>
                  </a:cubicBezTo>
                  <a:lnTo>
                    <a:pt x="400050" y="114300"/>
                  </a:lnTo>
                  <a:cubicBezTo>
                    <a:pt x="293779" y="114300"/>
                    <a:pt x="201058" y="172311"/>
                    <a:pt x="151826" y="258394"/>
                  </a:cubicBezTo>
                  <a:cubicBezTo>
                    <a:pt x="116003" y="243659"/>
                    <a:pt x="77828" y="234100"/>
                    <a:pt x="37671" y="230350"/>
                  </a:cubicBezTo>
                  <a:cubicBezTo>
                    <a:pt x="101516" y="94250"/>
                    <a:pt x="239776" y="0"/>
                    <a:pt x="400050" y="0"/>
                  </a:cubicBezTo>
                  <a:lnTo>
                    <a:pt x="857250" y="0"/>
                  </a:lnTo>
                  <a:cubicBezTo>
                    <a:pt x="1078191" y="0"/>
                    <a:pt x="1257300" y="179108"/>
                    <a:pt x="1257300" y="400050"/>
                  </a:cubicBezTo>
                  <a:cubicBezTo>
                    <a:pt x="1257300" y="620991"/>
                    <a:pt x="1078191" y="800100"/>
                    <a:pt x="857250" y="800100"/>
                  </a:cubicBezTo>
                  <a:close/>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sp>
        <p:nvSpPr>
          <p:cNvPr id="346" name="Google Shape;346;p37"/>
          <p:cNvSpPr txBox="1"/>
          <p:nvPr/>
        </p:nvSpPr>
        <p:spPr>
          <a:xfrm>
            <a:off x="3472275" y="2380050"/>
            <a:ext cx="420000" cy="1230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800" u="none" cap="none" strike="noStrike">
                <a:solidFill>
                  <a:srgbClr val="3CC583"/>
                </a:solidFill>
                <a:latin typeface="Lato"/>
                <a:ea typeface="Lato"/>
                <a:cs typeface="Lato"/>
                <a:sym typeface="Lato"/>
              </a:rPr>
              <a:t>Outputs</a:t>
            </a:r>
            <a:endParaRPr>
              <a:latin typeface="Lato"/>
              <a:ea typeface="Lato"/>
              <a:cs typeface="Lato"/>
              <a:sym typeface="Lato"/>
            </a:endParaRPr>
          </a:p>
        </p:txBody>
      </p:sp>
      <p:sp>
        <p:nvSpPr>
          <p:cNvPr id="347" name="Google Shape;347;p37"/>
          <p:cNvSpPr txBox="1"/>
          <p:nvPr/>
        </p:nvSpPr>
        <p:spPr>
          <a:xfrm>
            <a:off x="5171750" y="2465775"/>
            <a:ext cx="336000" cy="1230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800" u="none" cap="none" strike="noStrike">
                <a:solidFill>
                  <a:srgbClr val="E0CB15"/>
                </a:solidFill>
                <a:latin typeface="Lato"/>
                <a:ea typeface="Lato"/>
                <a:cs typeface="Lato"/>
                <a:sym typeface="Lato"/>
              </a:rPr>
              <a:t>Impact</a:t>
            </a:r>
            <a:endParaRPr>
              <a:latin typeface="Lato"/>
              <a:ea typeface="Lato"/>
              <a:cs typeface="Lato"/>
              <a:sym typeface="Lato"/>
            </a:endParaRPr>
          </a:p>
        </p:txBody>
      </p:sp>
      <p:sp>
        <p:nvSpPr>
          <p:cNvPr id="348" name="Google Shape;348;p37"/>
          <p:cNvSpPr txBox="1"/>
          <p:nvPr/>
        </p:nvSpPr>
        <p:spPr>
          <a:xfrm>
            <a:off x="3155799" y="2560573"/>
            <a:ext cx="993300" cy="431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700" u="none" cap="none" strike="noStrike">
                <a:solidFill>
                  <a:schemeClr val="dk1"/>
                </a:solidFill>
                <a:latin typeface="Lato"/>
                <a:ea typeface="Lato"/>
                <a:cs typeface="Lato"/>
                <a:sym typeface="Lato"/>
              </a:rPr>
              <a:t>Immediate deliverables</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such as trained</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participants and</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distributed materials.</a:t>
            </a:r>
            <a:endParaRPr>
              <a:solidFill>
                <a:schemeClr val="dk1"/>
              </a:solidFill>
              <a:latin typeface="Lato"/>
              <a:ea typeface="Lato"/>
              <a:cs typeface="Lato"/>
              <a:sym typeface="Lato"/>
            </a:endParaRPr>
          </a:p>
        </p:txBody>
      </p:sp>
      <p:sp>
        <p:nvSpPr>
          <p:cNvPr id="349" name="Google Shape;349;p37"/>
          <p:cNvSpPr txBox="1"/>
          <p:nvPr/>
        </p:nvSpPr>
        <p:spPr>
          <a:xfrm>
            <a:off x="4846316" y="2646298"/>
            <a:ext cx="951900" cy="323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700" u="none" cap="none" strike="noStrike">
                <a:solidFill>
                  <a:schemeClr val="dk1"/>
                </a:solidFill>
                <a:latin typeface="Lato"/>
                <a:ea typeface="Lato"/>
                <a:cs typeface="Lato"/>
                <a:sym typeface="Lato"/>
              </a:rPr>
              <a:t>Long-term societal</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changes resulting from</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the chain's effects.</a:t>
            </a:r>
            <a:endParaRPr>
              <a:solidFill>
                <a:schemeClr val="dk1"/>
              </a:solidFill>
              <a:latin typeface="Lato"/>
              <a:ea typeface="Lato"/>
              <a:cs typeface="Lato"/>
              <a:sym typeface="Lato"/>
            </a:endParaRPr>
          </a:p>
        </p:txBody>
      </p:sp>
      <p:sp>
        <p:nvSpPr>
          <p:cNvPr id="350" name="Google Shape;350;p37"/>
          <p:cNvSpPr txBox="1"/>
          <p:nvPr/>
        </p:nvSpPr>
        <p:spPr>
          <a:xfrm>
            <a:off x="4260860" y="3899275"/>
            <a:ext cx="616800" cy="1230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800" u="none" cap="none" strike="noStrike">
                <a:solidFill>
                  <a:srgbClr val="92BD39"/>
                </a:solidFill>
                <a:latin typeface="Lato"/>
                <a:ea typeface="Lato"/>
                <a:cs typeface="Lato"/>
                <a:sym typeface="Lato"/>
              </a:rPr>
              <a:t>Outcomes</a:t>
            </a:r>
            <a:endParaRPr>
              <a:latin typeface="Lato"/>
              <a:ea typeface="Lato"/>
              <a:cs typeface="Lato"/>
              <a:sym typeface="Lato"/>
            </a:endParaRPr>
          </a:p>
        </p:txBody>
      </p:sp>
      <p:sp>
        <p:nvSpPr>
          <p:cNvPr id="351" name="Google Shape;351;p37"/>
          <p:cNvSpPr txBox="1"/>
          <p:nvPr/>
        </p:nvSpPr>
        <p:spPr>
          <a:xfrm>
            <a:off x="3942898" y="4079798"/>
            <a:ext cx="1147500" cy="431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700" u="none" cap="none" strike="noStrike">
                <a:solidFill>
                  <a:schemeClr val="dk1"/>
                </a:solidFill>
                <a:latin typeface="Lato"/>
                <a:ea typeface="Lato"/>
                <a:cs typeface="Lato"/>
                <a:sym typeface="Lato"/>
              </a:rPr>
              <a:t>Changes in behavior or</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conditions, like</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improved knowledge</a:t>
            </a:r>
            <a:br>
              <a:rPr i="0" lang="en" sz="700" u="none" cap="none" strike="noStrike">
                <a:solidFill>
                  <a:schemeClr val="dk1"/>
                </a:solidFill>
                <a:latin typeface="Lato"/>
                <a:ea typeface="Lato"/>
                <a:cs typeface="Lato"/>
                <a:sym typeface="Lato"/>
              </a:rPr>
            </a:br>
            <a:r>
              <a:rPr i="0" lang="en" sz="700" u="none" cap="none" strike="noStrike">
                <a:solidFill>
                  <a:schemeClr val="dk1"/>
                </a:solidFill>
                <a:latin typeface="Lato"/>
                <a:ea typeface="Lato"/>
                <a:cs typeface="Lato"/>
                <a:sym typeface="Lato"/>
              </a:rPr>
              <a:t>and practices.</a:t>
            </a:r>
            <a:endParaRPr>
              <a:solidFill>
                <a:schemeClr val="dk1"/>
              </a:solidFill>
              <a:latin typeface="Lato"/>
              <a:ea typeface="Lato"/>
              <a:cs typeface="Lato"/>
              <a:sym typeface="Lato"/>
            </a:endParaRPr>
          </a:p>
        </p:txBody>
      </p:sp>
      <p:sp>
        <p:nvSpPr>
          <p:cNvPr id="352" name="Google Shape;352;p37"/>
          <p:cNvSpPr/>
          <p:nvPr/>
        </p:nvSpPr>
        <p:spPr>
          <a:xfrm>
            <a:off x="3586053" y="3238867"/>
            <a:ext cx="299858" cy="246459"/>
          </a:xfrm>
          <a:custGeom>
            <a:rect b="b" l="l" r="r" t="t"/>
            <a:pathLst>
              <a:path extrusionOk="0" h="328612" w="328612">
                <a:moveTo>
                  <a:pt x="185737" y="264318"/>
                </a:moveTo>
                <a:lnTo>
                  <a:pt x="185737" y="314325"/>
                </a:lnTo>
                <a:cubicBezTo>
                  <a:pt x="185737" y="322215"/>
                  <a:pt x="179340" y="328612"/>
                  <a:pt x="171450" y="328612"/>
                </a:cubicBezTo>
                <a:lnTo>
                  <a:pt x="14287" y="328612"/>
                </a:lnTo>
                <a:cubicBezTo>
                  <a:pt x="6396" y="328612"/>
                  <a:pt x="0" y="322215"/>
                  <a:pt x="0" y="314325"/>
                </a:cubicBezTo>
                <a:lnTo>
                  <a:pt x="0" y="14287"/>
                </a:lnTo>
                <a:cubicBezTo>
                  <a:pt x="0" y="6396"/>
                  <a:pt x="6396" y="0"/>
                  <a:pt x="14287" y="0"/>
                </a:cubicBezTo>
                <a:lnTo>
                  <a:pt x="171450" y="0"/>
                </a:lnTo>
                <a:cubicBezTo>
                  <a:pt x="179340" y="0"/>
                  <a:pt x="185737" y="6396"/>
                  <a:pt x="185737" y="14287"/>
                </a:cubicBezTo>
                <a:lnTo>
                  <a:pt x="185737" y="64293"/>
                </a:lnTo>
                <a:moveTo>
                  <a:pt x="328612" y="164306"/>
                </a:moveTo>
                <a:lnTo>
                  <a:pt x="57150" y="164306"/>
                </a:lnTo>
                <a:moveTo>
                  <a:pt x="257175" y="92868"/>
                </a:moveTo>
                <a:lnTo>
                  <a:pt x="328612" y="164306"/>
                </a:lnTo>
                <a:lnTo>
                  <a:pt x="257175" y="235743"/>
                </a:lnTo>
              </a:path>
            </a:pathLst>
          </a:custGeom>
          <a:noFill/>
          <a:ln cap="flat" cmpd="sng" w="142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53" name="Google Shape;353;p37"/>
          <p:cNvSpPr/>
          <p:nvPr/>
        </p:nvSpPr>
        <p:spPr>
          <a:xfrm>
            <a:off x="5150683" y="3239189"/>
            <a:ext cx="299858" cy="258032"/>
          </a:xfrm>
          <a:custGeom>
            <a:rect b="b" l="l" r="r" t="t"/>
            <a:pathLst>
              <a:path extrusionOk="0" h="344043" w="328612">
                <a:moveTo>
                  <a:pt x="214312" y="98869"/>
                </a:moveTo>
                <a:cubicBezTo>
                  <a:pt x="197167" y="110442"/>
                  <a:pt x="188309" y="131302"/>
                  <a:pt x="214312" y="148875"/>
                </a:cubicBezTo>
                <a:cubicBezTo>
                  <a:pt x="228600" y="184594"/>
                  <a:pt x="255174" y="175021"/>
                  <a:pt x="271462" y="158448"/>
                </a:cubicBezTo>
                <a:cubicBezTo>
                  <a:pt x="289389" y="132707"/>
                  <a:pt x="293954" y="99956"/>
                  <a:pt x="283749" y="70294"/>
                </a:cubicBezTo>
                <a:cubicBezTo>
                  <a:pt x="258175" y="89296"/>
                  <a:pt x="235743" y="84582"/>
                  <a:pt x="214312" y="98869"/>
                </a:cubicBezTo>
                <a:close/>
                <a:moveTo>
                  <a:pt x="164306" y="48434"/>
                </a:moveTo>
                <a:cubicBezTo>
                  <a:pt x="182879" y="70294"/>
                  <a:pt x="192881" y="98869"/>
                  <a:pt x="148447" y="118157"/>
                </a:cubicBezTo>
                <a:cubicBezTo>
                  <a:pt x="128301" y="163163"/>
                  <a:pt x="97583" y="146732"/>
                  <a:pt x="77009" y="122443"/>
                </a:cubicBezTo>
                <a:cubicBezTo>
                  <a:pt x="56435" y="98155"/>
                  <a:pt x="50006" y="34004"/>
                  <a:pt x="67151" y="0"/>
                </a:cubicBezTo>
                <a:cubicBezTo>
                  <a:pt x="100441" y="28003"/>
                  <a:pt x="141446" y="21002"/>
                  <a:pt x="164306" y="48434"/>
                </a:cubicBezTo>
                <a:close/>
                <a:moveTo>
                  <a:pt x="250031" y="121015"/>
                </a:moveTo>
                <a:cubicBezTo>
                  <a:pt x="207168" y="142446"/>
                  <a:pt x="185737" y="199596"/>
                  <a:pt x="185737" y="199596"/>
                </a:cubicBezTo>
                <a:cubicBezTo>
                  <a:pt x="170810" y="142464"/>
                  <a:pt x="139762" y="90833"/>
                  <a:pt x="96297" y="50863"/>
                </a:cubicBezTo>
                <a:moveTo>
                  <a:pt x="7143" y="200025"/>
                </a:moveTo>
                <a:lnTo>
                  <a:pt x="50006" y="200025"/>
                </a:lnTo>
                <a:cubicBezTo>
                  <a:pt x="50006" y="200025"/>
                  <a:pt x="57150" y="200025"/>
                  <a:pt x="57150" y="207168"/>
                </a:cubicBezTo>
                <a:lnTo>
                  <a:pt x="57150" y="307181"/>
                </a:lnTo>
                <a:cubicBezTo>
                  <a:pt x="57150" y="307181"/>
                  <a:pt x="57150" y="314325"/>
                  <a:pt x="50006" y="314325"/>
                </a:cubicBezTo>
                <a:lnTo>
                  <a:pt x="7143" y="314325"/>
                </a:lnTo>
                <a:cubicBezTo>
                  <a:pt x="7143" y="314325"/>
                  <a:pt x="0" y="314325"/>
                  <a:pt x="0" y="307181"/>
                </a:cubicBezTo>
                <a:lnTo>
                  <a:pt x="0" y="207168"/>
                </a:lnTo>
                <a:cubicBezTo>
                  <a:pt x="0" y="207168"/>
                  <a:pt x="0" y="200025"/>
                  <a:pt x="7143" y="200025"/>
                </a:cubicBezTo>
                <a:moveTo>
                  <a:pt x="222456" y="263890"/>
                </a:moveTo>
                <a:lnTo>
                  <a:pt x="285750" y="242458"/>
                </a:lnTo>
                <a:cubicBezTo>
                  <a:pt x="301620" y="237708"/>
                  <a:pt x="318765" y="243423"/>
                  <a:pt x="328612" y="256746"/>
                </a:cubicBezTo>
                <a:cubicBezTo>
                  <a:pt x="153876" y="344043"/>
                  <a:pt x="210454" y="343614"/>
                  <a:pt x="57150" y="292465"/>
                </a:cubicBezTo>
                <a:moveTo>
                  <a:pt x="57150" y="214312"/>
                </a:moveTo>
                <a:lnTo>
                  <a:pt x="100012" y="214312"/>
                </a:lnTo>
                <a:cubicBezTo>
                  <a:pt x="124327" y="215186"/>
                  <a:pt x="147364" y="225424"/>
                  <a:pt x="164306" y="242887"/>
                </a:cubicBezTo>
                <a:lnTo>
                  <a:pt x="207168" y="242887"/>
                </a:lnTo>
                <a:cubicBezTo>
                  <a:pt x="215059" y="242887"/>
                  <a:pt x="221456" y="249284"/>
                  <a:pt x="221456" y="257175"/>
                </a:cubicBezTo>
                <a:cubicBezTo>
                  <a:pt x="221456" y="265065"/>
                  <a:pt x="215059" y="271462"/>
                  <a:pt x="207168" y="271462"/>
                </a:cubicBezTo>
                <a:lnTo>
                  <a:pt x="128587" y="271462"/>
                </a:lnTo>
              </a:path>
            </a:pathLst>
          </a:custGeom>
          <a:noFill/>
          <a:ln cap="flat" cmpd="sng" w="142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54" name="Google Shape;354;p37"/>
          <p:cNvSpPr/>
          <p:nvPr/>
        </p:nvSpPr>
        <p:spPr>
          <a:xfrm>
            <a:off x="4368368" y="3410317"/>
            <a:ext cx="299858" cy="246459"/>
          </a:xfrm>
          <a:custGeom>
            <a:rect b="b" l="l" r="r" t="t"/>
            <a:pathLst>
              <a:path extrusionOk="0" h="328612" w="328612">
                <a:moveTo>
                  <a:pt x="250031" y="171450"/>
                </a:moveTo>
                <a:lnTo>
                  <a:pt x="178593" y="171450"/>
                </a:lnTo>
                <a:moveTo>
                  <a:pt x="250031" y="285750"/>
                </a:moveTo>
                <a:lnTo>
                  <a:pt x="242887" y="285750"/>
                </a:lnTo>
                <a:cubicBezTo>
                  <a:pt x="227105" y="285750"/>
                  <a:pt x="214312" y="272956"/>
                  <a:pt x="214312" y="257175"/>
                </a:cubicBezTo>
                <a:lnTo>
                  <a:pt x="214312" y="71437"/>
                </a:lnTo>
                <a:cubicBezTo>
                  <a:pt x="214312" y="55655"/>
                  <a:pt x="227105" y="42862"/>
                  <a:pt x="242887" y="42862"/>
                </a:cubicBezTo>
                <a:lnTo>
                  <a:pt x="250031" y="42862"/>
                </a:lnTo>
                <a:moveTo>
                  <a:pt x="328612" y="35718"/>
                </a:moveTo>
                <a:lnTo>
                  <a:pt x="292893" y="64293"/>
                </a:lnTo>
                <a:lnTo>
                  <a:pt x="278606" y="50006"/>
                </a:lnTo>
                <a:moveTo>
                  <a:pt x="328612" y="164306"/>
                </a:moveTo>
                <a:lnTo>
                  <a:pt x="292893" y="192881"/>
                </a:lnTo>
                <a:lnTo>
                  <a:pt x="278606" y="178593"/>
                </a:lnTo>
                <a:moveTo>
                  <a:pt x="278606" y="264318"/>
                </a:moveTo>
                <a:lnTo>
                  <a:pt x="321468" y="307181"/>
                </a:lnTo>
                <a:moveTo>
                  <a:pt x="278606" y="307181"/>
                </a:moveTo>
                <a:lnTo>
                  <a:pt x="321468" y="264318"/>
                </a:lnTo>
                <a:moveTo>
                  <a:pt x="127915" y="58207"/>
                </a:moveTo>
                <a:cubicBezTo>
                  <a:pt x="108957" y="57997"/>
                  <a:pt x="90997" y="49675"/>
                  <a:pt x="78581" y="35347"/>
                </a:cubicBezTo>
                <a:cubicBezTo>
                  <a:pt x="66172" y="49691"/>
                  <a:pt x="48211" y="58029"/>
                  <a:pt x="29246" y="58250"/>
                </a:cubicBezTo>
                <a:moveTo>
                  <a:pt x="78581" y="0"/>
                </a:moveTo>
                <a:cubicBezTo>
                  <a:pt x="106198" y="0"/>
                  <a:pt x="128587" y="22388"/>
                  <a:pt x="128587" y="50006"/>
                </a:cubicBezTo>
                <a:cubicBezTo>
                  <a:pt x="128587" y="77623"/>
                  <a:pt x="106198" y="100012"/>
                  <a:pt x="78581" y="100012"/>
                </a:cubicBezTo>
                <a:cubicBezTo>
                  <a:pt x="50963" y="100012"/>
                  <a:pt x="28574" y="77623"/>
                  <a:pt x="28574" y="50006"/>
                </a:cubicBezTo>
                <a:cubicBezTo>
                  <a:pt x="28574" y="22388"/>
                  <a:pt x="50963" y="0"/>
                  <a:pt x="78581" y="0"/>
                </a:cubicBezTo>
                <a:close/>
                <a:moveTo>
                  <a:pt x="78581" y="121443"/>
                </a:moveTo>
                <a:cubicBezTo>
                  <a:pt x="103732" y="121418"/>
                  <a:pt x="125607" y="138670"/>
                  <a:pt x="131444" y="163134"/>
                </a:cubicBezTo>
                <a:lnTo>
                  <a:pt x="157162" y="257175"/>
                </a:lnTo>
                <a:lnTo>
                  <a:pt x="114914" y="257175"/>
                </a:lnTo>
                <a:lnTo>
                  <a:pt x="99855" y="328612"/>
                </a:lnTo>
                <a:lnTo>
                  <a:pt x="56992" y="328612"/>
                </a:lnTo>
                <a:lnTo>
                  <a:pt x="41933" y="257175"/>
                </a:lnTo>
                <a:lnTo>
                  <a:pt x="0" y="257175"/>
                </a:lnTo>
                <a:lnTo>
                  <a:pt x="25788" y="163134"/>
                </a:lnTo>
                <a:cubicBezTo>
                  <a:pt x="31620" y="138696"/>
                  <a:pt x="53457" y="121451"/>
                  <a:pt x="78581" y="121443"/>
                </a:cubicBezTo>
                <a:close/>
                <a:moveTo>
                  <a:pt x="47077" y="131516"/>
                </a:moveTo>
                <a:lnTo>
                  <a:pt x="78581" y="181536"/>
                </a:lnTo>
                <a:lnTo>
                  <a:pt x="110085" y="131516"/>
                </a:lnTo>
              </a:path>
            </a:pathLst>
          </a:custGeom>
          <a:noFill/>
          <a:ln cap="flat" cmpd="sng" w="142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355" name="Google Shape;355;p37"/>
          <p:cNvSpPr txBox="1"/>
          <p:nvPr/>
        </p:nvSpPr>
        <p:spPr>
          <a:xfrm>
            <a:off x="504150" y="1332450"/>
            <a:ext cx="70998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Char char="●"/>
            </a:pPr>
            <a:r>
              <a:rPr lang="en" sz="1100">
                <a:solidFill>
                  <a:schemeClr val="dk1"/>
                </a:solidFill>
                <a:latin typeface="Lato"/>
                <a:ea typeface="Lato"/>
                <a:cs typeface="Lato"/>
                <a:sym typeface="Lato"/>
              </a:rPr>
              <a:t>A results framework is </a:t>
            </a:r>
            <a:r>
              <a:rPr b="1" lang="en" sz="1100">
                <a:solidFill>
                  <a:schemeClr val="dk1"/>
                </a:solidFill>
                <a:latin typeface="Lato"/>
                <a:ea typeface="Lato"/>
                <a:cs typeface="Lato"/>
                <a:sym typeface="Lato"/>
              </a:rPr>
              <a:t>built on cause-and-effect linkages</a:t>
            </a:r>
            <a:r>
              <a:rPr lang="en" sz="1100">
                <a:solidFill>
                  <a:schemeClr val="dk1"/>
                </a:solidFill>
                <a:latin typeface="Lato"/>
                <a:ea typeface="Lato"/>
                <a:cs typeface="Lato"/>
                <a:sym typeface="Lato"/>
              </a:rPr>
              <a:t> across result levels.</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Char char="●"/>
            </a:pPr>
            <a:r>
              <a:rPr lang="en" sz="1100">
                <a:solidFill>
                  <a:schemeClr val="dk1"/>
                </a:solidFill>
                <a:latin typeface="Lato"/>
                <a:ea typeface="Lato"/>
                <a:cs typeface="Lato"/>
                <a:sym typeface="Lato"/>
              </a:rPr>
              <a:t>The focus is on </a:t>
            </a:r>
            <a:r>
              <a:rPr b="1" lang="en" sz="1100">
                <a:solidFill>
                  <a:schemeClr val="dk1"/>
                </a:solidFill>
                <a:latin typeface="Lato"/>
                <a:ea typeface="Lato"/>
                <a:cs typeface="Lato"/>
                <a:sym typeface="Lato"/>
              </a:rPr>
              <a:t>outcomes</a:t>
            </a:r>
            <a:r>
              <a:rPr lang="en" sz="1100">
                <a:solidFill>
                  <a:schemeClr val="dk1"/>
                </a:solidFill>
                <a:latin typeface="Lato"/>
                <a:ea typeface="Lato"/>
                <a:cs typeface="Lato"/>
                <a:sym typeface="Lato"/>
              </a:rPr>
              <a:t> and </a:t>
            </a:r>
            <a:r>
              <a:rPr b="1" lang="en" sz="1100">
                <a:solidFill>
                  <a:schemeClr val="dk1"/>
                </a:solidFill>
                <a:latin typeface="Lato"/>
                <a:ea typeface="Lato"/>
                <a:cs typeface="Lato"/>
                <a:sym typeface="Lato"/>
              </a:rPr>
              <a:t>impact</a:t>
            </a:r>
            <a:r>
              <a:rPr lang="en" sz="1100">
                <a:solidFill>
                  <a:schemeClr val="dk1"/>
                </a:solidFill>
                <a:latin typeface="Lato"/>
                <a:ea typeface="Lato"/>
                <a:cs typeface="Lato"/>
                <a:sym typeface="Lato"/>
              </a:rPr>
              <a:t>; inputs and processes are background elements.</a:t>
            </a:r>
            <a:endParaRPr sz="1100">
              <a:solidFill>
                <a:schemeClr val="dk1"/>
              </a:solidFill>
              <a:latin typeface="Lato"/>
              <a:ea typeface="Lato"/>
              <a:cs typeface="Lato"/>
              <a:sym typeface="Lato"/>
            </a:endParaRPr>
          </a:p>
          <a:p>
            <a:pPr indent="0" lvl="0" marL="457200" rtl="0" algn="l">
              <a:spcBef>
                <a:spcPts val="0"/>
              </a:spcBef>
              <a:spcAft>
                <a:spcPts val="0"/>
              </a:spcAft>
              <a:buNone/>
            </a:pPr>
            <a:r>
              <a:t/>
            </a:r>
            <a:endParaRPr sz="1100">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idx="4294967295"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2520">
                <a:solidFill>
                  <a:srgbClr val="004892"/>
                </a:solidFill>
                <a:latin typeface="Lato"/>
                <a:ea typeface="Lato"/>
                <a:cs typeface="Lato"/>
                <a:sym typeface="Lato"/>
              </a:rPr>
              <a:t>What Is Required to Design a Results Framework? </a:t>
            </a:r>
            <a:endParaRPr b="1" sz="2520">
              <a:solidFill>
                <a:srgbClr val="004892"/>
              </a:solidFill>
              <a:latin typeface="Lato"/>
              <a:ea typeface="Lato"/>
              <a:cs typeface="Lato"/>
              <a:sym typeface="Lato"/>
            </a:endParaRPr>
          </a:p>
        </p:txBody>
      </p:sp>
      <p:sp>
        <p:nvSpPr>
          <p:cNvPr id="361" name="Google Shape;361;p38"/>
          <p:cNvSpPr txBox="1"/>
          <p:nvPr/>
        </p:nvSpPr>
        <p:spPr>
          <a:xfrm>
            <a:off x="609350" y="1338725"/>
            <a:ext cx="73419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Problem Assessment</a:t>
            </a:r>
            <a:br>
              <a:rPr b="1" lang="en" sz="1100">
                <a:solidFill>
                  <a:schemeClr val="dk1"/>
                </a:solidFill>
                <a:latin typeface="Lato"/>
                <a:ea typeface="Lato"/>
                <a:cs typeface="Lato"/>
                <a:sym typeface="Lato"/>
              </a:rPr>
            </a:br>
            <a:r>
              <a:rPr lang="en" sz="1100">
                <a:solidFill>
                  <a:schemeClr val="dk1"/>
                </a:solidFill>
                <a:latin typeface="Lato"/>
                <a:ea typeface="Lato"/>
                <a:cs typeface="Lato"/>
                <a:sym typeface="Lato"/>
              </a:rPr>
              <a:t>        Understand the issue the intervention aims to address; conduct a needs analysis.</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Initial Theory of Change</a:t>
            </a:r>
            <a:br>
              <a:rPr b="1" lang="en" sz="1100">
                <a:solidFill>
                  <a:schemeClr val="dk1"/>
                </a:solidFill>
                <a:latin typeface="Lato"/>
                <a:ea typeface="Lato"/>
                <a:cs typeface="Lato"/>
                <a:sym typeface="Lato"/>
              </a:rPr>
            </a:br>
            <a:r>
              <a:rPr lang="en" sz="1100">
                <a:solidFill>
                  <a:schemeClr val="dk1"/>
                </a:solidFill>
                <a:latin typeface="Lato"/>
                <a:ea typeface="Lato"/>
                <a:cs typeface="Lato"/>
                <a:sym typeface="Lato"/>
              </a:rPr>
              <a:t>        Outline the causal pathway — how activities will lead to desired outcomes.</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Evidence Requirements</a:t>
            </a:r>
            <a:br>
              <a:rPr b="1" lang="en" sz="1100">
                <a:solidFill>
                  <a:schemeClr val="dk1"/>
                </a:solidFill>
                <a:latin typeface="Lato"/>
                <a:ea typeface="Lato"/>
                <a:cs typeface="Lato"/>
                <a:sym typeface="Lato"/>
              </a:rPr>
            </a:br>
            <a:r>
              <a:rPr lang="en" sz="1100">
                <a:solidFill>
                  <a:schemeClr val="dk1"/>
                </a:solidFill>
                <a:latin typeface="Lato"/>
                <a:ea typeface="Lato"/>
                <a:cs typeface="Lato"/>
                <a:sym typeface="Lato"/>
              </a:rPr>
              <a:t>        Identify what kind of data is needed to measure outcomes and impact.</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0" lvl="0" marL="0" rtl="0" algn="l">
              <a:spcBef>
                <a:spcPts val="0"/>
              </a:spcBef>
              <a:spcAft>
                <a:spcPts val="0"/>
              </a:spcAft>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Data Sources &amp; Methods</a:t>
            </a:r>
            <a:br>
              <a:rPr b="1" lang="en" sz="1100">
                <a:solidFill>
                  <a:schemeClr val="dk1"/>
                </a:solidFill>
                <a:latin typeface="Lato"/>
                <a:ea typeface="Lato"/>
                <a:cs typeface="Lato"/>
                <a:sym typeface="Lato"/>
              </a:rPr>
            </a:br>
            <a:r>
              <a:rPr lang="en" sz="1100">
                <a:solidFill>
                  <a:schemeClr val="dk1"/>
                </a:solidFill>
                <a:latin typeface="Lato"/>
                <a:ea typeface="Lato"/>
                <a:cs typeface="Lato"/>
                <a:sym typeface="Lato"/>
              </a:rPr>
              <a:t>        Use available, reliable data sources and proven data collection approaches suited to the context.</a:t>
            </a:r>
            <a:endParaRPr sz="11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39"/>
          <p:cNvGraphicFramePr/>
          <p:nvPr/>
        </p:nvGraphicFramePr>
        <p:xfrm>
          <a:off x="952500" y="1210950"/>
          <a:ext cx="3000000" cy="3000000"/>
        </p:xfrm>
        <a:graphic>
          <a:graphicData uri="http://schemas.openxmlformats.org/drawingml/2006/table">
            <a:tbl>
              <a:tblPr>
                <a:noFill/>
                <a:tableStyleId>{CEB3CAFD-730E-47F7-9C31-749FA9F22097}</a:tableStyleId>
              </a:tblPr>
              <a:tblGrid>
                <a:gridCol w="1447800"/>
                <a:gridCol w="1447800"/>
                <a:gridCol w="1447800"/>
                <a:gridCol w="1447800"/>
                <a:gridCol w="1447800"/>
              </a:tblGrid>
              <a:tr h="551825">
                <a:tc>
                  <a:txBody>
                    <a:bodyPr/>
                    <a:lstStyle/>
                    <a:p>
                      <a:pPr indent="0" lvl="0" marL="0" rtl="0" algn="ctr">
                        <a:spcBef>
                          <a:spcPts val="0"/>
                        </a:spcBef>
                        <a:spcAft>
                          <a:spcPts val="0"/>
                        </a:spcAft>
                        <a:buNone/>
                      </a:pPr>
                      <a:r>
                        <a:rPr b="1" lang="en" sz="1100">
                          <a:latin typeface="Lato"/>
                          <a:ea typeface="Lato"/>
                          <a:cs typeface="Lato"/>
                          <a:sym typeface="Lato"/>
                        </a:rPr>
                        <a:t>Indicators</a:t>
                      </a:r>
                      <a:endParaRPr b="1" sz="1100">
                        <a:latin typeface="Lato"/>
                        <a:ea typeface="Lato"/>
                        <a:cs typeface="Lato"/>
                        <a:sym typeface="Lato"/>
                      </a:endParaRPr>
                    </a:p>
                  </a:txBody>
                  <a:tcPr marT="91425" marB="91425" marR="91425" marL="91425" anchor="ctr">
                    <a:solidFill>
                      <a:srgbClr val="E7E1FF"/>
                    </a:solidFill>
                  </a:tcPr>
                </a:tc>
                <a:tc>
                  <a:txBody>
                    <a:bodyPr/>
                    <a:lstStyle/>
                    <a:p>
                      <a:pPr indent="0" lvl="0" marL="0" rtl="0" algn="ctr">
                        <a:spcBef>
                          <a:spcPts val="0"/>
                        </a:spcBef>
                        <a:spcAft>
                          <a:spcPts val="0"/>
                        </a:spcAft>
                        <a:buNone/>
                      </a:pPr>
                      <a:r>
                        <a:rPr b="1" lang="en" sz="1100">
                          <a:latin typeface="Lato"/>
                          <a:ea typeface="Lato"/>
                          <a:cs typeface="Lato"/>
                          <a:sym typeface="Lato"/>
                        </a:rPr>
                        <a:t>Outcome 1</a:t>
                      </a:r>
                      <a:endParaRPr b="1" sz="1100">
                        <a:latin typeface="Lato"/>
                        <a:ea typeface="Lato"/>
                        <a:cs typeface="Lato"/>
                        <a:sym typeface="Lato"/>
                      </a:endParaRPr>
                    </a:p>
                  </a:txBody>
                  <a:tcPr marT="91425" marB="91425" marR="91425" marL="91425" anchor="ctr">
                    <a:solidFill>
                      <a:srgbClr val="D1F4FF"/>
                    </a:solidFill>
                  </a:tcPr>
                </a:tc>
                <a:tc>
                  <a:txBody>
                    <a:bodyPr/>
                    <a:lstStyle/>
                    <a:p>
                      <a:pPr indent="0" lvl="0" marL="0" rtl="0" algn="ctr">
                        <a:spcBef>
                          <a:spcPts val="0"/>
                        </a:spcBef>
                        <a:spcAft>
                          <a:spcPts val="0"/>
                        </a:spcAft>
                        <a:buNone/>
                      </a:pPr>
                      <a:r>
                        <a:rPr b="1" lang="en" sz="1100">
                          <a:latin typeface="Lato"/>
                          <a:ea typeface="Lato"/>
                          <a:cs typeface="Lato"/>
                          <a:sym typeface="Lato"/>
                        </a:rPr>
                        <a:t>Outcome 2</a:t>
                      </a:r>
                      <a:endParaRPr b="1" sz="1100">
                        <a:latin typeface="Lato"/>
                        <a:ea typeface="Lato"/>
                        <a:cs typeface="Lato"/>
                        <a:sym typeface="Lato"/>
                      </a:endParaRPr>
                    </a:p>
                  </a:txBody>
                  <a:tcPr marT="91425" marB="91425" marR="91425" marL="91425" anchor="ctr">
                    <a:solidFill>
                      <a:srgbClr val="E9FFB9"/>
                    </a:solidFill>
                  </a:tcPr>
                </a:tc>
                <a:tc>
                  <a:txBody>
                    <a:bodyPr/>
                    <a:lstStyle/>
                    <a:p>
                      <a:pPr indent="0" lvl="0" marL="0" rtl="0" algn="ctr">
                        <a:spcBef>
                          <a:spcPts val="0"/>
                        </a:spcBef>
                        <a:spcAft>
                          <a:spcPts val="0"/>
                        </a:spcAft>
                        <a:buNone/>
                      </a:pPr>
                      <a:r>
                        <a:rPr b="1" lang="en" sz="1100">
                          <a:latin typeface="Lato"/>
                          <a:ea typeface="Lato"/>
                          <a:cs typeface="Lato"/>
                          <a:sym typeface="Lato"/>
                        </a:rPr>
                        <a:t>Output</a:t>
                      </a:r>
                      <a:r>
                        <a:rPr b="1" lang="en" sz="1100">
                          <a:latin typeface="Lato"/>
                          <a:ea typeface="Lato"/>
                          <a:cs typeface="Lato"/>
                          <a:sym typeface="Lato"/>
                        </a:rPr>
                        <a:t> 1</a:t>
                      </a:r>
                      <a:endParaRPr b="1" sz="1100">
                        <a:latin typeface="Lato"/>
                        <a:ea typeface="Lato"/>
                        <a:cs typeface="Lato"/>
                        <a:sym typeface="Lato"/>
                      </a:endParaRPr>
                    </a:p>
                  </a:txBody>
                  <a:tcPr marT="91425" marB="91425" marR="91425" marL="91425" anchor="ctr">
                    <a:solidFill>
                      <a:srgbClr val="FFD7EF"/>
                    </a:solidFill>
                  </a:tcPr>
                </a:tc>
                <a:tc>
                  <a:txBody>
                    <a:bodyPr/>
                    <a:lstStyle/>
                    <a:p>
                      <a:pPr indent="0" lvl="0" marL="0" rtl="0" algn="ctr">
                        <a:spcBef>
                          <a:spcPts val="0"/>
                        </a:spcBef>
                        <a:spcAft>
                          <a:spcPts val="0"/>
                        </a:spcAft>
                        <a:buNone/>
                      </a:pPr>
                      <a:r>
                        <a:rPr b="1" lang="en" sz="1100">
                          <a:latin typeface="Lato"/>
                          <a:ea typeface="Lato"/>
                          <a:cs typeface="Lato"/>
                          <a:sym typeface="Lato"/>
                        </a:rPr>
                        <a:t>Output 2</a:t>
                      </a:r>
                      <a:endParaRPr b="1" sz="1100">
                        <a:latin typeface="Lato"/>
                        <a:ea typeface="Lato"/>
                        <a:cs typeface="Lato"/>
                        <a:sym typeface="Lato"/>
                      </a:endParaRPr>
                    </a:p>
                  </a:txBody>
                  <a:tcPr marT="91425" marB="91425" marR="91425" marL="91425" anchor="ctr">
                    <a:solidFill>
                      <a:srgbClr val="FFE4CB"/>
                    </a:solidFill>
                  </a:tcPr>
                </a:tc>
              </a:tr>
              <a:tr h="888925">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Lato"/>
                          <a:ea typeface="Lato"/>
                          <a:cs typeface="Lato"/>
                          <a:sym typeface="Lato"/>
                        </a:rPr>
                        <a:t>Indicator 1</a:t>
                      </a:r>
                      <a:endParaRPr sz="1100">
                        <a:latin typeface="Lato"/>
                        <a:ea typeface="Lato"/>
                        <a:cs typeface="Lato"/>
                        <a:sym typeface="Lato"/>
                      </a:endParaRPr>
                    </a:p>
                  </a:txBody>
                  <a:tcPr marT="91425" marB="91425" marR="91425" marL="91425">
                    <a:solidFill>
                      <a:srgbClr val="F5E0FF"/>
                    </a:solidFill>
                  </a:tcPr>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r>
              <a:tr h="888925">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Lato"/>
                          <a:ea typeface="Lato"/>
                          <a:cs typeface="Lato"/>
                          <a:sym typeface="Lato"/>
                        </a:rPr>
                        <a:t>Indicator 2</a:t>
                      </a:r>
                      <a:endParaRPr sz="1100">
                        <a:latin typeface="Lato"/>
                        <a:ea typeface="Lato"/>
                        <a:cs typeface="Lato"/>
                        <a:sym typeface="Lato"/>
                      </a:endParaRPr>
                    </a:p>
                  </a:txBody>
                  <a:tcPr marT="91425" marB="91425" marR="91425" marL="91425">
                    <a:solidFill>
                      <a:srgbClr val="F5E0FF"/>
                    </a:solidFill>
                  </a:tcPr>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r>
              <a:tr h="888925">
                <a:tc>
                  <a:txBody>
                    <a:bodyPr/>
                    <a:lstStyle/>
                    <a:p>
                      <a:pPr indent="0" lvl="0" marL="0" rtl="0" algn="l">
                        <a:spcBef>
                          <a:spcPts val="0"/>
                        </a:spcBef>
                        <a:spcAft>
                          <a:spcPts val="0"/>
                        </a:spcAft>
                        <a:buClr>
                          <a:schemeClr val="dk1"/>
                        </a:buClr>
                        <a:buSzPts val="1100"/>
                        <a:buFont typeface="Arial"/>
                        <a:buNone/>
                      </a:pPr>
                      <a:r>
                        <a:rPr b="1" lang="en" sz="1100">
                          <a:solidFill>
                            <a:schemeClr val="dk1"/>
                          </a:solidFill>
                          <a:latin typeface="Lato"/>
                          <a:ea typeface="Lato"/>
                          <a:cs typeface="Lato"/>
                          <a:sym typeface="Lato"/>
                        </a:rPr>
                        <a:t>Indicator 3</a:t>
                      </a:r>
                      <a:endParaRPr sz="1100">
                        <a:latin typeface="Lato"/>
                        <a:ea typeface="Lato"/>
                        <a:cs typeface="Lato"/>
                        <a:sym typeface="Lato"/>
                      </a:endParaRPr>
                    </a:p>
                  </a:txBody>
                  <a:tcPr marT="91425" marB="91425" marR="91425" marL="91425">
                    <a:solidFill>
                      <a:srgbClr val="F5E0FF"/>
                    </a:solidFill>
                  </a:tcPr>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sz="1100">
                        <a:latin typeface="Lato"/>
                        <a:ea typeface="Lato"/>
                        <a:cs typeface="Lato"/>
                        <a:sym typeface="Lato"/>
                      </a:endParaRPr>
                    </a:p>
                  </a:txBody>
                  <a:tcPr marT="91425" marB="91425" marR="91425" marL="91425"/>
                </a:tc>
              </a:tr>
            </a:tbl>
          </a:graphicData>
        </a:graphic>
      </p:graphicFrame>
      <p:sp>
        <p:nvSpPr>
          <p:cNvPr id="367" name="Google Shape;367;p39"/>
          <p:cNvSpPr txBox="1"/>
          <p:nvPr/>
        </p:nvSpPr>
        <p:spPr>
          <a:xfrm>
            <a:off x="849750" y="670000"/>
            <a:ext cx="36570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Lato"/>
                <a:ea typeface="Lato"/>
                <a:cs typeface="Lato"/>
                <a:sym typeface="Lato"/>
              </a:rPr>
              <a:t>Problem Statement-</a:t>
            </a:r>
            <a:endParaRPr b="1" sz="110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idx="4294967295" type="title"/>
          </p:nvPr>
        </p:nvSpPr>
        <p:spPr>
          <a:xfrm>
            <a:off x="311700" y="44502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2520">
                <a:solidFill>
                  <a:srgbClr val="004892"/>
                </a:solidFill>
                <a:latin typeface="Lato"/>
                <a:ea typeface="Lato"/>
                <a:cs typeface="Lato"/>
                <a:sym typeface="Lato"/>
              </a:rPr>
              <a:t>Challenges</a:t>
            </a:r>
            <a:endParaRPr b="1" sz="2520">
              <a:solidFill>
                <a:srgbClr val="004892"/>
              </a:solidFill>
              <a:latin typeface="Lato"/>
              <a:ea typeface="Lato"/>
              <a:cs typeface="Lato"/>
              <a:sym typeface="Lato"/>
            </a:endParaRPr>
          </a:p>
        </p:txBody>
      </p:sp>
      <p:sp>
        <p:nvSpPr>
          <p:cNvPr id="373" name="Google Shape;373;p40"/>
          <p:cNvSpPr txBox="1"/>
          <p:nvPr/>
        </p:nvSpPr>
        <p:spPr>
          <a:xfrm>
            <a:off x="609350" y="1338725"/>
            <a:ext cx="7341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High Initial Investment</a:t>
            </a:r>
            <a:br>
              <a:rPr b="1" lang="en" sz="1100">
                <a:solidFill>
                  <a:schemeClr val="dk1"/>
                </a:solidFill>
                <a:latin typeface="Lato"/>
                <a:ea typeface="Lato"/>
                <a:cs typeface="Lato"/>
                <a:sym typeface="Lato"/>
              </a:rPr>
            </a:br>
            <a:r>
              <a:rPr lang="en" sz="1100">
                <a:solidFill>
                  <a:schemeClr val="dk1"/>
                </a:solidFill>
                <a:latin typeface="Lato"/>
                <a:ea typeface="Lato"/>
                <a:cs typeface="Lato"/>
                <a:sym typeface="Lato"/>
              </a:rPr>
              <a:t>        Requires time and resources to define results, indicators, and data sources early in the project.</a:t>
            </a:r>
            <a:br>
              <a:rPr i="1" lang="en" sz="1100">
                <a:solidFill>
                  <a:schemeClr val="dk1"/>
                </a:solidFill>
                <a:latin typeface="Lato"/>
                <a:ea typeface="Lato"/>
                <a:cs typeface="Lato"/>
                <a:sym typeface="Lato"/>
              </a:rPr>
            </a:br>
            <a:endParaRPr i="1" sz="11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Measurement Limitations</a:t>
            </a:r>
            <a:br>
              <a:rPr b="1" lang="en" sz="1100">
                <a:solidFill>
                  <a:schemeClr val="dk1"/>
                </a:solidFill>
                <a:latin typeface="Lato"/>
                <a:ea typeface="Lato"/>
                <a:cs typeface="Lato"/>
                <a:sym typeface="Lato"/>
              </a:rPr>
            </a:br>
            <a:r>
              <a:rPr b="1" lang="en" sz="1100">
                <a:solidFill>
                  <a:schemeClr val="dk1"/>
                </a:solidFill>
                <a:latin typeface="Lato"/>
                <a:ea typeface="Lato"/>
                <a:cs typeface="Lato"/>
                <a:sym typeface="Lato"/>
              </a:rPr>
              <a:t>       </a:t>
            </a:r>
            <a:r>
              <a:rPr lang="en" sz="1100">
                <a:solidFill>
                  <a:schemeClr val="dk1"/>
                </a:solidFill>
                <a:latin typeface="Lato"/>
                <a:ea typeface="Lato"/>
                <a:cs typeface="Lato"/>
                <a:sym typeface="Lato"/>
              </a:rPr>
              <a:t> Core indicators may not capture complex changes or unintended effects.</a:t>
            </a:r>
            <a:br>
              <a:rPr i="1" lang="en" sz="1100">
                <a:solidFill>
                  <a:schemeClr val="dk1"/>
                </a:solidFill>
                <a:latin typeface="Lato"/>
                <a:ea typeface="Lato"/>
                <a:cs typeface="Lato"/>
                <a:sym typeface="Lato"/>
              </a:rPr>
            </a:br>
            <a:endParaRPr i="1" sz="11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Over-complication Risk</a:t>
            </a:r>
            <a:br>
              <a:rPr b="1" lang="en" sz="1100">
                <a:solidFill>
                  <a:schemeClr val="dk1"/>
                </a:solidFill>
                <a:latin typeface="Lato"/>
                <a:ea typeface="Lato"/>
                <a:cs typeface="Lato"/>
                <a:sym typeface="Lato"/>
              </a:rPr>
            </a:br>
            <a:r>
              <a:rPr lang="en" sz="1100">
                <a:solidFill>
                  <a:schemeClr val="dk1"/>
                </a:solidFill>
                <a:latin typeface="Lato"/>
                <a:ea typeface="Lato"/>
                <a:cs typeface="Lato"/>
                <a:sym typeface="Lato"/>
              </a:rPr>
              <a:t>        Too many indicators can overwhelm the system.</a:t>
            </a:r>
            <a:br>
              <a:rPr i="1" lang="en" sz="1100">
                <a:solidFill>
                  <a:schemeClr val="dk1"/>
                </a:solidFill>
                <a:latin typeface="Lato"/>
                <a:ea typeface="Lato"/>
                <a:cs typeface="Lato"/>
                <a:sym typeface="Lato"/>
              </a:rPr>
            </a:br>
            <a:endParaRPr i="1" sz="11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 </a:t>
            </a:r>
            <a:r>
              <a:rPr b="1" lang="en" sz="1100">
                <a:solidFill>
                  <a:schemeClr val="dk1"/>
                </a:solidFill>
                <a:latin typeface="Lato"/>
                <a:ea typeface="Lato"/>
                <a:cs typeface="Lato"/>
                <a:sym typeface="Lato"/>
              </a:rPr>
              <a:t>Potential Bias in Measurement</a:t>
            </a:r>
            <a:endParaRPr b="1" sz="1100">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100">
                <a:solidFill>
                  <a:schemeClr val="dk1"/>
                </a:solidFill>
                <a:latin typeface="Lato"/>
                <a:ea typeface="Lato"/>
                <a:cs typeface="Lato"/>
                <a:sym typeface="Lato"/>
              </a:rPr>
              <a:t>        Involving implementers in evaluation may lead to biased data collection.</a:t>
            </a:r>
            <a:endParaRPr sz="1100">
              <a:solidFill>
                <a:schemeClr val="dk1"/>
              </a:solidFill>
              <a:latin typeface="Lato"/>
              <a:ea typeface="Lato"/>
              <a:cs typeface="Lato"/>
              <a:sym typeface="Lato"/>
            </a:endParaRPr>
          </a:p>
          <a:p>
            <a:pPr indent="0" lvl="0" marL="0" rtl="0" algn="l">
              <a:spcBef>
                <a:spcPts val="0"/>
              </a:spcBef>
              <a:spcAft>
                <a:spcPts val="0"/>
              </a:spcAft>
              <a:buNone/>
            </a:pPr>
            <a:r>
              <a:t/>
            </a:r>
            <a:endParaRPr sz="11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idx="4294967295" type="title"/>
          </p:nvPr>
        </p:nvSpPr>
        <p:spPr>
          <a:xfrm>
            <a:off x="352756" y="1314569"/>
            <a:ext cx="7165500" cy="1980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i="1" lang="en" sz="2600"/>
              <a:t>QnA</a:t>
            </a:r>
            <a:endParaRPr b="1" i="1" sz="2600"/>
          </a:p>
          <a:p>
            <a:pPr indent="0" lvl="0" marL="0" rtl="0" algn="l">
              <a:lnSpc>
                <a:spcPct val="90000"/>
              </a:lnSpc>
              <a:spcBef>
                <a:spcPts val="0"/>
              </a:spcBef>
              <a:spcAft>
                <a:spcPts val="0"/>
              </a:spcAft>
              <a:buClr>
                <a:schemeClr val="dk1"/>
              </a:buClr>
              <a:buSzPts val="1100"/>
              <a:buFont typeface="Arial"/>
              <a:buNone/>
            </a:pPr>
            <a:r>
              <a:t/>
            </a:r>
            <a:endParaRPr b="1" i="1" sz="2600"/>
          </a:p>
          <a:p>
            <a:pPr indent="0" lvl="0" marL="0" rtl="0" algn="l">
              <a:lnSpc>
                <a:spcPct val="90000"/>
              </a:lnSpc>
              <a:spcBef>
                <a:spcPts val="0"/>
              </a:spcBef>
              <a:spcAft>
                <a:spcPts val="0"/>
              </a:spcAft>
              <a:buClr>
                <a:schemeClr val="dk1"/>
              </a:buClr>
              <a:buSzPts val="1100"/>
              <a:buFont typeface="Arial"/>
              <a:buNone/>
            </a:pPr>
            <a:r>
              <a:rPr b="1" i="1" lang="en" sz="1500">
                <a:solidFill>
                  <a:srgbClr val="004892"/>
                </a:solidFill>
              </a:rPr>
              <a:t>(Any discrepancy, query, issues?)</a:t>
            </a:r>
            <a:endParaRPr b="1" i="1" sz="1500">
              <a:solidFill>
                <a:srgbClr val="00489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ph idx="1" type="body"/>
          </p:nvPr>
        </p:nvSpPr>
        <p:spPr>
          <a:xfrm>
            <a:off x="489813" y="1912638"/>
            <a:ext cx="3533700" cy="1519200"/>
          </a:xfrm>
          <a:prstGeom prst="rect">
            <a:avLst/>
          </a:prstGeom>
        </p:spPr>
        <p:txBody>
          <a:bodyPr anchorCtr="0" anchor="t" bIns="0" lIns="0" spcFirstLastPara="1" rIns="0" wrap="square" tIns="0">
            <a:noAutofit/>
          </a:bodyPr>
          <a:lstStyle/>
          <a:p>
            <a:pPr indent="0" lvl="0" marL="0" rtl="0" algn="l">
              <a:spcBef>
                <a:spcPts val="70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p:nvPr/>
        </p:nvSpPr>
        <p:spPr>
          <a:xfrm>
            <a:off x="2701637" y="3714155"/>
            <a:ext cx="3740727" cy="35050"/>
          </a:xfrm>
          <a:custGeom>
            <a:rect b="b" l="l" r="r" t="t"/>
            <a:pathLst>
              <a:path extrusionOk="0" h="46734" w="3740727">
                <a:moveTo>
                  <a:pt x="0" y="46734"/>
                </a:moveTo>
                <a:cubicBezTo>
                  <a:pt x="14350" y="46732"/>
                  <a:pt x="28504" y="43401"/>
                  <a:pt x="41349" y="37005"/>
                </a:cubicBezTo>
                <a:cubicBezTo>
                  <a:pt x="54196" y="30610"/>
                  <a:pt x="65384" y="21322"/>
                  <a:pt x="74035" y="9873"/>
                </a:cubicBezTo>
                <a:cubicBezTo>
                  <a:pt x="76278" y="6813"/>
                  <a:pt x="79212" y="4324"/>
                  <a:pt x="82596" y="2609"/>
                </a:cubicBezTo>
                <a:cubicBezTo>
                  <a:pt x="85982" y="893"/>
                  <a:pt x="89723" y="0"/>
                  <a:pt x="93518" y="0"/>
                </a:cubicBezTo>
                <a:cubicBezTo>
                  <a:pt x="97312" y="0"/>
                  <a:pt x="101054" y="893"/>
                  <a:pt x="104439" y="2609"/>
                </a:cubicBezTo>
                <a:cubicBezTo>
                  <a:pt x="107824" y="4324"/>
                  <a:pt x="110757" y="6813"/>
                  <a:pt x="113001" y="9873"/>
                </a:cubicBezTo>
                <a:cubicBezTo>
                  <a:pt x="121654" y="21318"/>
                  <a:pt x="132844" y="30600"/>
                  <a:pt x="145689" y="36992"/>
                </a:cubicBezTo>
                <a:cubicBezTo>
                  <a:pt x="158535" y="43383"/>
                  <a:pt x="172688" y="46710"/>
                  <a:pt x="187036" y="46710"/>
                </a:cubicBezTo>
                <a:cubicBezTo>
                  <a:pt x="201384" y="46710"/>
                  <a:pt x="215536" y="43383"/>
                  <a:pt x="228383" y="36992"/>
                </a:cubicBezTo>
                <a:cubicBezTo>
                  <a:pt x="241228" y="30600"/>
                  <a:pt x="252418" y="21318"/>
                  <a:pt x="261071" y="9873"/>
                </a:cubicBezTo>
                <a:cubicBezTo>
                  <a:pt x="263315" y="6813"/>
                  <a:pt x="266248" y="4324"/>
                  <a:pt x="269633" y="2609"/>
                </a:cubicBezTo>
                <a:cubicBezTo>
                  <a:pt x="273018" y="893"/>
                  <a:pt x="276760" y="0"/>
                  <a:pt x="280554" y="0"/>
                </a:cubicBezTo>
                <a:cubicBezTo>
                  <a:pt x="284349" y="0"/>
                  <a:pt x="288090" y="893"/>
                  <a:pt x="291475" y="2609"/>
                </a:cubicBezTo>
                <a:cubicBezTo>
                  <a:pt x="294860" y="4324"/>
                  <a:pt x="297793" y="6813"/>
                  <a:pt x="300037" y="9873"/>
                </a:cubicBezTo>
                <a:cubicBezTo>
                  <a:pt x="308691" y="21318"/>
                  <a:pt x="319880" y="30600"/>
                  <a:pt x="332726" y="36992"/>
                </a:cubicBezTo>
                <a:cubicBezTo>
                  <a:pt x="345572" y="43383"/>
                  <a:pt x="359724" y="46710"/>
                  <a:pt x="374072" y="46710"/>
                </a:cubicBezTo>
                <a:cubicBezTo>
                  <a:pt x="388420" y="46710"/>
                  <a:pt x="402573" y="43383"/>
                  <a:pt x="415419" y="36992"/>
                </a:cubicBezTo>
                <a:cubicBezTo>
                  <a:pt x="428264" y="30600"/>
                  <a:pt x="439454" y="21318"/>
                  <a:pt x="448107" y="9873"/>
                </a:cubicBezTo>
                <a:cubicBezTo>
                  <a:pt x="450351" y="6813"/>
                  <a:pt x="453284" y="4324"/>
                  <a:pt x="456669" y="2609"/>
                </a:cubicBezTo>
                <a:cubicBezTo>
                  <a:pt x="460054" y="893"/>
                  <a:pt x="463796" y="0"/>
                  <a:pt x="467590" y="0"/>
                </a:cubicBezTo>
                <a:cubicBezTo>
                  <a:pt x="471385" y="0"/>
                  <a:pt x="475126" y="893"/>
                  <a:pt x="478512" y="2609"/>
                </a:cubicBezTo>
                <a:cubicBezTo>
                  <a:pt x="481896" y="4324"/>
                  <a:pt x="484830" y="6813"/>
                  <a:pt x="487073" y="9873"/>
                </a:cubicBezTo>
                <a:cubicBezTo>
                  <a:pt x="495727" y="21318"/>
                  <a:pt x="506916" y="30600"/>
                  <a:pt x="519762" y="36992"/>
                </a:cubicBezTo>
                <a:cubicBezTo>
                  <a:pt x="532608" y="43383"/>
                  <a:pt x="546761" y="46710"/>
                  <a:pt x="561109" y="46710"/>
                </a:cubicBezTo>
                <a:cubicBezTo>
                  <a:pt x="575457" y="46710"/>
                  <a:pt x="589609" y="43383"/>
                  <a:pt x="602455" y="36992"/>
                </a:cubicBezTo>
                <a:cubicBezTo>
                  <a:pt x="615301" y="30600"/>
                  <a:pt x="626490" y="21318"/>
                  <a:pt x="635144" y="9873"/>
                </a:cubicBezTo>
                <a:cubicBezTo>
                  <a:pt x="637387" y="6813"/>
                  <a:pt x="640321" y="4324"/>
                  <a:pt x="643705" y="2609"/>
                </a:cubicBezTo>
                <a:cubicBezTo>
                  <a:pt x="647091" y="893"/>
                  <a:pt x="650832" y="0"/>
                  <a:pt x="654627" y="0"/>
                </a:cubicBezTo>
                <a:cubicBezTo>
                  <a:pt x="658421" y="0"/>
                  <a:pt x="662163" y="893"/>
                  <a:pt x="665548" y="2609"/>
                </a:cubicBezTo>
                <a:cubicBezTo>
                  <a:pt x="668933" y="4324"/>
                  <a:pt x="671866" y="6813"/>
                  <a:pt x="674110" y="9873"/>
                </a:cubicBezTo>
                <a:cubicBezTo>
                  <a:pt x="682763" y="21318"/>
                  <a:pt x="693953" y="30600"/>
                  <a:pt x="706798" y="36992"/>
                </a:cubicBezTo>
                <a:cubicBezTo>
                  <a:pt x="719645" y="43383"/>
                  <a:pt x="733797" y="46710"/>
                  <a:pt x="748145" y="46710"/>
                </a:cubicBezTo>
                <a:cubicBezTo>
                  <a:pt x="762493" y="46710"/>
                  <a:pt x="776645" y="43383"/>
                  <a:pt x="789492" y="36992"/>
                </a:cubicBezTo>
                <a:cubicBezTo>
                  <a:pt x="802337" y="30600"/>
                  <a:pt x="813527" y="21318"/>
                  <a:pt x="822180" y="9873"/>
                </a:cubicBezTo>
                <a:cubicBezTo>
                  <a:pt x="824424" y="6813"/>
                  <a:pt x="827357" y="4324"/>
                  <a:pt x="830742" y="2609"/>
                </a:cubicBezTo>
                <a:cubicBezTo>
                  <a:pt x="834127" y="893"/>
                  <a:pt x="837869" y="0"/>
                  <a:pt x="841663" y="0"/>
                </a:cubicBezTo>
                <a:cubicBezTo>
                  <a:pt x="845458" y="0"/>
                  <a:pt x="849199" y="893"/>
                  <a:pt x="852585" y="2609"/>
                </a:cubicBezTo>
                <a:cubicBezTo>
                  <a:pt x="855969" y="4324"/>
                  <a:pt x="858902" y="6813"/>
                  <a:pt x="861146" y="9873"/>
                </a:cubicBezTo>
                <a:cubicBezTo>
                  <a:pt x="869800" y="21318"/>
                  <a:pt x="880989" y="30600"/>
                  <a:pt x="893835" y="36992"/>
                </a:cubicBezTo>
                <a:cubicBezTo>
                  <a:pt x="906681" y="43383"/>
                  <a:pt x="920833" y="46710"/>
                  <a:pt x="935181" y="46710"/>
                </a:cubicBezTo>
                <a:cubicBezTo>
                  <a:pt x="949529" y="46710"/>
                  <a:pt x="963682" y="43383"/>
                  <a:pt x="976528" y="36992"/>
                </a:cubicBezTo>
                <a:cubicBezTo>
                  <a:pt x="989374" y="30600"/>
                  <a:pt x="1000563" y="21318"/>
                  <a:pt x="1009217" y="9873"/>
                </a:cubicBezTo>
                <a:cubicBezTo>
                  <a:pt x="1011460" y="6813"/>
                  <a:pt x="1014394" y="4324"/>
                  <a:pt x="1017778" y="2609"/>
                </a:cubicBezTo>
                <a:cubicBezTo>
                  <a:pt x="1021163" y="893"/>
                  <a:pt x="1024905" y="0"/>
                  <a:pt x="1028700" y="0"/>
                </a:cubicBezTo>
                <a:cubicBezTo>
                  <a:pt x="1032494" y="0"/>
                  <a:pt x="1036236" y="893"/>
                  <a:pt x="1039621" y="2609"/>
                </a:cubicBezTo>
                <a:cubicBezTo>
                  <a:pt x="1043005" y="4324"/>
                  <a:pt x="1045939" y="6813"/>
                  <a:pt x="1048182" y="9873"/>
                </a:cubicBezTo>
                <a:cubicBezTo>
                  <a:pt x="1056836" y="21318"/>
                  <a:pt x="1068025" y="30600"/>
                  <a:pt x="1080871" y="36992"/>
                </a:cubicBezTo>
                <a:cubicBezTo>
                  <a:pt x="1093717" y="43383"/>
                  <a:pt x="1107870" y="46710"/>
                  <a:pt x="1122218" y="46710"/>
                </a:cubicBezTo>
                <a:cubicBezTo>
                  <a:pt x="1136566" y="46710"/>
                  <a:pt x="1150718" y="43383"/>
                  <a:pt x="1163564" y="36992"/>
                </a:cubicBezTo>
                <a:cubicBezTo>
                  <a:pt x="1176410" y="30600"/>
                  <a:pt x="1187599" y="21318"/>
                  <a:pt x="1196253" y="9873"/>
                </a:cubicBezTo>
                <a:cubicBezTo>
                  <a:pt x="1198497" y="6813"/>
                  <a:pt x="1201430" y="4324"/>
                  <a:pt x="1204814" y="2609"/>
                </a:cubicBezTo>
                <a:cubicBezTo>
                  <a:pt x="1208200" y="893"/>
                  <a:pt x="1211941" y="0"/>
                  <a:pt x="1215736" y="0"/>
                </a:cubicBezTo>
                <a:cubicBezTo>
                  <a:pt x="1219530" y="0"/>
                  <a:pt x="1223272" y="893"/>
                  <a:pt x="1226657" y="2609"/>
                </a:cubicBezTo>
                <a:cubicBezTo>
                  <a:pt x="1230042" y="4324"/>
                  <a:pt x="1232975" y="6813"/>
                  <a:pt x="1235219" y="9873"/>
                </a:cubicBezTo>
                <a:cubicBezTo>
                  <a:pt x="1243872" y="21318"/>
                  <a:pt x="1255062" y="30600"/>
                  <a:pt x="1267907" y="36992"/>
                </a:cubicBezTo>
                <a:cubicBezTo>
                  <a:pt x="1280754" y="43383"/>
                  <a:pt x="1294906" y="46710"/>
                  <a:pt x="1309254" y="46710"/>
                </a:cubicBezTo>
                <a:cubicBezTo>
                  <a:pt x="1323602" y="46710"/>
                  <a:pt x="1337754" y="43383"/>
                  <a:pt x="1350601" y="36992"/>
                </a:cubicBezTo>
                <a:cubicBezTo>
                  <a:pt x="1363446" y="30600"/>
                  <a:pt x="1374636" y="21318"/>
                  <a:pt x="1383289" y="9873"/>
                </a:cubicBezTo>
                <a:cubicBezTo>
                  <a:pt x="1385533" y="6813"/>
                  <a:pt x="1388466" y="4324"/>
                  <a:pt x="1391851" y="2609"/>
                </a:cubicBezTo>
                <a:cubicBezTo>
                  <a:pt x="1395236" y="893"/>
                  <a:pt x="1398978" y="0"/>
                  <a:pt x="1402772" y="0"/>
                </a:cubicBezTo>
                <a:cubicBezTo>
                  <a:pt x="1406567" y="0"/>
                  <a:pt x="1410308" y="893"/>
                  <a:pt x="1413694" y="2609"/>
                </a:cubicBezTo>
                <a:cubicBezTo>
                  <a:pt x="1417078" y="4324"/>
                  <a:pt x="1420012" y="6813"/>
                  <a:pt x="1422255" y="9873"/>
                </a:cubicBezTo>
                <a:cubicBezTo>
                  <a:pt x="1430909" y="21318"/>
                  <a:pt x="1442098" y="30600"/>
                  <a:pt x="1454944" y="36992"/>
                </a:cubicBezTo>
                <a:cubicBezTo>
                  <a:pt x="1467790" y="43383"/>
                  <a:pt x="1481942" y="46710"/>
                  <a:pt x="1496290" y="46710"/>
                </a:cubicBezTo>
                <a:cubicBezTo>
                  <a:pt x="1510638" y="46710"/>
                  <a:pt x="1524791" y="43383"/>
                  <a:pt x="1537637" y="36992"/>
                </a:cubicBezTo>
                <a:cubicBezTo>
                  <a:pt x="1550483" y="30600"/>
                  <a:pt x="1561672" y="21318"/>
                  <a:pt x="1570326" y="9873"/>
                </a:cubicBezTo>
                <a:cubicBezTo>
                  <a:pt x="1572569" y="6813"/>
                  <a:pt x="1575503" y="4324"/>
                  <a:pt x="1578887" y="2609"/>
                </a:cubicBezTo>
                <a:cubicBezTo>
                  <a:pt x="1582273" y="893"/>
                  <a:pt x="1586014" y="0"/>
                  <a:pt x="1589809" y="0"/>
                </a:cubicBezTo>
                <a:cubicBezTo>
                  <a:pt x="1593603" y="0"/>
                  <a:pt x="1597345" y="893"/>
                  <a:pt x="1600730" y="2609"/>
                </a:cubicBezTo>
                <a:cubicBezTo>
                  <a:pt x="1604115" y="4324"/>
                  <a:pt x="1607048" y="6813"/>
                  <a:pt x="1609292" y="9873"/>
                </a:cubicBezTo>
                <a:cubicBezTo>
                  <a:pt x="1617945" y="21318"/>
                  <a:pt x="1629135" y="30600"/>
                  <a:pt x="1641980" y="36992"/>
                </a:cubicBezTo>
                <a:cubicBezTo>
                  <a:pt x="1654826" y="43383"/>
                  <a:pt x="1668979" y="46710"/>
                  <a:pt x="1683327" y="46710"/>
                </a:cubicBezTo>
                <a:cubicBezTo>
                  <a:pt x="1697675" y="46710"/>
                  <a:pt x="1711827" y="43383"/>
                  <a:pt x="1724673" y="36992"/>
                </a:cubicBezTo>
                <a:cubicBezTo>
                  <a:pt x="1737519" y="30600"/>
                  <a:pt x="1748708" y="21318"/>
                  <a:pt x="1757362" y="9873"/>
                </a:cubicBezTo>
                <a:cubicBezTo>
                  <a:pt x="1759606" y="6813"/>
                  <a:pt x="1762539" y="4324"/>
                  <a:pt x="1765924" y="2609"/>
                </a:cubicBezTo>
                <a:cubicBezTo>
                  <a:pt x="1769309" y="893"/>
                  <a:pt x="1773050" y="0"/>
                  <a:pt x="1776845" y="0"/>
                </a:cubicBezTo>
                <a:cubicBezTo>
                  <a:pt x="1780639" y="0"/>
                  <a:pt x="1784381" y="893"/>
                  <a:pt x="1787766" y="2609"/>
                </a:cubicBezTo>
                <a:cubicBezTo>
                  <a:pt x="1791151" y="4324"/>
                  <a:pt x="1794084" y="6813"/>
                  <a:pt x="1796328" y="9873"/>
                </a:cubicBezTo>
                <a:cubicBezTo>
                  <a:pt x="1804981" y="21318"/>
                  <a:pt x="1816171" y="30600"/>
                  <a:pt x="1829016" y="36992"/>
                </a:cubicBezTo>
                <a:cubicBezTo>
                  <a:pt x="1841863" y="43383"/>
                  <a:pt x="1856015" y="46710"/>
                  <a:pt x="1870363" y="46710"/>
                </a:cubicBezTo>
                <a:cubicBezTo>
                  <a:pt x="1884711" y="46710"/>
                  <a:pt x="1898864" y="43383"/>
                  <a:pt x="1911710" y="36992"/>
                </a:cubicBezTo>
                <a:cubicBezTo>
                  <a:pt x="1924555" y="30600"/>
                  <a:pt x="1935745" y="21318"/>
                  <a:pt x="1944398" y="9873"/>
                </a:cubicBezTo>
                <a:cubicBezTo>
                  <a:pt x="1946642" y="6813"/>
                  <a:pt x="1949575" y="4324"/>
                  <a:pt x="1952960" y="2609"/>
                </a:cubicBezTo>
                <a:cubicBezTo>
                  <a:pt x="1956345" y="893"/>
                  <a:pt x="1960087" y="0"/>
                  <a:pt x="1963881" y="0"/>
                </a:cubicBezTo>
                <a:cubicBezTo>
                  <a:pt x="1967676" y="0"/>
                  <a:pt x="1971417" y="893"/>
                  <a:pt x="1974802" y="2609"/>
                </a:cubicBezTo>
                <a:cubicBezTo>
                  <a:pt x="1978187" y="4324"/>
                  <a:pt x="1981121" y="6813"/>
                  <a:pt x="1983364" y="9873"/>
                </a:cubicBezTo>
                <a:cubicBezTo>
                  <a:pt x="1992018" y="21318"/>
                  <a:pt x="2003206" y="30600"/>
                  <a:pt x="2016053" y="36992"/>
                </a:cubicBezTo>
                <a:cubicBezTo>
                  <a:pt x="2028898" y="43383"/>
                  <a:pt x="2043051" y="46710"/>
                  <a:pt x="2057400" y="46710"/>
                </a:cubicBezTo>
                <a:cubicBezTo>
                  <a:pt x="2071748" y="46710"/>
                  <a:pt x="2085901" y="43383"/>
                  <a:pt x="2098746" y="36992"/>
                </a:cubicBezTo>
                <a:cubicBezTo>
                  <a:pt x="2111593" y="30600"/>
                  <a:pt x="2122781" y="21318"/>
                  <a:pt x="2131435" y="9873"/>
                </a:cubicBezTo>
                <a:cubicBezTo>
                  <a:pt x="2133679" y="6813"/>
                  <a:pt x="2136612" y="4324"/>
                  <a:pt x="2139997" y="2609"/>
                </a:cubicBezTo>
                <a:cubicBezTo>
                  <a:pt x="2143382" y="893"/>
                  <a:pt x="2147123" y="0"/>
                  <a:pt x="2150918" y="0"/>
                </a:cubicBezTo>
                <a:cubicBezTo>
                  <a:pt x="2154713" y="0"/>
                  <a:pt x="2158454" y="893"/>
                  <a:pt x="2161838" y="2609"/>
                </a:cubicBezTo>
                <a:cubicBezTo>
                  <a:pt x="2165224" y="4324"/>
                  <a:pt x="2168157" y="6813"/>
                  <a:pt x="2170401" y="9873"/>
                </a:cubicBezTo>
                <a:cubicBezTo>
                  <a:pt x="2179054" y="21318"/>
                  <a:pt x="2190243" y="30600"/>
                  <a:pt x="2203089" y="36992"/>
                </a:cubicBezTo>
                <a:cubicBezTo>
                  <a:pt x="2215935" y="43383"/>
                  <a:pt x="2230088" y="46710"/>
                  <a:pt x="2244436" y="46710"/>
                </a:cubicBezTo>
                <a:cubicBezTo>
                  <a:pt x="2258784" y="46710"/>
                  <a:pt x="2272937" y="43383"/>
                  <a:pt x="2285783" y="36992"/>
                </a:cubicBezTo>
                <a:cubicBezTo>
                  <a:pt x="2298629" y="30600"/>
                  <a:pt x="2309818" y="21318"/>
                  <a:pt x="2318471" y="9873"/>
                </a:cubicBezTo>
                <a:cubicBezTo>
                  <a:pt x="2320716" y="6813"/>
                  <a:pt x="2323648" y="4324"/>
                  <a:pt x="2327033" y="2609"/>
                </a:cubicBezTo>
                <a:cubicBezTo>
                  <a:pt x="2330418" y="893"/>
                  <a:pt x="2334160" y="0"/>
                  <a:pt x="2337954" y="0"/>
                </a:cubicBezTo>
                <a:cubicBezTo>
                  <a:pt x="2341749" y="0"/>
                  <a:pt x="2345490" y="893"/>
                  <a:pt x="2348875" y="2609"/>
                </a:cubicBezTo>
                <a:cubicBezTo>
                  <a:pt x="2352260" y="4324"/>
                  <a:pt x="2355193" y="6813"/>
                  <a:pt x="2357437" y="9873"/>
                </a:cubicBezTo>
                <a:cubicBezTo>
                  <a:pt x="2366091" y="21318"/>
                  <a:pt x="2377279" y="30600"/>
                  <a:pt x="2390126" y="36992"/>
                </a:cubicBezTo>
                <a:cubicBezTo>
                  <a:pt x="2402971" y="43383"/>
                  <a:pt x="2417124" y="46710"/>
                  <a:pt x="2431472" y="46710"/>
                </a:cubicBezTo>
                <a:cubicBezTo>
                  <a:pt x="2445820" y="46710"/>
                  <a:pt x="2459973" y="43383"/>
                  <a:pt x="2472819" y="36992"/>
                </a:cubicBezTo>
                <a:cubicBezTo>
                  <a:pt x="2485665" y="30600"/>
                  <a:pt x="2496854" y="21318"/>
                  <a:pt x="2505507" y="9873"/>
                </a:cubicBezTo>
                <a:cubicBezTo>
                  <a:pt x="2507752" y="6813"/>
                  <a:pt x="2510684" y="4324"/>
                  <a:pt x="2514070" y="2609"/>
                </a:cubicBezTo>
                <a:cubicBezTo>
                  <a:pt x="2517454" y="893"/>
                  <a:pt x="2521196" y="0"/>
                  <a:pt x="2524990" y="0"/>
                </a:cubicBezTo>
                <a:cubicBezTo>
                  <a:pt x="2528786" y="0"/>
                  <a:pt x="2532526" y="893"/>
                  <a:pt x="2535911" y="2609"/>
                </a:cubicBezTo>
                <a:cubicBezTo>
                  <a:pt x="2539296" y="4324"/>
                  <a:pt x="2542230" y="6813"/>
                  <a:pt x="2544473" y="9873"/>
                </a:cubicBezTo>
                <a:cubicBezTo>
                  <a:pt x="2553127" y="21318"/>
                  <a:pt x="2564316" y="30600"/>
                  <a:pt x="2577162" y="36992"/>
                </a:cubicBezTo>
                <a:cubicBezTo>
                  <a:pt x="2590007" y="43383"/>
                  <a:pt x="2604161" y="46710"/>
                  <a:pt x="2618509" y="46710"/>
                </a:cubicBezTo>
                <a:cubicBezTo>
                  <a:pt x="2632857" y="46710"/>
                  <a:pt x="2647010" y="43383"/>
                  <a:pt x="2659855" y="36992"/>
                </a:cubicBezTo>
                <a:cubicBezTo>
                  <a:pt x="2672702" y="30600"/>
                  <a:pt x="2683890" y="21318"/>
                  <a:pt x="2692544" y="9873"/>
                </a:cubicBezTo>
                <a:cubicBezTo>
                  <a:pt x="2694788" y="6813"/>
                  <a:pt x="2697721" y="4324"/>
                  <a:pt x="2701106" y="2609"/>
                </a:cubicBezTo>
                <a:cubicBezTo>
                  <a:pt x="2704491" y="893"/>
                  <a:pt x="2708232" y="0"/>
                  <a:pt x="2712027" y="0"/>
                </a:cubicBezTo>
                <a:cubicBezTo>
                  <a:pt x="2715822" y="0"/>
                  <a:pt x="2719563" y="893"/>
                  <a:pt x="2722947" y="2609"/>
                </a:cubicBezTo>
                <a:cubicBezTo>
                  <a:pt x="2726333" y="4324"/>
                  <a:pt x="2729266" y="6813"/>
                  <a:pt x="2731510" y="9873"/>
                </a:cubicBezTo>
                <a:cubicBezTo>
                  <a:pt x="2740163" y="21318"/>
                  <a:pt x="2751352" y="30600"/>
                  <a:pt x="2764198" y="36992"/>
                </a:cubicBezTo>
                <a:cubicBezTo>
                  <a:pt x="2777044" y="43383"/>
                  <a:pt x="2791197" y="46710"/>
                  <a:pt x="2805545" y="46710"/>
                </a:cubicBezTo>
                <a:cubicBezTo>
                  <a:pt x="2819893" y="46710"/>
                  <a:pt x="2834046" y="43383"/>
                  <a:pt x="2846892" y="36992"/>
                </a:cubicBezTo>
                <a:cubicBezTo>
                  <a:pt x="2859738" y="30600"/>
                  <a:pt x="2870927" y="21318"/>
                  <a:pt x="2879580" y="9873"/>
                </a:cubicBezTo>
                <a:cubicBezTo>
                  <a:pt x="2881825" y="6813"/>
                  <a:pt x="2884757" y="4324"/>
                  <a:pt x="2888143" y="2609"/>
                </a:cubicBezTo>
                <a:cubicBezTo>
                  <a:pt x="2891527" y="893"/>
                  <a:pt x="2895269" y="0"/>
                  <a:pt x="2899063" y="0"/>
                </a:cubicBezTo>
                <a:cubicBezTo>
                  <a:pt x="2902858" y="0"/>
                  <a:pt x="2906599" y="893"/>
                  <a:pt x="2909984" y="2609"/>
                </a:cubicBezTo>
                <a:cubicBezTo>
                  <a:pt x="2913369" y="4324"/>
                  <a:pt x="2916302" y="6813"/>
                  <a:pt x="2918546" y="9873"/>
                </a:cubicBezTo>
                <a:cubicBezTo>
                  <a:pt x="2927200" y="21318"/>
                  <a:pt x="2938388" y="30600"/>
                  <a:pt x="2951235" y="36992"/>
                </a:cubicBezTo>
                <a:cubicBezTo>
                  <a:pt x="2964080" y="43383"/>
                  <a:pt x="2978233" y="46710"/>
                  <a:pt x="2992581" y="46710"/>
                </a:cubicBezTo>
                <a:cubicBezTo>
                  <a:pt x="3006929" y="46710"/>
                  <a:pt x="3021083" y="43383"/>
                  <a:pt x="3033928" y="36992"/>
                </a:cubicBezTo>
                <a:cubicBezTo>
                  <a:pt x="3046774" y="30600"/>
                  <a:pt x="3057963" y="21318"/>
                  <a:pt x="3066617" y="9873"/>
                </a:cubicBezTo>
                <a:cubicBezTo>
                  <a:pt x="3068861" y="6813"/>
                  <a:pt x="3071794" y="4324"/>
                  <a:pt x="3075179" y="2609"/>
                </a:cubicBezTo>
                <a:cubicBezTo>
                  <a:pt x="3078563" y="893"/>
                  <a:pt x="3082305" y="0"/>
                  <a:pt x="3086100" y="0"/>
                </a:cubicBezTo>
                <a:cubicBezTo>
                  <a:pt x="3089895" y="0"/>
                  <a:pt x="3093636" y="893"/>
                  <a:pt x="3097020" y="2609"/>
                </a:cubicBezTo>
                <a:cubicBezTo>
                  <a:pt x="3100405" y="4324"/>
                  <a:pt x="3103339" y="6813"/>
                  <a:pt x="3105582" y="9873"/>
                </a:cubicBezTo>
                <a:cubicBezTo>
                  <a:pt x="3114236" y="21318"/>
                  <a:pt x="3125425" y="30600"/>
                  <a:pt x="3138271" y="36992"/>
                </a:cubicBezTo>
                <a:cubicBezTo>
                  <a:pt x="3151116" y="43383"/>
                  <a:pt x="3165270" y="46710"/>
                  <a:pt x="3179618" y="46710"/>
                </a:cubicBezTo>
                <a:cubicBezTo>
                  <a:pt x="3193966" y="46710"/>
                  <a:pt x="3208119" y="43383"/>
                  <a:pt x="3220964" y="36992"/>
                </a:cubicBezTo>
                <a:cubicBezTo>
                  <a:pt x="3233811" y="30600"/>
                  <a:pt x="3244999" y="21318"/>
                  <a:pt x="3253653" y="9873"/>
                </a:cubicBezTo>
                <a:cubicBezTo>
                  <a:pt x="3255897" y="6813"/>
                  <a:pt x="3258830" y="4324"/>
                  <a:pt x="3262215" y="2609"/>
                </a:cubicBezTo>
                <a:cubicBezTo>
                  <a:pt x="3265600" y="893"/>
                  <a:pt x="3269341" y="0"/>
                  <a:pt x="3273136" y="0"/>
                </a:cubicBezTo>
                <a:cubicBezTo>
                  <a:pt x="3276931" y="0"/>
                  <a:pt x="3280672" y="893"/>
                  <a:pt x="3284056" y="2609"/>
                </a:cubicBezTo>
                <a:cubicBezTo>
                  <a:pt x="3287442" y="4324"/>
                  <a:pt x="3290375" y="6813"/>
                  <a:pt x="3292619" y="9873"/>
                </a:cubicBezTo>
                <a:cubicBezTo>
                  <a:pt x="3301272" y="21318"/>
                  <a:pt x="3312461" y="30600"/>
                  <a:pt x="3325307" y="36992"/>
                </a:cubicBezTo>
                <a:cubicBezTo>
                  <a:pt x="3338153" y="43383"/>
                  <a:pt x="3352306" y="46710"/>
                  <a:pt x="3366654" y="46710"/>
                </a:cubicBezTo>
                <a:cubicBezTo>
                  <a:pt x="3381002" y="46710"/>
                  <a:pt x="3395155" y="43383"/>
                  <a:pt x="3408001" y="36992"/>
                </a:cubicBezTo>
                <a:cubicBezTo>
                  <a:pt x="3420847" y="30600"/>
                  <a:pt x="3432036" y="21318"/>
                  <a:pt x="3440689" y="9873"/>
                </a:cubicBezTo>
                <a:cubicBezTo>
                  <a:pt x="3442934" y="6813"/>
                  <a:pt x="3445866" y="4324"/>
                  <a:pt x="3449252" y="2609"/>
                </a:cubicBezTo>
                <a:cubicBezTo>
                  <a:pt x="3452636" y="893"/>
                  <a:pt x="3456378" y="0"/>
                  <a:pt x="3460172" y="0"/>
                </a:cubicBezTo>
                <a:cubicBezTo>
                  <a:pt x="3463968" y="0"/>
                  <a:pt x="3467708" y="893"/>
                  <a:pt x="3471093" y="2609"/>
                </a:cubicBezTo>
                <a:cubicBezTo>
                  <a:pt x="3474478" y="4324"/>
                  <a:pt x="3477412" y="6813"/>
                  <a:pt x="3479655" y="9873"/>
                </a:cubicBezTo>
                <a:cubicBezTo>
                  <a:pt x="3488309" y="21318"/>
                  <a:pt x="3499497" y="30600"/>
                  <a:pt x="3512344" y="36992"/>
                </a:cubicBezTo>
                <a:cubicBezTo>
                  <a:pt x="3525189" y="43383"/>
                  <a:pt x="3539342" y="46710"/>
                  <a:pt x="3553690" y="46710"/>
                </a:cubicBezTo>
                <a:cubicBezTo>
                  <a:pt x="3568038" y="46710"/>
                  <a:pt x="3582192" y="43383"/>
                  <a:pt x="3595037" y="36992"/>
                </a:cubicBezTo>
                <a:cubicBezTo>
                  <a:pt x="3607883" y="30600"/>
                  <a:pt x="3619072" y="21318"/>
                  <a:pt x="3627726" y="9873"/>
                </a:cubicBezTo>
                <a:cubicBezTo>
                  <a:pt x="3629970" y="6813"/>
                  <a:pt x="3632903" y="4324"/>
                  <a:pt x="3636288" y="2609"/>
                </a:cubicBezTo>
                <a:cubicBezTo>
                  <a:pt x="3639673" y="893"/>
                  <a:pt x="3643414" y="0"/>
                  <a:pt x="3647209" y="0"/>
                </a:cubicBezTo>
                <a:cubicBezTo>
                  <a:pt x="3651004" y="0"/>
                  <a:pt x="3654745" y="893"/>
                  <a:pt x="3658129" y="2609"/>
                </a:cubicBezTo>
                <a:cubicBezTo>
                  <a:pt x="3661515" y="4324"/>
                  <a:pt x="3664448" y="6813"/>
                  <a:pt x="3666692" y="9873"/>
                </a:cubicBezTo>
                <a:cubicBezTo>
                  <a:pt x="3675351" y="21314"/>
                  <a:pt x="3686541" y="30595"/>
                  <a:pt x="3699385" y="36990"/>
                </a:cubicBezTo>
                <a:cubicBezTo>
                  <a:pt x="3712229" y="43385"/>
                  <a:pt x="3726379" y="46720"/>
                  <a:pt x="3740727" y="46734"/>
                </a:cubicBezTo>
              </a:path>
            </a:pathLst>
          </a:custGeom>
          <a:noFill/>
          <a:ln cap="flat" cmpd="sng" w="116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nvGrpSpPr>
          <p:cNvPr id="148" name="Google Shape;148;p28"/>
          <p:cNvGrpSpPr/>
          <p:nvPr/>
        </p:nvGrpSpPr>
        <p:grpSpPr>
          <a:xfrm>
            <a:off x="737755" y="2837398"/>
            <a:ext cx="1963882" cy="911802"/>
            <a:chOff x="280554" y="2337954"/>
            <a:chExt cx="1963882" cy="1215736"/>
          </a:xfrm>
        </p:grpSpPr>
        <p:sp>
          <p:nvSpPr>
            <p:cNvPr id="149" name="Google Shape;149;p28"/>
            <p:cNvSpPr/>
            <p:nvPr/>
          </p:nvSpPr>
          <p:spPr>
            <a:xfrm>
              <a:off x="561109" y="2337954"/>
              <a:ext cx="1683327" cy="1215736"/>
            </a:xfrm>
            <a:custGeom>
              <a:rect b="b" l="l" r="r" t="t"/>
              <a:pathLst>
                <a:path extrusionOk="0" h="1215736" w="1683327">
                  <a:moveTo>
                    <a:pt x="19221" y="1143649"/>
                  </a:moveTo>
                  <a:lnTo>
                    <a:pt x="175851" y="1031739"/>
                  </a:lnTo>
                  <a:lnTo>
                    <a:pt x="286704" y="581059"/>
                  </a:lnTo>
                  <a:lnTo>
                    <a:pt x="569086" y="428157"/>
                  </a:lnTo>
                  <a:lnTo>
                    <a:pt x="569086" y="375865"/>
                  </a:lnTo>
                  <a:lnTo>
                    <a:pt x="845523" y="116196"/>
                  </a:lnTo>
                  <a:lnTo>
                    <a:pt x="979303" y="105052"/>
                  </a:lnTo>
                  <a:lnTo>
                    <a:pt x="1024848" y="72944"/>
                  </a:lnTo>
                  <a:lnTo>
                    <a:pt x="1220153" y="0"/>
                  </a:lnTo>
                  <a:lnTo>
                    <a:pt x="1405423" y="0"/>
                  </a:lnTo>
                  <a:lnTo>
                    <a:pt x="1402772" y="397452"/>
                  </a:lnTo>
                  <a:lnTo>
                    <a:pt x="1469014" y="440314"/>
                  </a:lnTo>
                  <a:lnTo>
                    <a:pt x="1515773" y="740352"/>
                  </a:lnTo>
                  <a:lnTo>
                    <a:pt x="1582015" y="791007"/>
                  </a:lnTo>
                  <a:lnTo>
                    <a:pt x="1527463" y="1110528"/>
                  </a:lnTo>
                  <a:lnTo>
                    <a:pt x="1683327" y="1215736"/>
                  </a:lnTo>
                  <a:lnTo>
                    <a:pt x="0" y="1215736"/>
                  </a:lnTo>
                  <a:close/>
                </a:path>
              </a:pathLst>
            </a:custGeom>
            <a:gradFill>
              <a:gsLst>
                <a:gs pos="0">
                  <a:srgbClr val="ECECEC"/>
                </a:gs>
                <a:gs pos="100000">
                  <a:srgbClr val="D7D7D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150" name="Google Shape;150;p28"/>
            <p:cNvSpPr/>
            <p:nvPr/>
          </p:nvSpPr>
          <p:spPr>
            <a:xfrm>
              <a:off x="280554" y="2337954"/>
              <a:ext cx="1963881" cy="1215736"/>
            </a:xfrm>
            <a:custGeom>
              <a:rect b="b" l="l" r="r" t="t"/>
              <a:pathLst>
                <a:path extrusionOk="0" h="1215736" w="1963881">
                  <a:moveTo>
                    <a:pt x="280554" y="1215736"/>
                  </a:moveTo>
                  <a:lnTo>
                    <a:pt x="0" y="1215736"/>
                  </a:lnTo>
                  <a:moveTo>
                    <a:pt x="299776" y="1143649"/>
                  </a:moveTo>
                  <a:lnTo>
                    <a:pt x="456406" y="1031739"/>
                  </a:lnTo>
                  <a:lnTo>
                    <a:pt x="567258" y="581059"/>
                  </a:lnTo>
                  <a:lnTo>
                    <a:pt x="849640" y="428157"/>
                  </a:lnTo>
                  <a:lnTo>
                    <a:pt x="849640" y="375865"/>
                  </a:lnTo>
                  <a:lnTo>
                    <a:pt x="1126078" y="116196"/>
                  </a:lnTo>
                  <a:lnTo>
                    <a:pt x="1259858" y="105052"/>
                  </a:lnTo>
                  <a:lnTo>
                    <a:pt x="1305403" y="72944"/>
                  </a:lnTo>
                  <a:lnTo>
                    <a:pt x="1500708" y="0"/>
                  </a:lnTo>
                  <a:lnTo>
                    <a:pt x="1685977" y="0"/>
                  </a:lnTo>
                  <a:lnTo>
                    <a:pt x="1476468" y="137160"/>
                  </a:lnTo>
                  <a:lnTo>
                    <a:pt x="1351488" y="169969"/>
                  </a:lnTo>
                  <a:lnTo>
                    <a:pt x="1126078" y="464707"/>
                  </a:lnTo>
                  <a:lnTo>
                    <a:pt x="1182276" y="551211"/>
                  </a:lnTo>
                  <a:lnTo>
                    <a:pt x="1078757" y="634832"/>
                  </a:lnTo>
                  <a:lnTo>
                    <a:pt x="1276068" y="866835"/>
                  </a:lnTo>
                  <a:lnTo>
                    <a:pt x="1408073" y="841663"/>
                  </a:lnTo>
                  <a:lnTo>
                    <a:pt x="1963881" y="1215736"/>
                  </a:lnTo>
                  <a:lnTo>
                    <a:pt x="280554" y="1215736"/>
                  </a:lnTo>
                  <a:close/>
                  <a:moveTo>
                    <a:pt x="800359" y="1214099"/>
                  </a:moveTo>
                  <a:lnTo>
                    <a:pt x="542171" y="935181"/>
                  </a:lnTo>
                  <a:lnTo>
                    <a:pt x="483177" y="935181"/>
                  </a:lnTo>
                  <a:moveTo>
                    <a:pt x="1471819" y="137156"/>
                  </a:moveTo>
                  <a:lnTo>
                    <a:pt x="1530969" y="308762"/>
                  </a:lnTo>
                  <a:lnTo>
                    <a:pt x="1751283" y="438597"/>
                  </a:lnTo>
                  <a:lnTo>
                    <a:pt x="1801081" y="745025"/>
                  </a:lnTo>
                  <a:lnTo>
                    <a:pt x="1861244" y="788744"/>
                  </a:lnTo>
                  <a:lnTo>
                    <a:pt x="1809420" y="1112785"/>
                  </a:lnTo>
                  <a:moveTo>
                    <a:pt x="1509773" y="508343"/>
                  </a:moveTo>
                  <a:lnTo>
                    <a:pt x="1581470" y="546374"/>
                  </a:lnTo>
                  <a:lnTo>
                    <a:pt x="1751283" y="438597"/>
                  </a:lnTo>
                  <a:moveTo>
                    <a:pt x="456602" y="1031744"/>
                  </a:moveTo>
                  <a:lnTo>
                    <a:pt x="436418" y="1113104"/>
                  </a:lnTo>
                  <a:moveTo>
                    <a:pt x="537729" y="935181"/>
                  </a:moveTo>
                  <a:lnTo>
                    <a:pt x="524635" y="1122536"/>
                  </a:lnTo>
                  <a:moveTo>
                    <a:pt x="1174745" y="703182"/>
                  </a:moveTo>
                  <a:lnTo>
                    <a:pt x="1174745" y="551215"/>
                  </a:lnTo>
                  <a:moveTo>
                    <a:pt x="1312607" y="727108"/>
                  </a:moveTo>
                  <a:lnTo>
                    <a:pt x="1345650" y="169973"/>
                  </a:lnTo>
                  <a:moveTo>
                    <a:pt x="1319307" y="614108"/>
                  </a:moveTo>
                  <a:lnTo>
                    <a:pt x="1517020" y="843462"/>
                  </a:lnTo>
                  <a:moveTo>
                    <a:pt x="1695716" y="668417"/>
                  </a:moveTo>
                  <a:lnTo>
                    <a:pt x="1801081" y="745025"/>
                  </a:lnTo>
                  <a:moveTo>
                    <a:pt x="1683327" y="0"/>
                  </a:moveTo>
                  <a:lnTo>
                    <a:pt x="1683327" y="398543"/>
                  </a:lnTo>
                  <a:moveTo>
                    <a:pt x="1581470" y="546374"/>
                  </a:moveTo>
                  <a:lnTo>
                    <a:pt x="1607579" y="834021"/>
                  </a:lnTo>
                </a:path>
              </a:pathLst>
            </a:custGeom>
            <a:noFill/>
            <a:ln cap="flat" cmpd="sng" w="116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grpSp>
        <p:nvGrpSpPr>
          <p:cNvPr id="151" name="Google Shape;151;p28"/>
          <p:cNvGrpSpPr/>
          <p:nvPr/>
        </p:nvGrpSpPr>
        <p:grpSpPr>
          <a:xfrm>
            <a:off x="6442364" y="2837398"/>
            <a:ext cx="1963881" cy="911802"/>
            <a:chOff x="5985163" y="2337954"/>
            <a:chExt cx="1963881" cy="1215736"/>
          </a:xfrm>
        </p:grpSpPr>
        <p:sp>
          <p:nvSpPr>
            <p:cNvPr id="152" name="Google Shape;152;p28"/>
            <p:cNvSpPr/>
            <p:nvPr/>
          </p:nvSpPr>
          <p:spPr>
            <a:xfrm>
              <a:off x="5985163" y="2337954"/>
              <a:ext cx="1683327" cy="1215736"/>
            </a:xfrm>
            <a:custGeom>
              <a:rect b="b" l="l" r="r" t="t"/>
              <a:pathLst>
                <a:path extrusionOk="0" h="1215736" w="1683327">
                  <a:moveTo>
                    <a:pt x="1683327" y="1215736"/>
                  </a:moveTo>
                  <a:lnTo>
                    <a:pt x="0" y="1215736"/>
                  </a:lnTo>
                  <a:lnTo>
                    <a:pt x="155863" y="1110528"/>
                  </a:lnTo>
                  <a:lnTo>
                    <a:pt x="101311" y="791007"/>
                  </a:lnTo>
                  <a:lnTo>
                    <a:pt x="167553" y="740352"/>
                  </a:lnTo>
                  <a:lnTo>
                    <a:pt x="214312" y="440314"/>
                  </a:lnTo>
                  <a:lnTo>
                    <a:pt x="280554" y="397452"/>
                  </a:lnTo>
                  <a:lnTo>
                    <a:pt x="277904" y="0"/>
                  </a:lnTo>
                  <a:lnTo>
                    <a:pt x="463173" y="0"/>
                  </a:lnTo>
                  <a:lnTo>
                    <a:pt x="658478" y="72944"/>
                  </a:lnTo>
                  <a:lnTo>
                    <a:pt x="704023" y="105052"/>
                  </a:lnTo>
                  <a:lnTo>
                    <a:pt x="837803" y="116196"/>
                  </a:lnTo>
                  <a:lnTo>
                    <a:pt x="1114241" y="375865"/>
                  </a:lnTo>
                  <a:lnTo>
                    <a:pt x="1114241" y="428157"/>
                  </a:lnTo>
                  <a:lnTo>
                    <a:pt x="1396622" y="581059"/>
                  </a:lnTo>
                  <a:lnTo>
                    <a:pt x="1507475" y="1031739"/>
                  </a:lnTo>
                  <a:lnTo>
                    <a:pt x="1664105" y="1143649"/>
                  </a:lnTo>
                  <a:close/>
                </a:path>
              </a:pathLst>
            </a:custGeom>
            <a:gradFill>
              <a:gsLst>
                <a:gs pos="0">
                  <a:srgbClr val="ECECEC"/>
                </a:gs>
                <a:gs pos="100000">
                  <a:srgbClr val="D7D7D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153" name="Google Shape;153;p28"/>
            <p:cNvSpPr/>
            <p:nvPr/>
          </p:nvSpPr>
          <p:spPr>
            <a:xfrm>
              <a:off x="5985163" y="2337954"/>
              <a:ext cx="1963881" cy="1215736"/>
            </a:xfrm>
            <a:custGeom>
              <a:rect b="b" l="l" r="r" t="t"/>
              <a:pathLst>
                <a:path extrusionOk="0" h="1215736" w="1963881">
                  <a:moveTo>
                    <a:pt x="1963881" y="1215736"/>
                  </a:moveTo>
                  <a:lnTo>
                    <a:pt x="1683327" y="1215736"/>
                  </a:lnTo>
                  <a:moveTo>
                    <a:pt x="1683327" y="1215736"/>
                  </a:moveTo>
                  <a:lnTo>
                    <a:pt x="0" y="1215736"/>
                  </a:lnTo>
                  <a:lnTo>
                    <a:pt x="555808" y="841663"/>
                  </a:lnTo>
                  <a:lnTo>
                    <a:pt x="687812" y="866835"/>
                  </a:lnTo>
                  <a:lnTo>
                    <a:pt x="885124" y="634832"/>
                  </a:lnTo>
                  <a:lnTo>
                    <a:pt x="781605" y="551211"/>
                  </a:lnTo>
                  <a:lnTo>
                    <a:pt x="837803" y="464707"/>
                  </a:lnTo>
                  <a:lnTo>
                    <a:pt x="612392" y="169969"/>
                  </a:lnTo>
                  <a:lnTo>
                    <a:pt x="487412" y="137160"/>
                  </a:lnTo>
                  <a:lnTo>
                    <a:pt x="277904" y="0"/>
                  </a:lnTo>
                  <a:lnTo>
                    <a:pt x="463173" y="0"/>
                  </a:lnTo>
                  <a:lnTo>
                    <a:pt x="658478" y="72944"/>
                  </a:lnTo>
                  <a:lnTo>
                    <a:pt x="704023" y="105052"/>
                  </a:lnTo>
                  <a:lnTo>
                    <a:pt x="837803" y="116196"/>
                  </a:lnTo>
                  <a:lnTo>
                    <a:pt x="1114241" y="375865"/>
                  </a:lnTo>
                  <a:lnTo>
                    <a:pt x="1114241" y="428157"/>
                  </a:lnTo>
                  <a:lnTo>
                    <a:pt x="1396623" y="581059"/>
                  </a:lnTo>
                  <a:lnTo>
                    <a:pt x="1507475" y="1031739"/>
                  </a:lnTo>
                  <a:lnTo>
                    <a:pt x="1664105" y="1143649"/>
                  </a:lnTo>
                  <a:close/>
                  <a:moveTo>
                    <a:pt x="1480703" y="935181"/>
                  </a:moveTo>
                  <a:lnTo>
                    <a:pt x="1421708" y="935181"/>
                  </a:lnTo>
                  <a:lnTo>
                    <a:pt x="1163520" y="1214099"/>
                  </a:lnTo>
                  <a:moveTo>
                    <a:pt x="154460" y="1112785"/>
                  </a:moveTo>
                  <a:lnTo>
                    <a:pt x="102635" y="788744"/>
                  </a:lnTo>
                  <a:lnTo>
                    <a:pt x="162798" y="745025"/>
                  </a:lnTo>
                  <a:lnTo>
                    <a:pt x="212597" y="438597"/>
                  </a:lnTo>
                  <a:lnTo>
                    <a:pt x="432910" y="308762"/>
                  </a:lnTo>
                  <a:lnTo>
                    <a:pt x="492060" y="137156"/>
                  </a:lnTo>
                  <a:moveTo>
                    <a:pt x="212597" y="438597"/>
                  </a:moveTo>
                  <a:lnTo>
                    <a:pt x="382410" y="546374"/>
                  </a:lnTo>
                  <a:lnTo>
                    <a:pt x="454107" y="508343"/>
                  </a:lnTo>
                  <a:moveTo>
                    <a:pt x="1507277" y="1031744"/>
                  </a:moveTo>
                  <a:lnTo>
                    <a:pt x="1527462" y="1113104"/>
                  </a:lnTo>
                  <a:moveTo>
                    <a:pt x="1426150" y="935181"/>
                  </a:moveTo>
                  <a:lnTo>
                    <a:pt x="1439244" y="1122536"/>
                  </a:lnTo>
                  <a:moveTo>
                    <a:pt x="789133" y="551215"/>
                  </a:moveTo>
                  <a:lnTo>
                    <a:pt x="789133" y="703182"/>
                  </a:lnTo>
                  <a:moveTo>
                    <a:pt x="618230" y="169973"/>
                  </a:moveTo>
                  <a:lnTo>
                    <a:pt x="651273" y="727108"/>
                  </a:lnTo>
                  <a:moveTo>
                    <a:pt x="644571" y="614108"/>
                  </a:moveTo>
                  <a:lnTo>
                    <a:pt x="446858" y="843462"/>
                  </a:lnTo>
                  <a:moveTo>
                    <a:pt x="268162" y="668417"/>
                  </a:moveTo>
                  <a:lnTo>
                    <a:pt x="162798" y="745025"/>
                  </a:lnTo>
                  <a:moveTo>
                    <a:pt x="280553" y="0"/>
                  </a:moveTo>
                  <a:lnTo>
                    <a:pt x="280553" y="398543"/>
                  </a:lnTo>
                  <a:moveTo>
                    <a:pt x="382410" y="546374"/>
                  </a:moveTo>
                  <a:lnTo>
                    <a:pt x="356301" y="834021"/>
                  </a:lnTo>
                </a:path>
              </a:pathLst>
            </a:custGeom>
            <a:noFill/>
            <a:ln cap="flat" cmpd="sng" w="116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sp>
        <p:nvSpPr>
          <p:cNvPr id="154" name="Google Shape;154;p28"/>
          <p:cNvSpPr/>
          <p:nvPr/>
        </p:nvSpPr>
        <p:spPr>
          <a:xfrm>
            <a:off x="2467841" y="2837398"/>
            <a:ext cx="4208318" cy="5845"/>
          </a:xfrm>
          <a:custGeom>
            <a:rect b="b" l="l" r="r" t="t"/>
            <a:pathLst>
              <a:path extrusionOk="0" h="7793" w="4208318">
                <a:moveTo>
                  <a:pt x="4208318" y="0"/>
                </a:moveTo>
                <a:lnTo>
                  <a:pt x="0" y="0"/>
                </a:lnTo>
              </a:path>
            </a:pathLst>
          </a:custGeom>
          <a:noFill/>
          <a:ln cap="flat" cmpd="sng" w="11675">
            <a:solidFill>
              <a:srgbClr val="48484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155" name="Google Shape;155;p28"/>
          <p:cNvSpPr/>
          <p:nvPr/>
        </p:nvSpPr>
        <p:spPr>
          <a:xfrm>
            <a:off x="2156114" y="2662052"/>
            <a:ext cx="4738350" cy="210410"/>
          </a:xfrm>
          <a:custGeom>
            <a:rect b="b" l="l" r="r" t="t"/>
            <a:pathLst>
              <a:path extrusionOk="0" h="280547" w="4738350">
                <a:moveTo>
                  <a:pt x="3725140" y="280547"/>
                </a:moveTo>
                <a:lnTo>
                  <a:pt x="3725140" y="187340"/>
                </a:lnTo>
                <a:moveTo>
                  <a:pt x="2415886" y="187340"/>
                </a:moveTo>
                <a:lnTo>
                  <a:pt x="2415886" y="280547"/>
                </a:lnTo>
                <a:moveTo>
                  <a:pt x="1106631" y="280547"/>
                </a:moveTo>
                <a:lnTo>
                  <a:pt x="1106631" y="187340"/>
                </a:lnTo>
                <a:moveTo>
                  <a:pt x="4660398" y="28600"/>
                </a:moveTo>
                <a:cubicBezTo>
                  <a:pt x="4660398" y="12804"/>
                  <a:pt x="4672750" y="0"/>
                  <a:pt x="4687986" y="0"/>
                </a:cubicBezTo>
                <a:cubicBezTo>
                  <a:pt x="4703223" y="0"/>
                  <a:pt x="4715574" y="12804"/>
                  <a:pt x="4715574" y="28600"/>
                </a:cubicBezTo>
                <a:cubicBezTo>
                  <a:pt x="4715574" y="44396"/>
                  <a:pt x="4703223" y="57201"/>
                  <a:pt x="4687986" y="57201"/>
                </a:cubicBezTo>
                <a:cubicBezTo>
                  <a:pt x="4672750" y="57201"/>
                  <a:pt x="4660398" y="44396"/>
                  <a:pt x="4660398" y="28600"/>
                </a:cubicBezTo>
                <a:close/>
                <a:moveTo>
                  <a:pt x="4701624" y="171369"/>
                </a:moveTo>
                <a:cubicBezTo>
                  <a:pt x="4704217" y="132929"/>
                  <a:pt x="4701595" y="94314"/>
                  <a:pt x="4693831" y="56576"/>
                </a:cubicBezTo>
                <a:moveTo>
                  <a:pt x="4667959" y="233800"/>
                </a:moveTo>
                <a:cubicBezTo>
                  <a:pt x="4679649" y="182365"/>
                  <a:pt x="4702327" y="162804"/>
                  <a:pt x="4702327" y="162804"/>
                </a:cubicBezTo>
                <a:cubicBezTo>
                  <a:pt x="4702327" y="162804"/>
                  <a:pt x="4712770" y="181352"/>
                  <a:pt x="4721265" y="233800"/>
                </a:cubicBezTo>
                <a:moveTo>
                  <a:pt x="4702715" y="143479"/>
                </a:moveTo>
                <a:cubicBezTo>
                  <a:pt x="4694391" y="143125"/>
                  <a:pt x="4686364" y="140287"/>
                  <a:pt x="4679668" y="135327"/>
                </a:cubicBezTo>
                <a:cubicBezTo>
                  <a:pt x="4672973" y="130369"/>
                  <a:pt x="4667917" y="123518"/>
                  <a:pt x="4665152" y="115657"/>
                </a:cubicBezTo>
                <a:cubicBezTo>
                  <a:pt x="4664434" y="113824"/>
                  <a:pt x="4664246" y="111825"/>
                  <a:pt x="4664607" y="109890"/>
                </a:cubicBezTo>
                <a:cubicBezTo>
                  <a:pt x="4666367" y="101346"/>
                  <a:pt x="4670243" y="93381"/>
                  <a:pt x="4675880" y="86723"/>
                </a:cubicBezTo>
                <a:cubicBezTo>
                  <a:pt x="4681516" y="80064"/>
                  <a:pt x="4688734" y="74928"/>
                  <a:pt x="4696870" y="71782"/>
                </a:cubicBezTo>
                <a:cubicBezTo>
                  <a:pt x="4704510" y="72503"/>
                  <a:pt x="4711918" y="74800"/>
                  <a:pt x="4718625" y="78529"/>
                </a:cubicBezTo>
                <a:cubicBezTo>
                  <a:pt x="4725332" y="82258"/>
                  <a:pt x="4731192" y="87338"/>
                  <a:pt x="4735836" y="93447"/>
                </a:cubicBezTo>
                <a:cubicBezTo>
                  <a:pt x="4737467" y="95600"/>
                  <a:pt x="4738350" y="98227"/>
                  <a:pt x="4738350" y="100928"/>
                </a:cubicBezTo>
                <a:cubicBezTo>
                  <a:pt x="4738350" y="103629"/>
                  <a:pt x="4737467" y="106256"/>
                  <a:pt x="4735836" y="108410"/>
                </a:cubicBezTo>
                <a:cubicBezTo>
                  <a:pt x="4726905" y="121044"/>
                  <a:pt x="4715700" y="131906"/>
                  <a:pt x="4702793" y="140440"/>
                </a:cubicBezTo>
                <a:moveTo>
                  <a:pt x="52448" y="36394"/>
                </a:moveTo>
                <a:cubicBezTo>
                  <a:pt x="52448" y="20598"/>
                  <a:pt x="65253" y="7793"/>
                  <a:pt x="81049" y="7793"/>
                </a:cubicBezTo>
                <a:cubicBezTo>
                  <a:pt x="96845" y="7793"/>
                  <a:pt x="109650" y="20598"/>
                  <a:pt x="109650" y="36394"/>
                </a:cubicBezTo>
                <a:cubicBezTo>
                  <a:pt x="109650" y="52190"/>
                  <a:pt x="96845" y="64995"/>
                  <a:pt x="81049" y="64995"/>
                </a:cubicBezTo>
                <a:cubicBezTo>
                  <a:pt x="65253" y="64995"/>
                  <a:pt x="52448" y="52190"/>
                  <a:pt x="52448" y="36394"/>
                </a:cubicBezTo>
                <a:close/>
                <a:moveTo>
                  <a:pt x="120406" y="229507"/>
                </a:moveTo>
                <a:lnTo>
                  <a:pt x="85181" y="229507"/>
                </a:lnTo>
                <a:cubicBezTo>
                  <a:pt x="123055" y="128508"/>
                  <a:pt x="85181" y="64993"/>
                  <a:pt x="85181" y="64993"/>
                </a:cubicBezTo>
                <a:moveTo>
                  <a:pt x="102011" y="144019"/>
                </a:moveTo>
                <a:lnTo>
                  <a:pt x="134821" y="136226"/>
                </a:lnTo>
                <a:cubicBezTo>
                  <a:pt x="135905" y="135966"/>
                  <a:pt x="137035" y="135965"/>
                  <a:pt x="138120" y="136224"/>
                </a:cubicBezTo>
                <a:cubicBezTo>
                  <a:pt x="139204" y="136482"/>
                  <a:pt x="140212" y="136993"/>
                  <a:pt x="141062" y="137714"/>
                </a:cubicBezTo>
                <a:cubicBezTo>
                  <a:pt x="141913" y="138434"/>
                  <a:pt x="142581" y="139346"/>
                  <a:pt x="143013" y="140374"/>
                </a:cubicBezTo>
                <a:cubicBezTo>
                  <a:pt x="143445" y="141402"/>
                  <a:pt x="143629" y="142517"/>
                  <a:pt x="143548" y="143629"/>
                </a:cubicBezTo>
                <a:lnTo>
                  <a:pt x="139964" y="193350"/>
                </a:lnTo>
                <a:cubicBezTo>
                  <a:pt x="139837" y="194357"/>
                  <a:pt x="139933" y="195379"/>
                  <a:pt x="140244" y="196345"/>
                </a:cubicBezTo>
                <a:cubicBezTo>
                  <a:pt x="140556" y="197311"/>
                  <a:pt x="141076" y="198197"/>
                  <a:pt x="141766" y="198940"/>
                </a:cubicBezTo>
                <a:cubicBezTo>
                  <a:pt x="142457" y="199683"/>
                  <a:pt x="143304" y="200266"/>
                  <a:pt x="144244" y="200647"/>
                </a:cubicBezTo>
                <a:cubicBezTo>
                  <a:pt x="145185" y="201027"/>
                  <a:pt x="146198" y="201197"/>
                  <a:pt x="147211" y="201143"/>
                </a:cubicBezTo>
                <a:cubicBezTo>
                  <a:pt x="152326" y="200463"/>
                  <a:pt x="157519" y="201553"/>
                  <a:pt x="161928" y="204232"/>
                </a:cubicBezTo>
                <a:cubicBezTo>
                  <a:pt x="166337" y="206912"/>
                  <a:pt x="169697" y="211019"/>
                  <a:pt x="171448" y="215872"/>
                </a:cubicBezTo>
                <a:moveTo>
                  <a:pt x="0" y="85028"/>
                </a:moveTo>
                <a:cubicBezTo>
                  <a:pt x="35225" y="71857"/>
                  <a:pt x="94063" y="86665"/>
                  <a:pt x="94063" y="86665"/>
                </a:cubicBezTo>
                <a:cubicBezTo>
                  <a:pt x="104759" y="81224"/>
                  <a:pt x="116588" y="78388"/>
                  <a:pt x="128587" y="78388"/>
                </a:cubicBezTo>
                <a:cubicBezTo>
                  <a:pt x="140586" y="78388"/>
                  <a:pt x="152416" y="81224"/>
                  <a:pt x="163111" y="86665"/>
                </a:cubicBezTo>
              </a:path>
            </a:pathLst>
          </a:custGeom>
          <a:noFill/>
          <a:ln cap="flat" cmpd="sng" w="116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nvGrpSpPr>
          <p:cNvPr id="156" name="Google Shape;156;p28"/>
          <p:cNvGrpSpPr/>
          <p:nvPr/>
        </p:nvGrpSpPr>
        <p:grpSpPr>
          <a:xfrm>
            <a:off x="2374323" y="2802329"/>
            <a:ext cx="4395355" cy="70138"/>
            <a:chOff x="1917122" y="2291195"/>
            <a:chExt cx="4395355" cy="93518"/>
          </a:xfrm>
        </p:grpSpPr>
        <p:sp>
          <p:nvSpPr>
            <p:cNvPr id="157" name="Google Shape;157;p28"/>
            <p:cNvSpPr/>
            <p:nvPr/>
          </p:nvSpPr>
          <p:spPr>
            <a:xfrm>
              <a:off x="1917122" y="2291195"/>
              <a:ext cx="93518" cy="93518"/>
            </a:xfrm>
            <a:custGeom>
              <a:rect b="b" l="l" r="r" t="t"/>
              <a:pathLst>
                <a:path extrusionOk="0" h="93518" w="93518">
                  <a:moveTo>
                    <a:pt x="93518" y="46759"/>
                  </a:moveTo>
                  <a:cubicBezTo>
                    <a:pt x="93518" y="72583"/>
                    <a:pt x="72583" y="93518"/>
                    <a:pt x="46759" y="93518"/>
                  </a:cubicBezTo>
                  <a:cubicBezTo>
                    <a:pt x="20934" y="93518"/>
                    <a:pt x="0" y="72583"/>
                    <a:pt x="0" y="46759"/>
                  </a:cubicBezTo>
                  <a:cubicBezTo>
                    <a:pt x="0" y="20934"/>
                    <a:pt x="20934" y="0"/>
                    <a:pt x="46759" y="0"/>
                  </a:cubicBezTo>
                  <a:cubicBezTo>
                    <a:pt x="72583" y="0"/>
                    <a:pt x="93518" y="20934"/>
                    <a:pt x="93518" y="46759"/>
                  </a:cubicBezTo>
                  <a:close/>
                </a:path>
              </a:pathLst>
            </a:custGeom>
            <a:gradFill>
              <a:gsLst>
                <a:gs pos="0">
                  <a:srgbClr val="FFA6A3"/>
                </a:gs>
                <a:gs pos="100000">
                  <a:srgbClr val="FD6A65"/>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158" name="Google Shape;158;p28"/>
            <p:cNvSpPr/>
            <p:nvPr/>
          </p:nvSpPr>
          <p:spPr>
            <a:xfrm>
              <a:off x="6218959" y="2291195"/>
              <a:ext cx="93518" cy="93518"/>
            </a:xfrm>
            <a:custGeom>
              <a:rect b="b" l="l" r="r" t="t"/>
              <a:pathLst>
                <a:path extrusionOk="0" h="93518" w="93518">
                  <a:moveTo>
                    <a:pt x="93518" y="46759"/>
                  </a:moveTo>
                  <a:cubicBezTo>
                    <a:pt x="93518" y="72583"/>
                    <a:pt x="72583" y="93518"/>
                    <a:pt x="46759" y="93518"/>
                  </a:cubicBezTo>
                  <a:cubicBezTo>
                    <a:pt x="20934" y="93518"/>
                    <a:pt x="0" y="72583"/>
                    <a:pt x="0" y="46759"/>
                  </a:cubicBezTo>
                  <a:cubicBezTo>
                    <a:pt x="0" y="20934"/>
                    <a:pt x="20934" y="0"/>
                    <a:pt x="46759" y="0"/>
                  </a:cubicBezTo>
                  <a:cubicBezTo>
                    <a:pt x="72583" y="0"/>
                    <a:pt x="93518" y="20934"/>
                    <a:pt x="93518" y="46759"/>
                  </a:cubicBezTo>
                  <a:close/>
                </a:path>
              </a:pathLst>
            </a:custGeom>
            <a:gradFill>
              <a:gsLst>
                <a:gs pos="0">
                  <a:srgbClr val="FFA6A3"/>
                </a:gs>
                <a:gs pos="100000">
                  <a:srgbClr val="FD6A65"/>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159" name="Google Shape;159;p28"/>
            <p:cNvSpPr/>
            <p:nvPr/>
          </p:nvSpPr>
          <p:spPr>
            <a:xfrm>
              <a:off x="1917122" y="2291195"/>
              <a:ext cx="93518" cy="93518"/>
            </a:xfrm>
            <a:custGeom>
              <a:rect b="b" l="l" r="r" t="t"/>
              <a:pathLst>
                <a:path extrusionOk="0" h="93518" w="93518">
                  <a:moveTo>
                    <a:pt x="93518" y="46759"/>
                  </a:moveTo>
                  <a:cubicBezTo>
                    <a:pt x="93518" y="72583"/>
                    <a:pt x="72583" y="93518"/>
                    <a:pt x="46759" y="93518"/>
                  </a:cubicBezTo>
                  <a:cubicBezTo>
                    <a:pt x="20934" y="93518"/>
                    <a:pt x="0" y="72583"/>
                    <a:pt x="0" y="46759"/>
                  </a:cubicBezTo>
                  <a:cubicBezTo>
                    <a:pt x="0" y="20934"/>
                    <a:pt x="20934" y="0"/>
                    <a:pt x="46759" y="0"/>
                  </a:cubicBezTo>
                  <a:cubicBezTo>
                    <a:pt x="72583" y="0"/>
                    <a:pt x="93518" y="20934"/>
                    <a:pt x="93518" y="46759"/>
                  </a:cubicBezTo>
                  <a:close/>
                </a:path>
              </a:pathLst>
            </a:custGeom>
            <a:noFill/>
            <a:ln cap="flat" cmpd="sng" w="116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sp>
          <p:nvSpPr>
            <p:cNvPr id="160" name="Google Shape;160;p28"/>
            <p:cNvSpPr/>
            <p:nvPr/>
          </p:nvSpPr>
          <p:spPr>
            <a:xfrm>
              <a:off x="6218959" y="2291195"/>
              <a:ext cx="93518" cy="93518"/>
            </a:xfrm>
            <a:custGeom>
              <a:rect b="b" l="l" r="r" t="t"/>
              <a:pathLst>
                <a:path extrusionOk="0" h="93518" w="93518">
                  <a:moveTo>
                    <a:pt x="93518" y="46759"/>
                  </a:moveTo>
                  <a:cubicBezTo>
                    <a:pt x="93518" y="72583"/>
                    <a:pt x="72583" y="93518"/>
                    <a:pt x="46759" y="93518"/>
                  </a:cubicBezTo>
                  <a:cubicBezTo>
                    <a:pt x="20934" y="93518"/>
                    <a:pt x="0" y="72583"/>
                    <a:pt x="0" y="46759"/>
                  </a:cubicBezTo>
                  <a:cubicBezTo>
                    <a:pt x="0" y="20934"/>
                    <a:pt x="20934" y="0"/>
                    <a:pt x="46759" y="0"/>
                  </a:cubicBezTo>
                  <a:cubicBezTo>
                    <a:pt x="72583" y="0"/>
                    <a:pt x="93518" y="20934"/>
                    <a:pt x="93518" y="46759"/>
                  </a:cubicBezTo>
                  <a:close/>
                </a:path>
              </a:pathLst>
            </a:custGeom>
            <a:noFill/>
            <a:ln cap="flat" cmpd="sng" w="11675">
              <a:solidFill>
                <a:srgbClr val="48484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0" sz="1800" u="none" cap="none" strike="noStrike">
                <a:solidFill>
                  <a:schemeClr val="dk1"/>
                </a:solidFill>
                <a:latin typeface="Lato"/>
                <a:ea typeface="Lato"/>
                <a:cs typeface="Lato"/>
                <a:sym typeface="Lato"/>
              </a:endParaRPr>
            </a:p>
          </p:txBody>
        </p:sp>
      </p:grpSp>
      <p:sp>
        <p:nvSpPr>
          <p:cNvPr id="161" name="Google Shape;161;p28"/>
          <p:cNvSpPr txBox="1"/>
          <p:nvPr/>
        </p:nvSpPr>
        <p:spPr>
          <a:xfrm>
            <a:off x="1147275" y="1655233"/>
            <a:ext cx="1145700" cy="369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1200" u="none" cap="none" strike="noStrike">
                <a:solidFill>
                  <a:srgbClr val="E55753"/>
                </a:solidFill>
                <a:latin typeface="Lato"/>
                <a:ea typeface="Lato"/>
                <a:cs typeface="Lato"/>
                <a:sym typeface="Lato"/>
              </a:rPr>
              <a:t>Introduction to</a:t>
            </a:r>
            <a:br>
              <a:rPr b="1" i="0" lang="en" sz="1200" u="none" cap="none" strike="noStrike">
                <a:solidFill>
                  <a:srgbClr val="E55753"/>
                </a:solidFill>
                <a:latin typeface="Lato"/>
                <a:ea typeface="Lato"/>
                <a:cs typeface="Lato"/>
                <a:sym typeface="Lato"/>
              </a:rPr>
            </a:br>
            <a:r>
              <a:rPr b="1" i="0" lang="en" sz="1200" u="none" cap="none" strike="noStrike">
                <a:solidFill>
                  <a:srgbClr val="E55753"/>
                </a:solidFill>
                <a:latin typeface="Lato"/>
                <a:ea typeface="Lato"/>
                <a:cs typeface="Lato"/>
                <a:sym typeface="Lato"/>
              </a:rPr>
              <a:t>MEL Concepts</a:t>
            </a:r>
            <a:endParaRPr>
              <a:latin typeface="Lato"/>
              <a:ea typeface="Lato"/>
              <a:cs typeface="Lato"/>
              <a:sym typeface="Lato"/>
            </a:endParaRPr>
          </a:p>
        </p:txBody>
      </p:sp>
      <p:sp>
        <p:nvSpPr>
          <p:cNvPr id="162" name="Google Shape;162;p28"/>
          <p:cNvSpPr txBox="1"/>
          <p:nvPr/>
        </p:nvSpPr>
        <p:spPr>
          <a:xfrm>
            <a:off x="2686621" y="1655246"/>
            <a:ext cx="900000" cy="369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1200" u="none" cap="none" strike="noStrike">
                <a:solidFill>
                  <a:srgbClr val="E0CB15"/>
                </a:solidFill>
                <a:latin typeface="Lato"/>
                <a:ea typeface="Lato"/>
                <a:cs typeface="Lato"/>
                <a:sym typeface="Lato"/>
              </a:rPr>
              <a:t>Log</a:t>
            </a:r>
            <a:br>
              <a:rPr b="1" i="0" lang="en" sz="1200" u="none" cap="none" strike="noStrike">
                <a:solidFill>
                  <a:srgbClr val="E0CB15"/>
                </a:solidFill>
                <a:latin typeface="Lato"/>
                <a:ea typeface="Lato"/>
                <a:cs typeface="Lato"/>
                <a:sym typeface="Lato"/>
              </a:rPr>
            </a:br>
            <a:r>
              <a:rPr b="1" i="0" lang="en" sz="1200" u="none" cap="none" strike="noStrike">
                <a:solidFill>
                  <a:srgbClr val="E0CB15"/>
                </a:solidFill>
                <a:latin typeface="Lato"/>
                <a:ea typeface="Lato"/>
                <a:cs typeface="Lato"/>
                <a:sym typeface="Lato"/>
              </a:rPr>
              <a:t>Framework</a:t>
            </a:r>
            <a:endParaRPr>
              <a:latin typeface="Lato"/>
              <a:ea typeface="Lato"/>
              <a:cs typeface="Lato"/>
              <a:sym typeface="Lato"/>
            </a:endParaRPr>
          </a:p>
        </p:txBody>
      </p:sp>
      <p:sp>
        <p:nvSpPr>
          <p:cNvPr id="163" name="Google Shape;163;p28"/>
          <p:cNvSpPr txBox="1"/>
          <p:nvPr/>
        </p:nvSpPr>
        <p:spPr>
          <a:xfrm>
            <a:off x="3980272" y="1655232"/>
            <a:ext cx="1145700" cy="369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1200" u="none" cap="none" strike="noStrike">
                <a:solidFill>
                  <a:srgbClr val="DE8431"/>
                </a:solidFill>
                <a:latin typeface="Lato"/>
                <a:ea typeface="Lato"/>
                <a:cs typeface="Lato"/>
                <a:sym typeface="Lato"/>
              </a:rPr>
              <a:t>Introduction to</a:t>
            </a:r>
            <a:br>
              <a:rPr b="1" i="0" lang="en" sz="1200" u="none" cap="none" strike="noStrike">
                <a:solidFill>
                  <a:srgbClr val="DE8431"/>
                </a:solidFill>
                <a:latin typeface="Lato"/>
                <a:ea typeface="Lato"/>
                <a:cs typeface="Lato"/>
                <a:sym typeface="Lato"/>
              </a:rPr>
            </a:br>
            <a:r>
              <a:rPr b="1" i="0" lang="en" sz="1200" u="none" cap="none" strike="noStrike">
                <a:solidFill>
                  <a:srgbClr val="DE8431"/>
                </a:solidFill>
                <a:latin typeface="Lato"/>
                <a:ea typeface="Lato"/>
                <a:cs typeface="Lato"/>
                <a:sym typeface="Lato"/>
              </a:rPr>
              <a:t>ToC</a:t>
            </a:r>
            <a:endParaRPr>
              <a:latin typeface="Lato"/>
              <a:ea typeface="Lato"/>
              <a:cs typeface="Lato"/>
              <a:sym typeface="Lato"/>
            </a:endParaRPr>
          </a:p>
        </p:txBody>
      </p:sp>
      <p:sp>
        <p:nvSpPr>
          <p:cNvPr id="164" name="Google Shape;164;p28"/>
          <p:cNvSpPr txBox="1"/>
          <p:nvPr/>
        </p:nvSpPr>
        <p:spPr>
          <a:xfrm>
            <a:off x="5359642" y="1738185"/>
            <a:ext cx="1203900" cy="369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1200" u="none" cap="none" strike="noStrike">
                <a:solidFill>
                  <a:srgbClr val="3CC583"/>
                </a:solidFill>
                <a:latin typeface="Lato"/>
                <a:ea typeface="Lato"/>
                <a:cs typeface="Lato"/>
                <a:sym typeface="Lato"/>
              </a:rPr>
              <a:t>Implement ToC</a:t>
            </a:r>
            <a:br>
              <a:rPr b="1" i="0" lang="en" sz="1200" u="none" cap="none" strike="noStrike">
                <a:solidFill>
                  <a:srgbClr val="3CC583"/>
                </a:solidFill>
                <a:latin typeface="Lato"/>
                <a:ea typeface="Lato"/>
                <a:cs typeface="Lato"/>
                <a:sym typeface="Lato"/>
              </a:rPr>
            </a:br>
            <a:r>
              <a:rPr b="1" i="0" lang="en" sz="1200" u="none" cap="none" strike="noStrike">
                <a:solidFill>
                  <a:srgbClr val="3CC583"/>
                </a:solidFill>
                <a:latin typeface="Lato"/>
                <a:ea typeface="Lato"/>
                <a:cs typeface="Lato"/>
                <a:sym typeface="Lato"/>
              </a:rPr>
              <a:t>Framework</a:t>
            </a:r>
            <a:endParaRPr>
              <a:latin typeface="Lato"/>
              <a:ea typeface="Lato"/>
              <a:cs typeface="Lato"/>
              <a:sym typeface="Lato"/>
            </a:endParaRPr>
          </a:p>
        </p:txBody>
      </p:sp>
      <p:sp>
        <p:nvSpPr>
          <p:cNvPr id="165" name="Google Shape;165;p28"/>
          <p:cNvSpPr txBox="1"/>
          <p:nvPr/>
        </p:nvSpPr>
        <p:spPr>
          <a:xfrm>
            <a:off x="6755823" y="1728985"/>
            <a:ext cx="1063800" cy="369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 sz="1200" u="none" cap="none" strike="noStrike">
                <a:solidFill>
                  <a:srgbClr val="4E88E7"/>
                </a:solidFill>
                <a:latin typeface="Lato"/>
                <a:ea typeface="Lato"/>
                <a:cs typeface="Lato"/>
                <a:sym typeface="Lato"/>
              </a:rPr>
              <a:t>Steps to build</a:t>
            </a:r>
            <a:br>
              <a:rPr b="1" i="0" lang="en" sz="1200" u="none" cap="none" strike="noStrike">
                <a:solidFill>
                  <a:srgbClr val="4E88E7"/>
                </a:solidFill>
                <a:latin typeface="Lato"/>
                <a:ea typeface="Lato"/>
                <a:cs typeface="Lato"/>
                <a:sym typeface="Lato"/>
              </a:rPr>
            </a:br>
            <a:r>
              <a:rPr b="1" i="0" lang="en" sz="1200" u="none" cap="none" strike="noStrike">
                <a:solidFill>
                  <a:srgbClr val="4E88E7"/>
                </a:solidFill>
                <a:latin typeface="Lato"/>
                <a:ea typeface="Lato"/>
                <a:cs typeface="Lato"/>
                <a:sym typeface="Lato"/>
              </a:rPr>
              <a:t>ToC</a:t>
            </a:r>
            <a:endParaRPr>
              <a:latin typeface="Lato"/>
              <a:ea typeface="Lato"/>
              <a:cs typeface="Lato"/>
              <a:sym typeface="Lato"/>
            </a:endParaRPr>
          </a:p>
        </p:txBody>
      </p:sp>
      <p:sp>
        <p:nvSpPr>
          <p:cNvPr id="166" name="Google Shape;166;p28"/>
          <p:cNvSpPr txBox="1"/>
          <p:nvPr/>
        </p:nvSpPr>
        <p:spPr>
          <a:xfrm>
            <a:off x="1007027" y="2159975"/>
            <a:ext cx="1426200" cy="461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000" u="none" cap="none" strike="noStrike">
                <a:solidFill>
                  <a:schemeClr val="dk1"/>
                </a:solidFill>
                <a:latin typeface="Lato"/>
                <a:ea typeface="Lato"/>
                <a:cs typeface="Lato"/>
                <a:sym typeface="Lato"/>
              </a:rPr>
              <a:t>What and why use MEL,</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Common tools,</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methods &amp; approaches</a:t>
            </a:r>
            <a:endParaRPr sz="1000">
              <a:solidFill>
                <a:schemeClr val="dk1"/>
              </a:solidFill>
              <a:latin typeface="Lato"/>
              <a:ea typeface="Lato"/>
              <a:cs typeface="Lato"/>
              <a:sym typeface="Lato"/>
            </a:endParaRPr>
          </a:p>
        </p:txBody>
      </p:sp>
      <p:sp>
        <p:nvSpPr>
          <p:cNvPr id="167" name="Google Shape;167;p28"/>
          <p:cNvSpPr txBox="1"/>
          <p:nvPr/>
        </p:nvSpPr>
        <p:spPr>
          <a:xfrm>
            <a:off x="2592567" y="2159975"/>
            <a:ext cx="1239000" cy="461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000" u="none" cap="none" strike="noStrike">
                <a:solidFill>
                  <a:schemeClr val="dk1"/>
                </a:solidFill>
                <a:latin typeface="Lato"/>
                <a:ea typeface="Lato"/>
                <a:cs typeface="Lato"/>
                <a:sym typeface="Lato"/>
              </a:rPr>
              <a:t>Understand Logical</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Framework</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Approach</a:t>
            </a:r>
            <a:endParaRPr sz="1000">
              <a:solidFill>
                <a:schemeClr val="dk1"/>
              </a:solidFill>
              <a:latin typeface="Lato"/>
              <a:ea typeface="Lato"/>
              <a:cs typeface="Lato"/>
              <a:sym typeface="Lato"/>
            </a:endParaRPr>
          </a:p>
        </p:txBody>
      </p:sp>
      <p:sp>
        <p:nvSpPr>
          <p:cNvPr id="168" name="Google Shape;168;p28"/>
          <p:cNvSpPr txBox="1"/>
          <p:nvPr/>
        </p:nvSpPr>
        <p:spPr>
          <a:xfrm>
            <a:off x="3889197" y="2124906"/>
            <a:ext cx="1356000" cy="461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000" u="none" cap="none" strike="noStrike">
                <a:solidFill>
                  <a:schemeClr val="dk1"/>
                </a:solidFill>
                <a:latin typeface="Lato"/>
                <a:ea typeface="Lato"/>
                <a:cs typeface="Lato"/>
                <a:sym typeface="Lato"/>
              </a:rPr>
              <a:t>Why shift to ToC, its</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necessity, understand</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ToC framework</a:t>
            </a:r>
            <a:endParaRPr sz="1000">
              <a:solidFill>
                <a:schemeClr val="dk1"/>
              </a:solidFill>
              <a:latin typeface="Lato"/>
              <a:ea typeface="Lato"/>
              <a:cs typeface="Lato"/>
              <a:sym typeface="Lato"/>
            </a:endParaRPr>
          </a:p>
        </p:txBody>
      </p:sp>
      <p:sp>
        <p:nvSpPr>
          <p:cNvPr id="169" name="Google Shape;169;p28"/>
          <p:cNvSpPr txBox="1"/>
          <p:nvPr/>
        </p:nvSpPr>
        <p:spPr>
          <a:xfrm>
            <a:off x="5336253" y="2230868"/>
            <a:ext cx="1250700" cy="307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0" lang="en" sz="1000" u="none" cap="none" strike="noStrike">
                <a:solidFill>
                  <a:schemeClr val="dk1"/>
                </a:solidFill>
                <a:latin typeface="Lato"/>
                <a:ea typeface="Lato"/>
                <a:cs typeface="Lato"/>
                <a:sym typeface="Lato"/>
              </a:rPr>
              <a:t>Apply the framework</a:t>
            </a:r>
            <a:br>
              <a:rPr i="0" lang="en" sz="1000" u="none" cap="none" strike="noStrike">
                <a:solidFill>
                  <a:schemeClr val="dk1"/>
                </a:solidFill>
                <a:latin typeface="Lato"/>
                <a:ea typeface="Lato"/>
                <a:cs typeface="Lato"/>
                <a:sym typeface="Lato"/>
              </a:rPr>
            </a:br>
            <a:r>
              <a:rPr i="0" lang="en" sz="1000" u="none" cap="none" strike="noStrike">
                <a:solidFill>
                  <a:schemeClr val="dk1"/>
                </a:solidFill>
                <a:latin typeface="Lato"/>
                <a:ea typeface="Lato"/>
                <a:cs typeface="Lato"/>
                <a:sym typeface="Lato"/>
              </a:rPr>
              <a:t>to content</a:t>
            </a:r>
            <a:endParaRPr sz="1000">
              <a:solidFill>
                <a:schemeClr val="dk1"/>
              </a:solidFill>
              <a:latin typeface="Lato"/>
              <a:ea typeface="Lato"/>
              <a:cs typeface="Lato"/>
              <a:sym typeface="Lato"/>
            </a:endParaRPr>
          </a:p>
        </p:txBody>
      </p:sp>
      <p:sp>
        <p:nvSpPr>
          <p:cNvPr id="170" name="Google Shape;170;p28"/>
          <p:cNvSpPr txBox="1"/>
          <p:nvPr/>
        </p:nvSpPr>
        <p:spPr>
          <a:xfrm>
            <a:off x="6592173" y="2226256"/>
            <a:ext cx="1391100" cy="307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 sz="1000">
                <a:solidFill>
                  <a:schemeClr val="dk1"/>
                </a:solidFill>
                <a:latin typeface="Lato"/>
                <a:ea typeface="Lato"/>
                <a:cs typeface="Lato"/>
                <a:sym typeface="Lato"/>
              </a:rPr>
              <a:t>Step-by-step guide to build a ToC</a:t>
            </a:r>
            <a:endParaRPr sz="1000">
              <a:solidFill>
                <a:schemeClr val="dk1"/>
              </a:solidFill>
              <a:latin typeface="Lato"/>
              <a:ea typeface="Lato"/>
              <a:cs typeface="Lato"/>
              <a:sym typeface="Lato"/>
            </a:endParaRPr>
          </a:p>
        </p:txBody>
      </p:sp>
      <p:sp>
        <p:nvSpPr>
          <p:cNvPr id="171" name="Google Shape;171;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solidFill>
                  <a:srgbClr val="004892"/>
                </a:solidFill>
                <a:latin typeface="Lato"/>
                <a:ea typeface="Lato"/>
                <a:cs typeface="Lato"/>
                <a:sym typeface="Lato"/>
              </a:rPr>
              <a:t>Recap : MEL Fundamentals- Session 1</a:t>
            </a:r>
            <a:endParaRPr b="1" sz="2520">
              <a:solidFill>
                <a:srgbClr val="004892"/>
              </a:solidFill>
              <a:latin typeface="Lato"/>
              <a:ea typeface="Lato"/>
              <a:cs typeface="Lato"/>
              <a:sym typeface="Lato"/>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4892"/>
                </a:solidFill>
                <a:latin typeface="Lato"/>
                <a:ea typeface="Lato"/>
                <a:cs typeface="Lato"/>
                <a:sym typeface="Lato"/>
              </a:rPr>
              <a:t>ToC Overview</a:t>
            </a:r>
            <a:endParaRPr b="1">
              <a:solidFill>
                <a:srgbClr val="004892"/>
              </a:solidFill>
              <a:latin typeface="Lato"/>
              <a:ea typeface="Lato"/>
              <a:cs typeface="Lato"/>
              <a:sym typeface="Lato"/>
            </a:endParaRPr>
          </a:p>
        </p:txBody>
      </p:sp>
      <p:sp>
        <p:nvSpPr>
          <p:cNvPr id="177" name="Google Shape;177;p29"/>
          <p:cNvSpPr txBox="1"/>
          <p:nvPr>
            <p:ph idx="1" type="body"/>
          </p:nvPr>
        </p:nvSpPr>
        <p:spPr>
          <a:xfrm>
            <a:off x="311700" y="1152475"/>
            <a:ext cx="8520600" cy="86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latin typeface="Lato"/>
                <a:ea typeface="Lato"/>
                <a:cs typeface="Lato"/>
                <a:sym typeface="Lato"/>
              </a:rPr>
              <a:t>In its simplest form, a ToC is a series of logically linked statements that communicate an organization’s (or initiative’s) focus, plan, and ideal outcome in a succinct, comprehensible way.</a:t>
            </a:r>
            <a:endParaRPr sz="1100">
              <a:solidFill>
                <a:schemeClr val="dk1"/>
              </a:solidFill>
              <a:latin typeface="Lato"/>
              <a:ea typeface="Lato"/>
              <a:cs typeface="Lato"/>
              <a:sym typeface="Lato"/>
            </a:endParaRPr>
          </a:p>
          <a:p>
            <a:pPr indent="0" lvl="0" marL="0" rtl="0" algn="l">
              <a:spcBef>
                <a:spcPts val="1200"/>
              </a:spcBef>
              <a:spcAft>
                <a:spcPts val="1200"/>
              </a:spcAft>
              <a:buNone/>
            </a:pPr>
            <a:r>
              <a:rPr b="1" lang="en" sz="1100">
                <a:solidFill>
                  <a:schemeClr val="dk1"/>
                </a:solidFill>
                <a:latin typeface="Lato"/>
                <a:ea typeface="Lato"/>
                <a:cs typeface="Lato"/>
                <a:sym typeface="Lato"/>
              </a:rPr>
              <a:t>For example</a:t>
            </a:r>
            <a:r>
              <a:rPr lang="en" sz="1100">
                <a:solidFill>
                  <a:schemeClr val="dk1"/>
                </a:solidFill>
                <a:latin typeface="Lato"/>
                <a:ea typeface="Lato"/>
                <a:cs typeface="Lato"/>
                <a:sym typeface="Lato"/>
              </a:rPr>
              <a:t>, a simple ToC from the health sector might look like this:</a:t>
            </a:r>
            <a:endParaRPr sz="1100">
              <a:solidFill>
                <a:schemeClr val="dk1"/>
              </a:solidFill>
              <a:latin typeface="Lato"/>
              <a:ea typeface="Lato"/>
              <a:cs typeface="Lato"/>
              <a:sym typeface="Lato"/>
            </a:endParaRPr>
          </a:p>
        </p:txBody>
      </p:sp>
      <p:sp>
        <p:nvSpPr>
          <p:cNvPr id="178" name="Google Shape;178;p29"/>
          <p:cNvSpPr/>
          <p:nvPr/>
        </p:nvSpPr>
        <p:spPr>
          <a:xfrm>
            <a:off x="1135500" y="2153700"/>
            <a:ext cx="1326900" cy="1233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The spread of polio can be prevented through a vaccine</a:t>
            </a:r>
            <a:endParaRPr sz="900">
              <a:latin typeface="Lato"/>
              <a:ea typeface="Lato"/>
              <a:cs typeface="Lato"/>
              <a:sym typeface="Lato"/>
            </a:endParaRPr>
          </a:p>
        </p:txBody>
      </p:sp>
      <p:sp>
        <p:nvSpPr>
          <p:cNvPr id="179" name="Google Shape;179;p29"/>
          <p:cNvSpPr/>
          <p:nvPr/>
        </p:nvSpPr>
        <p:spPr>
          <a:xfrm>
            <a:off x="1569875" y="2235925"/>
            <a:ext cx="364200" cy="2817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IF</a:t>
            </a:r>
            <a:endParaRPr b="1" sz="1000">
              <a:solidFill>
                <a:schemeClr val="lt1"/>
              </a:solidFill>
              <a:latin typeface="Lato"/>
              <a:ea typeface="Lato"/>
              <a:cs typeface="Lato"/>
              <a:sym typeface="Lato"/>
            </a:endParaRPr>
          </a:p>
        </p:txBody>
      </p:sp>
      <p:sp>
        <p:nvSpPr>
          <p:cNvPr id="180" name="Google Shape;180;p29"/>
          <p:cNvSpPr/>
          <p:nvPr/>
        </p:nvSpPr>
        <p:spPr>
          <a:xfrm>
            <a:off x="2849725" y="2095250"/>
            <a:ext cx="1703100" cy="13386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br>
              <a:rPr lang="en" sz="900">
                <a:latin typeface="Lato"/>
                <a:ea typeface="Lato"/>
                <a:cs typeface="Lato"/>
                <a:sym typeface="Lato"/>
              </a:rPr>
            </a:br>
            <a:br>
              <a:rPr lang="en" sz="900">
                <a:latin typeface="Lato"/>
                <a:ea typeface="Lato"/>
                <a:cs typeface="Lato"/>
                <a:sym typeface="Lato"/>
              </a:rPr>
            </a:br>
            <a:br>
              <a:rPr lang="en" sz="900">
                <a:latin typeface="Lato"/>
                <a:ea typeface="Lato"/>
                <a:cs typeface="Lato"/>
                <a:sym typeface="Lato"/>
              </a:rPr>
            </a:b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a:p>
            <a:pPr indent="0" lvl="0" marL="0" rtl="0" algn="ctr">
              <a:spcBef>
                <a:spcPts val="0"/>
              </a:spcBef>
              <a:spcAft>
                <a:spcPts val="0"/>
              </a:spcAft>
              <a:buNone/>
            </a:pPr>
            <a:br>
              <a:rPr lang="en" sz="900">
                <a:latin typeface="Lato"/>
                <a:ea typeface="Lato"/>
                <a:cs typeface="Lato"/>
                <a:sym typeface="Lato"/>
              </a:rPr>
            </a:br>
            <a:endParaRPr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An organization partners with others to ensure that enough children in the community around in the world receive vaccine to maintain proper immunity </a:t>
            </a:r>
            <a:endParaRPr sz="900">
              <a:latin typeface="Lato"/>
              <a:ea typeface="Lato"/>
              <a:cs typeface="Lato"/>
              <a:sym typeface="Lato"/>
            </a:endParaRPr>
          </a:p>
        </p:txBody>
      </p:sp>
      <p:sp>
        <p:nvSpPr>
          <p:cNvPr id="181" name="Google Shape;181;p29"/>
          <p:cNvSpPr/>
          <p:nvPr/>
        </p:nvSpPr>
        <p:spPr>
          <a:xfrm>
            <a:off x="3442975" y="2153700"/>
            <a:ext cx="505200" cy="2817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AND</a:t>
            </a:r>
            <a:endParaRPr b="1" sz="1000">
              <a:solidFill>
                <a:schemeClr val="lt1"/>
              </a:solidFill>
              <a:latin typeface="Lato"/>
              <a:ea typeface="Lato"/>
              <a:cs typeface="Lato"/>
              <a:sym typeface="Lato"/>
            </a:endParaRPr>
          </a:p>
        </p:txBody>
      </p:sp>
      <p:sp>
        <p:nvSpPr>
          <p:cNvPr id="182" name="Google Shape;182;p29"/>
          <p:cNvSpPr/>
          <p:nvPr/>
        </p:nvSpPr>
        <p:spPr>
          <a:xfrm>
            <a:off x="4940150" y="2148050"/>
            <a:ext cx="1326900" cy="1233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Lato"/>
                <a:ea typeface="Lato"/>
                <a:cs typeface="Lato"/>
                <a:sym typeface="Lato"/>
              </a:rPr>
              <a:t>Polio can be eliminated forever</a:t>
            </a:r>
            <a:endParaRPr sz="900">
              <a:latin typeface="Lato"/>
              <a:ea typeface="Lato"/>
              <a:cs typeface="Lato"/>
              <a:sym typeface="Lato"/>
            </a:endParaRPr>
          </a:p>
        </p:txBody>
      </p:sp>
      <p:sp>
        <p:nvSpPr>
          <p:cNvPr id="183" name="Google Shape;183;p29"/>
          <p:cNvSpPr/>
          <p:nvPr/>
        </p:nvSpPr>
        <p:spPr>
          <a:xfrm>
            <a:off x="5251250" y="2235925"/>
            <a:ext cx="704700" cy="2817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THEN</a:t>
            </a:r>
            <a:endParaRPr b="1" sz="1000">
              <a:solidFill>
                <a:schemeClr val="lt1"/>
              </a:solidFill>
              <a:latin typeface="Lato"/>
              <a:ea typeface="Lato"/>
              <a:cs typeface="Lato"/>
              <a:sym typeface="Lato"/>
            </a:endParaRPr>
          </a:p>
        </p:txBody>
      </p:sp>
      <p:sp>
        <p:nvSpPr>
          <p:cNvPr id="184" name="Google Shape;184;p29"/>
          <p:cNvSpPr/>
          <p:nvPr/>
        </p:nvSpPr>
        <p:spPr>
          <a:xfrm>
            <a:off x="2896700" y="3857750"/>
            <a:ext cx="1703100" cy="10263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a:p>
            <a:pPr indent="0" lvl="0" marL="0" rtl="0" algn="ctr">
              <a:spcBef>
                <a:spcPts val="0"/>
              </a:spcBef>
              <a:spcAft>
                <a:spcPts val="0"/>
              </a:spcAft>
              <a:buNone/>
            </a:pPr>
            <a:r>
              <a:t/>
            </a:r>
            <a:endParaRPr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Vaccinating enough children effectively builds mass immunity</a:t>
            </a:r>
            <a:endParaRPr sz="900">
              <a:latin typeface="Lato"/>
              <a:ea typeface="Lato"/>
              <a:cs typeface="Lato"/>
              <a:sym typeface="Lato"/>
            </a:endParaRPr>
          </a:p>
        </p:txBody>
      </p:sp>
      <p:sp>
        <p:nvSpPr>
          <p:cNvPr id="185" name="Google Shape;185;p29"/>
          <p:cNvSpPr/>
          <p:nvPr/>
        </p:nvSpPr>
        <p:spPr>
          <a:xfrm>
            <a:off x="3310850" y="3961125"/>
            <a:ext cx="874800" cy="2817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BECAUSE</a:t>
            </a:r>
            <a:endParaRPr b="1" sz="1000">
              <a:solidFill>
                <a:schemeClr val="lt1"/>
              </a:solidFill>
              <a:latin typeface="Lato"/>
              <a:ea typeface="Lato"/>
              <a:cs typeface="Lato"/>
              <a:sym typeface="Lato"/>
            </a:endParaRPr>
          </a:p>
        </p:txBody>
      </p:sp>
      <p:sp>
        <p:nvSpPr>
          <p:cNvPr id="186" name="Google Shape;186;p29"/>
          <p:cNvSpPr/>
          <p:nvPr/>
        </p:nvSpPr>
        <p:spPr>
          <a:xfrm>
            <a:off x="6707500" y="2153700"/>
            <a:ext cx="1326900" cy="12330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latin typeface="Lato"/>
              <a:ea typeface="Lato"/>
              <a:cs typeface="Lato"/>
              <a:sym typeface="Lato"/>
            </a:endParaRPr>
          </a:p>
          <a:p>
            <a:pPr indent="0" lvl="0" marL="0" rtl="0" algn="ctr">
              <a:spcBef>
                <a:spcPts val="0"/>
              </a:spcBef>
              <a:spcAft>
                <a:spcPts val="0"/>
              </a:spcAft>
              <a:buNone/>
            </a:pPr>
            <a:r>
              <a:rPr lang="en" sz="900">
                <a:latin typeface="Lato"/>
                <a:ea typeface="Lato"/>
                <a:cs typeface="Lato"/>
                <a:sym typeface="Lato"/>
              </a:rPr>
              <a:t>Reduced global infant mortality</a:t>
            </a:r>
            <a:endParaRPr sz="900">
              <a:latin typeface="Lato"/>
              <a:ea typeface="Lato"/>
              <a:cs typeface="Lato"/>
              <a:sym typeface="Lato"/>
            </a:endParaRPr>
          </a:p>
        </p:txBody>
      </p:sp>
      <p:sp>
        <p:nvSpPr>
          <p:cNvPr id="187" name="Google Shape;187;p29"/>
          <p:cNvSpPr/>
          <p:nvPr/>
        </p:nvSpPr>
        <p:spPr>
          <a:xfrm>
            <a:off x="6852700" y="2241475"/>
            <a:ext cx="1036500" cy="4230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WITH</a:t>
            </a:r>
            <a:br>
              <a:rPr b="1" lang="en" sz="1000">
                <a:solidFill>
                  <a:schemeClr val="lt1"/>
                </a:solidFill>
                <a:latin typeface="Lato"/>
                <a:ea typeface="Lato"/>
                <a:cs typeface="Lato"/>
                <a:sym typeface="Lato"/>
              </a:rPr>
            </a:br>
            <a:r>
              <a:rPr b="1" lang="en" sz="800">
                <a:solidFill>
                  <a:schemeClr val="lt1"/>
                </a:solidFill>
                <a:latin typeface="Lato"/>
                <a:ea typeface="Lato"/>
                <a:cs typeface="Lato"/>
                <a:sym typeface="Lato"/>
              </a:rPr>
              <a:t>(these results / outcomes)</a:t>
            </a:r>
            <a:endParaRPr b="1" sz="800">
              <a:solidFill>
                <a:schemeClr val="lt1"/>
              </a:solidFill>
              <a:latin typeface="Lato"/>
              <a:ea typeface="Lato"/>
              <a:cs typeface="Lato"/>
              <a:sym typeface="Lato"/>
            </a:endParaRPr>
          </a:p>
        </p:txBody>
      </p:sp>
      <p:sp>
        <p:nvSpPr>
          <p:cNvPr id="188" name="Google Shape;188;p29"/>
          <p:cNvSpPr/>
          <p:nvPr/>
        </p:nvSpPr>
        <p:spPr>
          <a:xfrm>
            <a:off x="2503513" y="2676300"/>
            <a:ext cx="305100" cy="1878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 name="Google Shape;189;p29"/>
          <p:cNvSpPr/>
          <p:nvPr/>
        </p:nvSpPr>
        <p:spPr>
          <a:xfrm>
            <a:off x="4593925" y="2676300"/>
            <a:ext cx="305100" cy="1878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29"/>
          <p:cNvSpPr/>
          <p:nvPr/>
        </p:nvSpPr>
        <p:spPr>
          <a:xfrm>
            <a:off x="6334725" y="2670650"/>
            <a:ext cx="305100" cy="187800"/>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29"/>
          <p:cNvSpPr/>
          <p:nvPr/>
        </p:nvSpPr>
        <p:spPr>
          <a:xfrm>
            <a:off x="3660200" y="3474800"/>
            <a:ext cx="176100" cy="342000"/>
          </a:xfrm>
          <a:prstGeom prst="upDown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4892"/>
                </a:solidFill>
                <a:latin typeface="Lato"/>
                <a:ea typeface="Lato"/>
                <a:cs typeface="Lato"/>
                <a:sym typeface="Lato"/>
              </a:rPr>
              <a:t>ToC Framework</a:t>
            </a:r>
            <a:endParaRPr b="1">
              <a:solidFill>
                <a:srgbClr val="004892"/>
              </a:solidFill>
              <a:latin typeface="Lato"/>
              <a:ea typeface="Lato"/>
              <a:cs typeface="Lato"/>
              <a:sym typeface="Lato"/>
            </a:endParaRPr>
          </a:p>
        </p:txBody>
      </p:sp>
      <p:sp>
        <p:nvSpPr>
          <p:cNvPr id="197" name="Google Shape;197;p30"/>
          <p:cNvSpPr/>
          <p:nvPr/>
        </p:nvSpPr>
        <p:spPr>
          <a:xfrm>
            <a:off x="1581675" y="1297800"/>
            <a:ext cx="1209600" cy="235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br>
              <a:rPr lang="en" sz="1100">
                <a:solidFill>
                  <a:schemeClr val="dk1"/>
                </a:solidFill>
                <a:latin typeface="Lato"/>
                <a:ea typeface="Lato"/>
                <a:cs typeface="Lato"/>
                <a:sym typeface="Lato"/>
              </a:rPr>
            </a:br>
            <a:br>
              <a:rPr lang="en" sz="1100">
                <a:solidFill>
                  <a:schemeClr val="dk1"/>
                </a:solidFill>
                <a:latin typeface="Lato"/>
                <a:ea typeface="Lato"/>
                <a:cs typeface="Lato"/>
                <a:sym typeface="Lato"/>
              </a:rPr>
            </a:br>
            <a:r>
              <a:rPr lang="en" sz="1100">
                <a:solidFill>
                  <a:schemeClr val="dk1"/>
                </a:solidFill>
                <a:latin typeface="Lato"/>
                <a:ea typeface="Lato"/>
                <a:cs typeface="Lato"/>
                <a:sym typeface="Lato"/>
              </a:rPr>
              <a:t>The resources used to deliver a programme. This could be different forms of capital required to produce the system outputs.</a:t>
            </a:r>
            <a:endParaRPr sz="1100">
              <a:solidFill>
                <a:schemeClr val="dk1"/>
              </a:solidFill>
              <a:latin typeface="Lato"/>
              <a:ea typeface="Lato"/>
              <a:cs typeface="Lato"/>
              <a:sym typeface="Lato"/>
            </a:endParaRPr>
          </a:p>
        </p:txBody>
      </p:sp>
      <p:sp>
        <p:nvSpPr>
          <p:cNvPr id="198" name="Google Shape;198;p30"/>
          <p:cNvSpPr/>
          <p:nvPr/>
        </p:nvSpPr>
        <p:spPr>
          <a:xfrm>
            <a:off x="1587525" y="1297800"/>
            <a:ext cx="1197900" cy="3993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Inputs</a:t>
            </a:r>
            <a:endParaRPr b="1" sz="1200">
              <a:latin typeface="Lato"/>
              <a:ea typeface="Lato"/>
              <a:cs typeface="Lato"/>
              <a:sym typeface="Lato"/>
            </a:endParaRPr>
          </a:p>
        </p:txBody>
      </p:sp>
      <p:sp>
        <p:nvSpPr>
          <p:cNvPr id="199" name="Google Shape;199;p30"/>
          <p:cNvSpPr/>
          <p:nvPr/>
        </p:nvSpPr>
        <p:spPr>
          <a:xfrm>
            <a:off x="3037550" y="1317800"/>
            <a:ext cx="1209600" cy="23289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br>
              <a:rPr lang="en" sz="1100">
                <a:solidFill>
                  <a:schemeClr val="dk1"/>
                </a:solidFill>
                <a:latin typeface="Lato"/>
                <a:ea typeface="Lato"/>
                <a:cs typeface="Lato"/>
                <a:sym typeface="Lato"/>
              </a:rPr>
            </a:br>
            <a:br>
              <a:rPr lang="en" sz="1100">
                <a:solidFill>
                  <a:schemeClr val="dk1"/>
                </a:solidFill>
                <a:latin typeface="Lato"/>
                <a:ea typeface="Lato"/>
                <a:cs typeface="Lato"/>
                <a:sym typeface="Lato"/>
              </a:rPr>
            </a:br>
            <a:r>
              <a:rPr lang="en" sz="1100">
                <a:solidFill>
                  <a:schemeClr val="dk1"/>
                </a:solidFill>
                <a:latin typeface="Lato"/>
                <a:ea typeface="Lato"/>
                <a:cs typeface="Lato"/>
                <a:sym typeface="Lato"/>
              </a:rPr>
              <a:t>The activities or states that facilitate the transformation of the system inputs into the outputs</a:t>
            </a:r>
            <a:endParaRPr sz="1100">
              <a:solidFill>
                <a:schemeClr val="dk1"/>
              </a:solidFill>
              <a:latin typeface="Lato"/>
              <a:ea typeface="Lato"/>
              <a:cs typeface="Lato"/>
              <a:sym typeface="Lato"/>
            </a:endParaRPr>
          </a:p>
        </p:txBody>
      </p:sp>
      <p:sp>
        <p:nvSpPr>
          <p:cNvPr id="200" name="Google Shape;200;p30"/>
          <p:cNvSpPr/>
          <p:nvPr/>
        </p:nvSpPr>
        <p:spPr>
          <a:xfrm>
            <a:off x="3043388" y="1297800"/>
            <a:ext cx="1197900" cy="3993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Change Mechanisms</a:t>
            </a:r>
            <a:endParaRPr b="1" sz="1200">
              <a:latin typeface="Lato"/>
              <a:ea typeface="Lato"/>
              <a:cs typeface="Lato"/>
              <a:sym typeface="Lato"/>
            </a:endParaRPr>
          </a:p>
        </p:txBody>
      </p:sp>
      <p:sp>
        <p:nvSpPr>
          <p:cNvPr id="201" name="Google Shape;201;p30"/>
          <p:cNvSpPr/>
          <p:nvPr/>
        </p:nvSpPr>
        <p:spPr>
          <a:xfrm>
            <a:off x="4423250" y="1297800"/>
            <a:ext cx="1209600" cy="235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br>
              <a:rPr lang="en" sz="1100">
                <a:solidFill>
                  <a:schemeClr val="dk1"/>
                </a:solidFill>
                <a:latin typeface="Lato"/>
                <a:ea typeface="Lato"/>
                <a:cs typeface="Lato"/>
                <a:sym typeface="Lato"/>
              </a:rPr>
            </a:br>
            <a:br>
              <a:rPr lang="en" sz="1100">
                <a:solidFill>
                  <a:schemeClr val="dk1"/>
                </a:solidFill>
                <a:latin typeface="Lato"/>
                <a:ea typeface="Lato"/>
                <a:cs typeface="Lato"/>
                <a:sym typeface="Lato"/>
              </a:rPr>
            </a:br>
            <a:r>
              <a:rPr lang="en" sz="1100">
                <a:solidFill>
                  <a:schemeClr val="dk1"/>
                </a:solidFill>
                <a:latin typeface="Lato"/>
                <a:ea typeface="Lato"/>
                <a:cs typeface="Lato"/>
                <a:sym typeface="Lato"/>
              </a:rPr>
              <a:t>The metrics that describe what has been produced or delivered by the system activities</a:t>
            </a:r>
            <a:endParaRPr sz="1100">
              <a:solidFill>
                <a:schemeClr val="dk1"/>
              </a:solidFill>
              <a:latin typeface="Lato"/>
              <a:ea typeface="Lato"/>
              <a:cs typeface="Lato"/>
              <a:sym typeface="Lato"/>
            </a:endParaRPr>
          </a:p>
        </p:txBody>
      </p:sp>
      <p:sp>
        <p:nvSpPr>
          <p:cNvPr id="202" name="Google Shape;202;p30"/>
          <p:cNvSpPr/>
          <p:nvPr/>
        </p:nvSpPr>
        <p:spPr>
          <a:xfrm>
            <a:off x="4429100" y="1297800"/>
            <a:ext cx="1197900" cy="3993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Outputs</a:t>
            </a:r>
            <a:endParaRPr b="1" sz="1200">
              <a:latin typeface="Lato"/>
              <a:ea typeface="Lato"/>
              <a:cs typeface="Lato"/>
              <a:sym typeface="Lato"/>
            </a:endParaRPr>
          </a:p>
        </p:txBody>
      </p:sp>
      <p:sp>
        <p:nvSpPr>
          <p:cNvPr id="203" name="Google Shape;203;p30"/>
          <p:cNvSpPr/>
          <p:nvPr/>
        </p:nvSpPr>
        <p:spPr>
          <a:xfrm>
            <a:off x="5867400" y="1297825"/>
            <a:ext cx="1236300" cy="235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br>
              <a:rPr lang="en" sz="1100">
                <a:solidFill>
                  <a:schemeClr val="dk1"/>
                </a:solidFill>
                <a:latin typeface="Lato"/>
                <a:ea typeface="Lato"/>
                <a:cs typeface="Lato"/>
                <a:sym typeface="Lato"/>
              </a:rPr>
            </a:br>
            <a:br>
              <a:rPr lang="en" sz="1100">
                <a:solidFill>
                  <a:schemeClr val="dk1"/>
                </a:solidFill>
                <a:latin typeface="Lato"/>
                <a:ea typeface="Lato"/>
                <a:cs typeface="Lato"/>
                <a:sym typeface="Lato"/>
              </a:rPr>
            </a:br>
            <a:r>
              <a:rPr lang="en" sz="1100">
                <a:solidFill>
                  <a:schemeClr val="dk1"/>
                </a:solidFill>
                <a:latin typeface="Lato"/>
                <a:ea typeface="Lato"/>
                <a:cs typeface="Lato"/>
                <a:sym typeface="Lato"/>
              </a:rPr>
              <a:t>Positive or Negative changes that occur as a result of planned activities. There can be multiple stages of outcomes</a:t>
            </a:r>
            <a:endParaRPr sz="1100">
              <a:solidFill>
                <a:schemeClr val="dk1"/>
              </a:solidFill>
              <a:latin typeface="Lato"/>
              <a:ea typeface="Lato"/>
              <a:cs typeface="Lato"/>
              <a:sym typeface="Lato"/>
            </a:endParaRPr>
          </a:p>
        </p:txBody>
      </p:sp>
      <p:sp>
        <p:nvSpPr>
          <p:cNvPr id="204" name="Google Shape;204;p30"/>
          <p:cNvSpPr/>
          <p:nvPr/>
        </p:nvSpPr>
        <p:spPr>
          <a:xfrm>
            <a:off x="5873250" y="1274575"/>
            <a:ext cx="1236300" cy="3993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Outcomes</a:t>
            </a:r>
            <a:endParaRPr b="1" sz="1200">
              <a:latin typeface="Lato"/>
              <a:ea typeface="Lato"/>
              <a:cs typeface="Lato"/>
              <a:sym typeface="Lato"/>
            </a:endParaRPr>
          </a:p>
        </p:txBody>
      </p:sp>
      <p:sp>
        <p:nvSpPr>
          <p:cNvPr id="205" name="Google Shape;205;p30"/>
          <p:cNvSpPr/>
          <p:nvPr/>
        </p:nvSpPr>
        <p:spPr>
          <a:xfrm>
            <a:off x="7311550" y="1297801"/>
            <a:ext cx="1209600" cy="23592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br>
              <a:rPr lang="en" sz="1100">
                <a:solidFill>
                  <a:schemeClr val="dk1"/>
                </a:solidFill>
                <a:latin typeface="Lato"/>
                <a:ea typeface="Lato"/>
                <a:cs typeface="Lato"/>
                <a:sym typeface="Lato"/>
              </a:rPr>
            </a:br>
            <a:br>
              <a:rPr lang="en" sz="1100">
                <a:solidFill>
                  <a:schemeClr val="dk1"/>
                </a:solidFill>
                <a:latin typeface="Lato"/>
                <a:ea typeface="Lato"/>
                <a:cs typeface="Lato"/>
                <a:sym typeface="Lato"/>
              </a:rPr>
            </a:br>
            <a:r>
              <a:rPr lang="en" sz="1100">
                <a:solidFill>
                  <a:schemeClr val="dk1"/>
                </a:solidFill>
                <a:latin typeface="Lato"/>
                <a:ea typeface="Lato"/>
                <a:cs typeface="Lato"/>
                <a:sym typeface="Lato"/>
              </a:rPr>
              <a:t>The ultimate societal level changes that occur as a result of the sum of the processes that happen within the system.</a:t>
            </a:r>
            <a:endParaRPr sz="1100">
              <a:solidFill>
                <a:schemeClr val="dk1"/>
              </a:solidFill>
              <a:latin typeface="Lato"/>
              <a:ea typeface="Lato"/>
              <a:cs typeface="Lato"/>
              <a:sym typeface="Lato"/>
            </a:endParaRPr>
          </a:p>
        </p:txBody>
      </p:sp>
      <p:sp>
        <p:nvSpPr>
          <p:cNvPr id="206" name="Google Shape;206;p30"/>
          <p:cNvSpPr/>
          <p:nvPr/>
        </p:nvSpPr>
        <p:spPr>
          <a:xfrm>
            <a:off x="7317400" y="1274575"/>
            <a:ext cx="1197900" cy="3993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ato"/>
                <a:ea typeface="Lato"/>
                <a:cs typeface="Lato"/>
                <a:sym typeface="Lato"/>
              </a:rPr>
              <a:t>Impacts</a:t>
            </a:r>
            <a:endParaRPr b="1" sz="1200">
              <a:latin typeface="Lato"/>
              <a:ea typeface="Lato"/>
              <a:cs typeface="Lato"/>
              <a:sym typeface="Lato"/>
            </a:endParaRPr>
          </a:p>
        </p:txBody>
      </p:sp>
      <p:sp>
        <p:nvSpPr>
          <p:cNvPr id="207" name="Google Shape;207;p30"/>
          <p:cNvSpPr txBox="1"/>
          <p:nvPr/>
        </p:nvSpPr>
        <p:spPr>
          <a:xfrm>
            <a:off x="446625" y="2166925"/>
            <a:ext cx="1135200" cy="5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Lato"/>
                <a:ea typeface="Lato"/>
                <a:cs typeface="Lato"/>
                <a:sym typeface="Lato"/>
              </a:rPr>
              <a:t>Organising Components</a:t>
            </a:r>
            <a:endParaRPr b="1" sz="1100">
              <a:solidFill>
                <a:schemeClr val="dk1"/>
              </a:solidFill>
              <a:latin typeface="Lato"/>
              <a:ea typeface="Lato"/>
              <a:cs typeface="Lato"/>
              <a:sym typeface="Lato"/>
            </a:endParaRPr>
          </a:p>
        </p:txBody>
      </p:sp>
      <p:sp>
        <p:nvSpPr>
          <p:cNvPr id="208" name="Google Shape;208;p30"/>
          <p:cNvSpPr txBox="1"/>
          <p:nvPr/>
        </p:nvSpPr>
        <p:spPr>
          <a:xfrm>
            <a:off x="358175" y="3961575"/>
            <a:ext cx="1135200" cy="5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a:solidFill>
                <a:schemeClr val="dk1"/>
              </a:solidFill>
              <a:latin typeface="Lato"/>
              <a:ea typeface="Lato"/>
              <a:cs typeface="Lato"/>
              <a:sym typeface="Lato"/>
            </a:endParaRPr>
          </a:p>
          <a:p>
            <a:pPr indent="0" lvl="0" marL="0" rtl="0" algn="ctr">
              <a:spcBef>
                <a:spcPts val="0"/>
              </a:spcBef>
              <a:spcAft>
                <a:spcPts val="0"/>
              </a:spcAft>
              <a:buNone/>
            </a:pPr>
            <a:r>
              <a:rPr b="1" lang="en" sz="1000">
                <a:solidFill>
                  <a:schemeClr val="dk1"/>
                </a:solidFill>
                <a:latin typeface="Lato"/>
                <a:ea typeface="Lato"/>
                <a:cs typeface="Lato"/>
                <a:sym typeface="Lato"/>
              </a:rPr>
              <a:t>Examples</a:t>
            </a:r>
            <a:endParaRPr b="1" sz="1000">
              <a:solidFill>
                <a:schemeClr val="dk1"/>
              </a:solidFill>
              <a:latin typeface="Lato"/>
              <a:ea typeface="Lato"/>
              <a:cs typeface="Lato"/>
              <a:sym typeface="Lato"/>
            </a:endParaRPr>
          </a:p>
        </p:txBody>
      </p:sp>
      <p:sp>
        <p:nvSpPr>
          <p:cNvPr id="209" name="Google Shape;209;p30"/>
          <p:cNvSpPr/>
          <p:nvPr/>
        </p:nvSpPr>
        <p:spPr>
          <a:xfrm>
            <a:off x="1584475" y="3903275"/>
            <a:ext cx="1286700" cy="814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 Human Capital</a:t>
            </a:r>
            <a:br>
              <a:rPr lang="en" sz="1000">
                <a:solidFill>
                  <a:schemeClr val="dk1"/>
                </a:solidFill>
                <a:latin typeface="Lato"/>
                <a:ea typeface="Lato"/>
                <a:cs typeface="Lato"/>
                <a:sym typeface="Lato"/>
              </a:rPr>
            </a:br>
            <a:r>
              <a:rPr lang="en" sz="1000">
                <a:solidFill>
                  <a:schemeClr val="dk1"/>
                </a:solidFill>
                <a:latin typeface="Lato"/>
                <a:ea typeface="Lato"/>
                <a:cs typeface="Lato"/>
                <a:sym typeface="Lato"/>
              </a:rPr>
              <a:t>- Financial Capital</a:t>
            </a:r>
            <a:endParaRPr sz="1000">
              <a:solidFill>
                <a:schemeClr val="dk1"/>
              </a:solidFill>
              <a:latin typeface="Lato"/>
              <a:ea typeface="Lato"/>
              <a:cs typeface="Lato"/>
              <a:sym typeface="Lato"/>
            </a:endParaRPr>
          </a:p>
        </p:txBody>
      </p:sp>
      <p:sp>
        <p:nvSpPr>
          <p:cNvPr id="210" name="Google Shape;210;p30"/>
          <p:cNvSpPr/>
          <p:nvPr/>
        </p:nvSpPr>
        <p:spPr>
          <a:xfrm>
            <a:off x="3024200" y="3903275"/>
            <a:ext cx="1236300" cy="814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 Free education</a:t>
            </a:r>
            <a:br>
              <a:rPr lang="en" sz="1000">
                <a:solidFill>
                  <a:schemeClr val="dk1"/>
                </a:solidFill>
                <a:latin typeface="Lato"/>
                <a:ea typeface="Lato"/>
                <a:cs typeface="Lato"/>
                <a:sym typeface="Lato"/>
              </a:rPr>
            </a:br>
            <a:r>
              <a:rPr lang="en" sz="1000">
                <a:solidFill>
                  <a:schemeClr val="dk1"/>
                </a:solidFill>
                <a:latin typeface="Lato"/>
                <a:ea typeface="Lato"/>
                <a:cs typeface="Lato"/>
                <a:sym typeface="Lato"/>
              </a:rPr>
              <a:t>- Transportation</a:t>
            </a:r>
            <a:endParaRPr sz="1000">
              <a:solidFill>
                <a:schemeClr val="dk1"/>
              </a:solidFill>
              <a:latin typeface="Lato"/>
              <a:ea typeface="Lato"/>
              <a:cs typeface="Lato"/>
              <a:sym typeface="Lato"/>
            </a:endParaRPr>
          </a:p>
        </p:txBody>
      </p:sp>
      <p:sp>
        <p:nvSpPr>
          <p:cNvPr id="211" name="Google Shape;211;p30"/>
          <p:cNvSpPr/>
          <p:nvPr/>
        </p:nvSpPr>
        <p:spPr>
          <a:xfrm>
            <a:off x="4413525" y="3903275"/>
            <a:ext cx="1236300" cy="814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 No of students enrolled </a:t>
            </a:r>
            <a:endParaRPr sz="1000">
              <a:solidFill>
                <a:schemeClr val="dk1"/>
              </a:solidFill>
              <a:latin typeface="Lato"/>
              <a:ea typeface="Lato"/>
              <a:cs typeface="Lato"/>
              <a:sym typeface="Lato"/>
            </a:endParaRPr>
          </a:p>
          <a:p>
            <a:pPr indent="0" lvl="0" marL="0" rtl="0" algn="l">
              <a:spcBef>
                <a:spcPts val="0"/>
              </a:spcBef>
              <a:spcAft>
                <a:spcPts val="0"/>
              </a:spcAft>
              <a:buNone/>
            </a:pPr>
            <a:r>
              <a:rPr lang="en" sz="1000">
                <a:solidFill>
                  <a:schemeClr val="dk1"/>
                </a:solidFill>
                <a:latin typeface="Lato"/>
                <a:ea typeface="Lato"/>
                <a:cs typeface="Lato"/>
                <a:sym typeface="Lato"/>
              </a:rPr>
              <a:t>- Average grade</a:t>
            </a:r>
            <a:endParaRPr sz="1000">
              <a:solidFill>
                <a:schemeClr val="dk1"/>
              </a:solidFill>
              <a:latin typeface="Lato"/>
              <a:ea typeface="Lato"/>
              <a:cs typeface="Lato"/>
              <a:sym typeface="Lato"/>
            </a:endParaRPr>
          </a:p>
        </p:txBody>
      </p:sp>
      <p:sp>
        <p:nvSpPr>
          <p:cNvPr id="212" name="Google Shape;212;p30"/>
          <p:cNvSpPr/>
          <p:nvPr/>
        </p:nvSpPr>
        <p:spPr>
          <a:xfrm>
            <a:off x="5855863" y="3903275"/>
            <a:ext cx="1236300" cy="814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 No of literate adults</a:t>
            </a:r>
            <a:endParaRPr sz="1000">
              <a:solidFill>
                <a:schemeClr val="dk1"/>
              </a:solidFill>
              <a:latin typeface="Lato"/>
              <a:ea typeface="Lato"/>
              <a:cs typeface="Lato"/>
              <a:sym typeface="Lato"/>
            </a:endParaRPr>
          </a:p>
        </p:txBody>
      </p:sp>
      <p:sp>
        <p:nvSpPr>
          <p:cNvPr id="213" name="Google Shape;213;p30"/>
          <p:cNvSpPr/>
          <p:nvPr/>
        </p:nvSpPr>
        <p:spPr>
          <a:xfrm>
            <a:off x="7298200" y="3903275"/>
            <a:ext cx="1236300" cy="814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 Improved social welfare</a:t>
            </a:r>
            <a:endParaRPr sz="1000">
              <a:solidFill>
                <a:schemeClr val="dk1"/>
              </a:solidFill>
              <a:latin typeface="Lato"/>
              <a:ea typeface="Lato"/>
              <a:cs typeface="Lato"/>
              <a:sym typeface="Lato"/>
            </a:endParaRPr>
          </a:p>
          <a:p>
            <a:pPr indent="0" lvl="0" marL="0" rtl="0" algn="l">
              <a:spcBef>
                <a:spcPts val="0"/>
              </a:spcBef>
              <a:spcAft>
                <a:spcPts val="0"/>
              </a:spcAft>
              <a:buNone/>
            </a:pPr>
            <a:r>
              <a:rPr lang="en" sz="1000">
                <a:solidFill>
                  <a:schemeClr val="dk1"/>
                </a:solidFill>
                <a:latin typeface="Lato"/>
                <a:ea typeface="Lato"/>
                <a:cs typeface="Lato"/>
                <a:sym typeface="Lato"/>
              </a:rPr>
              <a:t>- Rise in standard of living</a:t>
            </a:r>
            <a:endParaRPr sz="1000">
              <a:solidFill>
                <a:schemeClr val="dk1"/>
              </a:solidFill>
              <a:latin typeface="Lato"/>
              <a:ea typeface="Lato"/>
              <a:cs typeface="Lato"/>
              <a:sym typeface="Lato"/>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nvSpPr>
        <p:spPr>
          <a:xfrm>
            <a:off x="459900" y="307150"/>
            <a:ext cx="83724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Lato"/>
                <a:ea typeface="Lato"/>
                <a:cs typeface="Lato"/>
                <a:sym typeface="Lato"/>
              </a:rPr>
              <a:t>Problem Statement-</a:t>
            </a:r>
            <a:r>
              <a:rPr lang="en" sz="1100">
                <a:solidFill>
                  <a:schemeClr val="dk1"/>
                </a:solidFill>
                <a:latin typeface="Lato"/>
                <a:ea typeface="Lato"/>
                <a:cs typeface="Lato"/>
                <a:sym typeface="Lato"/>
              </a:rPr>
              <a:t> Small farmers in India have low profits in agriculture. They are unable to come out of their debt cycle.</a:t>
            </a:r>
            <a:endParaRPr sz="1100">
              <a:solidFill>
                <a:schemeClr val="dk1"/>
              </a:solidFill>
              <a:latin typeface="Lato"/>
              <a:ea typeface="Lato"/>
              <a:cs typeface="Lato"/>
              <a:sym typeface="Lato"/>
            </a:endParaRPr>
          </a:p>
          <a:p>
            <a:pPr indent="0" lvl="0" marL="0" rtl="0" algn="l">
              <a:lnSpc>
                <a:spcPct val="115000"/>
              </a:lnSpc>
              <a:spcBef>
                <a:spcPts val="0"/>
              </a:spcBef>
              <a:spcAft>
                <a:spcPts val="0"/>
              </a:spcAft>
              <a:buNone/>
            </a:pPr>
            <a:r>
              <a:rPr b="1" lang="en" sz="1100">
                <a:solidFill>
                  <a:schemeClr val="dk1"/>
                </a:solidFill>
                <a:latin typeface="Lato"/>
                <a:ea typeface="Lato"/>
                <a:cs typeface="Lato"/>
                <a:sym typeface="Lato"/>
              </a:rPr>
              <a:t>Stakeholders- </a:t>
            </a:r>
            <a:r>
              <a:rPr lang="en" sz="1100">
                <a:solidFill>
                  <a:schemeClr val="dk1"/>
                </a:solidFill>
                <a:latin typeface="Lato"/>
                <a:ea typeface="Lato"/>
                <a:cs typeface="Lato"/>
                <a:sym typeface="Lato"/>
              </a:rPr>
              <a:t>Farmers, Government, Financial Institutions (like banks), Agri dept and institutes</a:t>
            </a:r>
            <a:endParaRPr sz="1100">
              <a:latin typeface="Lato"/>
              <a:ea typeface="Lato"/>
              <a:cs typeface="Lato"/>
              <a:sym typeface="Lato"/>
            </a:endParaRPr>
          </a:p>
        </p:txBody>
      </p:sp>
      <p:sp>
        <p:nvSpPr>
          <p:cNvPr id="219" name="Google Shape;219;p31"/>
          <p:cNvSpPr txBox="1"/>
          <p:nvPr>
            <p:ph idx="4294967295" type="title"/>
          </p:nvPr>
        </p:nvSpPr>
        <p:spPr>
          <a:xfrm>
            <a:off x="385800" y="-146175"/>
            <a:ext cx="8520600" cy="572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b="1" lang="en" sz="2520">
                <a:solidFill>
                  <a:srgbClr val="004892"/>
                </a:solidFill>
                <a:latin typeface="Lato"/>
                <a:ea typeface="Lato"/>
                <a:cs typeface="Lato"/>
                <a:sym typeface="Lato"/>
              </a:rPr>
              <a:t>Activity-1</a:t>
            </a:r>
            <a:endParaRPr b="1" sz="2520">
              <a:solidFill>
                <a:srgbClr val="004892"/>
              </a:solidFill>
              <a:latin typeface="Lato"/>
              <a:ea typeface="Lato"/>
              <a:cs typeface="Lato"/>
              <a:sym typeface="Lato"/>
            </a:endParaRPr>
          </a:p>
        </p:txBody>
      </p:sp>
      <p:graphicFrame>
        <p:nvGraphicFramePr>
          <p:cNvPr id="220" name="Google Shape;220;p31"/>
          <p:cNvGraphicFramePr/>
          <p:nvPr/>
        </p:nvGraphicFramePr>
        <p:xfrm>
          <a:off x="55900" y="855850"/>
          <a:ext cx="3000000" cy="3000000"/>
        </p:xfrm>
        <a:graphic>
          <a:graphicData uri="http://schemas.openxmlformats.org/drawingml/2006/table">
            <a:tbl>
              <a:tblPr>
                <a:noFill/>
                <a:tableStyleId>{520504E7-9D9A-46A9-B4BA-E1D4F46DB75F}</a:tableStyleId>
              </a:tblPr>
              <a:tblGrid>
                <a:gridCol w="1854200"/>
                <a:gridCol w="3506700"/>
                <a:gridCol w="3727200"/>
              </a:tblGrid>
              <a:tr h="393275">
                <a:tc>
                  <a:txBody>
                    <a:bodyPr/>
                    <a:lstStyle/>
                    <a:p>
                      <a:pPr indent="0" lvl="0" marL="0" rtl="0" algn="l">
                        <a:spcBef>
                          <a:spcPts val="0"/>
                        </a:spcBef>
                        <a:spcAft>
                          <a:spcPts val="0"/>
                        </a:spcAft>
                        <a:buNone/>
                      </a:pPr>
                      <a:r>
                        <a:t/>
                      </a:r>
                      <a:endParaRPr b="1" sz="1000">
                        <a:latin typeface="Calibri"/>
                        <a:ea typeface="Calibri"/>
                        <a:cs typeface="Calibri"/>
                        <a:sym typeface="Calibri"/>
                      </a:endParaRPr>
                    </a:p>
                  </a:txBody>
                  <a:tcPr marT="88900" marB="88900" marR="88900" marL="88900">
                    <a:solidFill>
                      <a:srgbClr val="EAD1DC"/>
                    </a:solidFill>
                  </a:tcPr>
                </a:tc>
                <a:tc>
                  <a:txBody>
                    <a:bodyPr/>
                    <a:lstStyle/>
                    <a:p>
                      <a:pPr indent="0" lvl="0" marL="0" rtl="0" algn="l">
                        <a:spcBef>
                          <a:spcPts val="0"/>
                        </a:spcBef>
                        <a:spcAft>
                          <a:spcPts val="0"/>
                        </a:spcAft>
                        <a:buNone/>
                      </a:pPr>
                      <a:r>
                        <a:rPr b="1" lang="en" sz="1000">
                          <a:latin typeface="Calibri"/>
                          <a:ea typeface="Calibri"/>
                          <a:cs typeface="Calibri"/>
                          <a:sym typeface="Calibri"/>
                        </a:rPr>
                        <a:t>        Description (LFA)</a:t>
                      </a:r>
                      <a:endParaRPr b="1" sz="1000">
                        <a:latin typeface="Calibri"/>
                        <a:ea typeface="Calibri"/>
                        <a:cs typeface="Calibri"/>
                        <a:sym typeface="Calibri"/>
                      </a:endParaRPr>
                    </a:p>
                  </a:txBody>
                  <a:tcPr marT="88900" marB="88900" marR="88900" marL="88900">
                    <a:solidFill>
                      <a:srgbClr val="EAD1DC"/>
                    </a:solidFill>
                  </a:tcPr>
                </a:tc>
                <a:tc>
                  <a:txBody>
                    <a:bodyPr/>
                    <a:lstStyle/>
                    <a:p>
                      <a:pPr indent="0" lvl="0" marL="0" rtl="0" algn="l">
                        <a:spcBef>
                          <a:spcPts val="0"/>
                        </a:spcBef>
                        <a:spcAft>
                          <a:spcPts val="0"/>
                        </a:spcAft>
                        <a:buNone/>
                      </a:pPr>
                      <a:r>
                        <a:rPr b="1" lang="en" sz="1000">
                          <a:latin typeface="Calibri"/>
                          <a:ea typeface="Calibri"/>
                          <a:cs typeface="Calibri"/>
                          <a:sym typeface="Calibri"/>
                        </a:rPr>
                        <a:t>Description (ToC)</a:t>
                      </a:r>
                      <a:endParaRPr b="1" sz="1000">
                        <a:latin typeface="Calibri"/>
                        <a:ea typeface="Calibri"/>
                        <a:cs typeface="Calibri"/>
                        <a:sym typeface="Calibri"/>
                      </a:endParaRPr>
                    </a:p>
                  </a:txBody>
                  <a:tcPr marT="88900" marB="88900" marR="88900" marL="88900">
                    <a:solidFill>
                      <a:srgbClr val="EAD1DC"/>
                    </a:solidFill>
                  </a:tcPr>
                </a:tc>
              </a:tr>
              <a:tr h="699900">
                <a:tc>
                  <a:txBody>
                    <a:bodyPr/>
                    <a:lstStyle/>
                    <a:p>
                      <a:pPr indent="0" lvl="0" marL="0" rtl="0" algn="l">
                        <a:spcBef>
                          <a:spcPts val="0"/>
                        </a:spcBef>
                        <a:spcAft>
                          <a:spcPts val="0"/>
                        </a:spcAft>
                        <a:buNone/>
                      </a:pPr>
                      <a:r>
                        <a:rPr b="1" lang="en" sz="1200">
                          <a:latin typeface="Calibri"/>
                          <a:ea typeface="Calibri"/>
                          <a:cs typeface="Calibri"/>
                          <a:sym typeface="Calibri"/>
                        </a:rPr>
                        <a:t>Goal</a:t>
                      </a:r>
                      <a:endParaRPr b="1" sz="1200">
                        <a:latin typeface="Calibri"/>
                        <a:ea typeface="Calibri"/>
                        <a:cs typeface="Calibri"/>
                        <a:sym typeface="Calibri"/>
                      </a:endParaRPr>
                    </a:p>
                  </a:txBody>
                  <a:tcPr marT="88900" marB="88900" marR="88900" marL="88900">
                    <a:solidFill>
                      <a:srgbClr val="D9EAD3"/>
                    </a:solidFill>
                  </a:tcPr>
                </a:tc>
                <a:tc>
                  <a:txBody>
                    <a:bodyPr/>
                    <a:lstStyle/>
                    <a:p>
                      <a:pPr indent="-292100" lvl="0" marL="457200" rtl="0" algn="l">
                        <a:spcBef>
                          <a:spcPts val="0"/>
                        </a:spcBef>
                        <a:spcAft>
                          <a:spcPts val="0"/>
                        </a:spcAft>
                        <a:buSzPts val="1000"/>
                        <a:buFont typeface="Calibri"/>
                        <a:buChar char="●"/>
                      </a:pPr>
                      <a:r>
                        <a:rPr lang="en" sz="1000">
                          <a:latin typeface="Calibri"/>
                          <a:ea typeface="Calibri"/>
                          <a:cs typeface="Calibri"/>
                          <a:sym typeface="Calibri"/>
                        </a:rPr>
                        <a:t>Increase in incomes/ profits of small farm holders</a:t>
                      </a:r>
                      <a:endParaRPr sz="1000">
                        <a:latin typeface="Calibri"/>
                        <a:ea typeface="Calibri"/>
                        <a:cs typeface="Calibri"/>
                        <a:sym typeface="Calibri"/>
                      </a:endParaRPr>
                    </a:p>
                  </a:txBody>
                  <a:tcPr marT="88900" marB="88900" marR="88900" marL="88900"/>
                </a:tc>
                <a:tc>
                  <a:txBody>
                    <a:bodyPr/>
                    <a:lstStyle/>
                    <a:p>
                      <a:pPr indent="-285750" lvl="0" marL="457200" rtl="0" algn="l">
                        <a:spcBef>
                          <a:spcPts val="0"/>
                        </a:spcBef>
                        <a:spcAft>
                          <a:spcPts val="0"/>
                        </a:spcAft>
                        <a:buSzPts val="900"/>
                        <a:buFont typeface="Calibri"/>
                        <a:buChar char="●"/>
                      </a:pPr>
                      <a:r>
                        <a:rPr lang="en" sz="900">
                          <a:latin typeface="Calibri"/>
                          <a:ea typeface="Calibri"/>
                          <a:cs typeface="Calibri"/>
                          <a:sym typeface="Calibri"/>
                        </a:rPr>
                        <a:t>To enable small farmers in India to not get debt trapped</a:t>
                      </a:r>
                      <a:endParaRPr sz="900">
                        <a:latin typeface="Calibri"/>
                        <a:ea typeface="Calibri"/>
                        <a:cs typeface="Calibri"/>
                        <a:sym typeface="Calibri"/>
                      </a:endParaRPr>
                    </a:p>
                  </a:txBody>
                  <a:tcPr marT="88900" marB="88900" marR="88900" marL="88900"/>
                </a:tc>
              </a:tr>
              <a:tr h="762825">
                <a:tc>
                  <a:txBody>
                    <a:bodyPr/>
                    <a:lstStyle/>
                    <a:p>
                      <a:pPr indent="0" lvl="0" marL="0" rtl="0" algn="l">
                        <a:spcBef>
                          <a:spcPts val="0"/>
                        </a:spcBef>
                        <a:spcAft>
                          <a:spcPts val="0"/>
                        </a:spcAft>
                        <a:buNone/>
                      </a:pPr>
                      <a:r>
                        <a:rPr b="1" lang="en" sz="1200">
                          <a:latin typeface="Calibri"/>
                          <a:ea typeface="Calibri"/>
                          <a:cs typeface="Calibri"/>
                          <a:sym typeface="Calibri"/>
                        </a:rPr>
                        <a:t>Impact</a:t>
                      </a:r>
                      <a:endParaRPr b="1" sz="1200">
                        <a:latin typeface="Calibri"/>
                        <a:ea typeface="Calibri"/>
                        <a:cs typeface="Calibri"/>
                        <a:sym typeface="Calibri"/>
                      </a:endParaRPr>
                    </a:p>
                  </a:txBody>
                  <a:tcPr marT="88900" marB="88900" marR="88900" marL="88900">
                    <a:solidFill>
                      <a:srgbClr val="D9D2E9"/>
                    </a:solidFill>
                  </a:tcPr>
                </a:tc>
                <a:tc>
                  <a:txBody>
                    <a:bodyPr/>
                    <a:lstStyle/>
                    <a:p>
                      <a:pPr indent="-228600" lvl="0" marL="457200" rtl="0" algn="l">
                        <a:spcBef>
                          <a:spcPts val="0"/>
                        </a:spcBef>
                        <a:spcAft>
                          <a:spcPts val="0"/>
                        </a:spcAft>
                        <a:buNone/>
                      </a:pPr>
                      <a:r>
                        <a:t/>
                      </a:r>
                      <a:endParaRPr sz="900">
                        <a:latin typeface="Calibri"/>
                        <a:ea typeface="Calibri"/>
                        <a:cs typeface="Calibri"/>
                        <a:sym typeface="Calibri"/>
                      </a:endParaRPr>
                    </a:p>
                  </a:txBody>
                  <a:tcPr marT="88900" marB="88900" marR="88900" marL="88900"/>
                </a:tc>
                <a:tc>
                  <a:txBody>
                    <a:bodyPr/>
                    <a:lstStyle/>
                    <a:p>
                      <a:pPr indent="-285750" lvl="0" marL="457200" rtl="0" algn="l">
                        <a:spcBef>
                          <a:spcPts val="0"/>
                        </a:spcBef>
                        <a:spcAft>
                          <a:spcPts val="0"/>
                        </a:spcAft>
                        <a:buSzPts val="900"/>
                        <a:buFont typeface="Calibri"/>
                        <a:buChar char="●"/>
                      </a:pPr>
                      <a:r>
                        <a:rPr lang="en" sz="900">
                          <a:latin typeface="Calibri"/>
                          <a:ea typeface="Calibri"/>
                          <a:cs typeface="Calibri"/>
                          <a:sym typeface="Calibri"/>
                        </a:rPr>
                        <a:t>Small farmers in India have access to long term formal credit with easier repayment options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Small farmers have diversified income resources thus giving them high shock  absorption capacity</a:t>
                      </a:r>
                      <a:endParaRPr sz="900">
                        <a:latin typeface="Calibri"/>
                        <a:ea typeface="Calibri"/>
                        <a:cs typeface="Calibri"/>
                        <a:sym typeface="Calibri"/>
                      </a:endParaRPr>
                    </a:p>
                  </a:txBody>
                  <a:tcPr marT="88900" marB="88900" marR="88900" marL="88900"/>
                </a:tc>
              </a:tr>
              <a:tr h="871775">
                <a:tc>
                  <a:txBody>
                    <a:bodyPr/>
                    <a:lstStyle/>
                    <a:p>
                      <a:pPr indent="0" lvl="0" marL="0" rtl="0" algn="l">
                        <a:spcBef>
                          <a:spcPts val="0"/>
                        </a:spcBef>
                        <a:spcAft>
                          <a:spcPts val="0"/>
                        </a:spcAft>
                        <a:buNone/>
                      </a:pPr>
                      <a:r>
                        <a:rPr b="1" lang="en" sz="1200">
                          <a:latin typeface="Calibri"/>
                          <a:ea typeface="Calibri"/>
                          <a:cs typeface="Calibri"/>
                          <a:sym typeface="Calibri"/>
                        </a:rPr>
                        <a:t>Outcome</a:t>
                      </a:r>
                      <a:endParaRPr b="1" sz="1200">
                        <a:latin typeface="Calibri"/>
                        <a:ea typeface="Calibri"/>
                        <a:cs typeface="Calibri"/>
                        <a:sym typeface="Calibri"/>
                      </a:endParaRPr>
                    </a:p>
                  </a:txBody>
                  <a:tcPr marT="88900" marB="88900" marR="88900" marL="88900">
                    <a:solidFill>
                      <a:srgbClr val="FFF2CC"/>
                    </a:solidFill>
                  </a:tcPr>
                </a:tc>
                <a:tc>
                  <a:txBody>
                    <a:bodyPr/>
                    <a:lstStyle/>
                    <a:p>
                      <a:pPr indent="-292100" lvl="0" marL="457200" rtl="0" algn="l">
                        <a:spcBef>
                          <a:spcPts val="0"/>
                        </a:spcBef>
                        <a:spcAft>
                          <a:spcPts val="0"/>
                        </a:spcAft>
                        <a:buSzPts val="1000"/>
                        <a:buFont typeface="Calibri"/>
                        <a:buChar char="●"/>
                      </a:pPr>
                      <a:r>
                        <a:rPr lang="en" sz="900">
                          <a:latin typeface="Calibri"/>
                          <a:ea typeface="Calibri"/>
                          <a:cs typeface="Calibri"/>
                          <a:sym typeface="Calibri"/>
                        </a:rPr>
                        <a:t>Immediate- Farmers practice low cost and high productivity techniques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Farmer groups collectively do business (eg buying inputs, go to market directly, negotiate better with trader)</a:t>
                      </a:r>
                      <a:endParaRPr sz="900">
                        <a:latin typeface="Calibri"/>
                        <a:ea typeface="Calibri"/>
                        <a:cs typeface="Calibri"/>
                        <a:sym typeface="Calibri"/>
                      </a:endParaRPr>
                    </a:p>
                  </a:txBody>
                  <a:tcPr marT="88900" marB="88900" marR="88900" marL="88900"/>
                </a:tc>
                <a:tc>
                  <a:txBody>
                    <a:bodyPr/>
                    <a:lstStyle/>
                    <a:p>
                      <a:pPr indent="-285750" lvl="0" marL="457200" rtl="0" algn="l">
                        <a:spcBef>
                          <a:spcPts val="0"/>
                        </a:spcBef>
                        <a:spcAft>
                          <a:spcPts val="0"/>
                        </a:spcAft>
                        <a:buSzPts val="900"/>
                        <a:buFont typeface="Calibri"/>
                        <a:buChar char="●"/>
                      </a:pPr>
                      <a:r>
                        <a:rPr lang="en" sz="900">
                          <a:latin typeface="Calibri"/>
                          <a:ea typeface="Calibri"/>
                          <a:cs typeface="Calibri"/>
                          <a:sym typeface="Calibri"/>
                        </a:rPr>
                        <a:t>Improved understanding of accessing formal credit structures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Farmers pay-off loans taken because of suitability of the product</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Small farmers have skills that enable them to increase their incomes outside farming</a:t>
                      </a:r>
                      <a:endParaRPr sz="900">
                        <a:latin typeface="Calibri"/>
                        <a:ea typeface="Calibri"/>
                        <a:cs typeface="Calibri"/>
                        <a:sym typeface="Calibri"/>
                      </a:endParaRPr>
                    </a:p>
                  </a:txBody>
                  <a:tcPr marT="88900" marB="88900" marR="88900" marL="88900"/>
                </a:tc>
              </a:tr>
              <a:tr h="668450">
                <a:tc>
                  <a:txBody>
                    <a:bodyPr/>
                    <a:lstStyle/>
                    <a:p>
                      <a:pPr indent="0" lvl="0" marL="0" rtl="0" algn="l">
                        <a:spcBef>
                          <a:spcPts val="0"/>
                        </a:spcBef>
                        <a:spcAft>
                          <a:spcPts val="0"/>
                        </a:spcAft>
                        <a:buNone/>
                      </a:pPr>
                      <a:r>
                        <a:rPr b="1" lang="en" sz="1200">
                          <a:latin typeface="Calibri"/>
                          <a:ea typeface="Calibri"/>
                          <a:cs typeface="Calibri"/>
                          <a:sym typeface="Calibri"/>
                        </a:rPr>
                        <a:t>Output</a:t>
                      </a:r>
                      <a:endParaRPr b="1" sz="1200">
                        <a:latin typeface="Calibri"/>
                        <a:ea typeface="Calibri"/>
                        <a:cs typeface="Calibri"/>
                        <a:sym typeface="Calibri"/>
                      </a:endParaRPr>
                    </a:p>
                  </a:txBody>
                  <a:tcPr marT="88900" marB="88900" marR="88900" marL="88900">
                    <a:solidFill>
                      <a:srgbClr val="CFE2F3"/>
                    </a:solidFill>
                  </a:tcPr>
                </a:tc>
                <a:tc>
                  <a:txBody>
                    <a:bodyPr/>
                    <a:lstStyle/>
                    <a:p>
                      <a:pPr indent="-292100" lvl="0" marL="457200" rtl="0" algn="l">
                        <a:spcBef>
                          <a:spcPts val="0"/>
                        </a:spcBef>
                        <a:spcAft>
                          <a:spcPts val="0"/>
                        </a:spcAft>
                        <a:buSzPts val="1000"/>
                        <a:buFont typeface="Calibri"/>
                        <a:buChar char="●"/>
                      </a:pPr>
                      <a:r>
                        <a:rPr lang="en" sz="900">
                          <a:latin typeface="Calibri"/>
                          <a:ea typeface="Calibri"/>
                          <a:cs typeface="Calibri"/>
                          <a:sym typeface="Calibri"/>
                        </a:rPr>
                        <a:t>Farmers gain knowledge on low cost and high productive techniques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FIG groups are created</a:t>
                      </a:r>
                      <a:endParaRPr sz="900">
                        <a:latin typeface="Calibri"/>
                        <a:ea typeface="Calibri"/>
                        <a:cs typeface="Calibri"/>
                        <a:sym typeface="Calibri"/>
                      </a:endParaRPr>
                    </a:p>
                  </a:txBody>
                  <a:tcPr marT="88900" marB="88900" marR="88900" marL="88900"/>
                </a:tc>
                <a:tc>
                  <a:txBody>
                    <a:bodyPr/>
                    <a:lstStyle/>
                    <a:p>
                      <a:pPr indent="-285750" lvl="0" marL="457200" rtl="0" algn="l">
                        <a:spcBef>
                          <a:spcPts val="0"/>
                        </a:spcBef>
                        <a:spcAft>
                          <a:spcPts val="0"/>
                        </a:spcAft>
                        <a:buSzPts val="900"/>
                        <a:buFont typeface="Calibri"/>
                        <a:buChar char="●"/>
                      </a:pPr>
                      <a:r>
                        <a:rPr lang="en" sz="900">
                          <a:latin typeface="Calibri"/>
                          <a:ea typeface="Calibri"/>
                          <a:cs typeface="Calibri"/>
                          <a:sym typeface="Calibri"/>
                        </a:rPr>
                        <a:t>Banks disbursing appropriate loans to small farmers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Farmers build other value chains of production and market linkage.</a:t>
                      </a:r>
                      <a:endParaRPr sz="900">
                        <a:latin typeface="Calibri"/>
                        <a:ea typeface="Calibri"/>
                        <a:cs typeface="Calibri"/>
                        <a:sym typeface="Calibri"/>
                      </a:endParaRPr>
                    </a:p>
                  </a:txBody>
                  <a:tcPr marT="88900" marB="88900" marR="88900" marL="88900"/>
                </a:tc>
              </a:tr>
              <a:tr h="891425">
                <a:tc>
                  <a:txBody>
                    <a:bodyPr/>
                    <a:lstStyle/>
                    <a:p>
                      <a:pPr indent="0" lvl="0" marL="0" rtl="0" algn="l">
                        <a:spcBef>
                          <a:spcPts val="0"/>
                        </a:spcBef>
                        <a:spcAft>
                          <a:spcPts val="0"/>
                        </a:spcAft>
                        <a:buNone/>
                      </a:pPr>
                      <a:r>
                        <a:rPr b="1" lang="en" sz="1200">
                          <a:latin typeface="Calibri"/>
                          <a:ea typeface="Calibri"/>
                          <a:cs typeface="Calibri"/>
                          <a:sym typeface="Calibri"/>
                        </a:rPr>
                        <a:t>Activity</a:t>
                      </a:r>
                      <a:endParaRPr b="1" sz="1200">
                        <a:latin typeface="Calibri"/>
                        <a:ea typeface="Calibri"/>
                        <a:cs typeface="Calibri"/>
                        <a:sym typeface="Calibri"/>
                      </a:endParaRPr>
                    </a:p>
                  </a:txBody>
                  <a:tcPr marT="88900" marB="88900" marR="88900" marL="88900">
                    <a:solidFill>
                      <a:srgbClr val="F4CCCC"/>
                    </a:solidFill>
                  </a:tcPr>
                </a:tc>
                <a:tc>
                  <a:txBody>
                    <a:bodyPr/>
                    <a:lstStyle/>
                    <a:p>
                      <a:pPr indent="-292100" lvl="0" marL="457200" rtl="0" algn="l">
                        <a:spcBef>
                          <a:spcPts val="0"/>
                        </a:spcBef>
                        <a:spcAft>
                          <a:spcPts val="0"/>
                        </a:spcAft>
                        <a:buSzPts val="1000"/>
                        <a:buFont typeface="Calibri"/>
                        <a:buChar char="●"/>
                      </a:pPr>
                      <a:r>
                        <a:rPr lang="en" sz="900">
                          <a:latin typeface="Calibri"/>
                          <a:ea typeface="Calibri"/>
                          <a:cs typeface="Calibri"/>
                          <a:sym typeface="Calibri"/>
                        </a:rPr>
                        <a:t>Trainings on low cost and high productivity  farming techniques, financial literacy</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Collectivisation of farmers</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Meetings with government (network building)</a:t>
                      </a:r>
                      <a:endParaRPr sz="900">
                        <a:latin typeface="Calibri"/>
                        <a:ea typeface="Calibri"/>
                        <a:cs typeface="Calibri"/>
                        <a:sym typeface="Calibri"/>
                      </a:endParaRPr>
                    </a:p>
                    <a:p>
                      <a:pPr indent="0" lvl="0" marL="457200" rtl="0" algn="l">
                        <a:spcBef>
                          <a:spcPts val="0"/>
                        </a:spcBef>
                        <a:spcAft>
                          <a:spcPts val="0"/>
                        </a:spcAft>
                        <a:buNone/>
                      </a:pPr>
                      <a:r>
                        <a:t/>
                      </a:r>
                      <a:endParaRPr sz="900">
                        <a:latin typeface="Calibri"/>
                        <a:ea typeface="Calibri"/>
                        <a:cs typeface="Calibri"/>
                        <a:sym typeface="Calibri"/>
                      </a:endParaRPr>
                    </a:p>
                  </a:txBody>
                  <a:tcPr marT="88900" marB="88900" marR="88900" marL="88900"/>
                </a:tc>
                <a:tc>
                  <a:txBody>
                    <a:bodyPr/>
                    <a:lstStyle/>
                    <a:p>
                      <a:pPr indent="-285750" lvl="0" marL="457200" rtl="0" algn="l">
                        <a:spcBef>
                          <a:spcPts val="0"/>
                        </a:spcBef>
                        <a:spcAft>
                          <a:spcPts val="0"/>
                        </a:spcAft>
                        <a:buSzPts val="900"/>
                        <a:buFont typeface="Calibri"/>
                        <a:buChar char="●"/>
                      </a:pPr>
                      <a:r>
                        <a:rPr lang="en" sz="900">
                          <a:latin typeface="Calibri"/>
                          <a:ea typeface="Calibri"/>
                          <a:cs typeface="Calibri"/>
                          <a:sym typeface="Calibri"/>
                        </a:rPr>
                        <a:t>Linkage camps to bring farmers and banks together for knowledge exchange and financial literacy</a:t>
                      </a:r>
                      <a:endParaRPr sz="900">
                        <a:latin typeface="Calibri"/>
                        <a:ea typeface="Calibri"/>
                        <a:cs typeface="Calibri"/>
                        <a:sym typeface="Calibri"/>
                      </a:endParaRPr>
                    </a:p>
                    <a:p>
                      <a:pPr indent="0" lvl="0" marL="0" rtl="0" algn="l">
                        <a:spcBef>
                          <a:spcPts val="0"/>
                        </a:spcBef>
                        <a:spcAft>
                          <a:spcPts val="0"/>
                        </a:spcAft>
                        <a:buNone/>
                      </a:pPr>
                      <a:r>
                        <a:t/>
                      </a:r>
                      <a:endParaRPr sz="900">
                        <a:latin typeface="Calibri"/>
                        <a:ea typeface="Calibri"/>
                        <a:cs typeface="Calibri"/>
                        <a:sym typeface="Calibri"/>
                      </a:endParaRPr>
                    </a:p>
                    <a:p>
                      <a:pPr indent="-285750" lvl="0" marL="457200" rtl="0" algn="l">
                        <a:spcBef>
                          <a:spcPts val="0"/>
                        </a:spcBef>
                        <a:spcAft>
                          <a:spcPts val="0"/>
                        </a:spcAft>
                        <a:buSzPts val="900"/>
                        <a:buFont typeface="Calibri"/>
                        <a:buChar char="●"/>
                      </a:pPr>
                      <a:r>
                        <a:rPr lang="en" sz="900">
                          <a:latin typeface="Calibri"/>
                          <a:ea typeface="Calibri"/>
                          <a:cs typeface="Calibri"/>
                          <a:sym typeface="Calibri"/>
                        </a:rPr>
                        <a:t>Vocational skill building for small farmers</a:t>
                      </a:r>
                      <a:endParaRPr sz="900">
                        <a:latin typeface="Calibri"/>
                        <a:ea typeface="Calibri"/>
                        <a:cs typeface="Calibri"/>
                        <a:sym typeface="Calibri"/>
                      </a:endParaRPr>
                    </a:p>
                  </a:txBody>
                  <a:tcPr marT="88900" marB="88900" marR="88900" marL="889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32"/>
          <p:cNvGrpSpPr/>
          <p:nvPr/>
        </p:nvGrpSpPr>
        <p:grpSpPr>
          <a:xfrm>
            <a:off x="2536387" y="1462729"/>
            <a:ext cx="1917247" cy="496634"/>
            <a:chOff x="800100" y="1371600"/>
            <a:chExt cx="2276475" cy="571500"/>
          </a:xfrm>
        </p:grpSpPr>
        <p:sp>
          <p:nvSpPr>
            <p:cNvPr id="226" name="Google Shape;226;p32"/>
            <p:cNvSpPr/>
            <p:nvPr/>
          </p:nvSpPr>
          <p:spPr>
            <a:xfrm>
              <a:off x="800100" y="1371600"/>
              <a:ext cx="2276475" cy="571500"/>
            </a:xfrm>
            <a:custGeom>
              <a:rect b="b" l="l" r="r" t="t"/>
              <a:pathLst>
                <a:path extrusionOk="0" h="571500" w="2276475">
                  <a:moveTo>
                    <a:pt x="0" y="285750"/>
                  </a:moveTo>
                  <a:lnTo>
                    <a:pt x="171450" y="0"/>
                  </a:lnTo>
                  <a:lnTo>
                    <a:pt x="171450" y="571500"/>
                  </a:lnTo>
                  <a:close/>
                  <a:moveTo>
                    <a:pt x="171450" y="0"/>
                  </a:moveTo>
                  <a:lnTo>
                    <a:pt x="2276475" y="0"/>
                  </a:lnTo>
                  <a:lnTo>
                    <a:pt x="2276475" y="571500"/>
                  </a:lnTo>
                  <a:lnTo>
                    <a:pt x="171450" y="571500"/>
                  </a:lnTo>
                  <a:close/>
                </a:path>
              </a:pathLst>
            </a:custGeom>
            <a:solidFill>
              <a:srgbClr val="DCE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7" name="Google Shape;227;p32"/>
            <p:cNvSpPr/>
            <p:nvPr/>
          </p:nvSpPr>
          <p:spPr>
            <a:xfrm>
              <a:off x="800100" y="1371600"/>
              <a:ext cx="2276475" cy="571500"/>
            </a:xfrm>
            <a:custGeom>
              <a:rect b="b" l="l" r="r" t="t"/>
              <a:pathLst>
                <a:path extrusionOk="0" h="571500" w="2276475">
                  <a:moveTo>
                    <a:pt x="171450" y="0"/>
                  </a:moveTo>
                  <a:lnTo>
                    <a:pt x="2276475" y="0"/>
                  </a:lnTo>
                  <a:moveTo>
                    <a:pt x="2276475" y="571500"/>
                  </a:moveTo>
                  <a:lnTo>
                    <a:pt x="171450" y="571500"/>
                  </a:lnTo>
                  <a:moveTo>
                    <a:pt x="171450" y="571500"/>
                  </a:moveTo>
                  <a:lnTo>
                    <a:pt x="0" y="285750"/>
                  </a:lnTo>
                  <a:lnTo>
                    <a:pt x="171450" y="0"/>
                  </a:lnTo>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8" name="Google Shape;228;p32"/>
          <p:cNvGrpSpPr/>
          <p:nvPr/>
        </p:nvGrpSpPr>
        <p:grpSpPr>
          <a:xfrm>
            <a:off x="4437676" y="1142884"/>
            <a:ext cx="192527" cy="3454940"/>
            <a:chOff x="3057525" y="1143000"/>
            <a:chExt cx="228600" cy="2228850"/>
          </a:xfrm>
        </p:grpSpPr>
        <p:sp>
          <p:nvSpPr>
            <p:cNvPr id="229" name="Google Shape;229;p32"/>
            <p:cNvSpPr/>
            <p:nvPr/>
          </p:nvSpPr>
          <p:spPr>
            <a:xfrm>
              <a:off x="3086100" y="1257300"/>
              <a:ext cx="171450" cy="2114550"/>
            </a:xfrm>
            <a:custGeom>
              <a:rect b="b" l="l" r="r" t="t"/>
              <a:pathLst>
                <a:path extrusionOk="0" h="2114550" w="171450">
                  <a:moveTo>
                    <a:pt x="171450" y="1945001"/>
                  </a:moveTo>
                  <a:cubicBezTo>
                    <a:pt x="142821" y="2000112"/>
                    <a:pt x="146783" y="2062734"/>
                    <a:pt x="146783" y="2062734"/>
                  </a:cubicBezTo>
                  <a:cubicBezTo>
                    <a:pt x="146783" y="2062734"/>
                    <a:pt x="120302" y="2014823"/>
                    <a:pt x="45150" y="2045779"/>
                  </a:cubicBezTo>
                  <a:cubicBezTo>
                    <a:pt x="117159" y="2056352"/>
                    <a:pt x="110015" y="2113407"/>
                    <a:pt x="110015" y="2113407"/>
                  </a:cubicBezTo>
                  <a:lnTo>
                    <a:pt x="171450" y="2113569"/>
                  </a:lnTo>
                  <a:lnTo>
                    <a:pt x="171450" y="2114550"/>
                  </a:lnTo>
                  <a:lnTo>
                    <a:pt x="0" y="2114550"/>
                  </a:lnTo>
                  <a:lnTo>
                    <a:pt x="0" y="1028700"/>
                  </a:lnTo>
                  <a:lnTo>
                    <a:pt x="171450" y="1028700"/>
                  </a:lnTo>
                  <a:close/>
                  <a:moveTo>
                    <a:pt x="109537" y="2113770"/>
                  </a:moveTo>
                  <a:lnTo>
                    <a:pt x="0" y="2113770"/>
                  </a:lnTo>
                  <a:close/>
                  <a:moveTo>
                    <a:pt x="0" y="0"/>
                  </a:moveTo>
                  <a:lnTo>
                    <a:pt x="171450" y="0"/>
                  </a:lnTo>
                  <a:lnTo>
                    <a:pt x="171450" y="1028700"/>
                  </a:lnTo>
                  <a:lnTo>
                    <a:pt x="0" y="1028700"/>
                  </a:lnTo>
                  <a:close/>
                </a:path>
              </a:pathLst>
            </a:cu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0" name="Google Shape;230;p32"/>
            <p:cNvSpPr/>
            <p:nvPr/>
          </p:nvSpPr>
          <p:spPr>
            <a:xfrm>
              <a:off x="3057525" y="1143000"/>
              <a:ext cx="228600" cy="114300"/>
            </a:xfrm>
            <a:custGeom>
              <a:rect b="b" l="l" r="r" t="t"/>
              <a:pathLst>
                <a:path extrusionOk="0" h="114300" w="228600">
                  <a:moveTo>
                    <a:pt x="0" y="0"/>
                  </a:moveTo>
                  <a:lnTo>
                    <a:pt x="228600" y="0"/>
                  </a:lnTo>
                  <a:lnTo>
                    <a:pt x="228600" y="114300"/>
                  </a:lnTo>
                  <a:lnTo>
                    <a:pt x="0" y="114300"/>
                  </a:lnTo>
                  <a:close/>
                </a:path>
              </a:pathLst>
            </a:cu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1" name="Google Shape;231;p32"/>
            <p:cNvSpPr/>
            <p:nvPr/>
          </p:nvSpPr>
          <p:spPr>
            <a:xfrm>
              <a:off x="3086100" y="1257300"/>
              <a:ext cx="171450" cy="2105025"/>
            </a:xfrm>
            <a:custGeom>
              <a:rect b="b" l="l" r="r" t="t"/>
              <a:pathLst>
                <a:path extrusionOk="0" h="2105025" w="171450">
                  <a:moveTo>
                    <a:pt x="171450" y="1943100"/>
                  </a:moveTo>
                  <a:lnTo>
                    <a:pt x="171450" y="1028700"/>
                  </a:lnTo>
                  <a:moveTo>
                    <a:pt x="0" y="2105025"/>
                  </a:moveTo>
                  <a:lnTo>
                    <a:pt x="0" y="1028700"/>
                  </a:lnTo>
                  <a:moveTo>
                    <a:pt x="171450" y="1028700"/>
                  </a:moveTo>
                  <a:lnTo>
                    <a:pt x="171450" y="0"/>
                  </a:lnTo>
                  <a:moveTo>
                    <a:pt x="0" y="1028700"/>
                  </a:moveTo>
                  <a:lnTo>
                    <a:pt x="0" y="0"/>
                  </a:lnTo>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2" name="Google Shape;232;p32"/>
            <p:cNvSpPr/>
            <p:nvPr/>
          </p:nvSpPr>
          <p:spPr>
            <a:xfrm>
              <a:off x="3057525" y="1143000"/>
              <a:ext cx="228600" cy="114300"/>
            </a:xfrm>
            <a:custGeom>
              <a:rect b="b" l="l" r="r" t="t"/>
              <a:pathLst>
                <a:path extrusionOk="0" h="114300" w="228600">
                  <a:moveTo>
                    <a:pt x="0" y="0"/>
                  </a:moveTo>
                  <a:lnTo>
                    <a:pt x="228600" y="0"/>
                  </a:lnTo>
                  <a:lnTo>
                    <a:pt x="228600" y="114300"/>
                  </a:lnTo>
                  <a:lnTo>
                    <a:pt x="0" y="114300"/>
                  </a:lnTo>
                  <a:close/>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3" name="Google Shape;233;p32"/>
          <p:cNvGrpSpPr/>
          <p:nvPr/>
        </p:nvGrpSpPr>
        <p:grpSpPr>
          <a:xfrm>
            <a:off x="4180948" y="4257840"/>
            <a:ext cx="705932" cy="496496"/>
            <a:chOff x="2752725" y="3133724"/>
            <a:chExt cx="838200" cy="347857"/>
          </a:xfrm>
        </p:grpSpPr>
        <p:sp>
          <p:nvSpPr>
            <p:cNvPr id="234" name="Google Shape;234;p32"/>
            <p:cNvSpPr/>
            <p:nvPr/>
          </p:nvSpPr>
          <p:spPr>
            <a:xfrm>
              <a:off x="2752725" y="3133724"/>
              <a:ext cx="835918" cy="347857"/>
            </a:xfrm>
            <a:custGeom>
              <a:rect b="b" l="l" r="r" t="t"/>
              <a:pathLst>
                <a:path extrusionOk="0" h="347857" w="835918">
                  <a:moveTo>
                    <a:pt x="378358" y="169354"/>
                  </a:moveTo>
                  <a:cubicBezTo>
                    <a:pt x="453510" y="138398"/>
                    <a:pt x="479990" y="186309"/>
                    <a:pt x="479990" y="186309"/>
                  </a:cubicBezTo>
                  <a:cubicBezTo>
                    <a:pt x="479990" y="186309"/>
                    <a:pt x="471036" y="44767"/>
                    <a:pt x="577335" y="0"/>
                  </a:cubicBezTo>
                  <a:cubicBezTo>
                    <a:pt x="547141" y="35909"/>
                    <a:pt x="539997" y="100202"/>
                    <a:pt x="557714" y="152400"/>
                  </a:cubicBezTo>
                  <a:cubicBezTo>
                    <a:pt x="600005" y="122777"/>
                    <a:pt x="656107" y="129159"/>
                    <a:pt x="675157" y="158781"/>
                  </a:cubicBezTo>
                  <a:cubicBezTo>
                    <a:pt x="617364" y="132021"/>
                    <a:pt x="559959" y="194155"/>
                    <a:pt x="585620" y="238205"/>
                  </a:cubicBezTo>
                  <a:lnTo>
                    <a:pt x="835918" y="238205"/>
                  </a:lnTo>
                  <a:cubicBezTo>
                    <a:pt x="835918" y="238205"/>
                    <a:pt x="765715" y="347857"/>
                    <a:pt x="420842" y="347857"/>
                  </a:cubicBezTo>
                  <a:cubicBezTo>
                    <a:pt x="75968" y="347857"/>
                    <a:pt x="0" y="238205"/>
                    <a:pt x="0" y="238205"/>
                  </a:cubicBezTo>
                  <a:lnTo>
                    <a:pt x="443223" y="238205"/>
                  </a:lnTo>
                  <a:cubicBezTo>
                    <a:pt x="447851" y="194987"/>
                    <a:pt x="424012" y="176057"/>
                    <a:pt x="378358" y="169354"/>
                  </a:cubicBezTo>
                  <a:close/>
                </a:path>
              </a:pathLst>
            </a:custGeom>
            <a:solidFill>
              <a:srgbClr val="E9FF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5" name="Google Shape;235;p32"/>
            <p:cNvSpPr/>
            <p:nvPr/>
          </p:nvSpPr>
          <p:spPr>
            <a:xfrm>
              <a:off x="2752725" y="3133724"/>
              <a:ext cx="838200" cy="237345"/>
            </a:xfrm>
            <a:custGeom>
              <a:rect b="b" l="l" r="r" t="t"/>
              <a:pathLst>
                <a:path extrusionOk="0" h="237345" w="838200">
                  <a:moveTo>
                    <a:pt x="443390" y="236982"/>
                  </a:moveTo>
                  <a:cubicBezTo>
                    <a:pt x="443390" y="236982"/>
                    <a:pt x="450534" y="179927"/>
                    <a:pt x="378525" y="169354"/>
                  </a:cubicBezTo>
                  <a:cubicBezTo>
                    <a:pt x="453677" y="138398"/>
                    <a:pt x="480158" y="186309"/>
                    <a:pt x="480158" y="186309"/>
                  </a:cubicBezTo>
                  <a:cubicBezTo>
                    <a:pt x="480158" y="186309"/>
                    <a:pt x="471203" y="44767"/>
                    <a:pt x="577502" y="0"/>
                  </a:cubicBezTo>
                  <a:cubicBezTo>
                    <a:pt x="547308" y="35909"/>
                    <a:pt x="540165" y="100202"/>
                    <a:pt x="557882" y="152400"/>
                  </a:cubicBezTo>
                  <a:cubicBezTo>
                    <a:pt x="600173" y="122777"/>
                    <a:pt x="656275" y="129159"/>
                    <a:pt x="675325" y="158781"/>
                  </a:cubicBezTo>
                  <a:cubicBezTo>
                    <a:pt x="635129" y="137540"/>
                    <a:pt x="570452" y="175909"/>
                    <a:pt x="581024" y="237345"/>
                  </a:cubicBezTo>
                  <a:moveTo>
                    <a:pt x="838200" y="237345"/>
                  </a:moveTo>
                  <a:lnTo>
                    <a:pt x="581025" y="237345"/>
                  </a:lnTo>
                  <a:moveTo>
                    <a:pt x="0" y="237345"/>
                  </a:moveTo>
                  <a:lnTo>
                    <a:pt x="442912" y="237345"/>
                  </a:lnTo>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6" name="Google Shape;236;p32"/>
          <p:cNvGrpSpPr/>
          <p:nvPr/>
        </p:nvGrpSpPr>
        <p:grpSpPr>
          <a:xfrm>
            <a:off x="4613936" y="1836850"/>
            <a:ext cx="2258608" cy="496634"/>
            <a:chOff x="3267075" y="1714500"/>
            <a:chExt cx="2162175" cy="571500"/>
          </a:xfrm>
        </p:grpSpPr>
        <p:sp>
          <p:nvSpPr>
            <p:cNvPr id="237" name="Google Shape;237;p32"/>
            <p:cNvSpPr/>
            <p:nvPr/>
          </p:nvSpPr>
          <p:spPr>
            <a:xfrm>
              <a:off x="3267075" y="1714500"/>
              <a:ext cx="2162175" cy="571500"/>
            </a:xfrm>
            <a:custGeom>
              <a:rect b="b" l="l" r="r" t="t"/>
              <a:pathLst>
                <a:path extrusionOk="0" h="571500" w="2162175">
                  <a:moveTo>
                    <a:pt x="0" y="0"/>
                  </a:moveTo>
                  <a:lnTo>
                    <a:pt x="1990725" y="0"/>
                  </a:lnTo>
                  <a:lnTo>
                    <a:pt x="1990725" y="571500"/>
                  </a:lnTo>
                  <a:lnTo>
                    <a:pt x="0" y="571500"/>
                  </a:lnTo>
                  <a:close/>
                  <a:moveTo>
                    <a:pt x="1990725" y="571500"/>
                  </a:moveTo>
                  <a:lnTo>
                    <a:pt x="1990725" y="0"/>
                  </a:lnTo>
                  <a:lnTo>
                    <a:pt x="2162175" y="285750"/>
                  </a:lnTo>
                  <a:close/>
                </a:path>
              </a:pathLst>
            </a:custGeom>
            <a:solidFill>
              <a:srgbClr val="FFD7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8" name="Google Shape;238;p32"/>
            <p:cNvSpPr/>
            <p:nvPr/>
          </p:nvSpPr>
          <p:spPr>
            <a:xfrm>
              <a:off x="3267075" y="1714500"/>
              <a:ext cx="2162175" cy="571500"/>
            </a:xfrm>
            <a:custGeom>
              <a:rect b="b" l="l" r="r" t="t"/>
              <a:pathLst>
                <a:path extrusionOk="0" h="571500" w="2162175">
                  <a:moveTo>
                    <a:pt x="1990725" y="571499"/>
                  </a:moveTo>
                  <a:lnTo>
                    <a:pt x="0" y="571499"/>
                  </a:lnTo>
                  <a:moveTo>
                    <a:pt x="0" y="0"/>
                  </a:moveTo>
                  <a:lnTo>
                    <a:pt x="1990725" y="0"/>
                  </a:lnTo>
                  <a:moveTo>
                    <a:pt x="1990725" y="0"/>
                  </a:moveTo>
                  <a:lnTo>
                    <a:pt x="2162175" y="285750"/>
                  </a:lnTo>
                  <a:lnTo>
                    <a:pt x="1990725" y="571500"/>
                  </a:lnTo>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9" name="Google Shape;239;p32"/>
          <p:cNvSpPr txBox="1"/>
          <p:nvPr/>
        </p:nvSpPr>
        <p:spPr>
          <a:xfrm>
            <a:off x="2881244" y="1392388"/>
            <a:ext cx="0" cy="1740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0" name="Google Shape;240;p32"/>
          <p:cNvSpPr txBox="1"/>
          <p:nvPr/>
        </p:nvSpPr>
        <p:spPr>
          <a:xfrm>
            <a:off x="4621849" y="1797247"/>
            <a:ext cx="0" cy="243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1" name="Google Shape;241;p32"/>
          <p:cNvSpPr/>
          <p:nvPr/>
        </p:nvSpPr>
        <p:spPr>
          <a:xfrm>
            <a:off x="2740868" y="1568281"/>
            <a:ext cx="264819" cy="285892"/>
          </a:xfrm>
          <a:custGeom>
            <a:rect b="b" l="l" r="r" t="t"/>
            <a:pathLst>
              <a:path extrusionOk="0" h="328612" w="314325">
                <a:moveTo>
                  <a:pt x="0" y="328612"/>
                </a:moveTo>
                <a:lnTo>
                  <a:pt x="31061" y="249545"/>
                </a:lnTo>
                <a:moveTo>
                  <a:pt x="55621" y="257175"/>
                </a:moveTo>
                <a:lnTo>
                  <a:pt x="42862" y="328612"/>
                </a:lnTo>
                <a:moveTo>
                  <a:pt x="283263" y="249545"/>
                </a:moveTo>
                <a:lnTo>
                  <a:pt x="314325" y="328612"/>
                </a:lnTo>
                <a:moveTo>
                  <a:pt x="271462" y="328612"/>
                </a:moveTo>
                <a:lnTo>
                  <a:pt x="258703" y="257175"/>
                </a:lnTo>
                <a:moveTo>
                  <a:pt x="190480" y="169535"/>
                </a:moveTo>
                <a:lnTo>
                  <a:pt x="242030" y="210769"/>
                </a:lnTo>
                <a:moveTo>
                  <a:pt x="72294" y="210769"/>
                </a:moveTo>
                <a:lnTo>
                  <a:pt x="123829" y="169535"/>
                </a:lnTo>
                <a:moveTo>
                  <a:pt x="40433" y="128144"/>
                </a:moveTo>
                <a:lnTo>
                  <a:pt x="47305" y="200282"/>
                </a:lnTo>
                <a:moveTo>
                  <a:pt x="129987" y="265918"/>
                </a:moveTo>
                <a:lnTo>
                  <a:pt x="75823" y="240644"/>
                </a:lnTo>
                <a:moveTo>
                  <a:pt x="184337" y="265918"/>
                </a:moveTo>
                <a:lnTo>
                  <a:pt x="238486" y="240658"/>
                </a:lnTo>
                <a:moveTo>
                  <a:pt x="273848" y="128587"/>
                </a:moveTo>
                <a:lnTo>
                  <a:pt x="267019" y="200210"/>
                </a:lnTo>
                <a:moveTo>
                  <a:pt x="183580" y="39462"/>
                </a:moveTo>
                <a:lnTo>
                  <a:pt x="252988" y="68037"/>
                </a:lnTo>
                <a:moveTo>
                  <a:pt x="61321" y="68037"/>
                </a:moveTo>
                <a:lnTo>
                  <a:pt x="130759" y="39447"/>
                </a:lnTo>
                <a:moveTo>
                  <a:pt x="50006" y="200025"/>
                </a:moveTo>
                <a:cubicBezTo>
                  <a:pt x="65787" y="200025"/>
                  <a:pt x="78581" y="212818"/>
                  <a:pt x="78581" y="228600"/>
                </a:cubicBezTo>
                <a:cubicBezTo>
                  <a:pt x="78581" y="244381"/>
                  <a:pt x="65787" y="257175"/>
                  <a:pt x="50006" y="257175"/>
                </a:cubicBezTo>
                <a:cubicBezTo>
                  <a:pt x="34224" y="257175"/>
                  <a:pt x="21431" y="244381"/>
                  <a:pt x="21431" y="228600"/>
                </a:cubicBezTo>
                <a:cubicBezTo>
                  <a:pt x="21431" y="212818"/>
                  <a:pt x="34224" y="200025"/>
                  <a:pt x="50006" y="200025"/>
                </a:cubicBezTo>
                <a:close/>
                <a:moveTo>
                  <a:pt x="157162" y="0"/>
                </a:moveTo>
                <a:cubicBezTo>
                  <a:pt x="172944" y="0"/>
                  <a:pt x="185737" y="12793"/>
                  <a:pt x="185737" y="28575"/>
                </a:cubicBezTo>
                <a:cubicBezTo>
                  <a:pt x="185737" y="44356"/>
                  <a:pt x="172944" y="57150"/>
                  <a:pt x="157162" y="57150"/>
                </a:cubicBezTo>
                <a:cubicBezTo>
                  <a:pt x="141380" y="57150"/>
                  <a:pt x="128587" y="44356"/>
                  <a:pt x="128587" y="28575"/>
                </a:cubicBezTo>
                <a:cubicBezTo>
                  <a:pt x="128587" y="12793"/>
                  <a:pt x="141380" y="0"/>
                  <a:pt x="157162" y="0"/>
                </a:cubicBezTo>
                <a:close/>
                <a:moveTo>
                  <a:pt x="35718" y="57150"/>
                </a:moveTo>
                <a:cubicBezTo>
                  <a:pt x="55445" y="57150"/>
                  <a:pt x="71437" y="73141"/>
                  <a:pt x="71437" y="92868"/>
                </a:cubicBezTo>
                <a:cubicBezTo>
                  <a:pt x="71437" y="112595"/>
                  <a:pt x="55445" y="128587"/>
                  <a:pt x="35718" y="128587"/>
                </a:cubicBezTo>
                <a:cubicBezTo>
                  <a:pt x="15991" y="128587"/>
                  <a:pt x="0" y="112595"/>
                  <a:pt x="0" y="92868"/>
                </a:cubicBezTo>
                <a:cubicBezTo>
                  <a:pt x="0" y="73141"/>
                  <a:pt x="15991" y="57150"/>
                  <a:pt x="35718" y="57150"/>
                </a:cubicBezTo>
                <a:close/>
                <a:moveTo>
                  <a:pt x="264318" y="200025"/>
                </a:moveTo>
                <a:cubicBezTo>
                  <a:pt x="280100" y="200025"/>
                  <a:pt x="292893" y="212818"/>
                  <a:pt x="292893" y="228600"/>
                </a:cubicBezTo>
                <a:cubicBezTo>
                  <a:pt x="292893" y="244381"/>
                  <a:pt x="280100" y="257175"/>
                  <a:pt x="264318" y="257175"/>
                </a:cubicBezTo>
                <a:cubicBezTo>
                  <a:pt x="248537" y="257175"/>
                  <a:pt x="235743" y="244381"/>
                  <a:pt x="235743" y="228600"/>
                </a:cubicBezTo>
                <a:cubicBezTo>
                  <a:pt x="235743" y="212818"/>
                  <a:pt x="248537" y="200025"/>
                  <a:pt x="264318" y="200025"/>
                </a:cubicBezTo>
                <a:close/>
                <a:moveTo>
                  <a:pt x="278606" y="57150"/>
                </a:moveTo>
                <a:cubicBezTo>
                  <a:pt x="298333" y="57150"/>
                  <a:pt x="314325" y="73141"/>
                  <a:pt x="314325" y="92868"/>
                </a:cubicBezTo>
                <a:cubicBezTo>
                  <a:pt x="314325" y="112595"/>
                  <a:pt x="298333" y="128587"/>
                  <a:pt x="278606" y="128587"/>
                </a:cubicBezTo>
                <a:cubicBezTo>
                  <a:pt x="258879" y="128587"/>
                  <a:pt x="242887" y="112595"/>
                  <a:pt x="242887" y="92868"/>
                </a:cubicBezTo>
                <a:cubicBezTo>
                  <a:pt x="242887" y="73141"/>
                  <a:pt x="258879" y="57150"/>
                  <a:pt x="278606" y="57150"/>
                </a:cubicBezTo>
                <a:close/>
                <a:moveTo>
                  <a:pt x="117371" y="126958"/>
                </a:moveTo>
                <a:lnTo>
                  <a:pt x="50006" y="100012"/>
                </a:lnTo>
                <a:moveTo>
                  <a:pt x="196924" y="126973"/>
                </a:moveTo>
                <a:lnTo>
                  <a:pt x="264318" y="100012"/>
                </a:lnTo>
                <a:moveTo>
                  <a:pt x="157162" y="57150"/>
                </a:moveTo>
                <a:lnTo>
                  <a:pt x="157162" y="100012"/>
                </a:lnTo>
                <a:moveTo>
                  <a:pt x="172978" y="182708"/>
                </a:moveTo>
                <a:lnTo>
                  <a:pt x="192881" y="328612"/>
                </a:lnTo>
                <a:moveTo>
                  <a:pt x="121443" y="328612"/>
                </a:moveTo>
                <a:lnTo>
                  <a:pt x="141346" y="182708"/>
                </a:lnTo>
                <a:moveTo>
                  <a:pt x="157162" y="100012"/>
                </a:moveTo>
                <a:cubicBezTo>
                  <a:pt x="180834" y="100012"/>
                  <a:pt x="200025" y="119202"/>
                  <a:pt x="200025" y="142875"/>
                </a:cubicBezTo>
                <a:cubicBezTo>
                  <a:pt x="200025" y="166547"/>
                  <a:pt x="180834" y="185737"/>
                  <a:pt x="157162" y="185737"/>
                </a:cubicBezTo>
                <a:cubicBezTo>
                  <a:pt x="133490" y="185737"/>
                  <a:pt x="114300" y="166547"/>
                  <a:pt x="114300" y="142875"/>
                </a:cubicBezTo>
                <a:cubicBezTo>
                  <a:pt x="114300" y="119202"/>
                  <a:pt x="133490" y="100012"/>
                  <a:pt x="157162" y="100012"/>
                </a:cubicBezTo>
                <a:close/>
              </a:path>
            </a:pathLst>
          </a:custGeom>
          <a:noFill/>
          <a:ln cap="flat" cmpd="sng" w="14275">
            <a:solidFill>
              <a:srgbClr val="4E88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2" name="Google Shape;242;p32"/>
          <p:cNvSpPr/>
          <p:nvPr/>
        </p:nvSpPr>
        <p:spPr>
          <a:xfrm>
            <a:off x="6289450" y="1927840"/>
            <a:ext cx="258532" cy="314646"/>
          </a:xfrm>
          <a:custGeom>
            <a:rect b="b" l="l" r="r" t="t"/>
            <a:pathLst>
              <a:path extrusionOk="0" h="328612" w="314325">
                <a:moveTo>
                  <a:pt x="28575" y="164306"/>
                </a:moveTo>
                <a:lnTo>
                  <a:pt x="0" y="164306"/>
                </a:lnTo>
                <a:moveTo>
                  <a:pt x="85725" y="164306"/>
                </a:moveTo>
                <a:lnTo>
                  <a:pt x="157162" y="164306"/>
                </a:lnTo>
                <a:moveTo>
                  <a:pt x="214312" y="164306"/>
                </a:moveTo>
                <a:lnTo>
                  <a:pt x="314325" y="164306"/>
                </a:lnTo>
                <a:moveTo>
                  <a:pt x="285421" y="135731"/>
                </a:moveTo>
                <a:lnTo>
                  <a:pt x="314325" y="164306"/>
                </a:lnTo>
                <a:lnTo>
                  <a:pt x="285421" y="192881"/>
                </a:lnTo>
                <a:moveTo>
                  <a:pt x="28575" y="164306"/>
                </a:moveTo>
                <a:cubicBezTo>
                  <a:pt x="28575" y="148524"/>
                  <a:pt x="41368" y="135731"/>
                  <a:pt x="57150" y="135731"/>
                </a:cubicBezTo>
                <a:cubicBezTo>
                  <a:pt x="72931" y="135731"/>
                  <a:pt x="85725" y="148524"/>
                  <a:pt x="85725" y="164306"/>
                </a:cubicBezTo>
                <a:cubicBezTo>
                  <a:pt x="85725" y="180087"/>
                  <a:pt x="72931" y="192881"/>
                  <a:pt x="57150" y="192881"/>
                </a:cubicBezTo>
                <a:cubicBezTo>
                  <a:pt x="41368" y="192881"/>
                  <a:pt x="28575" y="180087"/>
                  <a:pt x="28575" y="164306"/>
                </a:cubicBezTo>
                <a:moveTo>
                  <a:pt x="157162" y="164306"/>
                </a:moveTo>
                <a:cubicBezTo>
                  <a:pt x="157162" y="148524"/>
                  <a:pt x="169955" y="135731"/>
                  <a:pt x="185737" y="135731"/>
                </a:cubicBezTo>
                <a:cubicBezTo>
                  <a:pt x="201518" y="135731"/>
                  <a:pt x="214312" y="148524"/>
                  <a:pt x="214312" y="164306"/>
                </a:cubicBezTo>
                <a:cubicBezTo>
                  <a:pt x="214312" y="180087"/>
                  <a:pt x="201518" y="192881"/>
                  <a:pt x="185737" y="192881"/>
                </a:cubicBezTo>
                <a:cubicBezTo>
                  <a:pt x="169955" y="192881"/>
                  <a:pt x="157162" y="180087"/>
                  <a:pt x="157162" y="164306"/>
                </a:cubicBezTo>
                <a:moveTo>
                  <a:pt x="185737" y="135731"/>
                </a:moveTo>
                <a:lnTo>
                  <a:pt x="185737" y="85725"/>
                </a:lnTo>
                <a:moveTo>
                  <a:pt x="57150" y="192881"/>
                </a:moveTo>
                <a:lnTo>
                  <a:pt x="57150" y="242887"/>
                </a:lnTo>
                <a:moveTo>
                  <a:pt x="142875" y="0"/>
                </a:moveTo>
                <a:lnTo>
                  <a:pt x="228600" y="0"/>
                </a:lnTo>
                <a:cubicBezTo>
                  <a:pt x="228600" y="0"/>
                  <a:pt x="242887" y="0"/>
                  <a:pt x="242887" y="14287"/>
                </a:cubicBezTo>
                <a:lnTo>
                  <a:pt x="242887" y="71437"/>
                </a:lnTo>
                <a:cubicBezTo>
                  <a:pt x="242887" y="71437"/>
                  <a:pt x="242887" y="85725"/>
                  <a:pt x="228600" y="85725"/>
                </a:cubicBezTo>
                <a:lnTo>
                  <a:pt x="142875" y="85725"/>
                </a:lnTo>
                <a:cubicBezTo>
                  <a:pt x="142875" y="85725"/>
                  <a:pt x="128587" y="85725"/>
                  <a:pt x="128587" y="71437"/>
                </a:cubicBezTo>
                <a:lnTo>
                  <a:pt x="128587" y="14287"/>
                </a:lnTo>
                <a:cubicBezTo>
                  <a:pt x="128587" y="14287"/>
                  <a:pt x="128587" y="0"/>
                  <a:pt x="142875" y="0"/>
                </a:cubicBezTo>
                <a:moveTo>
                  <a:pt x="14287" y="242887"/>
                </a:moveTo>
                <a:lnTo>
                  <a:pt x="100012" y="242887"/>
                </a:lnTo>
                <a:cubicBezTo>
                  <a:pt x="100012" y="242887"/>
                  <a:pt x="114300" y="242887"/>
                  <a:pt x="114300" y="257175"/>
                </a:cubicBezTo>
                <a:lnTo>
                  <a:pt x="114300" y="314325"/>
                </a:lnTo>
                <a:cubicBezTo>
                  <a:pt x="114300" y="314325"/>
                  <a:pt x="114300" y="328612"/>
                  <a:pt x="100012" y="328612"/>
                </a:cubicBezTo>
                <a:lnTo>
                  <a:pt x="14287" y="328612"/>
                </a:lnTo>
                <a:cubicBezTo>
                  <a:pt x="14287" y="328612"/>
                  <a:pt x="0" y="328612"/>
                  <a:pt x="0" y="314325"/>
                </a:cubicBezTo>
                <a:lnTo>
                  <a:pt x="0" y="257175"/>
                </a:lnTo>
                <a:cubicBezTo>
                  <a:pt x="0" y="257175"/>
                  <a:pt x="0" y="242887"/>
                  <a:pt x="14287" y="242887"/>
                </a:cubicBezTo>
              </a:path>
            </a:pathLst>
          </a:custGeom>
          <a:noFill/>
          <a:ln cap="flat" cmpd="sng" w="14275">
            <a:solidFill>
              <a:srgbClr val="DE58A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3" name="Google Shape;243;p32"/>
          <p:cNvSpPr txBox="1"/>
          <p:nvPr>
            <p:ph idx="4294967295" type="title"/>
          </p:nvPr>
        </p:nvSpPr>
        <p:spPr>
          <a:xfrm>
            <a:off x="311700" y="445025"/>
            <a:ext cx="8520600" cy="572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 sz="2500">
                <a:solidFill>
                  <a:srgbClr val="004892"/>
                </a:solidFill>
                <a:latin typeface="Lato"/>
                <a:ea typeface="Lato"/>
                <a:cs typeface="Lato"/>
                <a:sym typeface="Lato"/>
              </a:rPr>
              <a:t>When to use log frame &amp; ToC?</a:t>
            </a:r>
            <a:endParaRPr b="1" sz="2500">
              <a:solidFill>
                <a:srgbClr val="004892"/>
              </a:solidFill>
              <a:latin typeface="Lato"/>
              <a:ea typeface="Lato"/>
              <a:cs typeface="Lato"/>
              <a:sym typeface="Lato"/>
            </a:endParaRPr>
          </a:p>
        </p:txBody>
      </p:sp>
      <p:sp>
        <p:nvSpPr>
          <p:cNvPr id="244" name="Google Shape;244;p32"/>
          <p:cNvSpPr/>
          <p:nvPr/>
        </p:nvSpPr>
        <p:spPr>
          <a:xfrm>
            <a:off x="469975" y="2268875"/>
            <a:ext cx="3734400" cy="20793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27000" lvl="0" marL="114300" rtl="0" algn="l">
              <a:spcBef>
                <a:spcPts val="0"/>
              </a:spcBef>
              <a:spcAft>
                <a:spcPts val="0"/>
              </a:spcAft>
              <a:buSzPts val="1100"/>
              <a:buFont typeface="Lato"/>
              <a:buChar char="●"/>
            </a:pPr>
            <a:r>
              <a:rPr lang="en" sz="1100">
                <a:latin typeface="Lato"/>
                <a:ea typeface="Lato"/>
                <a:cs typeface="Lato"/>
                <a:sym typeface="Lato"/>
              </a:rPr>
              <a:t>The project is complex with multiple stakeholders</a:t>
            </a:r>
            <a:endParaRPr sz="1100">
              <a:latin typeface="Lato"/>
              <a:ea typeface="Lato"/>
              <a:cs typeface="Lato"/>
              <a:sym typeface="Lato"/>
            </a:endParaRPr>
          </a:p>
          <a:p>
            <a:pPr indent="-57150" lvl="0" marL="114300" rtl="0" algn="l">
              <a:spcBef>
                <a:spcPts val="0"/>
              </a:spcBef>
              <a:spcAft>
                <a:spcPts val="0"/>
              </a:spcAft>
              <a:buNone/>
            </a:pPr>
            <a:r>
              <a:t/>
            </a:r>
            <a:endParaRPr sz="1100">
              <a:latin typeface="Lato"/>
              <a:ea typeface="Lato"/>
              <a:cs typeface="Lato"/>
              <a:sym typeface="Lato"/>
            </a:endParaRPr>
          </a:p>
          <a:p>
            <a:pPr indent="-127000" lvl="0" marL="114300" rtl="0" algn="l">
              <a:spcBef>
                <a:spcPts val="0"/>
              </a:spcBef>
              <a:spcAft>
                <a:spcPts val="0"/>
              </a:spcAft>
              <a:buSzPts val="1100"/>
              <a:buFont typeface="Lato"/>
              <a:buChar char="●"/>
            </a:pPr>
            <a:r>
              <a:rPr lang="en" sz="1100">
                <a:latin typeface="Lato"/>
                <a:ea typeface="Lato"/>
                <a:cs typeface="Lato"/>
                <a:sym typeface="Lato"/>
              </a:rPr>
              <a:t>Long-term, strategic change is the focus</a:t>
            </a:r>
            <a:endParaRPr sz="1100">
              <a:latin typeface="Lato"/>
              <a:ea typeface="Lato"/>
              <a:cs typeface="Lato"/>
              <a:sym typeface="Lato"/>
            </a:endParaRPr>
          </a:p>
          <a:p>
            <a:pPr indent="0" lvl="0" marL="914400" rtl="0" algn="l">
              <a:spcBef>
                <a:spcPts val="0"/>
              </a:spcBef>
              <a:spcAft>
                <a:spcPts val="0"/>
              </a:spcAft>
              <a:buNone/>
            </a:pPr>
            <a:r>
              <a:t/>
            </a:r>
            <a:endParaRPr sz="1100">
              <a:latin typeface="Lato"/>
              <a:ea typeface="Lato"/>
              <a:cs typeface="Lato"/>
              <a:sym typeface="Lato"/>
            </a:endParaRPr>
          </a:p>
          <a:p>
            <a:pPr indent="-127000" lvl="0" marL="114300" rtl="0" algn="l">
              <a:spcBef>
                <a:spcPts val="0"/>
              </a:spcBef>
              <a:spcAft>
                <a:spcPts val="0"/>
              </a:spcAft>
              <a:buSzPts val="1100"/>
              <a:buFont typeface="Lato"/>
              <a:buChar char="●"/>
            </a:pPr>
            <a:r>
              <a:rPr lang="en" sz="1100">
                <a:latin typeface="Lato"/>
                <a:ea typeface="Lato"/>
                <a:cs typeface="Lato"/>
                <a:sym typeface="Lato"/>
              </a:rPr>
              <a:t>Understanding assumptions and context is important</a:t>
            </a:r>
            <a:endParaRPr sz="1100">
              <a:latin typeface="Lato"/>
              <a:ea typeface="Lato"/>
              <a:cs typeface="Lato"/>
              <a:sym typeface="Lato"/>
            </a:endParaRPr>
          </a:p>
          <a:p>
            <a:pPr indent="0" lvl="0" marL="914400" rtl="0" algn="l">
              <a:spcBef>
                <a:spcPts val="0"/>
              </a:spcBef>
              <a:spcAft>
                <a:spcPts val="0"/>
              </a:spcAft>
              <a:buNone/>
            </a:pPr>
            <a:r>
              <a:t/>
            </a:r>
            <a:endParaRPr sz="1100">
              <a:latin typeface="Lato"/>
              <a:ea typeface="Lato"/>
              <a:cs typeface="Lato"/>
              <a:sym typeface="Lato"/>
            </a:endParaRPr>
          </a:p>
          <a:p>
            <a:pPr indent="-127000" lvl="0" marL="114300" rtl="0" algn="l">
              <a:spcBef>
                <a:spcPts val="0"/>
              </a:spcBef>
              <a:spcAft>
                <a:spcPts val="0"/>
              </a:spcAft>
              <a:buSzPts val="1100"/>
              <a:buFont typeface="Lato"/>
              <a:buChar char="●"/>
            </a:pPr>
            <a:r>
              <a:rPr lang="en" sz="1100">
                <a:latin typeface="Lato"/>
                <a:ea typeface="Lato"/>
                <a:cs typeface="Lato"/>
                <a:sym typeface="Lato"/>
              </a:rPr>
              <a:t>You want to map how and why change happens</a:t>
            </a:r>
            <a:endParaRPr sz="1100">
              <a:latin typeface="Lato"/>
              <a:ea typeface="Lato"/>
              <a:cs typeface="Lato"/>
              <a:sym typeface="Lato"/>
            </a:endParaRPr>
          </a:p>
          <a:p>
            <a:pPr indent="0" lvl="0" marL="914400" rtl="0" algn="l">
              <a:spcBef>
                <a:spcPts val="0"/>
              </a:spcBef>
              <a:spcAft>
                <a:spcPts val="0"/>
              </a:spcAft>
              <a:buNone/>
            </a:pPr>
            <a:r>
              <a:t/>
            </a:r>
            <a:endParaRPr sz="1100">
              <a:latin typeface="Lato"/>
              <a:ea typeface="Lato"/>
              <a:cs typeface="Lato"/>
              <a:sym typeface="Lato"/>
            </a:endParaRPr>
          </a:p>
          <a:p>
            <a:pPr indent="-127000" lvl="0" marL="114300" rtl="0" algn="l">
              <a:spcBef>
                <a:spcPts val="0"/>
              </a:spcBef>
              <a:spcAft>
                <a:spcPts val="0"/>
              </a:spcAft>
              <a:buSzPts val="1100"/>
              <a:buFont typeface="Lato"/>
              <a:buChar char="●"/>
            </a:pPr>
            <a:r>
              <a:rPr lang="en" sz="1100">
                <a:latin typeface="Lato"/>
                <a:ea typeface="Lato"/>
                <a:cs typeface="Lato"/>
                <a:sym typeface="Lato"/>
              </a:rPr>
              <a:t>Planning starts before the intervention</a:t>
            </a:r>
            <a:endParaRPr sz="1100">
              <a:latin typeface="Lato"/>
              <a:ea typeface="Lato"/>
              <a:cs typeface="Lato"/>
              <a:sym typeface="Lato"/>
            </a:endParaRPr>
          </a:p>
        </p:txBody>
      </p:sp>
      <p:sp>
        <p:nvSpPr>
          <p:cNvPr id="245" name="Google Shape;245;p32"/>
          <p:cNvSpPr/>
          <p:nvPr/>
        </p:nvSpPr>
        <p:spPr>
          <a:xfrm>
            <a:off x="4928800" y="2572750"/>
            <a:ext cx="3875100" cy="2155500"/>
          </a:xfrm>
          <a:prstGeom prst="rect">
            <a:avLst/>
          </a:prstGeom>
          <a:solidFill>
            <a:srgbClr val="FFD7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84150" lvl="0" marL="171450" rtl="0" algn="l">
              <a:spcBef>
                <a:spcPts val="0"/>
              </a:spcBef>
              <a:spcAft>
                <a:spcPts val="0"/>
              </a:spcAft>
              <a:buSzPts val="1100"/>
              <a:buFont typeface="Lato"/>
              <a:buChar char="●"/>
            </a:pPr>
            <a:r>
              <a:rPr lang="en" sz="1100">
                <a:latin typeface="Lato"/>
                <a:ea typeface="Lato"/>
                <a:cs typeface="Lato"/>
                <a:sym typeface="Lato"/>
              </a:rPr>
              <a:t>The project is simple and linear</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184150" lvl="0" marL="171450" rtl="0" algn="l">
              <a:spcBef>
                <a:spcPts val="0"/>
              </a:spcBef>
              <a:spcAft>
                <a:spcPts val="0"/>
              </a:spcAft>
              <a:buSzPts val="1100"/>
              <a:buFont typeface="Lato"/>
              <a:buChar char="●"/>
            </a:pPr>
            <a:r>
              <a:rPr lang="en" sz="1100">
                <a:latin typeface="Lato"/>
                <a:ea typeface="Lato"/>
                <a:cs typeface="Lato"/>
                <a:sym typeface="Lato"/>
              </a:rPr>
              <a:t>Short- or medium-term project management is needed</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184150" lvl="0" marL="171450" rtl="0" algn="l">
              <a:spcBef>
                <a:spcPts val="0"/>
              </a:spcBef>
              <a:spcAft>
                <a:spcPts val="0"/>
              </a:spcAft>
              <a:buSzPts val="1100"/>
              <a:buFont typeface="Lato"/>
              <a:buChar char="●"/>
            </a:pPr>
            <a:r>
              <a:rPr lang="en" sz="1100">
                <a:latin typeface="Lato"/>
                <a:ea typeface="Lato"/>
                <a:cs typeface="Lato"/>
                <a:sym typeface="Lato"/>
              </a:rPr>
              <a:t>You need a quick summary of inputs to outcomes</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184150" lvl="0" marL="171450" rtl="0" algn="l">
              <a:spcBef>
                <a:spcPts val="0"/>
              </a:spcBef>
              <a:spcAft>
                <a:spcPts val="0"/>
              </a:spcAft>
              <a:buSzPts val="1100"/>
              <a:buFont typeface="Lato"/>
              <a:buChar char="●"/>
            </a:pPr>
            <a:r>
              <a:rPr lang="en" sz="1100">
                <a:latin typeface="Lato"/>
                <a:ea typeface="Lato"/>
                <a:cs typeface="Lato"/>
                <a:sym typeface="Lato"/>
              </a:rPr>
              <a:t>Donor reporting and structured formats are required</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184150" lvl="0" marL="171450" rtl="0" algn="l">
              <a:spcBef>
                <a:spcPts val="0"/>
              </a:spcBef>
              <a:spcAft>
                <a:spcPts val="0"/>
              </a:spcAft>
              <a:buSzPts val="1100"/>
              <a:buFont typeface="Lato"/>
              <a:buChar char="●"/>
            </a:pPr>
            <a:r>
              <a:rPr lang="en" sz="1100">
                <a:latin typeface="Lato"/>
                <a:ea typeface="Lato"/>
                <a:cs typeface="Lato"/>
                <a:sym typeface="Lato"/>
              </a:rPr>
              <a:t>The project is already designed and needs organizing</a:t>
            </a:r>
            <a:endParaRPr sz="1100">
              <a:latin typeface="Lato"/>
              <a:ea typeface="Lato"/>
              <a:cs typeface="Lato"/>
              <a:sym typeface="Lato"/>
            </a:endParaRPr>
          </a:p>
        </p:txBody>
      </p:sp>
      <p:sp>
        <p:nvSpPr>
          <p:cNvPr id="246" name="Google Shape;246;p32"/>
          <p:cNvSpPr txBox="1"/>
          <p:nvPr/>
        </p:nvSpPr>
        <p:spPr>
          <a:xfrm>
            <a:off x="2233625" y="15342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0B5394"/>
                </a:solidFill>
                <a:latin typeface="Lato"/>
                <a:ea typeface="Lato"/>
                <a:cs typeface="Lato"/>
                <a:sym typeface="Lato"/>
              </a:rPr>
              <a:t>Theory of Change</a:t>
            </a:r>
            <a:endParaRPr>
              <a:solidFill>
                <a:srgbClr val="0B5394"/>
              </a:solidFill>
            </a:endParaRPr>
          </a:p>
        </p:txBody>
      </p:sp>
      <p:sp>
        <p:nvSpPr>
          <p:cNvPr id="247" name="Google Shape;247;p32"/>
          <p:cNvSpPr txBox="1"/>
          <p:nvPr/>
        </p:nvSpPr>
        <p:spPr>
          <a:xfrm>
            <a:off x="4112550" y="19081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rgbClr val="A64D79"/>
                </a:solidFill>
                <a:latin typeface="Lato"/>
                <a:ea typeface="Lato"/>
                <a:cs typeface="Lato"/>
                <a:sym typeface="Lato"/>
              </a:rPr>
              <a:t>Logical Framework</a:t>
            </a:r>
            <a:endParaRPr>
              <a:solidFill>
                <a:srgbClr val="A64D79"/>
              </a:solidFill>
            </a:endParaRPr>
          </a:p>
        </p:txBody>
      </p: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ppt_w</p:attrName>
                                        </p:attrNameLst>
                                      </p:cBhvr>
                                      <p:tavLst>
                                        <p:tav fmla="" tm="0">
                                          <p:val>
                                            <p:strVal val="0"/>
                                          </p:val>
                                        </p:tav>
                                        <p:tav fmla="" tm="100000">
                                          <p:val>
                                            <p:strVal val="#ppt_w"/>
                                          </p:val>
                                        </p:tav>
                                      </p:tavLst>
                                    </p:anim>
                                    <p:anim calcmode="lin" valueType="num">
                                      <p:cBhvr additive="base">
                                        <p:cTn dur="1000"/>
                                        <p:tgtEl>
                                          <p:spTgt spid="245"/>
                                        </p:tgtEl>
                                        <p:attrNameLst>
                                          <p:attrName>ppt_h</p:attrName>
                                        </p:attrNameLst>
                                      </p:cBhvr>
                                      <p:tavLst>
                                        <p:tav fmla="" tm="0">
                                          <p:val>
                                            <p:strVal val="0"/>
                                          </p:val>
                                        </p:tav>
                                        <p:tav fmla="" tm="100000">
                                          <p:val>
                                            <p:strVal val="#ppt_h"/>
                                          </p:val>
                                        </p:tav>
                                      </p:tavLst>
                                    </p:anim>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1000"/>
                                        <p:tgtEl>
                                          <p:spTgt spid="244"/>
                                        </p:tgtEl>
                                        <p:attrNameLst>
                                          <p:attrName>ppt_w</p:attrName>
                                        </p:attrNameLst>
                                      </p:cBhvr>
                                      <p:tavLst>
                                        <p:tav fmla="" tm="0">
                                          <p:val>
                                            <p:strVal val="0"/>
                                          </p:val>
                                        </p:tav>
                                        <p:tav fmla="" tm="100000">
                                          <p:val>
                                            <p:strVal val="#ppt_w"/>
                                          </p:val>
                                        </p:tav>
                                      </p:tavLst>
                                    </p:anim>
                                    <p:anim calcmode="lin" valueType="num">
                                      <p:cBhvr additive="base">
                                        <p:cTn dur="1000"/>
                                        <p:tgtEl>
                                          <p:spTgt spid="2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047725" y="288825"/>
            <a:ext cx="6703200" cy="369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2500">
                <a:solidFill>
                  <a:srgbClr val="004892"/>
                </a:solidFill>
                <a:latin typeface="Arial"/>
                <a:ea typeface="Arial"/>
                <a:cs typeface="Arial"/>
                <a:sym typeface="Arial"/>
              </a:rPr>
              <a:t>An Example of a ToC Framework</a:t>
            </a:r>
            <a:endParaRPr b="1" sz="2500">
              <a:solidFill>
                <a:srgbClr val="004892"/>
              </a:solidFill>
              <a:latin typeface="Arial"/>
              <a:ea typeface="Arial"/>
              <a:cs typeface="Arial"/>
              <a:sym typeface="Arial"/>
            </a:endParaRPr>
          </a:p>
        </p:txBody>
      </p:sp>
      <p:sp>
        <p:nvSpPr>
          <p:cNvPr id="253" name="Google Shape;253;p33"/>
          <p:cNvSpPr txBox="1"/>
          <p:nvPr/>
        </p:nvSpPr>
        <p:spPr>
          <a:xfrm>
            <a:off x="639950" y="816575"/>
            <a:ext cx="1650600" cy="2651100"/>
          </a:xfrm>
          <a:prstGeom prst="rect">
            <a:avLst/>
          </a:prstGeom>
          <a:solidFill>
            <a:srgbClr val="D9D2E9"/>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54" name="Google Shape;254;p33"/>
          <p:cNvSpPr txBox="1"/>
          <p:nvPr/>
        </p:nvSpPr>
        <p:spPr>
          <a:xfrm>
            <a:off x="3992238" y="821375"/>
            <a:ext cx="1554600" cy="2651100"/>
          </a:xfrm>
          <a:prstGeom prst="rect">
            <a:avLst/>
          </a:prstGeom>
          <a:solidFill>
            <a:srgbClr val="D9EAD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55" name="Google Shape;255;p33"/>
          <p:cNvSpPr txBox="1"/>
          <p:nvPr/>
        </p:nvSpPr>
        <p:spPr>
          <a:xfrm>
            <a:off x="5772175" y="821375"/>
            <a:ext cx="1140000" cy="2651100"/>
          </a:xfrm>
          <a:prstGeom prst="rect">
            <a:avLst/>
          </a:prstGeom>
          <a:solidFill>
            <a:srgbClr val="DCE9FF"/>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56" name="Google Shape;256;p33"/>
          <p:cNvSpPr txBox="1"/>
          <p:nvPr/>
        </p:nvSpPr>
        <p:spPr>
          <a:xfrm>
            <a:off x="7001625" y="816575"/>
            <a:ext cx="1437600" cy="2625300"/>
          </a:xfrm>
          <a:prstGeom prst="rect">
            <a:avLst/>
          </a:prstGeom>
          <a:solidFill>
            <a:srgbClr val="FCE5CD"/>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57" name="Google Shape;257;p33"/>
          <p:cNvSpPr txBox="1"/>
          <p:nvPr/>
        </p:nvSpPr>
        <p:spPr>
          <a:xfrm>
            <a:off x="993350" y="2838825"/>
            <a:ext cx="94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Inputs</a:t>
            </a:r>
            <a:endParaRPr>
              <a:latin typeface="Lato"/>
              <a:ea typeface="Lato"/>
              <a:cs typeface="Lato"/>
              <a:sym typeface="Lato"/>
            </a:endParaRPr>
          </a:p>
        </p:txBody>
      </p:sp>
      <p:sp>
        <p:nvSpPr>
          <p:cNvPr id="258" name="Google Shape;258;p33"/>
          <p:cNvSpPr txBox="1"/>
          <p:nvPr/>
        </p:nvSpPr>
        <p:spPr>
          <a:xfrm>
            <a:off x="4297638" y="3131925"/>
            <a:ext cx="94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Outputs</a:t>
            </a:r>
            <a:endParaRPr>
              <a:latin typeface="Lato"/>
              <a:ea typeface="Lato"/>
              <a:cs typeface="Lato"/>
              <a:sym typeface="Lato"/>
            </a:endParaRPr>
          </a:p>
        </p:txBody>
      </p:sp>
      <p:sp>
        <p:nvSpPr>
          <p:cNvPr id="259" name="Google Shape;259;p33"/>
          <p:cNvSpPr txBox="1"/>
          <p:nvPr/>
        </p:nvSpPr>
        <p:spPr>
          <a:xfrm>
            <a:off x="5870275" y="2907375"/>
            <a:ext cx="94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Outcomes</a:t>
            </a:r>
            <a:endParaRPr>
              <a:latin typeface="Lato"/>
              <a:ea typeface="Lato"/>
              <a:cs typeface="Lato"/>
              <a:sym typeface="Lato"/>
            </a:endParaRPr>
          </a:p>
        </p:txBody>
      </p:sp>
      <p:sp>
        <p:nvSpPr>
          <p:cNvPr id="260" name="Google Shape;260;p33"/>
          <p:cNvSpPr txBox="1"/>
          <p:nvPr/>
        </p:nvSpPr>
        <p:spPr>
          <a:xfrm>
            <a:off x="7248525" y="2983575"/>
            <a:ext cx="943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Impact</a:t>
            </a:r>
            <a:endParaRPr>
              <a:latin typeface="Lato"/>
              <a:ea typeface="Lato"/>
              <a:cs typeface="Lato"/>
              <a:sym typeface="Lato"/>
            </a:endParaRPr>
          </a:p>
        </p:txBody>
      </p:sp>
      <p:sp>
        <p:nvSpPr>
          <p:cNvPr id="261" name="Google Shape;261;p33"/>
          <p:cNvSpPr/>
          <p:nvPr/>
        </p:nvSpPr>
        <p:spPr>
          <a:xfrm>
            <a:off x="873075" y="1234938"/>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62" name="Google Shape;262;p33"/>
          <p:cNvSpPr/>
          <p:nvPr/>
        </p:nvSpPr>
        <p:spPr>
          <a:xfrm>
            <a:off x="873075" y="1564388"/>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63" name="Google Shape;263;p33"/>
          <p:cNvSpPr/>
          <p:nvPr/>
        </p:nvSpPr>
        <p:spPr>
          <a:xfrm>
            <a:off x="873075" y="1902650"/>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64" name="Google Shape;264;p33"/>
          <p:cNvSpPr/>
          <p:nvPr/>
        </p:nvSpPr>
        <p:spPr>
          <a:xfrm>
            <a:off x="873075" y="2249725"/>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65" name="Google Shape;265;p33"/>
          <p:cNvSpPr/>
          <p:nvPr/>
        </p:nvSpPr>
        <p:spPr>
          <a:xfrm>
            <a:off x="4146125" y="990000"/>
            <a:ext cx="1349400" cy="4806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Cattle Health Insurance is bought</a:t>
            </a:r>
            <a:endParaRPr sz="1000"/>
          </a:p>
        </p:txBody>
      </p:sp>
      <p:sp>
        <p:nvSpPr>
          <p:cNvPr id="266" name="Google Shape;266;p33"/>
          <p:cNvSpPr/>
          <p:nvPr/>
        </p:nvSpPr>
        <p:spPr>
          <a:xfrm>
            <a:off x="4136263" y="1662250"/>
            <a:ext cx="1349400" cy="572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Awareness camps on Cattle Health includes participation of govt livestock department</a:t>
            </a:r>
            <a:endParaRPr sz="800"/>
          </a:p>
        </p:txBody>
      </p:sp>
      <p:sp>
        <p:nvSpPr>
          <p:cNvPr id="267" name="Google Shape;267;p33"/>
          <p:cNvSpPr/>
          <p:nvPr/>
        </p:nvSpPr>
        <p:spPr>
          <a:xfrm>
            <a:off x="4119288" y="2426625"/>
            <a:ext cx="1349400" cy="70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Data backed insights identifying reasons for mortality are submitted to various stakeholders</a:t>
            </a:r>
            <a:endParaRPr sz="800"/>
          </a:p>
        </p:txBody>
      </p:sp>
      <p:sp>
        <p:nvSpPr>
          <p:cNvPr id="268" name="Google Shape;268;p33"/>
          <p:cNvSpPr/>
          <p:nvPr/>
        </p:nvSpPr>
        <p:spPr>
          <a:xfrm>
            <a:off x="5921413" y="1000525"/>
            <a:ext cx="841500" cy="654000"/>
          </a:xfrm>
          <a:prstGeom prst="roundRect">
            <a:avLst>
              <a:gd fmla="val 5301"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Cattle owners spend on treatment</a:t>
            </a:r>
            <a:endParaRPr sz="800"/>
          </a:p>
          <a:p>
            <a:pPr indent="0" lvl="0" marL="0" rtl="0" algn="ctr">
              <a:spcBef>
                <a:spcPts val="0"/>
              </a:spcBef>
              <a:spcAft>
                <a:spcPts val="0"/>
              </a:spcAft>
              <a:buNone/>
            </a:pPr>
            <a:r>
              <a:rPr lang="en" sz="800"/>
              <a:t> </a:t>
            </a:r>
            <a:endParaRPr sz="800"/>
          </a:p>
        </p:txBody>
      </p:sp>
      <p:sp>
        <p:nvSpPr>
          <p:cNvPr id="269" name="Google Shape;269;p33"/>
          <p:cNvSpPr/>
          <p:nvPr/>
        </p:nvSpPr>
        <p:spPr>
          <a:xfrm>
            <a:off x="5870275" y="2020900"/>
            <a:ext cx="943800" cy="70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Cattle Immunisation is mandated by the govt </a:t>
            </a:r>
            <a:endParaRPr sz="800"/>
          </a:p>
        </p:txBody>
      </p:sp>
      <p:sp>
        <p:nvSpPr>
          <p:cNvPr id="270" name="Google Shape;270;p33"/>
          <p:cNvSpPr/>
          <p:nvPr/>
        </p:nvSpPr>
        <p:spPr>
          <a:xfrm>
            <a:off x="7163775" y="1958850"/>
            <a:ext cx="1069500" cy="366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Cattle mortality reduces</a:t>
            </a:r>
            <a:endParaRPr sz="900"/>
          </a:p>
        </p:txBody>
      </p:sp>
      <p:sp>
        <p:nvSpPr>
          <p:cNvPr id="271" name="Google Shape;271;p33"/>
          <p:cNvSpPr txBox="1"/>
          <p:nvPr/>
        </p:nvSpPr>
        <p:spPr>
          <a:xfrm>
            <a:off x="577900" y="3467675"/>
            <a:ext cx="8248800" cy="21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Lato"/>
                <a:ea typeface="Lato"/>
                <a:cs typeface="Lato"/>
                <a:sym typeface="Lato"/>
              </a:rPr>
              <a:t>Assumptions- </a:t>
            </a:r>
            <a:r>
              <a:rPr lang="en" sz="1200">
                <a:solidFill>
                  <a:schemeClr val="dk1"/>
                </a:solidFill>
                <a:latin typeface="Lato"/>
                <a:ea typeface="Lato"/>
                <a:cs typeface="Lato"/>
                <a:sym typeface="Lato"/>
              </a:rPr>
              <a:t>Cattle Insurance products are available and affordable for cattle owners</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		  Livestock department is active and has necessary vaccines in stock</a:t>
            </a:r>
            <a:endParaRPr sz="1200">
              <a:solidFill>
                <a:schemeClr val="dk1"/>
              </a:solidFill>
              <a:latin typeface="Lato"/>
              <a:ea typeface="Lato"/>
              <a:cs typeface="Lato"/>
              <a:sym typeface="Lato"/>
            </a:endParaRPr>
          </a:p>
          <a:p>
            <a:pPr indent="0" lvl="0" marL="914400" rtl="0" algn="l">
              <a:spcBef>
                <a:spcPts val="0"/>
              </a:spcBef>
              <a:spcAft>
                <a:spcPts val="0"/>
              </a:spcAft>
              <a:buNone/>
            </a:pPr>
            <a:r>
              <a:rPr lang="en" sz="1200">
                <a:solidFill>
                  <a:schemeClr val="dk1"/>
                </a:solidFill>
                <a:latin typeface="Lato"/>
                <a:ea typeface="Lato"/>
                <a:cs typeface="Lato"/>
                <a:sym typeface="Lato"/>
              </a:rPr>
              <a:t>  Insurance providers settle claims by cattle owners</a:t>
            </a:r>
            <a:endParaRPr sz="1200">
              <a:solidFill>
                <a:schemeClr val="dk1"/>
              </a:solidFill>
              <a:latin typeface="Lato"/>
              <a:ea typeface="Lato"/>
              <a:cs typeface="Lato"/>
              <a:sym typeface="Lato"/>
            </a:endParaRPr>
          </a:p>
          <a:p>
            <a:pPr indent="0" lvl="0" marL="0" rtl="0" algn="l">
              <a:spcBef>
                <a:spcPts val="0"/>
              </a:spcBef>
              <a:spcAft>
                <a:spcPts val="0"/>
              </a:spcAft>
              <a:buNone/>
            </a:pPr>
            <a:r>
              <a:rPr lang="en" sz="1200">
                <a:solidFill>
                  <a:schemeClr val="dk1"/>
                </a:solidFill>
                <a:latin typeface="Lato"/>
                <a:ea typeface="Lato"/>
                <a:cs typeface="Lato"/>
                <a:sym typeface="Lato"/>
              </a:rPr>
              <a:t>  	                 Immunisation can prevent death from diseases observed   </a:t>
            </a:r>
            <a:endParaRPr sz="1200">
              <a:solidFill>
                <a:schemeClr val="dk1"/>
              </a:solidFill>
              <a:latin typeface="Lato"/>
              <a:ea typeface="Lato"/>
              <a:cs typeface="Lato"/>
              <a:sym typeface="Lato"/>
            </a:endParaRPr>
          </a:p>
          <a:p>
            <a:pPr indent="0" lvl="0" marL="0" rtl="0" algn="l">
              <a:spcBef>
                <a:spcPts val="0"/>
              </a:spcBef>
              <a:spcAft>
                <a:spcPts val="0"/>
              </a:spcAft>
              <a:buNone/>
            </a:pPr>
            <a:r>
              <a:rPr b="1" lang="en" sz="1200">
                <a:solidFill>
                  <a:schemeClr val="dk1"/>
                </a:solidFill>
                <a:latin typeface="Lato"/>
                <a:ea typeface="Lato"/>
                <a:cs typeface="Lato"/>
                <a:sym typeface="Lato"/>
              </a:rPr>
              <a:t>Narratives- </a:t>
            </a:r>
            <a:r>
              <a:rPr lang="en" sz="1200">
                <a:solidFill>
                  <a:srgbClr val="351C75"/>
                </a:solidFill>
                <a:latin typeface="Lato"/>
                <a:ea typeface="Lato"/>
                <a:cs typeface="Lato"/>
                <a:sym typeface="Lato"/>
              </a:rPr>
              <a:t>The overall goal of the project is to improve the lifespan of cattle in rural Rajasthan. The impact sought is thus to reduce cattle mortality rates. The project aims at  doing xxxx so that cattle owners avail insurance and can afford to treat cattle. It is also expected that if cattle owners are made aware about the immunisation necessary and if linkages are created then all cattle will be immunised thereby reducing mortality arising out of many diseases</a:t>
            </a:r>
            <a:endParaRPr sz="1200">
              <a:solidFill>
                <a:srgbClr val="351C75"/>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a:p>
            <a:pPr indent="0" lvl="0" marL="0" rtl="0" algn="l">
              <a:spcBef>
                <a:spcPts val="0"/>
              </a:spcBef>
              <a:spcAft>
                <a:spcPts val="0"/>
              </a:spcAft>
              <a:buNone/>
            </a:pPr>
            <a:r>
              <a:t/>
            </a:r>
            <a:endParaRPr b="1" sz="1200">
              <a:solidFill>
                <a:schemeClr val="dk1"/>
              </a:solidFill>
              <a:latin typeface="Lato"/>
              <a:ea typeface="Lato"/>
              <a:cs typeface="Lato"/>
              <a:sym typeface="Lato"/>
            </a:endParaRPr>
          </a:p>
        </p:txBody>
      </p:sp>
      <p:sp>
        <p:nvSpPr>
          <p:cNvPr id="272" name="Google Shape;272;p33"/>
          <p:cNvSpPr txBox="1"/>
          <p:nvPr/>
        </p:nvSpPr>
        <p:spPr>
          <a:xfrm>
            <a:off x="2412175" y="821375"/>
            <a:ext cx="1437600" cy="2651100"/>
          </a:xfrm>
          <a:prstGeom prst="rect">
            <a:avLst/>
          </a:prstGeom>
          <a:solidFill>
            <a:srgbClr val="FFD9D8"/>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73" name="Google Shape;273;p33"/>
          <p:cNvSpPr txBox="1"/>
          <p:nvPr/>
        </p:nvSpPr>
        <p:spPr>
          <a:xfrm>
            <a:off x="2467000" y="2814975"/>
            <a:ext cx="1348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Lato"/>
                <a:ea typeface="Lato"/>
                <a:cs typeface="Lato"/>
                <a:sym typeface="Lato"/>
              </a:rPr>
              <a:t>Change Mechanisms</a:t>
            </a:r>
            <a:endParaRPr b="1" sz="1200">
              <a:solidFill>
                <a:schemeClr val="dk1"/>
              </a:solidFill>
              <a:latin typeface="Lato"/>
              <a:ea typeface="Lato"/>
              <a:cs typeface="Lato"/>
              <a:sym typeface="Lato"/>
            </a:endParaRPr>
          </a:p>
        </p:txBody>
      </p:sp>
      <p:sp>
        <p:nvSpPr>
          <p:cNvPr id="274" name="Google Shape;274;p33"/>
          <p:cNvSpPr/>
          <p:nvPr/>
        </p:nvSpPr>
        <p:spPr>
          <a:xfrm>
            <a:off x="2506450" y="1739538"/>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75" name="Google Shape;275;p33"/>
          <p:cNvSpPr/>
          <p:nvPr/>
        </p:nvSpPr>
        <p:spPr>
          <a:xfrm>
            <a:off x="2506450" y="1255963"/>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
        <p:nvSpPr>
          <p:cNvPr id="276" name="Google Shape;276;p33"/>
          <p:cNvSpPr/>
          <p:nvPr/>
        </p:nvSpPr>
        <p:spPr>
          <a:xfrm>
            <a:off x="2506450" y="2223113"/>
            <a:ext cx="1269900" cy="143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4892"/>
                </a:solidFill>
                <a:latin typeface="Lato"/>
                <a:ea typeface="Lato"/>
                <a:cs typeface="Lato"/>
                <a:sym typeface="Lato"/>
              </a:rPr>
              <a:t>Building a ToC- Components and Steps</a:t>
            </a:r>
            <a:endParaRPr b="1">
              <a:solidFill>
                <a:srgbClr val="004892"/>
              </a:solidFill>
              <a:latin typeface="Lato"/>
              <a:ea typeface="Lato"/>
              <a:cs typeface="Lato"/>
              <a:sym typeface="Lato"/>
            </a:endParaRPr>
          </a:p>
        </p:txBody>
      </p:sp>
      <p:sp>
        <p:nvSpPr>
          <p:cNvPr id="282" name="Google Shape;282;p34"/>
          <p:cNvSpPr txBox="1"/>
          <p:nvPr>
            <p:ph idx="1" type="body"/>
          </p:nvPr>
        </p:nvSpPr>
        <p:spPr>
          <a:xfrm>
            <a:off x="710700" y="1340375"/>
            <a:ext cx="37245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200">
                <a:solidFill>
                  <a:schemeClr val="dk1"/>
                </a:solidFill>
                <a:latin typeface="Lato"/>
                <a:ea typeface="Lato"/>
                <a:cs typeface="Lato"/>
                <a:sym typeface="Lato"/>
              </a:rPr>
              <a:t>Involves five key tasks that help clarify how a program will achieve its desired impact:</a:t>
            </a:r>
            <a:br>
              <a:rPr lang="en" sz="1100">
                <a:solidFill>
                  <a:schemeClr val="dk1"/>
                </a:solidFill>
                <a:latin typeface="Lato"/>
                <a:ea typeface="Lato"/>
                <a:cs typeface="Lato"/>
                <a:sym typeface="Lato"/>
              </a:rPr>
            </a:br>
            <a:endParaRPr sz="1100">
              <a:solidFill>
                <a:schemeClr val="dk1"/>
              </a:solidFill>
              <a:latin typeface="Lato"/>
              <a:ea typeface="Lato"/>
              <a:cs typeface="Lato"/>
              <a:sym typeface="Lato"/>
            </a:endParaRPr>
          </a:p>
          <a:p>
            <a:pPr indent="-317500" lvl="0" marL="457200" rtl="0" algn="l">
              <a:spcBef>
                <a:spcPts val="1200"/>
              </a:spcBef>
              <a:spcAft>
                <a:spcPts val="0"/>
              </a:spcAft>
              <a:buClr>
                <a:schemeClr val="dk1"/>
              </a:buClr>
              <a:buSzPts val="1400"/>
              <a:buFont typeface="Lato"/>
              <a:buChar char="➢"/>
            </a:pPr>
            <a:r>
              <a:rPr b="1" lang="en" sz="1400">
                <a:solidFill>
                  <a:schemeClr val="dk1"/>
                </a:solidFill>
                <a:latin typeface="Lato"/>
                <a:ea typeface="Lato"/>
                <a:cs typeface="Lato"/>
                <a:sym typeface="Lato"/>
              </a:rPr>
              <a:t>Step 1: </a:t>
            </a:r>
            <a:r>
              <a:rPr lang="en" sz="1400">
                <a:solidFill>
                  <a:schemeClr val="dk1"/>
                </a:solidFill>
                <a:latin typeface="Lato"/>
                <a:ea typeface="Lato"/>
                <a:cs typeface="Lato"/>
                <a:sym typeface="Lato"/>
              </a:rPr>
              <a:t>Identify the Long-Term Outcome</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sz="1400">
                <a:solidFill>
                  <a:schemeClr val="dk1"/>
                </a:solidFill>
                <a:latin typeface="Lato"/>
                <a:ea typeface="Lato"/>
                <a:cs typeface="Lato"/>
                <a:sym typeface="Lato"/>
              </a:rPr>
              <a:t>Step 2: </a:t>
            </a:r>
            <a:r>
              <a:rPr lang="en" sz="1400">
                <a:solidFill>
                  <a:schemeClr val="dk1"/>
                </a:solidFill>
                <a:latin typeface="Lato"/>
                <a:ea typeface="Lato"/>
                <a:cs typeface="Lato"/>
                <a:sym typeface="Lato"/>
              </a:rPr>
              <a:t>Develop a Pathway of Change</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sz="1400">
                <a:solidFill>
                  <a:schemeClr val="dk1"/>
                </a:solidFill>
                <a:latin typeface="Lato"/>
                <a:ea typeface="Lato"/>
                <a:cs typeface="Lato"/>
                <a:sym typeface="Lato"/>
              </a:rPr>
              <a:t>Step 3: </a:t>
            </a:r>
            <a:r>
              <a:rPr lang="en" sz="1400">
                <a:solidFill>
                  <a:schemeClr val="dk1"/>
                </a:solidFill>
                <a:latin typeface="Lato"/>
                <a:ea typeface="Lato"/>
                <a:cs typeface="Lato"/>
                <a:sym typeface="Lato"/>
              </a:rPr>
              <a:t>Operationalize Outcomes</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sz="1400">
                <a:solidFill>
                  <a:schemeClr val="dk1"/>
                </a:solidFill>
                <a:latin typeface="Lato"/>
                <a:ea typeface="Lato"/>
                <a:cs typeface="Lato"/>
                <a:sym typeface="Lato"/>
              </a:rPr>
              <a:t>Step 4: </a:t>
            </a:r>
            <a:r>
              <a:rPr lang="en" sz="1400">
                <a:solidFill>
                  <a:schemeClr val="dk1"/>
                </a:solidFill>
                <a:latin typeface="Lato"/>
                <a:ea typeface="Lato"/>
                <a:cs typeface="Lato"/>
                <a:sym typeface="Lato"/>
              </a:rPr>
              <a:t>Define Interventions</a:t>
            </a:r>
            <a:endParaRPr sz="1400">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b="1" lang="en" sz="1400">
                <a:solidFill>
                  <a:schemeClr val="dk1"/>
                </a:solidFill>
                <a:latin typeface="Lato"/>
                <a:ea typeface="Lato"/>
                <a:cs typeface="Lato"/>
                <a:sym typeface="Lato"/>
              </a:rPr>
              <a:t>Step 5:</a:t>
            </a:r>
            <a:r>
              <a:rPr lang="en" sz="1400">
                <a:solidFill>
                  <a:schemeClr val="dk1"/>
                </a:solidFill>
                <a:latin typeface="Lato"/>
                <a:ea typeface="Lato"/>
                <a:cs typeface="Lato"/>
                <a:sym typeface="Lato"/>
              </a:rPr>
              <a:t> Articulate Assumptions</a:t>
            </a:r>
            <a:endParaRPr sz="1400">
              <a:solidFill>
                <a:schemeClr val="dk1"/>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Lato"/>
              <a:ea typeface="Lato"/>
              <a:cs typeface="Lato"/>
              <a:sym typeface="Lato"/>
            </a:endParaRPr>
          </a:p>
          <a:p>
            <a:pPr indent="0" lvl="0" marL="0" rtl="0" algn="l">
              <a:spcBef>
                <a:spcPts val="1200"/>
              </a:spcBef>
              <a:spcAft>
                <a:spcPts val="1200"/>
              </a:spcAft>
              <a:buNone/>
            </a:pPr>
            <a:r>
              <a:t/>
            </a:r>
            <a:endParaRPr sz="1100">
              <a:solidFill>
                <a:schemeClr val="dk1"/>
              </a:solidFill>
              <a:latin typeface="Lato"/>
              <a:ea typeface="Lato"/>
              <a:cs typeface="Lato"/>
              <a:sym typeface="Lato"/>
            </a:endParaRPr>
          </a:p>
        </p:txBody>
      </p:sp>
      <p:sp>
        <p:nvSpPr>
          <p:cNvPr id="283" name="Google Shape;283;p34"/>
          <p:cNvSpPr/>
          <p:nvPr/>
        </p:nvSpPr>
        <p:spPr>
          <a:xfrm>
            <a:off x="5980125" y="2488250"/>
            <a:ext cx="1127400" cy="4905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Elements of ToC</a:t>
            </a:r>
            <a:endParaRPr b="1" sz="1100"/>
          </a:p>
        </p:txBody>
      </p:sp>
      <p:sp>
        <p:nvSpPr>
          <p:cNvPr id="284" name="Google Shape;284;p34"/>
          <p:cNvSpPr/>
          <p:nvPr/>
        </p:nvSpPr>
        <p:spPr>
          <a:xfrm>
            <a:off x="5980125" y="1545838"/>
            <a:ext cx="1127400" cy="4905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Context</a:t>
            </a:r>
            <a:endParaRPr b="1" sz="1100"/>
          </a:p>
        </p:txBody>
      </p:sp>
      <p:sp>
        <p:nvSpPr>
          <p:cNvPr id="285" name="Google Shape;285;p34"/>
          <p:cNvSpPr/>
          <p:nvPr/>
        </p:nvSpPr>
        <p:spPr>
          <a:xfrm>
            <a:off x="5980125" y="3377513"/>
            <a:ext cx="1127400" cy="4905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Intermediate Outcomes</a:t>
            </a:r>
            <a:endParaRPr b="1" sz="1100"/>
          </a:p>
        </p:txBody>
      </p:sp>
      <p:sp>
        <p:nvSpPr>
          <p:cNvPr id="286" name="Google Shape;286;p34"/>
          <p:cNvSpPr/>
          <p:nvPr/>
        </p:nvSpPr>
        <p:spPr>
          <a:xfrm>
            <a:off x="7400100" y="1932850"/>
            <a:ext cx="1222200" cy="4905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Sequence of required events</a:t>
            </a:r>
            <a:endParaRPr b="1" sz="1100"/>
          </a:p>
        </p:txBody>
      </p:sp>
      <p:sp>
        <p:nvSpPr>
          <p:cNvPr id="287" name="Google Shape;287;p34"/>
          <p:cNvSpPr/>
          <p:nvPr/>
        </p:nvSpPr>
        <p:spPr>
          <a:xfrm>
            <a:off x="4406275" y="2036350"/>
            <a:ext cx="1127400" cy="490500"/>
          </a:xfrm>
          <a:prstGeom prst="roundRect">
            <a:avLst>
              <a:gd fmla="val 16667" name="adj"/>
            </a:avLst>
          </a:prstGeom>
          <a:solidFill>
            <a:srgbClr val="FFD9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Logic Model</a:t>
            </a:r>
            <a:br>
              <a:rPr b="1" lang="en" sz="1100"/>
            </a:br>
            <a:r>
              <a:rPr b="1" lang="en" sz="1100"/>
              <a:t>(or PoC)</a:t>
            </a:r>
            <a:endParaRPr b="1" sz="1100"/>
          </a:p>
        </p:txBody>
      </p:sp>
      <p:sp>
        <p:nvSpPr>
          <p:cNvPr id="288" name="Google Shape;288;p34"/>
          <p:cNvSpPr/>
          <p:nvPr/>
        </p:nvSpPr>
        <p:spPr>
          <a:xfrm>
            <a:off x="4406275" y="3046000"/>
            <a:ext cx="1127400" cy="490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Long-term outcomes</a:t>
            </a:r>
            <a:endParaRPr b="1" sz="1100"/>
          </a:p>
        </p:txBody>
      </p:sp>
      <p:sp>
        <p:nvSpPr>
          <p:cNvPr id="289" name="Google Shape;289;p34"/>
          <p:cNvSpPr/>
          <p:nvPr/>
        </p:nvSpPr>
        <p:spPr>
          <a:xfrm>
            <a:off x="7400100" y="3046000"/>
            <a:ext cx="1127400" cy="490500"/>
          </a:xfrm>
          <a:prstGeom prst="roundRect">
            <a:avLst>
              <a:gd fmla="val 16667" name="adj"/>
            </a:avLst>
          </a:prstGeom>
          <a:solidFill>
            <a:srgbClr val="D1F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Underlying assumptions</a:t>
            </a:r>
            <a:endParaRPr b="1" sz="1100"/>
          </a:p>
        </p:txBody>
      </p:sp>
      <p:cxnSp>
        <p:nvCxnSpPr>
          <p:cNvPr id="290" name="Google Shape;290;p34"/>
          <p:cNvCxnSpPr>
            <a:stCxn id="284" idx="2"/>
            <a:endCxn id="283" idx="0"/>
          </p:cNvCxnSpPr>
          <p:nvPr/>
        </p:nvCxnSpPr>
        <p:spPr>
          <a:xfrm>
            <a:off x="6543825" y="2036338"/>
            <a:ext cx="0" cy="4518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34"/>
          <p:cNvCxnSpPr>
            <a:stCxn id="283" idx="2"/>
            <a:endCxn id="285" idx="0"/>
          </p:cNvCxnSpPr>
          <p:nvPr/>
        </p:nvCxnSpPr>
        <p:spPr>
          <a:xfrm>
            <a:off x="6543825" y="2978750"/>
            <a:ext cx="0" cy="3987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34"/>
          <p:cNvCxnSpPr>
            <a:stCxn id="287" idx="3"/>
          </p:cNvCxnSpPr>
          <p:nvPr/>
        </p:nvCxnSpPr>
        <p:spPr>
          <a:xfrm>
            <a:off x="5533675" y="2281600"/>
            <a:ext cx="481800" cy="2067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4"/>
          <p:cNvCxnSpPr>
            <a:stCxn id="288" idx="3"/>
          </p:cNvCxnSpPr>
          <p:nvPr/>
        </p:nvCxnSpPr>
        <p:spPr>
          <a:xfrm flipH="1" rot="10800000">
            <a:off x="5533675" y="2963950"/>
            <a:ext cx="498900" cy="3273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4"/>
          <p:cNvCxnSpPr>
            <a:stCxn id="289" idx="1"/>
          </p:cNvCxnSpPr>
          <p:nvPr/>
        </p:nvCxnSpPr>
        <p:spPr>
          <a:xfrm rot="10800000">
            <a:off x="7072200" y="2981350"/>
            <a:ext cx="327900" cy="3099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4"/>
          <p:cNvCxnSpPr>
            <a:stCxn id="286" idx="1"/>
          </p:cNvCxnSpPr>
          <p:nvPr/>
        </p:nvCxnSpPr>
        <p:spPr>
          <a:xfrm flipH="1">
            <a:off x="7048800" y="2178100"/>
            <a:ext cx="351300" cy="321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idx="4294967295" type="title"/>
          </p:nvPr>
        </p:nvSpPr>
        <p:spPr>
          <a:xfrm>
            <a:off x="361881" y="1268869"/>
            <a:ext cx="7165500" cy="1980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1" i="1" lang="en" sz="2600">
                <a:latin typeface="Lato"/>
                <a:ea typeface="Lato"/>
                <a:cs typeface="Lato"/>
                <a:sym typeface="Lato"/>
              </a:rPr>
              <a:t>Introduction to Results Framework</a:t>
            </a:r>
            <a:endParaRPr b="1" i="1" sz="2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