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5" r:id="rId28"/>
    <p:sldId id="286" r:id="rId29"/>
  </p:sldIdLst>
  <p:sldSz cx="9144000" cy="5143500" type="screen16x9"/>
  <p:notesSz cx="6858000" cy="9144000"/>
  <p:embeddedFontLst>
    <p:embeddedFont>
      <p:font typeface="Lato" panose="020F0502020204030203"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
      <p:font typeface="Shantell Sans"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thikeyan Elangeshwaran"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0305A4-AE07-49FD-A78E-E5651651AD01}">
  <a:tblStyle styleId="{2A0305A4-AE07-49FD-A78E-E5651651AD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1.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5-07-18T08:17:22.104" idx="1">
    <p:pos x="6000" y="0"/>
    <p:text>Add a few infographics for the inputs to impact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6e0b07721a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g36e0b07721a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6e0b07721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36e0b07721a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70a878d4d5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g370a878d4d5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6f5aa7e5c0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g36f5aa7e5c0_3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6f1f0e7d71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g36f1f0e7d7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6f1f0e7d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g36f1f0e7d7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706108f3b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g3706108f3b3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706108f3b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3706108f3b3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70a878d4d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g370a878d4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706108f3b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3706108f3b3_0_2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70a878d4d5_1_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g370a878d4d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6e0b07721a_2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36e0b07721a_2_1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70a878d4d5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examples</a:t>
            </a:r>
            <a:endParaRPr/>
          </a:p>
          <a:p>
            <a:pPr marL="0" lvl="0" indent="0" algn="l" rtl="0">
              <a:spcBef>
                <a:spcPts val="0"/>
              </a:spcBef>
              <a:spcAft>
                <a:spcPts val="0"/>
              </a:spcAft>
              <a:buNone/>
            </a:pPr>
            <a:r>
              <a:rPr lang="en"/>
              <a:t>Amplifying Community Voices/ Sundarbans Learning/Cohorts</a:t>
            </a:r>
            <a:endParaRPr/>
          </a:p>
        </p:txBody>
      </p:sp>
      <p:sp>
        <p:nvSpPr>
          <p:cNvPr id="355" name="Google Shape;355;g370a878d4d5_1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6f54f59af4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g36f54f59af4_4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6f5aa7e5c0_4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9" name="Google Shape;409;g36f5aa7e5c0_4_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70e7322db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370e7322db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370d77ee04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g370d77ee040_2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6f44473959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6f4447395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6e0b07721a_2_1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1" name="Google Shape;491;g36e0b07721a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36e0b07721a_2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36e0b07721a_2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6e0b07721a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36e0b07721a_2_1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6e0b07721a_2_1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g36e0b07721a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6f2389c3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36f2389c3d2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706108f3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3706108f3b3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70f62c08c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g370f62c08ca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7086288c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31333F"/>
                </a:solidFill>
                <a:highlight>
                  <a:srgbClr val="FFFFFF"/>
                </a:highlight>
              </a:rPr>
              <a:t>Sphere of Control(Based on the provided documents, the Sphere of Control, referring to what can be directly controlled by an intervention, includes:</a:t>
            </a:r>
            <a:endParaRPr sz="1200">
              <a:solidFill>
                <a:srgbClr val="31333F"/>
              </a:solidFill>
              <a:highlight>
                <a:srgbClr val="FFFFFF"/>
              </a:highlight>
            </a:endParaRPr>
          </a:p>
          <a:p>
            <a:pPr marL="635000" lvl="0" indent="-304800" algn="l" rtl="0">
              <a:lnSpc>
                <a:spcPct val="115000"/>
              </a:lnSpc>
              <a:spcBef>
                <a:spcPts val="1200"/>
              </a:spcBef>
              <a:spcAft>
                <a:spcPts val="0"/>
              </a:spcAft>
              <a:buClr>
                <a:srgbClr val="31333F"/>
              </a:buClr>
              <a:buSzPts val="1200"/>
              <a:buChar char="●"/>
            </a:pPr>
            <a:r>
              <a:rPr lang="en" sz="1200">
                <a:solidFill>
                  <a:srgbClr val="31333F"/>
                </a:solidFill>
                <a:highlight>
                  <a:srgbClr val="FFFFFF"/>
                </a:highlight>
              </a:rPr>
              <a:t>Capacity Building Activities:</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Training on MEL principles, framework integration, and standardization across projects (e.g., Oak-Systems Document-MLE Support_OAK FPAI).</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Training on data management, quality assurance, and visualization techniques (e.g., Oak-Systems Document-MLE Support_OAK FPAI).</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Workshops on using digital dashboards and interpreting data visualizations (e.g., Oak-Systems Document-MLE Support_OAK FPAI).</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Resource Allocation:</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Providing seeds for climate-smart agriculture (e.g., DRSC- Sunderbans).</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Distributing ducklings for alternative livelihoods (e.g., CPF).</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Allocating funds for quality control mechanisms (e.g., Oak-Systems Document-MLE Support_OAK FPAI).</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Development and Implementation of Frameworks and Protocols:</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Developing MEL framework templates (e.g., Oak-Systems Document-MLE Support_OAK FPAI).</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Creating data validation checklists (e.g., Oak-Systems Document-MLE Support_OAK FPAI).</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Establishing SOPs for data entry and reporting (e.g., Oak-Systems Document-MLE Support_OAK FPAI).</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Awareness Campaigns and Community Mobilization:</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Conducting community meetings to discuss worker grievances (e.g., Nazdeek).</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Organizing rallies to promote gender equality (e.g., Indraprastha Srijan Welfare Society).</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Facilitating discussions on climate change (e.g., ECS).</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Stakeholder Engagement and Relationship Building:</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Organizing stakeholder meetings to discuss policy and interventions (e.g., ECS).</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Facilitating meetings between community groups and PRI representatives (e.g., Baikunthapur Tarun Sangha).</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Data Collection and Monitoring:</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Implementing real-time data collection systems (e.g., Oak SDD_BRLF).</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Conducting baseline and endline surveys (e.g., Oak SDD_BRLF).</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Establishing mechanisms for data validation and quality control (e.g., Oak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Creation of Platforms and Spaces:</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Establishing community seed banks (e.g., Mukti).</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Setting up learning alliances (e.g., WFP).</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Organizing children's parliaments (e.g., TDH).</a:t>
            </a:r>
            <a:endParaRPr sz="1200">
              <a:solidFill>
                <a:srgbClr val="31333F"/>
              </a:solidFill>
              <a:highlight>
                <a:srgbClr val="FFFFFF"/>
              </a:highlight>
            </a:endParaRPr>
          </a:p>
          <a:p>
            <a:pPr marL="0" lvl="0" indent="0" algn="l" rtl="0">
              <a:lnSpc>
                <a:spcPct val="115000"/>
              </a:lnSpc>
              <a:spcBef>
                <a:spcPts val="1600"/>
              </a:spcBef>
              <a:spcAft>
                <a:spcPts val="0"/>
              </a:spcAft>
              <a:buNone/>
            </a:pPr>
            <a:r>
              <a:rPr lang="en" sz="1200">
                <a:solidFill>
                  <a:srgbClr val="31333F"/>
                </a:solidFill>
                <a:highlight>
                  <a:srgbClr val="FFFFFF"/>
                </a:highlight>
              </a:rPr>
              <a:t>Source: Multiple journal entries</a:t>
            </a:r>
            <a:endParaRPr sz="1200">
              <a:solidFill>
                <a:srgbClr val="31333F"/>
              </a:solidFill>
              <a:highlight>
                <a:srgbClr val="FFFFFF"/>
              </a:highlight>
            </a:endParaRPr>
          </a:p>
          <a:p>
            <a:pPr marL="0" lvl="0" indent="0" algn="l" rtl="0">
              <a:lnSpc>
                <a:spcPct val="115000"/>
              </a:lnSpc>
              <a:spcBef>
                <a:spcPts val="1200"/>
              </a:spcBef>
              <a:spcAft>
                <a:spcPts val="0"/>
              </a:spcAft>
              <a:buNone/>
            </a:pPr>
            <a:r>
              <a:rPr lang="en" sz="1200">
                <a:solidFill>
                  <a:srgbClr val="31333F"/>
                </a:solidFill>
                <a:highlight>
                  <a:srgbClr val="FFFFFF"/>
                </a:highlight>
              </a:rPr>
              <a:t>)Causal Contributions(Based on the journals, the causal contributions, where multiple factors combine to produce a result, include:</a:t>
            </a:r>
            <a:endParaRPr sz="1200">
              <a:solidFill>
                <a:srgbClr val="31333F"/>
              </a:solidFill>
              <a:highlight>
                <a:srgbClr val="FFFFFF"/>
              </a:highlight>
            </a:endParaRPr>
          </a:p>
          <a:p>
            <a:pPr marL="635000" lvl="0" indent="-304800" algn="l" rtl="0">
              <a:lnSpc>
                <a:spcPct val="115000"/>
              </a:lnSpc>
              <a:spcBef>
                <a:spcPts val="1200"/>
              </a:spcBef>
              <a:spcAft>
                <a:spcPts val="0"/>
              </a:spcAft>
              <a:buClr>
                <a:srgbClr val="31333F"/>
              </a:buClr>
              <a:buSzPts val="1200"/>
              <a:buChar char="●"/>
            </a:pPr>
            <a:r>
              <a:rPr lang="en" sz="1200">
                <a:solidFill>
                  <a:srgbClr val="31333F"/>
                </a:solidFill>
                <a:highlight>
                  <a:srgbClr val="FFFFFF"/>
                </a:highlight>
              </a:rPr>
              <a:t>Community Awareness and Engagement: Community awareness, collective decision-making, and proactive engagement with local governance structures contribute to addressing issues like water congestion.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Capacity Building and Training: Training programs, workshops, and hands-on sessions equip community members with the knowledge and skills needed to address local challenges and promote sustainable practices.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Collaboration and Partnerships: Collaboration between community groups, local government, and external organizations enhances the effectiveness of interventions and ensures access to resources and support.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Empowerment and Leadership: Empowering women and marginalized groups, providing leadership training, and creating platforms for participation enable them to take action and influence decision-making processes.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Access to Information and Resources: Providing access to information on social welfare schemes, entitlements, and best practices empowers communities to make informed decisions and access available resources.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Local Governance and Institutional Support: Engagement with local governance structures, such as panchayats and government departments, ensures that community needs are addressed and that interventions are aligned with local development plans.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Addressing Systemic Issues: Addressing systemic issues such as gender inequality, social norms, and power dynamics is crucial for creating lasting change and promoting equitable outcomes.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Leveraging External Expertise: Engaging external experts and consultants can provide technical guidance, support capacity building, and facilitate the development of effective MEL systems.</a:t>
            </a:r>
            <a:endParaRPr sz="1200">
              <a:solidFill>
                <a:srgbClr val="31333F"/>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 sz="1200">
                <a:solidFill>
                  <a:srgbClr val="31333F"/>
                </a:solidFill>
                <a:highlight>
                  <a:srgbClr val="FFFFFF"/>
                </a:highlight>
              </a:rPr>
              <a:t>) Based on the provided journals, the boundary actors include:</a:t>
            </a:r>
            <a:endParaRPr sz="1200">
              <a:solidFill>
                <a:srgbClr val="31333F"/>
              </a:solidFill>
              <a:highlight>
                <a:srgbClr val="FFFFFF"/>
              </a:highlight>
            </a:endParaRPr>
          </a:p>
          <a:p>
            <a:pPr marL="635000" lvl="0" indent="-304800" algn="l" rtl="0">
              <a:lnSpc>
                <a:spcPct val="115000"/>
              </a:lnSpc>
              <a:spcBef>
                <a:spcPts val="1200"/>
              </a:spcBef>
              <a:spcAft>
                <a:spcPts val="0"/>
              </a:spcAft>
              <a:buClr>
                <a:srgbClr val="31333F"/>
              </a:buClr>
              <a:buSzPts val="1200"/>
              <a:buChar char="●"/>
            </a:pPr>
            <a:r>
              <a:rPr lang="en" sz="1200">
                <a:solidFill>
                  <a:srgbClr val="31333F"/>
                </a:solidFill>
                <a:highlight>
                  <a:srgbClr val="FFFFFF"/>
                </a:highlight>
              </a:rPr>
              <a:t>Gram Panchayats (GPs): Their involvement in addressing community needs and allocating budgets for child protection activities is crucial.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PRI (Panchayati Raj Institutions) members: Their support and engagement in community initiatives, especially regarding child safeguarding, gender equity, and social norms, are essential.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ICDS Workers: Their role in identifying and supporting vulnerable children, as well as promoting health and hygiene, is vital.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ASHAs (Accredited Social Health Activists): Their participation in community health initiatives and their ability to provide support and information to women and children are critical.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School Teachers: Their involvement in identifying and addressing issues such as irregular school attendance, child marriage, and mental health concerns is essential for ensuring children's well-being and access to education.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Community Task Force Members (CTF): Their participation in health awareness programs and their ability to disseminate information within the community are crucial for promoting better health practices.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Small and Marginal Farmers: Their adoption of climate-smart agricultural practices and their engagement in sustainable livelihoods are essential for building climate resilience and improving food security.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Women and Adolescent Groups: Their active participation in community meetings, decision-making processes, and advocacy efforts is crucial for promoting gender equality and addressing social issues.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Trade Union Leaders: Their collaboration in raising awareness among tea garden workers on issues such as sexual harassment and their ability to provide support and advocacy are essential for ensuring workers' rights and safety.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MEL Experts: Their support for methodological training and evaluation framework design is essential for ensuring cross-program comparability and rigor. (Source: Oak-Systems Document-MLE Support_OAK FPAI, Sanhita_SDD, Oak SDD_ISWS, Oak SDD_Jan Sahas, Oak SDD_Mukti, Oak SDD_Rupantaran)</a:t>
            </a:r>
            <a:endParaRPr sz="1200">
              <a:solidFill>
                <a:srgbClr val="31333F"/>
              </a:solidFill>
              <a:highlight>
                <a:srgbClr val="FFFFFF"/>
              </a:highlight>
            </a:endParaRPr>
          </a:p>
          <a:p>
            <a:pPr marL="0" lvl="0" indent="0" algn="l" rtl="0">
              <a:spcBef>
                <a:spcPts val="1400"/>
              </a:spcBef>
              <a:spcAft>
                <a:spcPts val="0"/>
              </a:spcAft>
              <a:buNone/>
            </a:pPr>
            <a:endParaRPr/>
          </a:p>
        </p:txBody>
      </p:sp>
      <p:sp>
        <p:nvSpPr>
          <p:cNvPr id="203" name="Google Shape;203;g37086288c46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6f5aa7e5c0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31333F"/>
                </a:solidFill>
                <a:highlight>
                  <a:srgbClr val="FFFFFF"/>
                </a:highlight>
              </a:rPr>
              <a:t>Sphere of Control(Based on the provided documents, the Sphere of Control, referring to what can be directly controlled by an intervention, includes:</a:t>
            </a:r>
            <a:endParaRPr sz="1200">
              <a:solidFill>
                <a:srgbClr val="31333F"/>
              </a:solidFill>
              <a:highlight>
                <a:srgbClr val="FFFFFF"/>
              </a:highlight>
            </a:endParaRPr>
          </a:p>
          <a:p>
            <a:pPr marL="635000" lvl="0" indent="-304800" algn="l" rtl="0">
              <a:lnSpc>
                <a:spcPct val="115000"/>
              </a:lnSpc>
              <a:spcBef>
                <a:spcPts val="1200"/>
              </a:spcBef>
              <a:spcAft>
                <a:spcPts val="0"/>
              </a:spcAft>
              <a:buClr>
                <a:srgbClr val="31333F"/>
              </a:buClr>
              <a:buSzPts val="1200"/>
              <a:buChar char="●"/>
            </a:pPr>
            <a:r>
              <a:rPr lang="en" sz="1200">
                <a:solidFill>
                  <a:srgbClr val="31333F"/>
                </a:solidFill>
                <a:highlight>
                  <a:srgbClr val="FFFFFF"/>
                </a:highlight>
              </a:rPr>
              <a:t>Capacity Building Activities:</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Training on MEL principles, framework integration, and standardization across projects (e.g., Oak-Systems Document-MLE Support_OAK FPAI).</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Training on data management, quality assurance, and visualization techniques (e.g., Oak-Systems Document-MLE Support_OAK FPAI).</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Workshops on using digital dashboards and interpreting data visualizations (e.g., Oak-Systems Document-MLE Support_OAK FPAI).</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Resource Allocation:</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Providing seeds for climate-smart agriculture (e.g., DRSC- Sunderbans).</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Distributing ducklings for alternative livelihoods (e.g., CPF).</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Allocating funds for quality control mechanisms (e.g., Oak-Systems Document-MLE Support_OAK FPAI).</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Development and Implementation of Frameworks and Protocols:</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Developing MEL framework templates (e.g., Oak-Systems Document-MLE Support_OAK FPAI).</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Creating data validation checklists (e.g., Oak-Systems Document-MLE Support_OAK FPAI).</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Establishing SOPs for data entry and reporting (e.g., Oak-Systems Document-MLE Support_OAK FPAI).</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Awareness Campaigns and Community Mobilization:</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Conducting community meetings to discuss worker grievances (e.g., Nazdeek).</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Organizing rallies to promote gender equality (e.g., Indraprastha Srijan Welfare Society).</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Facilitating discussions on climate change (e.g., ECS).</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Stakeholder Engagement and Relationship Building:</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Organizing stakeholder meetings to discuss policy and interventions (e.g., ECS).</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Facilitating meetings between community groups and PRI representatives (e.g., Baikunthapur Tarun Sangha).</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Data Collection and Monitoring:</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Implementing real-time data collection systems (e.g., Oak SDD_BRLF).</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Conducting baseline and endline surveys (e.g., Oak SDD_BRLF).</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Establishing mechanisms for data validation and quality control (e.g., Oak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Creation of Platforms and Spaces:</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Establishing community seed banks (e.g., Mukti).</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Setting up learning alliances (e.g., WFP).</a:t>
            </a:r>
            <a:endParaRPr sz="1200">
              <a:solidFill>
                <a:srgbClr val="31333F"/>
              </a:solidFill>
              <a:highlight>
                <a:srgbClr val="FFFFFF"/>
              </a:highlight>
            </a:endParaRPr>
          </a:p>
          <a:p>
            <a:pPr marL="1270000" lvl="1"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Organizing children's parliaments (e.g., TDH).</a:t>
            </a:r>
            <a:endParaRPr sz="1200">
              <a:solidFill>
                <a:srgbClr val="31333F"/>
              </a:solidFill>
              <a:highlight>
                <a:srgbClr val="FFFFFF"/>
              </a:highlight>
            </a:endParaRPr>
          </a:p>
          <a:p>
            <a:pPr marL="0" lvl="0" indent="0" algn="l" rtl="0">
              <a:lnSpc>
                <a:spcPct val="115000"/>
              </a:lnSpc>
              <a:spcBef>
                <a:spcPts val="1600"/>
              </a:spcBef>
              <a:spcAft>
                <a:spcPts val="0"/>
              </a:spcAft>
              <a:buNone/>
            </a:pPr>
            <a:r>
              <a:rPr lang="en" sz="1200">
                <a:solidFill>
                  <a:srgbClr val="31333F"/>
                </a:solidFill>
                <a:highlight>
                  <a:srgbClr val="FFFFFF"/>
                </a:highlight>
              </a:rPr>
              <a:t>Source: Multiple journal entries</a:t>
            </a:r>
            <a:endParaRPr sz="1200">
              <a:solidFill>
                <a:srgbClr val="31333F"/>
              </a:solidFill>
              <a:highlight>
                <a:srgbClr val="FFFFFF"/>
              </a:highlight>
            </a:endParaRPr>
          </a:p>
          <a:p>
            <a:pPr marL="0" lvl="0" indent="0" algn="l" rtl="0">
              <a:lnSpc>
                <a:spcPct val="115000"/>
              </a:lnSpc>
              <a:spcBef>
                <a:spcPts val="1200"/>
              </a:spcBef>
              <a:spcAft>
                <a:spcPts val="0"/>
              </a:spcAft>
              <a:buNone/>
            </a:pPr>
            <a:r>
              <a:rPr lang="en" sz="1200">
                <a:solidFill>
                  <a:srgbClr val="31333F"/>
                </a:solidFill>
                <a:highlight>
                  <a:srgbClr val="FFFFFF"/>
                </a:highlight>
              </a:rPr>
              <a:t>)Causal Contributions(Based on the journals, the causal contributions, where multiple factors combine to produce a result, include:</a:t>
            </a:r>
            <a:endParaRPr sz="1200">
              <a:solidFill>
                <a:srgbClr val="31333F"/>
              </a:solidFill>
              <a:highlight>
                <a:srgbClr val="FFFFFF"/>
              </a:highlight>
            </a:endParaRPr>
          </a:p>
          <a:p>
            <a:pPr marL="635000" lvl="0" indent="-304800" algn="l" rtl="0">
              <a:lnSpc>
                <a:spcPct val="115000"/>
              </a:lnSpc>
              <a:spcBef>
                <a:spcPts val="1200"/>
              </a:spcBef>
              <a:spcAft>
                <a:spcPts val="0"/>
              </a:spcAft>
              <a:buClr>
                <a:srgbClr val="31333F"/>
              </a:buClr>
              <a:buSzPts val="1200"/>
              <a:buChar char="●"/>
            </a:pPr>
            <a:r>
              <a:rPr lang="en" sz="1200">
                <a:solidFill>
                  <a:srgbClr val="31333F"/>
                </a:solidFill>
                <a:highlight>
                  <a:srgbClr val="FFFFFF"/>
                </a:highlight>
              </a:rPr>
              <a:t>Community Awareness and Engagement: Community awareness, collective decision-making, and proactive engagement with local governance structures contribute to addressing issues like water congestion.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Capacity Building and Training: Training programs, workshops, and hands-on sessions equip community members with the knowledge and skills needed to address local challenges and promote sustainable practices.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Collaboration and Partnerships: Collaboration between community groups, local government, and external organizations enhances the effectiveness of interventions and ensures access to resources and support.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Empowerment and Leadership: Empowering women and marginalized groups, providing leadership training, and creating platforms for participation enable them to take action and influence decision-making processes.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Access to Information and Resources: Providing access to information on social welfare schemes, entitlements, and best practices empowers communities to make informed decisions and access available resources.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Local Governance and Institutional Support: Engagement with local governance structures, such as panchayats and government departments, ensures that community needs are addressed and that interventions are aligned with local development plans.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Addressing Systemic Issues: Addressing systemic issues such as gender inequality, social norms, and power dynamics is crucial for creating lasting change and promoting equitable outcomes. (Source: SDD_BRLF)</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Leveraging External Expertise: Engaging external experts and consultants can provide technical guidance, support capacity building, and facilitate the development of effective MEL systems.</a:t>
            </a:r>
            <a:endParaRPr sz="1200">
              <a:solidFill>
                <a:srgbClr val="31333F"/>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 sz="1200">
                <a:solidFill>
                  <a:srgbClr val="31333F"/>
                </a:solidFill>
                <a:highlight>
                  <a:srgbClr val="FFFFFF"/>
                </a:highlight>
              </a:rPr>
              <a:t>) Based on the provided journals, the boundary actors include:</a:t>
            </a:r>
            <a:endParaRPr sz="1200">
              <a:solidFill>
                <a:srgbClr val="31333F"/>
              </a:solidFill>
              <a:highlight>
                <a:srgbClr val="FFFFFF"/>
              </a:highlight>
            </a:endParaRPr>
          </a:p>
          <a:p>
            <a:pPr marL="635000" lvl="0" indent="-304800" algn="l" rtl="0">
              <a:lnSpc>
                <a:spcPct val="115000"/>
              </a:lnSpc>
              <a:spcBef>
                <a:spcPts val="1200"/>
              </a:spcBef>
              <a:spcAft>
                <a:spcPts val="0"/>
              </a:spcAft>
              <a:buClr>
                <a:srgbClr val="31333F"/>
              </a:buClr>
              <a:buSzPts val="1200"/>
              <a:buChar char="●"/>
            </a:pPr>
            <a:r>
              <a:rPr lang="en" sz="1200">
                <a:solidFill>
                  <a:srgbClr val="31333F"/>
                </a:solidFill>
                <a:highlight>
                  <a:srgbClr val="FFFFFF"/>
                </a:highlight>
              </a:rPr>
              <a:t>Gram Panchayats (GPs): Their involvement in addressing community needs and allocating budgets for child protection activities is crucial.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PRI (Panchayati Raj Institutions) members: Their support and engagement in community initiatives, especially regarding child safeguarding, gender equity, and social norms, are essential.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ICDS Workers: Their role in identifying and supporting vulnerable children, as well as promoting health and hygiene, is vital.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ASHAs (Accredited Social Health Activists): Their participation in community health initiatives and their ability to provide support and information to women and children are critical.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School Teachers: Their involvement in identifying and addressing issues such as irregular school attendance, child marriage, and mental health concerns is essential for ensuring children's well-being and access to education.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Community Task Force Members (CTF): Their participation in health awareness programs and their ability to disseminate information within the community are crucial for promoting better health practices.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Small and Marginal Farmers: Their adoption of climate-smart agricultural practices and their engagement in sustainable livelihoods are essential for building climate resilience and improving food security.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Women and Adolescent Groups: Their active participation in community meetings, decision-making processes, and advocacy efforts is crucial for promoting gender equality and addressing social issues.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Trade Union Leaders: Their collaboration in raising awareness among tea garden workers on issues such as sexual harassment and their ability to provide support and advocacy are essential for ensuring workers' rights and safety. (Source: Oak-Systems Document-MLE Support_OAK FPAI, Sanhita_SDD, Oak SDD_ISWS, Oak SDD_Jan Sahas, Oak SDD_Mukti, Oak SDD_Rupantaran)</a:t>
            </a:r>
            <a:endParaRPr sz="1200">
              <a:solidFill>
                <a:srgbClr val="31333F"/>
              </a:solidFill>
              <a:highlight>
                <a:srgbClr val="FFFFFF"/>
              </a:highlight>
            </a:endParaRPr>
          </a:p>
          <a:p>
            <a:pPr marL="635000" lvl="0" indent="-304800" algn="l" rtl="0">
              <a:lnSpc>
                <a:spcPct val="115000"/>
              </a:lnSpc>
              <a:spcBef>
                <a:spcPts val="0"/>
              </a:spcBef>
              <a:spcAft>
                <a:spcPts val="0"/>
              </a:spcAft>
              <a:buClr>
                <a:srgbClr val="31333F"/>
              </a:buClr>
              <a:buSzPts val="1200"/>
              <a:buChar char="●"/>
            </a:pPr>
            <a:r>
              <a:rPr lang="en" sz="1200">
                <a:solidFill>
                  <a:srgbClr val="31333F"/>
                </a:solidFill>
                <a:highlight>
                  <a:srgbClr val="FFFFFF"/>
                </a:highlight>
              </a:rPr>
              <a:t>MEL Experts: Their support for methodological training and evaluation framework design is essential for ensuring cross-program comparability and rigor. (Source: Oak-Systems Document-MLE Support_OAK FPAI, Sanhita_SDD, Oak SDD_ISWS, Oak SDD_Jan Sahas, Oak SDD_Mukti, Oak SDD_Rupantaran)</a:t>
            </a:r>
            <a:endParaRPr sz="1200">
              <a:solidFill>
                <a:srgbClr val="31333F"/>
              </a:solidFill>
              <a:highlight>
                <a:srgbClr val="FFFFFF"/>
              </a:highlight>
            </a:endParaRPr>
          </a:p>
          <a:p>
            <a:pPr marL="0" lvl="0" indent="0" algn="l" rtl="0">
              <a:spcBef>
                <a:spcPts val="1400"/>
              </a:spcBef>
              <a:spcAft>
                <a:spcPts val="0"/>
              </a:spcAft>
              <a:buNone/>
            </a:pPr>
            <a:endParaRPr/>
          </a:p>
        </p:txBody>
      </p:sp>
      <p:sp>
        <p:nvSpPr>
          <p:cNvPr id="218" name="Google Shape;218;g36f5aa7e5c0_3_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_Cover Slide (option 3)">
  <p:cSld name="3_Cover Slide (option 3)">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a:stretch/>
        </p:blipFill>
        <p:spPr>
          <a:xfrm>
            <a:off x="11261" y="0"/>
            <a:ext cx="9121479" cy="5143500"/>
          </a:xfrm>
          <a:prstGeom prst="rect">
            <a:avLst/>
          </a:prstGeom>
          <a:noFill/>
          <a:ln>
            <a:noFill/>
          </a:ln>
        </p:spPr>
      </p:pic>
      <p:sp>
        <p:nvSpPr>
          <p:cNvPr id="52" name="Google Shape;52;p13"/>
          <p:cNvSpPr txBox="1">
            <a:spLocks noGrp="1"/>
          </p:cNvSpPr>
          <p:nvPr>
            <p:ph type="body" idx="1"/>
          </p:nvPr>
        </p:nvSpPr>
        <p:spPr>
          <a:xfrm>
            <a:off x="398463" y="1557338"/>
            <a:ext cx="3533700" cy="1519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700"/>
              </a:spcBef>
              <a:spcAft>
                <a:spcPts val="0"/>
              </a:spcAft>
              <a:buSzPts val="1400"/>
              <a:buNone/>
              <a:defRPr sz="3000" b="1">
                <a:solidFill>
                  <a:srgbClr val="004892"/>
                </a:solidFill>
              </a:defRPr>
            </a:lvl1pPr>
            <a:lvl2pPr marL="914400" lvl="1" indent="-317500" algn="l">
              <a:lnSpc>
                <a:spcPct val="100000"/>
              </a:lnSpc>
              <a:spcBef>
                <a:spcPts val="500"/>
              </a:spcBef>
              <a:spcAft>
                <a:spcPts val="0"/>
              </a:spcAft>
              <a:buSzPts val="1400"/>
              <a:buChar char="–"/>
              <a:defRPr/>
            </a:lvl2pPr>
            <a:lvl3pPr marL="1371600" lvl="2" indent="-317500" algn="l">
              <a:lnSpc>
                <a:spcPct val="100000"/>
              </a:lnSpc>
              <a:spcBef>
                <a:spcPts val="500"/>
              </a:spcBef>
              <a:spcAft>
                <a:spcPts val="0"/>
              </a:spcAft>
              <a:buSzPts val="1400"/>
              <a:buChar char="•"/>
              <a:defRPr/>
            </a:lvl3pPr>
            <a:lvl4pPr marL="1828800" lvl="3" indent="-317500" algn="l">
              <a:lnSpc>
                <a:spcPct val="100000"/>
              </a:lnSpc>
              <a:spcBef>
                <a:spcPts val="400"/>
              </a:spcBef>
              <a:spcAft>
                <a:spcPts val="0"/>
              </a:spcAft>
              <a:buSzPts val="1400"/>
              <a:buChar char="–"/>
              <a:defRPr/>
            </a:lvl4pPr>
            <a:lvl5pPr marL="2286000" lvl="4" indent="-317500" algn="l">
              <a:lnSpc>
                <a:spcPct val="100000"/>
              </a:lnSpc>
              <a:spcBef>
                <a:spcPts val="400"/>
              </a:spcBef>
              <a:spcAft>
                <a:spcPts val="0"/>
              </a:spcAft>
              <a:buSzPts val="1400"/>
              <a:buChar char="»"/>
              <a:defRPr/>
            </a:lvl5pPr>
            <a:lvl6pPr marL="2743200" lvl="5" indent="-317500" algn="l">
              <a:lnSpc>
                <a:spcPct val="100000"/>
              </a:lnSpc>
              <a:spcBef>
                <a:spcPts val="400"/>
              </a:spcBef>
              <a:spcAft>
                <a:spcPts val="0"/>
              </a:spcAft>
              <a:buSzPts val="1400"/>
              <a:buChar char="•"/>
              <a:defRPr/>
            </a:lvl6pPr>
            <a:lvl7pPr marL="3200400" lvl="6" indent="-317500" algn="l">
              <a:lnSpc>
                <a:spcPct val="100000"/>
              </a:lnSpc>
              <a:spcBef>
                <a:spcPts val="400"/>
              </a:spcBef>
              <a:spcAft>
                <a:spcPts val="0"/>
              </a:spcAft>
              <a:buSzPts val="1400"/>
              <a:buChar char="•"/>
              <a:defRPr/>
            </a:lvl7pPr>
            <a:lvl8pPr marL="3657600" lvl="7" indent="-317500" algn="l">
              <a:lnSpc>
                <a:spcPct val="100000"/>
              </a:lnSpc>
              <a:spcBef>
                <a:spcPts val="400"/>
              </a:spcBef>
              <a:spcAft>
                <a:spcPts val="0"/>
              </a:spcAft>
              <a:buSzPts val="1400"/>
              <a:buChar char="•"/>
              <a:defRPr/>
            </a:lvl8pPr>
            <a:lvl9pPr marL="4114800" lvl="8" indent="-317500" algn="l">
              <a:lnSpc>
                <a:spcPct val="100000"/>
              </a:lnSpc>
              <a:spcBef>
                <a:spcPts val="400"/>
              </a:spcBef>
              <a:spcAft>
                <a:spcPts val="0"/>
              </a:spcAft>
              <a:buSzPts val="1400"/>
              <a:buChar char="•"/>
              <a:defRPr/>
            </a:lvl9pPr>
          </a:lstStyle>
          <a:p>
            <a:endParaRPr/>
          </a:p>
        </p:txBody>
      </p:sp>
      <p:sp>
        <p:nvSpPr>
          <p:cNvPr id="53" name="Google Shape;53;p13"/>
          <p:cNvSpPr txBox="1">
            <a:spLocks noGrp="1"/>
          </p:cNvSpPr>
          <p:nvPr>
            <p:ph type="body" idx="2"/>
          </p:nvPr>
        </p:nvSpPr>
        <p:spPr>
          <a:xfrm>
            <a:off x="398463" y="3216275"/>
            <a:ext cx="3533700" cy="7905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700"/>
              </a:spcBef>
              <a:spcAft>
                <a:spcPts val="0"/>
              </a:spcAft>
              <a:buSzPts val="1400"/>
              <a:buNone/>
              <a:defRPr sz="2000">
                <a:solidFill>
                  <a:srgbClr val="004892"/>
                </a:solidFill>
              </a:defRPr>
            </a:lvl1pPr>
            <a:lvl2pPr marL="914400" lvl="1" indent="-228600" algn="l">
              <a:lnSpc>
                <a:spcPct val="100000"/>
              </a:lnSpc>
              <a:spcBef>
                <a:spcPts val="500"/>
              </a:spcBef>
              <a:spcAft>
                <a:spcPts val="0"/>
              </a:spcAft>
              <a:buSzPts val="1400"/>
              <a:buNone/>
              <a:defRPr sz="2000">
                <a:solidFill>
                  <a:schemeClr val="lt1"/>
                </a:solidFill>
              </a:defRPr>
            </a:lvl2pPr>
            <a:lvl3pPr marL="1371600" lvl="2" indent="-228600" algn="l">
              <a:lnSpc>
                <a:spcPct val="100000"/>
              </a:lnSpc>
              <a:spcBef>
                <a:spcPts val="500"/>
              </a:spcBef>
              <a:spcAft>
                <a:spcPts val="0"/>
              </a:spcAft>
              <a:buSzPts val="1400"/>
              <a:buNone/>
              <a:defRPr sz="2000">
                <a:solidFill>
                  <a:schemeClr val="lt1"/>
                </a:solidFill>
              </a:defRPr>
            </a:lvl3pPr>
            <a:lvl4pPr marL="1828800" lvl="3" indent="-228600" algn="l">
              <a:lnSpc>
                <a:spcPct val="100000"/>
              </a:lnSpc>
              <a:spcBef>
                <a:spcPts val="400"/>
              </a:spcBef>
              <a:spcAft>
                <a:spcPts val="0"/>
              </a:spcAft>
              <a:buSzPts val="1400"/>
              <a:buNone/>
              <a:defRPr sz="2000">
                <a:solidFill>
                  <a:schemeClr val="lt1"/>
                </a:solidFill>
              </a:defRPr>
            </a:lvl4pPr>
            <a:lvl5pPr marL="2286000" lvl="4" indent="-228600" algn="l">
              <a:lnSpc>
                <a:spcPct val="100000"/>
              </a:lnSpc>
              <a:spcBef>
                <a:spcPts val="400"/>
              </a:spcBef>
              <a:spcAft>
                <a:spcPts val="0"/>
              </a:spcAft>
              <a:buSzPts val="1400"/>
              <a:buNone/>
              <a:defRPr sz="2000">
                <a:solidFill>
                  <a:schemeClr val="lt1"/>
                </a:solidFill>
              </a:defRPr>
            </a:lvl5pPr>
            <a:lvl6pPr marL="2743200" lvl="5" indent="-317500" algn="l">
              <a:lnSpc>
                <a:spcPct val="100000"/>
              </a:lnSpc>
              <a:spcBef>
                <a:spcPts val="400"/>
              </a:spcBef>
              <a:spcAft>
                <a:spcPts val="0"/>
              </a:spcAft>
              <a:buSzPts val="1400"/>
              <a:buChar char="•"/>
              <a:defRPr/>
            </a:lvl6pPr>
            <a:lvl7pPr marL="3200400" lvl="6" indent="-317500" algn="l">
              <a:lnSpc>
                <a:spcPct val="100000"/>
              </a:lnSpc>
              <a:spcBef>
                <a:spcPts val="400"/>
              </a:spcBef>
              <a:spcAft>
                <a:spcPts val="0"/>
              </a:spcAft>
              <a:buSzPts val="1400"/>
              <a:buChar char="•"/>
              <a:defRPr/>
            </a:lvl7pPr>
            <a:lvl8pPr marL="3657600" lvl="7" indent="-317500" algn="l">
              <a:lnSpc>
                <a:spcPct val="100000"/>
              </a:lnSpc>
              <a:spcBef>
                <a:spcPts val="400"/>
              </a:spcBef>
              <a:spcAft>
                <a:spcPts val="0"/>
              </a:spcAft>
              <a:buSzPts val="1400"/>
              <a:buChar char="•"/>
              <a:defRPr/>
            </a:lvl8pPr>
            <a:lvl9pPr marL="4114800" lvl="8" indent="-317500" algn="l">
              <a:lnSpc>
                <a:spcPct val="100000"/>
              </a:lnSpc>
              <a:spcBef>
                <a:spcPts val="400"/>
              </a:spcBef>
              <a:spcAft>
                <a:spcPts val="0"/>
              </a:spcAft>
              <a:buSzPts val="1400"/>
              <a:buChar char="•"/>
              <a:defRPr/>
            </a:lvl9pPr>
          </a:lstStyle>
          <a:p>
            <a:endParaRPr/>
          </a:p>
        </p:txBody>
      </p:sp>
      <p:sp>
        <p:nvSpPr>
          <p:cNvPr id="54" name="Google Shape;54;p13"/>
          <p:cNvSpPr txBox="1">
            <a:spLocks noGrp="1"/>
          </p:cNvSpPr>
          <p:nvPr>
            <p:ph type="ftr" idx="11"/>
          </p:nvPr>
        </p:nvSpPr>
        <p:spPr>
          <a:xfrm>
            <a:off x="398463" y="4876006"/>
            <a:ext cx="2895600" cy="165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000">
                <a:solidFill>
                  <a:srgbClr val="004892"/>
                </a:solidFill>
              </a:defRPr>
            </a:lvl1pPr>
            <a:lvl2pPr lvl="1" algn="l">
              <a:lnSpc>
                <a:spcPct val="100000"/>
              </a:lnSpc>
              <a:spcBef>
                <a:spcPts val="0"/>
              </a:spcBef>
              <a:spcAft>
                <a:spcPts val="0"/>
              </a:spcAft>
              <a:buSzPts val="1400"/>
              <a:buChar char="○"/>
              <a:defRPr sz="1100"/>
            </a:lvl2pPr>
            <a:lvl3pPr lvl="2" algn="l">
              <a:lnSpc>
                <a:spcPct val="100000"/>
              </a:lnSpc>
              <a:spcBef>
                <a:spcPts val="0"/>
              </a:spcBef>
              <a:spcAft>
                <a:spcPts val="0"/>
              </a:spcAft>
              <a:buSzPts val="1400"/>
              <a:buChar char="■"/>
              <a:defRPr sz="1100"/>
            </a:lvl3pPr>
            <a:lvl4pPr lvl="3" algn="l">
              <a:lnSpc>
                <a:spcPct val="100000"/>
              </a:lnSpc>
              <a:spcBef>
                <a:spcPts val="0"/>
              </a:spcBef>
              <a:spcAft>
                <a:spcPts val="0"/>
              </a:spcAft>
              <a:buSzPts val="1400"/>
              <a:buChar char="●"/>
              <a:defRPr sz="1100"/>
            </a:lvl4pPr>
            <a:lvl5pPr lvl="4" algn="l">
              <a:lnSpc>
                <a:spcPct val="100000"/>
              </a:lnSpc>
              <a:spcBef>
                <a:spcPts val="0"/>
              </a:spcBef>
              <a:spcAft>
                <a:spcPts val="0"/>
              </a:spcAft>
              <a:buSzPts val="1400"/>
              <a:buChar char="○"/>
              <a:defRPr sz="1100"/>
            </a:lvl5pPr>
            <a:lvl6pPr lvl="5" algn="l">
              <a:lnSpc>
                <a:spcPct val="100000"/>
              </a:lnSpc>
              <a:spcBef>
                <a:spcPts val="0"/>
              </a:spcBef>
              <a:spcAft>
                <a:spcPts val="0"/>
              </a:spcAft>
              <a:buSzPts val="1400"/>
              <a:buChar char="■"/>
              <a:defRPr sz="1100"/>
            </a:lvl6pPr>
            <a:lvl7pPr lvl="6" algn="l">
              <a:lnSpc>
                <a:spcPct val="100000"/>
              </a:lnSpc>
              <a:spcBef>
                <a:spcPts val="0"/>
              </a:spcBef>
              <a:spcAft>
                <a:spcPts val="0"/>
              </a:spcAft>
              <a:buSzPts val="1400"/>
              <a:buChar char="●"/>
              <a:defRPr sz="1100"/>
            </a:lvl7pPr>
            <a:lvl8pPr lvl="7" algn="l">
              <a:lnSpc>
                <a:spcPct val="100000"/>
              </a:lnSpc>
              <a:spcBef>
                <a:spcPts val="0"/>
              </a:spcBef>
              <a:spcAft>
                <a:spcPts val="0"/>
              </a:spcAft>
              <a:buSzPts val="1400"/>
              <a:buChar char="○"/>
              <a:defRPr sz="1100"/>
            </a:lvl8pPr>
            <a:lvl9pPr lvl="8" algn="l">
              <a:lnSpc>
                <a:spcPct val="100000"/>
              </a:lnSpc>
              <a:spcBef>
                <a:spcPts val="0"/>
              </a:spcBef>
              <a:spcAft>
                <a:spcPts val="0"/>
              </a:spcAft>
              <a:buSzPts val="1400"/>
              <a:buChar char="■"/>
              <a:defRPr sz="1100"/>
            </a:lvl9pPr>
          </a:lstStyle>
          <a:p>
            <a:endParaRPr/>
          </a:p>
        </p:txBody>
      </p:sp>
      <p:sp>
        <p:nvSpPr>
          <p:cNvPr id="55" name="Google Shape;55;p13"/>
          <p:cNvSpPr txBox="1"/>
          <p:nvPr/>
        </p:nvSpPr>
        <p:spPr>
          <a:xfrm>
            <a:off x="6190214" y="4856264"/>
            <a:ext cx="2895600" cy="165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 sz="1000" b="0" i="0" u="none" strike="noStrike" cap="none">
                <a:solidFill>
                  <a:schemeClr val="lt1"/>
                </a:solidFill>
                <a:latin typeface="Arial"/>
                <a:ea typeface="Arial"/>
                <a:cs typeface="Arial"/>
                <a:sym typeface="Arial"/>
              </a:rPr>
              <a:t>www.swasti.org</a:t>
            </a:r>
            <a:endParaRPr sz="1000" b="0" i="0" u="none" strike="noStrike" cap="none">
              <a:solidFill>
                <a:schemeClr val="lt1"/>
              </a:solidFill>
              <a:latin typeface="Arial"/>
              <a:ea typeface="Arial"/>
              <a:cs typeface="Arial"/>
              <a:sym typeface="Arial"/>
            </a:endParaRPr>
          </a:p>
        </p:txBody>
      </p:sp>
      <p:cxnSp>
        <p:nvCxnSpPr>
          <p:cNvPr id="56" name="Google Shape;56;p13"/>
          <p:cNvCxnSpPr/>
          <p:nvPr/>
        </p:nvCxnSpPr>
        <p:spPr>
          <a:xfrm>
            <a:off x="108065" y="4784346"/>
            <a:ext cx="8886300" cy="0"/>
          </a:xfrm>
          <a:prstGeom prst="straightConnector1">
            <a:avLst/>
          </a:prstGeom>
          <a:noFill/>
          <a:ln w="9525" cap="flat" cmpd="sng">
            <a:solidFill>
              <a:srgbClr val="004892"/>
            </a:solidFill>
            <a:prstDash val="solid"/>
            <a:round/>
            <a:headEnd type="none" w="sm" len="sm"/>
            <a:tailEnd type="none" w="sm" len="sm"/>
          </a:ln>
        </p:spPr>
      </p:cxnSp>
      <p:pic>
        <p:nvPicPr>
          <p:cNvPr id="57" name="Google Shape;57;p13" descr="A picture containing drawing&#10;&#10;Description automatically generated"/>
          <p:cNvPicPr preferRelativeResize="0"/>
          <p:nvPr/>
        </p:nvPicPr>
        <p:blipFill rotWithShape="1">
          <a:blip r:embed="rId3">
            <a:alphaModFix/>
          </a:blip>
          <a:srcRect l="10241"/>
          <a:stretch/>
        </p:blipFill>
        <p:spPr>
          <a:xfrm>
            <a:off x="398463" y="242140"/>
            <a:ext cx="1753892" cy="74345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71" name="Google Shape;71;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8"/>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83" name="Google Shape;83;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89" name="Google Shape;89;p19"/>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90" name="Google Shape;90;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0"/>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6" name="Google Shape;96;p20"/>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7" name="Google Shape;97;p20"/>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98" name="Google Shape;98;p20"/>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99" name="Google Shape;99;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457200" y="204788"/>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2"/>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10" name="Google Shape;110;p22"/>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1" name="Google Shape;111;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3"/>
          <p:cNvSpPr>
            <a:spLocks noGrp="1"/>
          </p:cNvSpPr>
          <p:nvPr>
            <p:ph type="pic" idx="2"/>
          </p:nvPr>
        </p:nvSpPr>
        <p:spPr>
          <a:xfrm>
            <a:off x="1792288" y="459581"/>
            <a:ext cx="5486400" cy="3086100"/>
          </a:xfrm>
          <a:prstGeom prst="rect">
            <a:avLst/>
          </a:prstGeom>
          <a:noFill/>
          <a:ln>
            <a:noFill/>
          </a:ln>
        </p:spPr>
      </p:sp>
      <p:sp>
        <p:nvSpPr>
          <p:cNvPr id="117" name="Google Shape;117;p23"/>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18" name="Google Shape;118;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24"/>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25"/>
          <p:cNvSpPr txBox="1">
            <a:spLocks noGrp="1"/>
          </p:cNvSpPr>
          <p:nvPr>
            <p:ph type="body" idx="1"/>
          </p:nvPr>
        </p:nvSpPr>
        <p:spPr>
          <a:xfrm rot="5400000">
            <a:off x="1272778" y="-609600"/>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14"/>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forms.fillout.com/t/kg6cDkj6EQu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spreadsheets/d/1UzeC0XghWe_lNes864ybbSBGpW3I1tZEZAuEDiZk-54/edit?gid=0#gid=0"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forms.fillout.com/t/g85Tn9vRWWus"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idx="4294967295"/>
          </p:nvPr>
        </p:nvSpPr>
        <p:spPr>
          <a:xfrm>
            <a:off x="252225" y="1235150"/>
            <a:ext cx="7165500" cy="24897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100"/>
              <a:buFont typeface="Arial"/>
              <a:buNone/>
            </a:pPr>
            <a:r>
              <a:rPr lang="en" sz="2600" b="1" i="1">
                <a:latin typeface="Lato"/>
                <a:ea typeface="Lato"/>
                <a:cs typeface="Lato"/>
                <a:sym typeface="Lato"/>
              </a:rPr>
              <a:t>Session 3: Outcome Mapping and Indicator Development- I</a:t>
            </a:r>
            <a:endParaRPr sz="2600" b="1" i="1">
              <a:latin typeface="Lato"/>
              <a:ea typeface="Lato"/>
              <a:cs typeface="Lato"/>
              <a:sym typeface="Lato"/>
            </a:endParaRPr>
          </a:p>
          <a:p>
            <a:pPr marL="0" lvl="0" indent="0" algn="l" rtl="0">
              <a:lnSpc>
                <a:spcPct val="90000"/>
              </a:lnSpc>
              <a:spcBef>
                <a:spcPts val="0"/>
              </a:spcBef>
              <a:spcAft>
                <a:spcPts val="0"/>
              </a:spcAft>
              <a:buClr>
                <a:schemeClr val="dk1"/>
              </a:buClr>
              <a:buSzPts val="1100"/>
              <a:buFont typeface="Arial"/>
              <a:buNone/>
            </a:pPr>
            <a:endParaRPr sz="2600" b="1" i="1">
              <a:latin typeface="Lato"/>
              <a:ea typeface="Lato"/>
              <a:cs typeface="Lato"/>
              <a:sym typeface="Lato"/>
            </a:endParaRPr>
          </a:p>
          <a:p>
            <a:pPr marL="0" lvl="0" indent="0" algn="l" rtl="0">
              <a:lnSpc>
                <a:spcPct val="90000"/>
              </a:lnSpc>
              <a:spcBef>
                <a:spcPts val="0"/>
              </a:spcBef>
              <a:spcAft>
                <a:spcPts val="0"/>
              </a:spcAft>
              <a:buClr>
                <a:schemeClr val="dk1"/>
              </a:buClr>
              <a:buSzPts val="1100"/>
              <a:buFont typeface="Arial"/>
              <a:buNone/>
            </a:pPr>
            <a:endParaRPr sz="2600" b="1" i="1">
              <a:latin typeface="Lato"/>
              <a:ea typeface="Lato"/>
              <a:cs typeface="Lato"/>
              <a:sym typeface="Lato"/>
            </a:endParaRPr>
          </a:p>
        </p:txBody>
      </p:sp>
      <p:sp>
        <p:nvSpPr>
          <p:cNvPr id="138" name="Google Shape;138;p26"/>
          <p:cNvSpPr txBox="1">
            <a:spLocks noGrp="1"/>
          </p:cNvSpPr>
          <p:nvPr>
            <p:ph type="body" idx="1"/>
          </p:nvPr>
        </p:nvSpPr>
        <p:spPr>
          <a:xfrm>
            <a:off x="252228" y="3105644"/>
            <a:ext cx="4597200" cy="61920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1400"/>
              <a:buNone/>
            </a:pPr>
            <a:r>
              <a:rPr lang="en" sz="1800">
                <a:latin typeface="Lato"/>
                <a:ea typeface="Lato"/>
                <a:cs typeface="Lato"/>
                <a:sym typeface="Lato"/>
              </a:rPr>
              <a:t>22nd July </a:t>
            </a:r>
            <a:r>
              <a:rPr lang="en" sz="1800" b="1">
                <a:latin typeface="Lato"/>
                <a:ea typeface="Lato"/>
                <a:cs typeface="Lato"/>
                <a:sym typeface="Lato"/>
              </a:rPr>
              <a:t>2025</a:t>
            </a:r>
            <a:endParaRPr sz="1800" b="1">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Principles of OM</a:t>
            </a:r>
            <a:endParaRPr sz="2520" b="1">
              <a:solidFill>
                <a:srgbClr val="004892"/>
              </a:solidFill>
              <a:latin typeface="Lato"/>
              <a:ea typeface="Lato"/>
              <a:cs typeface="Lato"/>
              <a:sym typeface="Lato"/>
            </a:endParaRPr>
          </a:p>
        </p:txBody>
      </p:sp>
      <p:grpSp>
        <p:nvGrpSpPr>
          <p:cNvPr id="237" name="Google Shape;237;p35"/>
          <p:cNvGrpSpPr/>
          <p:nvPr/>
        </p:nvGrpSpPr>
        <p:grpSpPr>
          <a:xfrm>
            <a:off x="1824275" y="3706359"/>
            <a:ext cx="3323512" cy="834081"/>
            <a:chOff x="4114800" y="4114800"/>
            <a:chExt cx="3669956" cy="1112108"/>
          </a:xfrm>
        </p:grpSpPr>
        <p:sp>
          <p:nvSpPr>
            <p:cNvPr id="238" name="Google Shape;238;p35"/>
            <p:cNvSpPr/>
            <p:nvPr/>
          </p:nvSpPr>
          <p:spPr>
            <a:xfrm>
              <a:off x="5004486" y="4114800"/>
              <a:ext cx="2780270" cy="1112108"/>
            </a:xfrm>
            <a:custGeom>
              <a:avLst/>
              <a:gdLst/>
              <a:ahLst/>
              <a:cxnLst/>
              <a:rect l="l" t="t" r="r" b="b"/>
              <a:pathLst>
                <a:path w="2780270" h="1112108" extrusionOk="0">
                  <a:moveTo>
                    <a:pt x="0" y="1112108"/>
                  </a:moveTo>
                  <a:lnTo>
                    <a:pt x="9145" y="1107474"/>
                  </a:lnTo>
                  <a:cubicBezTo>
                    <a:pt x="202116" y="1001175"/>
                    <a:pt x="333083" y="794097"/>
                    <a:pt x="333083" y="556054"/>
                  </a:cubicBezTo>
                  <a:cubicBezTo>
                    <a:pt x="333083" y="318010"/>
                    <a:pt x="202116" y="110932"/>
                    <a:pt x="9145" y="4636"/>
                  </a:cubicBezTo>
                  <a:lnTo>
                    <a:pt x="0" y="0"/>
                  </a:lnTo>
                  <a:lnTo>
                    <a:pt x="9145" y="0"/>
                  </a:lnTo>
                  <a:lnTo>
                    <a:pt x="2231528" y="0"/>
                  </a:lnTo>
                  <a:cubicBezTo>
                    <a:pt x="2534892" y="0"/>
                    <a:pt x="2780270" y="248953"/>
                    <a:pt x="2780270" y="556054"/>
                  </a:cubicBezTo>
                  <a:cubicBezTo>
                    <a:pt x="2780270" y="863154"/>
                    <a:pt x="2534892" y="1112108"/>
                    <a:pt x="2231528" y="1112108"/>
                  </a:cubicBezTo>
                  <a:lnTo>
                    <a:pt x="9145" y="1112108"/>
                  </a:lnTo>
                  <a:close/>
                </a:path>
              </a:pathLst>
            </a:custGeom>
            <a:solidFill>
              <a:srgbClr val="E9F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39" name="Google Shape;239;p35"/>
            <p:cNvSpPr/>
            <p:nvPr/>
          </p:nvSpPr>
          <p:spPr>
            <a:xfrm>
              <a:off x="4114800" y="4114800"/>
              <a:ext cx="1112108" cy="1112108"/>
            </a:xfrm>
            <a:custGeom>
              <a:avLst/>
              <a:gdLst/>
              <a:ahLst/>
              <a:cxnLst/>
              <a:rect l="l" t="t" r="r" b="b"/>
              <a:pathLst>
                <a:path w="1112108" h="1112108" extrusionOk="0">
                  <a:moveTo>
                    <a:pt x="1112108" y="556054"/>
                  </a:moveTo>
                  <a:cubicBezTo>
                    <a:pt x="1112108" y="863154"/>
                    <a:pt x="863154" y="1112108"/>
                    <a:pt x="556054" y="1112108"/>
                  </a:cubicBezTo>
                  <a:cubicBezTo>
                    <a:pt x="248953" y="1112108"/>
                    <a:pt x="0" y="863154"/>
                    <a:pt x="0" y="556054"/>
                  </a:cubicBezTo>
                  <a:cubicBezTo>
                    <a:pt x="0" y="248953"/>
                    <a:pt x="248953" y="0"/>
                    <a:pt x="556054" y="0"/>
                  </a:cubicBezTo>
                  <a:cubicBezTo>
                    <a:pt x="863154" y="0"/>
                    <a:pt x="1112108" y="248953"/>
                    <a:pt x="1112108" y="556054"/>
                  </a:cubicBezTo>
                  <a:close/>
                  <a:moveTo>
                    <a:pt x="139758" y="556054"/>
                  </a:moveTo>
                  <a:cubicBezTo>
                    <a:pt x="139758" y="785967"/>
                    <a:pt x="326140" y="972353"/>
                    <a:pt x="556054" y="972353"/>
                  </a:cubicBezTo>
                  <a:cubicBezTo>
                    <a:pt x="785967" y="972353"/>
                    <a:pt x="972353" y="785967"/>
                    <a:pt x="972353" y="556054"/>
                  </a:cubicBezTo>
                  <a:cubicBezTo>
                    <a:pt x="972353" y="326140"/>
                    <a:pt x="785967" y="139758"/>
                    <a:pt x="556054" y="139758"/>
                  </a:cubicBezTo>
                  <a:cubicBezTo>
                    <a:pt x="326140" y="139758"/>
                    <a:pt x="139758" y="326140"/>
                    <a:pt x="139758" y="556054"/>
                  </a:cubicBezTo>
                  <a:close/>
                </a:path>
              </a:pathLst>
            </a:custGeom>
            <a:solidFill>
              <a:srgbClr val="E9F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40" name="Google Shape;240;p35"/>
            <p:cNvSpPr/>
            <p:nvPr/>
          </p:nvSpPr>
          <p:spPr>
            <a:xfrm>
              <a:off x="5004486" y="4114800"/>
              <a:ext cx="2780270" cy="1112108"/>
            </a:xfrm>
            <a:custGeom>
              <a:avLst/>
              <a:gdLst/>
              <a:ahLst/>
              <a:cxnLst/>
              <a:rect l="l" t="t" r="r" b="b"/>
              <a:pathLst>
                <a:path w="2780270" h="1112108" extrusionOk="0">
                  <a:moveTo>
                    <a:pt x="0" y="1112108"/>
                  </a:moveTo>
                  <a:lnTo>
                    <a:pt x="9145" y="1107470"/>
                  </a:lnTo>
                  <a:cubicBezTo>
                    <a:pt x="202116" y="1001174"/>
                    <a:pt x="333083" y="794097"/>
                    <a:pt x="333083" y="556054"/>
                  </a:cubicBezTo>
                  <a:cubicBezTo>
                    <a:pt x="333083" y="318010"/>
                    <a:pt x="202116" y="110932"/>
                    <a:pt x="9145" y="4636"/>
                  </a:cubicBezTo>
                  <a:lnTo>
                    <a:pt x="0" y="0"/>
                  </a:lnTo>
                  <a:lnTo>
                    <a:pt x="2231532" y="0"/>
                  </a:lnTo>
                  <a:cubicBezTo>
                    <a:pt x="2534895" y="0"/>
                    <a:pt x="2780270" y="248953"/>
                    <a:pt x="2780270" y="556054"/>
                  </a:cubicBezTo>
                  <a:cubicBezTo>
                    <a:pt x="2780270" y="863154"/>
                    <a:pt x="2534895" y="1112108"/>
                    <a:pt x="2231532" y="1112108"/>
                  </a:cubicBezTo>
                  <a:close/>
                </a:path>
              </a:pathLst>
            </a:custGeom>
            <a:noFill/>
            <a:ln w="139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41" name="Google Shape;241;p35"/>
            <p:cNvSpPr/>
            <p:nvPr/>
          </p:nvSpPr>
          <p:spPr>
            <a:xfrm>
              <a:off x="4114800" y="4114800"/>
              <a:ext cx="1112108" cy="1112108"/>
            </a:xfrm>
            <a:custGeom>
              <a:avLst/>
              <a:gdLst/>
              <a:ahLst/>
              <a:cxnLst/>
              <a:rect l="l" t="t" r="r" b="b"/>
              <a:pathLst>
                <a:path w="1112108" h="1112108" extrusionOk="0">
                  <a:moveTo>
                    <a:pt x="1112108" y="556054"/>
                  </a:moveTo>
                  <a:cubicBezTo>
                    <a:pt x="1112108" y="863154"/>
                    <a:pt x="863154" y="1112108"/>
                    <a:pt x="556054" y="1112108"/>
                  </a:cubicBezTo>
                  <a:cubicBezTo>
                    <a:pt x="248953" y="1112108"/>
                    <a:pt x="0" y="863154"/>
                    <a:pt x="0" y="556054"/>
                  </a:cubicBezTo>
                  <a:cubicBezTo>
                    <a:pt x="0" y="248953"/>
                    <a:pt x="248953" y="0"/>
                    <a:pt x="556054" y="0"/>
                  </a:cubicBezTo>
                  <a:cubicBezTo>
                    <a:pt x="863154" y="0"/>
                    <a:pt x="1112108" y="248953"/>
                    <a:pt x="1112108" y="556054"/>
                  </a:cubicBezTo>
                  <a:close/>
                  <a:moveTo>
                    <a:pt x="139758" y="556054"/>
                  </a:moveTo>
                  <a:cubicBezTo>
                    <a:pt x="139758" y="785967"/>
                    <a:pt x="326140" y="972349"/>
                    <a:pt x="556054" y="972349"/>
                  </a:cubicBezTo>
                  <a:cubicBezTo>
                    <a:pt x="785967" y="972349"/>
                    <a:pt x="972349" y="785967"/>
                    <a:pt x="972349" y="556054"/>
                  </a:cubicBezTo>
                  <a:cubicBezTo>
                    <a:pt x="972349" y="326140"/>
                    <a:pt x="785967" y="139758"/>
                    <a:pt x="556054" y="139758"/>
                  </a:cubicBezTo>
                  <a:cubicBezTo>
                    <a:pt x="326140" y="139758"/>
                    <a:pt x="139758" y="326140"/>
                    <a:pt x="139758" y="556054"/>
                  </a:cubicBezTo>
                  <a:close/>
                </a:path>
              </a:pathLst>
            </a:custGeom>
            <a:noFill/>
            <a:ln w="139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grpSp>
        <p:nvGrpSpPr>
          <p:cNvPr id="242" name="Google Shape;242;p35"/>
          <p:cNvGrpSpPr/>
          <p:nvPr/>
        </p:nvGrpSpPr>
        <p:grpSpPr>
          <a:xfrm>
            <a:off x="1824275" y="2622053"/>
            <a:ext cx="3323512" cy="834081"/>
            <a:chOff x="4114800" y="2669059"/>
            <a:chExt cx="3669956" cy="1112108"/>
          </a:xfrm>
        </p:grpSpPr>
        <p:sp>
          <p:nvSpPr>
            <p:cNvPr id="243" name="Google Shape;243;p35"/>
            <p:cNvSpPr/>
            <p:nvPr/>
          </p:nvSpPr>
          <p:spPr>
            <a:xfrm>
              <a:off x="5004486" y="2669059"/>
              <a:ext cx="2780270" cy="1112108"/>
            </a:xfrm>
            <a:custGeom>
              <a:avLst/>
              <a:gdLst/>
              <a:ahLst/>
              <a:cxnLst/>
              <a:rect l="l" t="t" r="r" b="b"/>
              <a:pathLst>
                <a:path w="2780270" h="1112108" extrusionOk="0">
                  <a:moveTo>
                    <a:pt x="0" y="1112108"/>
                  </a:moveTo>
                  <a:lnTo>
                    <a:pt x="9145" y="1107474"/>
                  </a:lnTo>
                  <a:cubicBezTo>
                    <a:pt x="202116" y="1001175"/>
                    <a:pt x="333083" y="794097"/>
                    <a:pt x="333083" y="556054"/>
                  </a:cubicBezTo>
                  <a:cubicBezTo>
                    <a:pt x="333083" y="318010"/>
                    <a:pt x="202116" y="110932"/>
                    <a:pt x="9145" y="4636"/>
                  </a:cubicBezTo>
                  <a:lnTo>
                    <a:pt x="0" y="0"/>
                  </a:lnTo>
                  <a:lnTo>
                    <a:pt x="9145" y="0"/>
                  </a:lnTo>
                  <a:lnTo>
                    <a:pt x="2231528" y="0"/>
                  </a:lnTo>
                  <a:cubicBezTo>
                    <a:pt x="2534892" y="0"/>
                    <a:pt x="2780270" y="248953"/>
                    <a:pt x="2780270" y="556054"/>
                  </a:cubicBezTo>
                  <a:cubicBezTo>
                    <a:pt x="2780270" y="863154"/>
                    <a:pt x="2534892" y="1112108"/>
                    <a:pt x="2231528" y="1112108"/>
                  </a:cubicBezTo>
                  <a:lnTo>
                    <a:pt x="9145" y="1112108"/>
                  </a:lnTo>
                  <a:close/>
                </a:path>
              </a:pathLst>
            </a:custGeom>
            <a:solidFill>
              <a:srgbClr val="FFD7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44" name="Google Shape;244;p35"/>
            <p:cNvSpPr/>
            <p:nvPr/>
          </p:nvSpPr>
          <p:spPr>
            <a:xfrm>
              <a:off x="4114800" y="2669059"/>
              <a:ext cx="1112108" cy="1112108"/>
            </a:xfrm>
            <a:custGeom>
              <a:avLst/>
              <a:gdLst/>
              <a:ahLst/>
              <a:cxnLst/>
              <a:rect l="l" t="t" r="r" b="b"/>
              <a:pathLst>
                <a:path w="1112108" h="1112108" extrusionOk="0">
                  <a:moveTo>
                    <a:pt x="1112108" y="556054"/>
                  </a:moveTo>
                  <a:cubicBezTo>
                    <a:pt x="1112108" y="863154"/>
                    <a:pt x="863154" y="1112108"/>
                    <a:pt x="556054" y="1112108"/>
                  </a:cubicBezTo>
                  <a:cubicBezTo>
                    <a:pt x="248953" y="1112108"/>
                    <a:pt x="0" y="863154"/>
                    <a:pt x="0" y="556054"/>
                  </a:cubicBezTo>
                  <a:cubicBezTo>
                    <a:pt x="0" y="248953"/>
                    <a:pt x="248953" y="0"/>
                    <a:pt x="556054" y="0"/>
                  </a:cubicBezTo>
                  <a:cubicBezTo>
                    <a:pt x="863154" y="0"/>
                    <a:pt x="1112108" y="248953"/>
                    <a:pt x="1112108" y="556054"/>
                  </a:cubicBezTo>
                  <a:close/>
                  <a:moveTo>
                    <a:pt x="139758" y="556054"/>
                  </a:moveTo>
                  <a:cubicBezTo>
                    <a:pt x="139758" y="785967"/>
                    <a:pt x="326140" y="972353"/>
                    <a:pt x="556054" y="972353"/>
                  </a:cubicBezTo>
                  <a:cubicBezTo>
                    <a:pt x="785967" y="972353"/>
                    <a:pt x="972353" y="785967"/>
                    <a:pt x="972353" y="556054"/>
                  </a:cubicBezTo>
                  <a:cubicBezTo>
                    <a:pt x="972353" y="326140"/>
                    <a:pt x="785967" y="139758"/>
                    <a:pt x="556054" y="139758"/>
                  </a:cubicBezTo>
                  <a:cubicBezTo>
                    <a:pt x="326140" y="139758"/>
                    <a:pt x="139758" y="326140"/>
                    <a:pt x="139758" y="556054"/>
                  </a:cubicBezTo>
                  <a:close/>
                </a:path>
              </a:pathLst>
            </a:custGeom>
            <a:solidFill>
              <a:srgbClr val="FFD7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45" name="Google Shape;245;p35"/>
            <p:cNvSpPr/>
            <p:nvPr/>
          </p:nvSpPr>
          <p:spPr>
            <a:xfrm>
              <a:off x="5004486" y="2669059"/>
              <a:ext cx="2780270" cy="1112108"/>
            </a:xfrm>
            <a:custGeom>
              <a:avLst/>
              <a:gdLst/>
              <a:ahLst/>
              <a:cxnLst/>
              <a:rect l="l" t="t" r="r" b="b"/>
              <a:pathLst>
                <a:path w="2780270" h="1112108" extrusionOk="0">
                  <a:moveTo>
                    <a:pt x="0" y="1112108"/>
                  </a:moveTo>
                  <a:lnTo>
                    <a:pt x="9145" y="1107470"/>
                  </a:lnTo>
                  <a:cubicBezTo>
                    <a:pt x="202116" y="1001174"/>
                    <a:pt x="333083" y="794097"/>
                    <a:pt x="333083" y="556054"/>
                  </a:cubicBezTo>
                  <a:cubicBezTo>
                    <a:pt x="333083" y="318010"/>
                    <a:pt x="202116" y="110932"/>
                    <a:pt x="9145" y="4636"/>
                  </a:cubicBezTo>
                  <a:lnTo>
                    <a:pt x="0" y="0"/>
                  </a:lnTo>
                  <a:lnTo>
                    <a:pt x="2231532" y="0"/>
                  </a:lnTo>
                  <a:cubicBezTo>
                    <a:pt x="2534895" y="0"/>
                    <a:pt x="2780270" y="248953"/>
                    <a:pt x="2780270" y="556054"/>
                  </a:cubicBezTo>
                  <a:cubicBezTo>
                    <a:pt x="2780270" y="863154"/>
                    <a:pt x="2534895" y="1112108"/>
                    <a:pt x="2231532" y="1112108"/>
                  </a:cubicBezTo>
                  <a:close/>
                </a:path>
              </a:pathLst>
            </a:custGeom>
            <a:solidFill>
              <a:srgbClr val="FFD7EF"/>
            </a:solidFill>
            <a:ln w="139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46" name="Google Shape;246;p35"/>
            <p:cNvSpPr/>
            <p:nvPr/>
          </p:nvSpPr>
          <p:spPr>
            <a:xfrm>
              <a:off x="4114800" y="2669059"/>
              <a:ext cx="1112108" cy="1112108"/>
            </a:xfrm>
            <a:custGeom>
              <a:avLst/>
              <a:gdLst/>
              <a:ahLst/>
              <a:cxnLst/>
              <a:rect l="l" t="t" r="r" b="b"/>
              <a:pathLst>
                <a:path w="1112108" h="1112108" extrusionOk="0">
                  <a:moveTo>
                    <a:pt x="1112108" y="556054"/>
                  </a:moveTo>
                  <a:cubicBezTo>
                    <a:pt x="1112108" y="863154"/>
                    <a:pt x="863154" y="1112108"/>
                    <a:pt x="556054" y="1112108"/>
                  </a:cubicBezTo>
                  <a:cubicBezTo>
                    <a:pt x="248953" y="1112108"/>
                    <a:pt x="0" y="863154"/>
                    <a:pt x="0" y="556054"/>
                  </a:cubicBezTo>
                  <a:cubicBezTo>
                    <a:pt x="0" y="248953"/>
                    <a:pt x="248953" y="0"/>
                    <a:pt x="556054" y="0"/>
                  </a:cubicBezTo>
                  <a:cubicBezTo>
                    <a:pt x="863154" y="0"/>
                    <a:pt x="1112108" y="248953"/>
                    <a:pt x="1112108" y="556054"/>
                  </a:cubicBezTo>
                  <a:close/>
                  <a:moveTo>
                    <a:pt x="139758" y="556054"/>
                  </a:moveTo>
                  <a:cubicBezTo>
                    <a:pt x="139758" y="785967"/>
                    <a:pt x="326140" y="972349"/>
                    <a:pt x="556054" y="972349"/>
                  </a:cubicBezTo>
                  <a:cubicBezTo>
                    <a:pt x="785967" y="972349"/>
                    <a:pt x="972349" y="785967"/>
                    <a:pt x="972349" y="556054"/>
                  </a:cubicBezTo>
                  <a:cubicBezTo>
                    <a:pt x="972349" y="326140"/>
                    <a:pt x="785967" y="139758"/>
                    <a:pt x="556054" y="139758"/>
                  </a:cubicBezTo>
                  <a:cubicBezTo>
                    <a:pt x="326140" y="139758"/>
                    <a:pt x="139758" y="326140"/>
                    <a:pt x="139758" y="556054"/>
                  </a:cubicBezTo>
                  <a:close/>
                </a:path>
              </a:pathLst>
            </a:custGeom>
            <a:solidFill>
              <a:srgbClr val="FFD7EF"/>
            </a:solidFill>
            <a:ln w="139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grpSp>
        <p:nvGrpSpPr>
          <p:cNvPr id="247" name="Google Shape;247;p35"/>
          <p:cNvGrpSpPr/>
          <p:nvPr/>
        </p:nvGrpSpPr>
        <p:grpSpPr>
          <a:xfrm>
            <a:off x="1824275" y="1537748"/>
            <a:ext cx="3323512" cy="834081"/>
            <a:chOff x="4114800" y="1223318"/>
            <a:chExt cx="3669956" cy="1112108"/>
          </a:xfrm>
        </p:grpSpPr>
        <p:sp>
          <p:nvSpPr>
            <p:cNvPr id="248" name="Google Shape;248;p35"/>
            <p:cNvSpPr/>
            <p:nvPr/>
          </p:nvSpPr>
          <p:spPr>
            <a:xfrm>
              <a:off x="5004486" y="1223318"/>
              <a:ext cx="2780270" cy="1112108"/>
            </a:xfrm>
            <a:custGeom>
              <a:avLst/>
              <a:gdLst/>
              <a:ahLst/>
              <a:cxnLst/>
              <a:rect l="l" t="t" r="r" b="b"/>
              <a:pathLst>
                <a:path w="2780270" h="1112108" extrusionOk="0">
                  <a:moveTo>
                    <a:pt x="0" y="1112108"/>
                  </a:moveTo>
                  <a:lnTo>
                    <a:pt x="9145" y="1107474"/>
                  </a:lnTo>
                  <a:cubicBezTo>
                    <a:pt x="202116" y="1001175"/>
                    <a:pt x="333083" y="794097"/>
                    <a:pt x="333083" y="556054"/>
                  </a:cubicBezTo>
                  <a:cubicBezTo>
                    <a:pt x="333083" y="318010"/>
                    <a:pt x="202116" y="110932"/>
                    <a:pt x="9145" y="4636"/>
                  </a:cubicBezTo>
                  <a:lnTo>
                    <a:pt x="0" y="0"/>
                  </a:lnTo>
                  <a:lnTo>
                    <a:pt x="9145" y="0"/>
                  </a:lnTo>
                  <a:lnTo>
                    <a:pt x="2231528" y="0"/>
                  </a:lnTo>
                  <a:cubicBezTo>
                    <a:pt x="2534892" y="0"/>
                    <a:pt x="2780270" y="248953"/>
                    <a:pt x="2780270" y="556054"/>
                  </a:cubicBezTo>
                  <a:cubicBezTo>
                    <a:pt x="2780270" y="863154"/>
                    <a:pt x="2534892" y="1112108"/>
                    <a:pt x="2231528" y="1112108"/>
                  </a:cubicBezTo>
                  <a:lnTo>
                    <a:pt x="9145" y="1112108"/>
                  </a:lnTo>
                  <a:close/>
                </a:path>
              </a:pathLst>
            </a:custGeom>
            <a:solidFill>
              <a:srgbClr val="E5F1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49" name="Google Shape;249;p35"/>
            <p:cNvSpPr/>
            <p:nvPr/>
          </p:nvSpPr>
          <p:spPr>
            <a:xfrm>
              <a:off x="4114800" y="1223318"/>
              <a:ext cx="1112108" cy="1112108"/>
            </a:xfrm>
            <a:custGeom>
              <a:avLst/>
              <a:gdLst/>
              <a:ahLst/>
              <a:cxnLst/>
              <a:rect l="l" t="t" r="r" b="b"/>
              <a:pathLst>
                <a:path w="1112108" h="1112108" extrusionOk="0">
                  <a:moveTo>
                    <a:pt x="1112108" y="556054"/>
                  </a:moveTo>
                  <a:cubicBezTo>
                    <a:pt x="1112108" y="863154"/>
                    <a:pt x="863154" y="1112108"/>
                    <a:pt x="556054" y="1112108"/>
                  </a:cubicBezTo>
                  <a:cubicBezTo>
                    <a:pt x="248953" y="1112108"/>
                    <a:pt x="0" y="863154"/>
                    <a:pt x="0" y="556054"/>
                  </a:cubicBezTo>
                  <a:cubicBezTo>
                    <a:pt x="0" y="248953"/>
                    <a:pt x="248953" y="0"/>
                    <a:pt x="556054" y="0"/>
                  </a:cubicBezTo>
                  <a:cubicBezTo>
                    <a:pt x="863154" y="0"/>
                    <a:pt x="1112108" y="248953"/>
                    <a:pt x="1112108" y="556054"/>
                  </a:cubicBezTo>
                  <a:close/>
                  <a:moveTo>
                    <a:pt x="139758" y="556054"/>
                  </a:moveTo>
                  <a:cubicBezTo>
                    <a:pt x="139758" y="785967"/>
                    <a:pt x="326140" y="972353"/>
                    <a:pt x="556054" y="972353"/>
                  </a:cubicBezTo>
                  <a:cubicBezTo>
                    <a:pt x="785967" y="972353"/>
                    <a:pt x="972353" y="785967"/>
                    <a:pt x="972353" y="556054"/>
                  </a:cubicBezTo>
                  <a:cubicBezTo>
                    <a:pt x="972353" y="326140"/>
                    <a:pt x="785967" y="139758"/>
                    <a:pt x="556054" y="139758"/>
                  </a:cubicBezTo>
                  <a:cubicBezTo>
                    <a:pt x="326140" y="139758"/>
                    <a:pt x="139758" y="326140"/>
                    <a:pt x="139758" y="556054"/>
                  </a:cubicBezTo>
                  <a:close/>
                </a:path>
              </a:pathLst>
            </a:custGeom>
            <a:solidFill>
              <a:srgbClr val="E5F1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50" name="Google Shape;250;p35"/>
            <p:cNvSpPr/>
            <p:nvPr/>
          </p:nvSpPr>
          <p:spPr>
            <a:xfrm>
              <a:off x="5004486" y="1223318"/>
              <a:ext cx="2780270" cy="1112108"/>
            </a:xfrm>
            <a:custGeom>
              <a:avLst/>
              <a:gdLst/>
              <a:ahLst/>
              <a:cxnLst/>
              <a:rect l="l" t="t" r="r" b="b"/>
              <a:pathLst>
                <a:path w="2780270" h="1112108" extrusionOk="0">
                  <a:moveTo>
                    <a:pt x="0" y="1112108"/>
                  </a:moveTo>
                  <a:lnTo>
                    <a:pt x="9145" y="1107470"/>
                  </a:lnTo>
                  <a:cubicBezTo>
                    <a:pt x="202116" y="1001174"/>
                    <a:pt x="333083" y="794097"/>
                    <a:pt x="333083" y="556054"/>
                  </a:cubicBezTo>
                  <a:cubicBezTo>
                    <a:pt x="333083" y="318010"/>
                    <a:pt x="202116" y="110932"/>
                    <a:pt x="9145" y="4636"/>
                  </a:cubicBezTo>
                  <a:lnTo>
                    <a:pt x="0" y="0"/>
                  </a:lnTo>
                  <a:lnTo>
                    <a:pt x="2231532" y="0"/>
                  </a:lnTo>
                  <a:cubicBezTo>
                    <a:pt x="2534895" y="0"/>
                    <a:pt x="2780270" y="248953"/>
                    <a:pt x="2780270" y="556054"/>
                  </a:cubicBezTo>
                  <a:cubicBezTo>
                    <a:pt x="2780270" y="863154"/>
                    <a:pt x="2534895" y="1112108"/>
                    <a:pt x="2231532" y="1112108"/>
                  </a:cubicBezTo>
                  <a:close/>
                </a:path>
              </a:pathLst>
            </a:custGeom>
            <a:solidFill>
              <a:srgbClr val="E5F1FC"/>
            </a:solidFill>
            <a:ln w="139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51" name="Google Shape;251;p35"/>
            <p:cNvSpPr/>
            <p:nvPr/>
          </p:nvSpPr>
          <p:spPr>
            <a:xfrm>
              <a:off x="4114800" y="1223318"/>
              <a:ext cx="1112108" cy="1112108"/>
            </a:xfrm>
            <a:custGeom>
              <a:avLst/>
              <a:gdLst/>
              <a:ahLst/>
              <a:cxnLst/>
              <a:rect l="l" t="t" r="r" b="b"/>
              <a:pathLst>
                <a:path w="1112108" h="1112108" extrusionOk="0">
                  <a:moveTo>
                    <a:pt x="1112108" y="556054"/>
                  </a:moveTo>
                  <a:cubicBezTo>
                    <a:pt x="1112108" y="863154"/>
                    <a:pt x="863154" y="1112108"/>
                    <a:pt x="556054" y="1112108"/>
                  </a:cubicBezTo>
                  <a:cubicBezTo>
                    <a:pt x="248953" y="1112108"/>
                    <a:pt x="0" y="863154"/>
                    <a:pt x="0" y="556054"/>
                  </a:cubicBezTo>
                  <a:cubicBezTo>
                    <a:pt x="0" y="248953"/>
                    <a:pt x="248953" y="0"/>
                    <a:pt x="556054" y="0"/>
                  </a:cubicBezTo>
                  <a:cubicBezTo>
                    <a:pt x="863154" y="0"/>
                    <a:pt x="1112108" y="248953"/>
                    <a:pt x="1112108" y="556054"/>
                  </a:cubicBezTo>
                  <a:close/>
                  <a:moveTo>
                    <a:pt x="139758" y="556054"/>
                  </a:moveTo>
                  <a:cubicBezTo>
                    <a:pt x="139758" y="785967"/>
                    <a:pt x="326140" y="972349"/>
                    <a:pt x="556054" y="972349"/>
                  </a:cubicBezTo>
                  <a:cubicBezTo>
                    <a:pt x="785967" y="972349"/>
                    <a:pt x="972349" y="785967"/>
                    <a:pt x="972349" y="556054"/>
                  </a:cubicBezTo>
                  <a:cubicBezTo>
                    <a:pt x="972349" y="326140"/>
                    <a:pt x="785967" y="139758"/>
                    <a:pt x="556054" y="139758"/>
                  </a:cubicBezTo>
                  <a:cubicBezTo>
                    <a:pt x="326140" y="139758"/>
                    <a:pt x="139758" y="326140"/>
                    <a:pt x="139758" y="556054"/>
                  </a:cubicBezTo>
                  <a:close/>
                </a:path>
              </a:pathLst>
            </a:custGeom>
            <a:solidFill>
              <a:srgbClr val="E5F1FC"/>
            </a:solidFill>
            <a:ln w="139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grpSp>
        <p:nvGrpSpPr>
          <p:cNvPr id="252" name="Google Shape;252;p35"/>
          <p:cNvGrpSpPr/>
          <p:nvPr/>
        </p:nvGrpSpPr>
        <p:grpSpPr>
          <a:xfrm>
            <a:off x="-51438" y="2288421"/>
            <a:ext cx="1812825" cy="1501345"/>
            <a:chOff x="444843" y="2224216"/>
            <a:chExt cx="2001794" cy="2001794"/>
          </a:xfrm>
        </p:grpSpPr>
        <p:sp>
          <p:nvSpPr>
            <p:cNvPr id="253" name="Google Shape;253;p35"/>
            <p:cNvSpPr/>
            <p:nvPr/>
          </p:nvSpPr>
          <p:spPr>
            <a:xfrm>
              <a:off x="444843" y="2224216"/>
              <a:ext cx="2001794" cy="2001794"/>
            </a:xfrm>
            <a:custGeom>
              <a:avLst/>
              <a:gdLst/>
              <a:ahLst/>
              <a:cxnLst/>
              <a:rect l="l" t="t" r="r" b="b"/>
              <a:pathLst>
                <a:path w="2001794" h="2001794" extrusionOk="0">
                  <a:moveTo>
                    <a:pt x="2001794" y="1000897"/>
                  </a:moveTo>
                  <a:cubicBezTo>
                    <a:pt x="2001794" y="1553679"/>
                    <a:pt x="1553679" y="2001794"/>
                    <a:pt x="1000897" y="2001794"/>
                  </a:cubicBezTo>
                  <a:cubicBezTo>
                    <a:pt x="448116" y="2001794"/>
                    <a:pt x="0" y="1553679"/>
                    <a:pt x="0" y="1000897"/>
                  </a:cubicBezTo>
                  <a:cubicBezTo>
                    <a:pt x="0" y="448116"/>
                    <a:pt x="448116" y="0"/>
                    <a:pt x="1000897" y="0"/>
                  </a:cubicBezTo>
                  <a:cubicBezTo>
                    <a:pt x="1553679" y="0"/>
                    <a:pt x="2001794" y="448116"/>
                    <a:pt x="2001794" y="1000897"/>
                  </a:cubicBezTo>
                  <a:close/>
                  <a:moveTo>
                    <a:pt x="198889" y="1000897"/>
                  </a:moveTo>
                  <a:cubicBezTo>
                    <a:pt x="198889" y="1443831"/>
                    <a:pt x="557960" y="1802903"/>
                    <a:pt x="1000897" y="1802903"/>
                  </a:cubicBezTo>
                  <a:cubicBezTo>
                    <a:pt x="1443831" y="1802903"/>
                    <a:pt x="1802903" y="1443831"/>
                    <a:pt x="1802903" y="1000897"/>
                  </a:cubicBezTo>
                  <a:cubicBezTo>
                    <a:pt x="1802903" y="557960"/>
                    <a:pt x="1443831" y="198889"/>
                    <a:pt x="1000897" y="198889"/>
                  </a:cubicBezTo>
                  <a:cubicBezTo>
                    <a:pt x="557960" y="198889"/>
                    <a:pt x="198889" y="557960"/>
                    <a:pt x="198889" y="100089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54" name="Google Shape;254;p35"/>
            <p:cNvSpPr/>
            <p:nvPr/>
          </p:nvSpPr>
          <p:spPr>
            <a:xfrm>
              <a:off x="444843" y="2224216"/>
              <a:ext cx="2001794" cy="2001794"/>
            </a:xfrm>
            <a:custGeom>
              <a:avLst/>
              <a:gdLst/>
              <a:ahLst/>
              <a:cxnLst/>
              <a:rect l="l" t="t" r="r" b="b"/>
              <a:pathLst>
                <a:path w="2001794" h="2001794" extrusionOk="0">
                  <a:moveTo>
                    <a:pt x="2001794" y="1000897"/>
                  </a:moveTo>
                  <a:cubicBezTo>
                    <a:pt x="2001794" y="1553678"/>
                    <a:pt x="1553678" y="2001794"/>
                    <a:pt x="1000897" y="2001794"/>
                  </a:cubicBezTo>
                  <a:cubicBezTo>
                    <a:pt x="448116" y="2001794"/>
                    <a:pt x="0" y="1553678"/>
                    <a:pt x="0" y="1000897"/>
                  </a:cubicBezTo>
                  <a:cubicBezTo>
                    <a:pt x="0" y="448116"/>
                    <a:pt x="448116" y="0"/>
                    <a:pt x="1000897" y="0"/>
                  </a:cubicBezTo>
                  <a:cubicBezTo>
                    <a:pt x="1553678" y="0"/>
                    <a:pt x="2001794" y="448116"/>
                    <a:pt x="2001794" y="1000897"/>
                  </a:cubicBezTo>
                  <a:close/>
                  <a:moveTo>
                    <a:pt x="198889" y="1000897"/>
                  </a:moveTo>
                  <a:cubicBezTo>
                    <a:pt x="198889" y="1443834"/>
                    <a:pt x="557960" y="1802905"/>
                    <a:pt x="1000897" y="1802905"/>
                  </a:cubicBezTo>
                  <a:cubicBezTo>
                    <a:pt x="1443834" y="1802905"/>
                    <a:pt x="1802905" y="1443834"/>
                    <a:pt x="1802905" y="1000897"/>
                  </a:cubicBezTo>
                  <a:cubicBezTo>
                    <a:pt x="1802905" y="557960"/>
                    <a:pt x="1443834" y="198889"/>
                    <a:pt x="1000897" y="198889"/>
                  </a:cubicBezTo>
                  <a:cubicBezTo>
                    <a:pt x="557960" y="198889"/>
                    <a:pt x="198889" y="557960"/>
                    <a:pt x="198889" y="1000897"/>
                  </a:cubicBezTo>
                  <a:close/>
                </a:path>
              </a:pathLst>
            </a:custGeom>
            <a:noFill/>
            <a:ln w="139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grpSp>
        <p:nvGrpSpPr>
          <p:cNvPr id="255" name="Google Shape;255;p35"/>
          <p:cNvGrpSpPr/>
          <p:nvPr/>
        </p:nvGrpSpPr>
        <p:grpSpPr>
          <a:xfrm>
            <a:off x="1700087" y="1913072"/>
            <a:ext cx="1278143" cy="702018"/>
            <a:chOff x="2378977" y="1723767"/>
            <a:chExt cx="1680219" cy="936024"/>
          </a:xfrm>
        </p:grpSpPr>
        <p:sp>
          <p:nvSpPr>
            <p:cNvPr id="256" name="Google Shape;256;p35"/>
            <p:cNvSpPr/>
            <p:nvPr/>
          </p:nvSpPr>
          <p:spPr>
            <a:xfrm>
              <a:off x="2378977" y="1723767"/>
              <a:ext cx="1680219" cy="936024"/>
            </a:xfrm>
            <a:custGeom>
              <a:avLst/>
              <a:gdLst/>
              <a:ahLst/>
              <a:cxnLst/>
              <a:rect l="l" t="t" r="r" b="b"/>
              <a:pathLst>
                <a:path w="1680219" h="936024" extrusionOk="0">
                  <a:moveTo>
                    <a:pt x="111210" y="880418"/>
                  </a:moveTo>
                  <a:cubicBezTo>
                    <a:pt x="111210" y="911128"/>
                    <a:pt x="86315" y="936024"/>
                    <a:pt x="55605" y="936024"/>
                  </a:cubicBezTo>
                  <a:cubicBezTo>
                    <a:pt x="24895" y="936024"/>
                    <a:pt x="0" y="911128"/>
                    <a:pt x="0" y="880418"/>
                  </a:cubicBezTo>
                  <a:cubicBezTo>
                    <a:pt x="0" y="849708"/>
                    <a:pt x="24895" y="824813"/>
                    <a:pt x="55605" y="824813"/>
                  </a:cubicBezTo>
                  <a:cubicBezTo>
                    <a:pt x="86315" y="824813"/>
                    <a:pt x="111210" y="849708"/>
                    <a:pt x="111210" y="880418"/>
                  </a:cubicBezTo>
                  <a:close/>
                  <a:moveTo>
                    <a:pt x="1680219" y="55605"/>
                  </a:moveTo>
                  <a:cubicBezTo>
                    <a:pt x="1680219" y="86315"/>
                    <a:pt x="1655317" y="111210"/>
                    <a:pt x="1624613" y="111210"/>
                  </a:cubicBezTo>
                  <a:cubicBezTo>
                    <a:pt x="1593901" y="111210"/>
                    <a:pt x="1569008" y="86315"/>
                    <a:pt x="1569008" y="55605"/>
                  </a:cubicBezTo>
                  <a:cubicBezTo>
                    <a:pt x="1569008" y="24895"/>
                    <a:pt x="1593901" y="0"/>
                    <a:pt x="1624613" y="0"/>
                  </a:cubicBezTo>
                  <a:cubicBezTo>
                    <a:pt x="1655317" y="0"/>
                    <a:pt x="1680219" y="24895"/>
                    <a:pt x="1680219" y="55605"/>
                  </a:cubicBezTo>
                  <a:close/>
                </a:path>
              </a:pathLst>
            </a:custGeom>
            <a:solidFill>
              <a:srgbClr val="D1F4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57" name="Google Shape;257;p35"/>
            <p:cNvSpPr/>
            <p:nvPr/>
          </p:nvSpPr>
          <p:spPr>
            <a:xfrm>
              <a:off x="2378984" y="1723767"/>
              <a:ext cx="1680210" cy="936024"/>
            </a:xfrm>
            <a:custGeom>
              <a:avLst/>
              <a:gdLst/>
              <a:ahLst/>
              <a:cxnLst/>
              <a:rect l="l" t="t" r="r" b="b"/>
              <a:pathLst>
                <a:path w="1680210" h="936024" extrusionOk="0">
                  <a:moveTo>
                    <a:pt x="111210" y="880418"/>
                  </a:moveTo>
                  <a:cubicBezTo>
                    <a:pt x="111210" y="911128"/>
                    <a:pt x="86315" y="936024"/>
                    <a:pt x="55605" y="936024"/>
                  </a:cubicBezTo>
                  <a:cubicBezTo>
                    <a:pt x="24895" y="936024"/>
                    <a:pt x="0" y="911128"/>
                    <a:pt x="0" y="880418"/>
                  </a:cubicBezTo>
                  <a:cubicBezTo>
                    <a:pt x="0" y="849708"/>
                    <a:pt x="24895" y="824813"/>
                    <a:pt x="55605" y="824813"/>
                  </a:cubicBezTo>
                  <a:cubicBezTo>
                    <a:pt x="86315" y="824813"/>
                    <a:pt x="111210" y="849708"/>
                    <a:pt x="111210" y="880418"/>
                  </a:cubicBezTo>
                  <a:close/>
                  <a:moveTo>
                    <a:pt x="1680210" y="55605"/>
                  </a:moveTo>
                  <a:cubicBezTo>
                    <a:pt x="1680210" y="86315"/>
                    <a:pt x="1655314" y="111210"/>
                    <a:pt x="1624604" y="111210"/>
                  </a:cubicBezTo>
                  <a:cubicBezTo>
                    <a:pt x="1593894" y="111210"/>
                    <a:pt x="1568999" y="86315"/>
                    <a:pt x="1568999" y="55605"/>
                  </a:cubicBezTo>
                  <a:cubicBezTo>
                    <a:pt x="1568999" y="24895"/>
                    <a:pt x="1593894" y="0"/>
                    <a:pt x="1624604" y="0"/>
                  </a:cubicBezTo>
                  <a:cubicBezTo>
                    <a:pt x="1655314" y="0"/>
                    <a:pt x="1680210" y="24895"/>
                    <a:pt x="1680210" y="55605"/>
                  </a:cubicBezTo>
                  <a:close/>
                  <a:moveTo>
                    <a:pt x="86188" y="834081"/>
                  </a:moveTo>
                  <a:lnTo>
                    <a:pt x="623707" y="55605"/>
                  </a:lnTo>
                  <a:lnTo>
                    <a:pt x="1568999" y="55605"/>
                  </a:lnTo>
                </a:path>
              </a:pathLst>
            </a:custGeom>
            <a:noFill/>
            <a:ln w="139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grpSp>
        <p:nvGrpSpPr>
          <p:cNvPr id="258" name="Google Shape;258;p35"/>
          <p:cNvGrpSpPr/>
          <p:nvPr/>
        </p:nvGrpSpPr>
        <p:grpSpPr>
          <a:xfrm>
            <a:off x="1836154" y="2997377"/>
            <a:ext cx="1142073" cy="83407"/>
            <a:chOff x="2557848" y="3169508"/>
            <a:chExt cx="1501345" cy="111210"/>
          </a:xfrm>
        </p:grpSpPr>
        <p:sp>
          <p:nvSpPr>
            <p:cNvPr id="259" name="Google Shape;259;p35"/>
            <p:cNvSpPr/>
            <p:nvPr/>
          </p:nvSpPr>
          <p:spPr>
            <a:xfrm>
              <a:off x="2557848" y="3169508"/>
              <a:ext cx="1501345" cy="111210"/>
            </a:xfrm>
            <a:custGeom>
              <a:avLst/>
              <a:gdLst/>
              <a:ahLst/>
              <a:cxnLst/>
              <a:rect l="l" t="t" r="r" b="b"/>
              <a:pathLst>
                <a:path w="1501345" h="111210" extrusionOk="0">
                  <a:moveTo>
                    <a:pt x="1501345" y="55605"/>
                  </a:moveTo>
                  <a:cubicBezTo>
                    <a:pt x="1501345" y="86315"/>
                    <a:pt x="1476453" y="111210"/>
                    <a:pt x="1445740" y="111210"/>
                  </a:cubicBezTo>
                  <a:cubicBezTo>
                    <a:pt x="1415027" y="111210"/>
                    <a:pt x="1390135" y="86315"/>
                    <a:pt x="1390135" y="55605"/>
                  </a:cubicBezTo>
                  <a:cubicBezTo>
                    <a:pt x="1390135" y="24895"/>
                    <a:pt x="1415027" y="0"/>
                    <a:pt x="1445740" y="0"/>
                  </a:cubicBezTo>
                  <a:cubicBezTo>
                    <a:pt x="1476453" y="0"/>
                    <a:pt x="1501345" y="24895"/>
                    <a:pt x="1501345" y="55605"/>
                  </a:cubicBezTo>
                  <a:close/>
                  <a:moveTo>
                    <a:pt x="55605" y="0"/>
                  </a:moveTo>
                  <a:cubicBezTo>
                    <a:pt x="24895" y="0"/>
                    <a:pt x="0" y="24895"/>
                    <a:pt x="0" y="55605"/>
                  </a:cubicBezTo>
                  <a:cubicBezTo>
                    <a:pt x="0" y="86315"/>
                    <a:pt x="24895" y="111210"/>
                    <a:pt x="55605" y="111210"/>
                  </a:cubicBezTo>
                  <a:cubicBezTo>
                    <a:pt x="86315" y="111210"/>
                    <a:pt x="111210" y="86315"/>
                    <a:pt x="111210" y="55605"/>
                  </a:cubicBezTo>
                  <a:cubicBezTo>
                    <a:pt x="111210" y="24895"/>
                    <a:pt x="86315" y="0"/>
                    <a:pt x="55605" y="0"/>
                  </a:cubicBezTo>
                  <a:close/>
                  <a:moveTo>
                    <a:pt x="1445740" y="0"/>
                  </a:moveTo>
                  <a:cubicBezTo>
                    <a:pt x="1415027" y="0"/>
                    <a:pt x="1390135" y="24895"/>
                    <a:pt x="1390135" y="55605"/>
                  </a:cubicBezTo>
                  <a:cubicBezTo>
                    <a:pt x="1390135" y="86315"/>
                    <a:pt x="1415027" y="111210"/>
                    <a:pt x="1445740" y="111210"/>
                  </a:cubicBezTo>
                  <a:cubicBezTo>
                    <a:pt x="1476453" y="111210"/>
                    <a:pt x="1501345" y="86315"/>
                    <a:pt x="1501345" y="55605"/>
                  </a:cubicBezTo>
                  <a:cubicBezTo>
                    <a:pt x="1501345" y="24895"/>
                    <a:pt x="1476453" y="0"/>
                    <a:pt x="1445740" y="0"/>
                  </a:cubicBezTo>
                  <a:close/>
                  <a:moveTo>
                    <a:pt x="111213" y="55605"/>
                  </a:moveTo>
                  <a:cubicBezTo>
                    <a:pt x="111213" y="86315"/>
                    <a:pt x="86315" y="111210"/>
                    <a:pt x="55605" y="111210"/>
                  </a:cubicBezTo>
                  <a:cubicBezTo>
                    <a:pt x="24895" y="111210"/>
                    <a:pt x="0" y="86315"/>
                    <a:pt x="0" y="55605"/>
                  </a:cubicBezTo>
                  <a:cubicBezTo>
                    <a:pt x="0" y="24895"/>
                    <a:pt x="24895" y="0"/>
                    <a:pt x="55605" y="0"/>
                  </a:cubicBezTo>
                  <a:cubicBezTo>
                    <a:pt x="86315" y="0"/>
                    <a:pt x="111213" y="24895"/>
                    <a:pt x="111213" y="55605"/>
                  </a:cubicBezTo>
                  <a:close/>
                </a:path>
              </a:pathLst>
            </a:custGeom>
            <a:solidFill>
              <a:srgbClr val="C8FF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60" name="Google Shape;260;p35"/>
            <p:cNvSpPr/>
            <p:nvPr/>
          </p:nvSpPr>
          <p:spPr>
            <a:xfrm>
              <a:off x="2557848" y="3169508"/>
              <a:ext cx="1501345" cy="111210"/>
            </a:xfrm>
            <a:custGeom>
              <a:avLst/>
              <a:gdLst/>
              <a:ahLst/>
              <a:cxnLst/>
              <a:rect l="l" t="t" r="r" b="b"/>
              <a:pathLst>
                <a:path w="1501345" h="111210" extrusionOk="0">
                  <a:moveTo>
                    <a:pt x="1501345" y="55605"/>
                  </a:moveTo>
                  <a:cubicBezTo>
                    <a:pt x="1501345" y="86315"/>
                    <a:pt x="1476450" y="111210"/>
                    <a:pt x="1445740" y="111210"/>
                  </a:cubicBezTo>
                  <a:cubicBezTo>
                    <a:pt x="1415030" y="111210"/>
                    <a:pt x="1390135" y="86315"/>
                    <a:pt x="1390135" y="55605"/>
                  </a:cubicBezTo>
                  <a:cubicBezTo>
                    <a:pt x="1390135" y="24895"/>
                    <a:pt x="1415030" y="0"/>
                    <a:pt x="1445740" y="0"/>
                  </a:cubicBezTo>
                  <a:cubicBezTo>
                    <a:pt x="1476450" y="0"/>
                    <a:pt x="1501345" y="24895"/>
                    <a:pt x="1501345" y="55605"/>
                  </a:cubicBezTo>
                  <a:close/>
                  <a:moveTo>
                    <a:pt x="111213" y="55605"/>
                  </a:moveTo>
                  <a:cubicBezTo>
                    <a:pt x="111213" y="86315"/>
                    <a:pt x="86315" y="111210"/>
                    <a:pt x="55605" y="111210"/>
                  </a:cubicBezTo>
                  <a:cubicBezTo>
                    <a:pt x="24895" y="111210"/>
                    <a:pt x="0" y="86315"/>
                    <a:pt x="0" y="55605"/>
                  </a:cubicBezTo>
                  <a:cubicBezTo>
                    <a:pt x="0" y="24895"/>
                    <a:pt x="24895" y="0"/>
                    <a:pt x="55605" y="0"/>
                  </a:cubicBezTo>
                  <a:cubicBezTo>
                    <a:pt x="86315" y="0"/>
                    <a:pt x="111213" y="24895"/>
                    <a:pt x="111213" y="55605"/>
                  </a:cubicBezTo>
                  <a:close/>
                  <a:moveTo>
                    <a:pt x="1390135" y="55605"/>
                  </a:moveTo>
                  <a:lnTo>
                    <a:pt x="111213" y="55605"/>
                  </a:lnTo>
                </a:path>
              </a:pathLst>
            </a:custGeom>
            <a:noFill/>
            <a:ln w="139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grpSp>
        <p:nvGrpSpPr>
          <p:cNvPr id="261" name="Google Shape;261;p35"/>
          <p:cNvGrpSpPr/>
          <p:nvPr/>
        </p:nvGrpSpPr>
        <p:grpSpPr>
          <a:xfrm>
            <a:off x="1700021" y="3463073"/>
            <a:ext cx="1278209" cy="702018"/>
            <a:chOff x="2378891" y="3790435"/>
            <a:chExt cx="1680306" cy="936024"/>
          </a:xfrm>
        </p:grpSpPr>
        <p:sp>
          <p:nvSpPr>
            <p:cNvPr id="262" name="Google Shape;262;p35"/>
            <p:cNvSpPr/>
            <p:nvPr/>
          </p:nvSpPr>
          <p:spPr>
            <a:xfrm>
              <a:off x="2378904" y="3790435"/>
              <a:ext cx="1680293" cy="936024"/>
            </a:xfrm>
            <a:custGeom>
              <a:avLst/>
              <a:gdLst/>
              <a:ahLst/>
              <a:cxnLst/>
              <a:rect l="l" t="t" r="r" b="b"/>
              <a:pathLst>
                <a:path w="1680293" h="936024" extrusionOk="0">
                  <a:moveTo>
                    <a:pt x="55605" y="111210"/>
                  </a:moveTo>
                  <a:cubicBezTo>
                    <a:pt x="24895" y="111210"/>
                    <a:pt x="0" y="86315"/>
                    <a:pt x="0" y="55605"/>
                  </a:cubicBezTo>
                  <a:cubicBezTo>
                    <a:pt x="0" y="24895"/>
                    <a:pt x="24895" y="0"/>
                    <a:pt x="55605" y="0"/>
                  </a:cubicBezTo>
                  <a:cubicBezTo>
                    <a:pt x="86315" y="0"/>
                    <a:pt x="111210" y="24895"/>
                    <a:pt x="111210" y="55605"/>
                  </a:cubicBezTo>
                  <a:cubicBezTo>
                    <a:pt x="111210" y="86315"/>
                    <a:pt x="86315" y="111210"/>
                    <a:pt x="55605" y="111210"/>
                  </a:cubicBezTo>
                  <a:close/>
                  <a:moveTo>
                    <a:pt x="1624688" y="936024"/>
                  </a:moveTo>
                  <a:cubicBezTo>
                    <a:pt x="1593975" y="936024"/>
                    <a:pt x="1569082" y="911128"/>
                    <a:pt x="1569082" y="880418"/>
                  </a:cubicBezTo>
                  <a:cubicBezTo>
                    <a:pt x="1569082" y="849708"/>
                    <a:pt x="1593975" y="824813"/>
                    <a:pt x="1624688" y="824813"/>
                  </a:cubicBezTo>
                  <a:cubicBezTo>
                    <a:pt x="1655391" y="824813"/>
                    <a:pt x="1680293" y="849708"/>
                    <a:pt x="1680293" y="880418"/>
                  </a:cubicBezTo>
                  <a:cubicBezTo>
                    <a:pt x="1680293" y="911128"/>
                    <a:pt x="1655391" y="936024"/>
                    <a:pt x="1624688" y="936024"/>
                  </a:cubicBezTo>
                  <a:close/>
                </a:path>
              </a:pathLst>
            </a:custGeom>
            <a:solidFill>
              <a:srgbClr val="E9F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63" name="Google Shape;263;p35"/>
            <p:cNvSpPr/>
            <p:nvPr/>
          </p:nvSpPr>
          <p:spPr>
            <a:xfrm>
              <a:off x="2378891" y="3790435"/>
              <a:ext cx="1680302" cy="936024"/>
            </a:xfrm>
            <a:custGeom>
              <a:avLst/>
              <a:gdLst/>
              <a:ahLst/>
              <a:cxnLst/>
              <a:rect l="l" t="t" r="r" b="b"/>
              <a:pathLst>
                <a:path w="1680302" h="936024" extrusionOk="0">
                  <a:moveTo>
                    <a:pt x="55618" y="111210"/>
                  </a:moveTo>
                  <a:cubicBezTo>
                    <a:pt x="24908" y="111210"/>
                    <a:pt x="12" y="86315"/>
                    <a:pt x="12" y="55605"/>
                  </a:cubicBezTo>
                  <a:cubicBezTo>
                    <a:pt x="12" y="24895"/>
                    <a:pt x="24908" y="0"/>
                    <a:pt x="55618" y="0"/>
                  </a:cubicBezTo>
                  <a:cubicBezTo>
                    <a:pt x="86328" y="0"/>
                    <a:pt x="111223" y="24895"/>
                    <a:pt x="111223" y="55605"/>
                  </a:cubicBezTo>
                  <a:cubicBezTo>
                    <a:pt x="111223" y="86315"/>
                    <a:pt x="86328" y="111210"/>
                    <a:pt x="55618" y="111210"/>
                  </a:cubicBezTo>
                  <a:close/>
                  <a:moveTo>
                    <a:pt x="1624697" y="936024"/>
                  </a:moveTo>
                  <a:cubicBezTo>
                    <a:pt x="1593987" y="936024"/>
                    <a:pt x="1569091" y="911128"/>
                    <a:pt x="1569091" y="880418"/>
                  </a:cubicBezTo>
                  <a:cubicBezTo>
                    <a:pt x="1569091" y="849708"/>
                    <a:pt x="1593987" y="824813"/>
                    <a:pt x="1624697" y="824813"/>
                  </a:cubicBezTo>
                  <a:cubicBezTo>
                    <a:pt x="1655407" y="824813"/>
                    <a:pt x="1680302" y="849708"/>
                    <a:pt x="1680302" y="880418"/>
                  </a:cubicBezTo>
                  <a:cubicBezTo>
                    <a:pt x="1680302" y="911128"/>
                    <a:pt x="1655407" y="936024"/>
                    <a:pt x="1624697" y="936024"/>
                  </a:cubicBezTo>
                  <a:close/>
                  <a:moveTo>
                    <a:pt x="111210" y="55605"/>
                  </a:moveTo>
                  <a:cubicBezTo>
                    <a:pt x="111210" y="24895"/>
                    <a:pt x="86315" y="0"/>
                    <a:pt x="55605" y="0"/>
                  </a:cubicBezTo>
                  <a:cubicBezTo>
                    <a:pt x="24895" y="0"/>
                    <a:pt x="0" y="24895"/>
                    <a:pt x="0" y="55605"/>
                  </a:cubicBezTo>
                  <a:cubicBezTo>
                    <a:pt x="0" y="86315"/>
                    <a:pt x="24895" y="111210"/>
                    <a:pt x="55605" y="111210"/>
                  </a:cubicBezTo>
                  <a:cubicBezTo>
                    <a:pt x="86315" y="111210"/>
                    <a:pt x="111210" y="86315"/>
                    <a:pt x="111210" y="55605"/>
                  </a:cubicBezTo>
                  <a:close/>
                  <a:moveTo>
                    <a:pt x="1680302" y="880418"/>
                  </a:moveTo>
                  <a:cubicBezTo>
                    <a:pt x="1680302" y="849708"/>
                    <a:pt x="1655407" y="824813"/>
                    <a:pt x="1624697" y="824813"/>
                  </a:cubicBezTo>
                  <a:cubicBezTo>
                    <a:pt x="1593987" y="824813"/>
                    <a:pt x="1569091" y="849708"/>
                    <a:pt x="1569091" y="880418"/>
                  </a:cubicBezTo>
                  <a:cubicBezTo>
                    <a:pt x="1569091" y="911128"/>
                    <a:pt x="1593987" y="936024"/>
                    <a:pt x="1624697" y="936024"/>
                  </a:cubicBezTo>
                  <a:cubicBezTo>
                    <a:pt x="1655407" y="936024"/>
                    <a:pt x="1680302" y="911128"/>
                    <a:pt x="1680302" y="880418"/>
                  </a:cubicBezTo>
                  <a:close/>
                  <a:moveTo>
                    <a:pt x="1569091" y="880418"/>
                  </a:moveTo>
                  <a:lnTo>
                    <a:pt x="623799" y="880418"/>
                  </a:lnTo>
                  <a:lnTo>
                    <a:pt x="86281" y="101943"/>
                  </a:lnTo>
                </a:path>
              </a:pathLst>
            </a:custGeom>
            <a:noFill/>
            <a:ln w="139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sp>
        <p:nvSpPr>
          <p:cNvPr id="264" name="Google Shape;264;p35"/>
          <p:cNvSpPr txBox="1"/>
          <p:nvPr/>
        </p:nvSpPr>
        <p:spPr>
          <a:xfrm>
            <a:off x="3062147" y="1723943"/>
            <a:ext cx="1611600" cy="4617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 sz="1000">
                <a:solidFill>
                  <a:schemeClr val="dk1"/>
                </a:solidFill>
                <a:latin typeface="Lato"/>
                <a:ea typeface="Lato"/>
                <a:cs typeface="Lato"/>
                <a:sym typeface="Lato"/>
              </a:rPr>
              <a:t>Social, policy &amp; systems changes depend on changes in human behaviour</a:t>
            </a:r>
            <a:endParaRPr sz="1000">
              <a:solidFill>
                <a:schemeClr val="dk1"/>
              </a:solidFill>
              <a:latin typeface="Lato"/>
              <a:ea typeface="Lato"/>
              <a:cs typeface="Lato"/>
              <a:sym typeface="Lato"/>
            </a:endParaRPr>
          </a:p>
        </p:txBody>
      </p:sp>
      <p:sp>
        <p:nvSpPr>
          <p:cNvPr id="265" name="Google Shape;265;p35"/>
          <p:cNvSpPr txBox="1"/>
          <p:nvPr/>
        </p:nvSpPr>
        <p:spPr>
          <a:xfrm>
            <a:off x="292760" y="3216547"/>
            <a:ext cx="1007400" cy="1539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000" b="1" i="0" u="none" strike="noStrike" cap="none">
                <a:solidFill>
                  <a:srgbClr val="4E88E7"/>
                </a:solidFill>
                <a:latin typeface="Lato"/>
                <a:ea typeface="Lato"/>
                <a:cs typeface="Lato"/>
                <a:sym typeface="Lato"/>
              </a:rPr>
              <a:t>Principles</a:t>
            </a:r>
            <a:endParaRPr sz="1000">
              <a:latin typeface="Lato"/>
              <a:ea typeface="Lato"/>
              <a:cs typeface="Lato"/>
              <a:sym typeface="Lato"/>
            </a:endParaRPr>
          </a:p>
        </p:txBody>
      </p:sp>
      <p:sp>
        <p:nvSpPr>
          <p:cNvPr id="266" name="Google Shape;266;p35"/>
          <p:cNvSpPr txBox="1"/>
          <p:nvPr/>
        </p:nvSpPr>
        <p:spPr>
          <a:xfrm>
            <a:off x="3049697" y="2885186"/>
            <a:ext cx="16365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 sz="1000">
                <a:solidFill>
                  <a:schemeClr val="dk1"/>
                </a:solidFill>
                <a:latin typeface="Lato"/>
                <a:ea typeface="Lato"/>
                <a:cs typeface="Lato"/>
                <a:sym typeface="Lato"/>
              </a:rPr>
              <a:t>People contribute to their own wellbeing</a:t>
            </a:r>
            <a:endParaRPr sz="1000">
              <a:solidFill>
                <a:schemeClr val="dk1"/>
              </a:solidFill>
              <a:latin typeface="Lato"/>
              <a:ea typeface="Lato"/>
              <a:cs typeface="Lato"/>
              <a:sym typeface="Lato"/>
            </a:endParaRPr>
          </a:p>
        </p:txBody>
      </p:sp>
      <p:sp>
        <p:nvSpPr>
          <p:cNvPr id="267" name="Google Shape;267;p35"/>
          <p:cNvSpPr txBox="1"/>
          <p:nvPr/>
        </p:nvSpPr>
        <p:spPr>
          <a:xfrm>
            <a:off x="3049700" y="3921700"/>
            <a:ext cx="1812900" cy="6156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 sz="1000">
                <a:solidFill>
                  <a:schemeClr val="dk1"/>
                </a:solidFill>
                <a:latin typeface="Lato"/>
                <a:ea typeface="Lato"/>
                <a:cs typeface="Lato"/>
                <a:sym typeface="Lato"/>
              </a:rPr>
              <a:t>Sustained improvements in people’s lives or environments depend on relationships</a:t>
            </a:r>
            <a:endParaRPr sz="1000">
              <a:solidFill>
                <a:schemeClr val="dk1"/>
              </a:solidFill>
              <a:latin typeface="Lato"/>
              <a:ea typeface="Lato"/>
              <a:cs typeface="Lato"/>
              <a:sym typeface="Lato"/>
            </a:endParaRPr>
          </a:p>
          <a:p>
            <a:pPr marL="0" marR="0" lvl="0" indent="0" algn="l" rtl="0">
              <a:spcBef>
                <a:spcPts val="0"/>
              </a:spcBef>
              <a:spcAft>
                <a:spcPts val="0"/>
              </a:spcAft>
              <a:buNone/>
            </a:pPr>
            <a:endParaRPr sz="1000">
              <a:solidFill>
                <a:schemeClr val="dk1"/>
              </a:solidFill>
              <a:latin typeface="Lato"/>
              <a:ea typeface="Lato"/>
              <a:cs typeface="Lato"/>
              <a:sym typeface="Lato"/>
            </a:endParaRPr>
          </a:p>
        </p:txBody>
      </p:sp>
      <p:sp>
        <p:nvSpPr>
          <p:cNvPr id="268" name="Google Shape;268;p35"/>
          <p:cNvSpPr/>
          <p:nvPr/>
        </p:nvSpPr>
        <p:spPr>
          <a:xfrm>
            <a:off x="2126483" y="1787987"/>
            <a:ext cx="391079" cy="323206"/>
          </a:xfrm>
          <a:custGeom>
            <a:avLst/>
            <a:gdLst/>
            <a:ahLst/>
            <a:cxnLst/>
            <a:rect l="l" t="t" r="r" b="b"/>
            <a:pathLst>
              <a:path w="430941" h="430941" extrusionOk="0">
                <a:moveTo>
                  <a:pt x="430941" y="162182"/>
                </a:moveTo>
                <a:cubicBezTo>
                  <a:pt x="430941" y="173303"/>
                  <a:pt x="423527" y="180717"/>
                  <a:pt x="412406" y="180717"/>
                </a:cubicBezTo>
                <a:lnTo>
                  <a:pt x="245590" y="180717"/>
                </a:lnTo>
                <a:cubicBezTo>
                  <a:pt x="234469" y="180717"/>
                  <a:pt x="227055" y="173303"/>
                  <a:pt x="227055" y="162182"/>
                </a:cubicBezTo>
                <a:lnTo>
                  <a:pt x="227055" y="32436"/>
                </a:lnTo>
                <a:cubicBezTo>
                  <a:pt x="227055" y="21315"/>
                  <a:pt x="234469" y="13901"/>
                  <a:pt x="245590" y="13901"/>
                </a:cubicBezTo>
                <a:lnTo>
                  <a:pt x="412406" y="13901"/>
                </a:lnTo>
                <a:cubicBezTo>
                  <a:pt x="423527" y="13901"/>
                  <a:pt x="430941" y="21315"/>
                  <a:pt x="430941" y="32436"/>
                </a:cubicBezTo>
                <a:close/>
                <a:moveTo>
                  <a:pt x="328998" y="236322"/>
                </a:moveTo>
                <a:lnTo>
                  <a:pt x="328998" y="180717"/>
                </a:lnTo>
                <a:moveTo>
                  <a:pt x="291928" y="236322"/>
                </a:moveTo>
                <a:lnTo>
                  <a:pt x="366068" y="236322"/>
                </a:lnTo>
                <a:moveTo>
                  <a:pt x="279880" y="125112"/>
                </a:moveTo>
                <a:lnTo>
                  <a:pt x="303976" y="82481"/>
                </a:lnTo>
                <a:lnTo>
                  <a:pt x="350314" y="119551"/>
                </a:lnTo>
                <a:lnTo>
                  <a:pt x="378116" y="69506"/>
                </a:lnTo>
                <a:moveTo>
                  <a:pt x="309536" y="329925"/>
                </a:moveTo>
                <a:lnTo>
                  <a:pt x="268759" y="370702"/>
                </a:lnTo>
                <a:lnTo>
                  <a:pt x="309536" y="411480"/>
                </a:lnTo>
                <a:moveTo>
                  <a:pt x="379970" y="315097"/>
                </a:moveTo>
                <a:cubicBezTo>
                  <a:pt x="379970" y="346607"/>
                  <a:pt x="355874" y="370702"/>
                  <a:pt x="324364" y="370702"/>
                </a:cubicBezTo>
                <a:lnTo>
                  <a:pt x="268759" y="370702"/>
                </a:lnTo>
                <a:moveTo>
                  <a:pt x="114917" y="33363"/>
                </a:moveTo>
                <a:lnTo>
                  <a:pt x="157548" y="74140"/>
                </a:lnTo>
                <a:lnTo>
                  <a:pt x="114917" y="114917"/>
                </a:lnTo>
                <a:moveTo>
                  <a:pt x="46337" y="129745"/>
                </a:moveTo>
                <a:cubicBezTo>
                  <a:pt x="46337" y="98236"/>
                  <a:pt x="70432" y="74140"/>
                  <a:pt x="101942" y="74140"/>
                </a:cubicBezTo>
                <a:lnTo>
                  <a:pt x="157548" y="74140"/>
                </a:lnTo>
                <a:moveTo>
                  <a:pt x="36142" y="288221"/>
                </a:moveTo>
                <a:cubicBezTo>
                  <a:pt x="36142" y="252392"/>
                  <a:pt x="65187" y="223348"/>
                  <a:pt x="101015" y="223348"/>
                </a:cubicBezTo>
                <a:cubicBezTo>
                  <a:pt x="136843" y="223348"/>
                  <a:pt x="165888" y="252392"/>
                  <a:pt x="165888" y="288221"/>
                </a:cubicBezTo>
                <a:cubicBezTo>
                  <a:pt x="165888" y="324049"/>
                  <a:pt x="136843" y="353094"/>
                  <a:pt x="101015" y="353094"/>
                </a:cubicBezTo>
                <a:cubicBezTo>
                  <a:pt x="65187" y="353094"/>
                  <a:pt x="36142" y="324049"/>
                  <a:pt x="36142" y="288221"/>
                </a:cubicBezTo>
                <a:close/>
                <a:moveTo>
                  <a:pt x="45410" y="254858"/>
                </a:moveTo>
                <a:cubicBezTo>
                  <a:pt x="67652" y="277100"/>
                  <a:pt x="99162" y="291928"/>
                  <a:pt x="132525" y="291928"/>
                </a:cubicBezTo>
                <a:cubicBezTo>
                  <a:pt x="143646" y="291928"/>
                  <a:pt x="154767" y="290074"/>
                  <a:pt x="165888" y="286367"/>
                </a:cubicBezTo>
                <a:moveTo>
                  <a:pt x="13901" y="430941"/>
                </a:moveTo>
                <a:cubicBezTo>
                  <a:pt x="26875" y="397578"/>
                  <a:pt x="60239" y="371629"/>
                  <a:pt x="101016" y="371629"/>
                </a:cubicBezTo>
                <a:cubicBezTo>
                  <a:pt x="141793" y="371629"/>
                  <a:pt x="175157" y="395725"/>
                  <a:pt x="188131" y="430941"/>
                </a:cubicBezTo>
              </a:path>
            </a:pathLst>
          </a:custGeom>
          <a:noFill/>
          <a:ln w="13900" cap="flat" cmpd="sng">
            <a:solidFill>
              <a:srgbClr val="1EABD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69" name="Google Shape;269;p35"/>
          <p:cNvSpPr/>
          <p:nvPr/>
        </p:nvSpPr>
        <p:spPr>
          <a:xfrm>
            <a:off x="603212" y="2691069"/>
            <a:ext cx="494106" cy="412006"/>
          </a:xfrm>
          <a:custGeom>
            <a:avLst/>
            <a:gdLst/>
            <a:ahLst/>
            <a:cxnLst/>
            <a:rect l="l" t="t" r="r" b="b"/>
            <a:pathLst>
              <a:path w="544469" h="549341" extrusionOk="0">
                <a:moveTo>
                  <a:pt x="81091" y="544469"/>
                </a:moveTo>
                <a:lnTo>
                  <a:pt x="69506" y="405456"/>
                </a:lnTo>
                <a:lnTo>
                  <a:pt x="11584" y="405456"/>
                </a:lnTo>
                <a:lnTo>
                  <a:pt x="11584" y="324364"/>
                </a:lnTo>
                <a:cubicBezTo>
                  <a:pt x="11584" y="260385"/>
                  <a:pt x="63449" y="208520"/>
                  <a:pt x="127429" y="208520"/>
                </a:cubicBezTo>
                <a:cubicBezTo>
                  <a:pt x="191408" y="208520"/>
                  <a:pt x="243273" y="260385"/>
                  <a:pt x="243273" y="324364"/>
                </a:cubicBezTo>
                <a:lnTo>
                  <a:pt x="243273" y="405456"/>
                </a:lnTo>
                <a:lnTo>
                  <a:pt x="185351" y="405456"/>
                </a:lnTo>
                <a:lnTo>
                  <a:pt x="173766" y="544469"/>
                </a:lnTo>
                <a:close/>
                <a:moveTo>
                  <a:pt x="46337" y="92675"/>
                </a:moveTo>
                <a:cubicBezTo>
                  <a:pt x="46337" y="47890"/>
                  <a:pt x="82643" y="11584"/>
                  <a:pt x="127429" y="11584"/>
                </a:cubicBezTo>
                <a:cubicBezTo>
                  <a:pt x="172214" y="11584"/>
                  <a:pt x="208520" y="47890"/>
                  <a:pt x="208520" y="92675"/>
                </a:cubicBezTo>
                <a:cubicBezTo>
                  <a:pt x="208520" y="137461"/>
                  <a:pt x="172214" y="173766"/>
                  <a:pt x="127429" y="173766"/>
                </a:cubicBezTo>
                <a:cubicBezTo>
                  <a:pt x="82643" y="173766"/>
                  <a:pt x="46337" y="137461"/>
                  <a:pt x="46337" y="92675"/>
                </a:cubicBezTo>
                <a:moveTo>
                  <a:pt x="275246" y="219409"/>
                </a:moveTo>
                <a:cubicBezTo>
                  <a:pt x="318389" y="199213"/>
                  <a:pt x="369497" y="207486"/>
                  <a:pt x="404065" y="240261"/>
                </a:cubicBezTo>
                <a:moveTo>
                  <a:pt x="254858" y="104260"/>
                </a:moveTo>
                <a:cubicBezTo>
                  <a:pt x="254858" y="65872"/>
                  <a:pt x="285977" y="34753"/>
                  <a:pt x="324364" y="34753"/>
                </a:cubicBezTo>
                <a:cubicBezTo>
                  <a:pt x="362752" y="34753"/>
                  <a:pt x="393871" y="65872"/>
                  <a:pt x="393871" y="104260"/>
                </a:cubicBezTo>
                <a:cubicBezTo>
                  <a:pt x="393871" y="142647"/>
                  <a:pt x="362752" y="173766"/>
                  <a:pt x="324364" y="173766"/>
                </a:cubicBezTo>
                <a:cubicBezTo>
                  <a:pt x="285977" y="173766"/>
                  <a:pt x="254858" y="142647"/>
                  <a:pt x="254858" y="104260"/>
                </a:cubicBezTo>
                <a:moveTo>
                  <a:pt x="461293" y="386920"/>
                </a:moveTo>
                <a:lnTo>
                  <a:pt x="518752" y="412638"/>
                </a:lnTo>
                <a:lnTo>
                  <a:pt x="544469" y="354716"/>
                </a:lnTo>
                <a:moveTo>
                  <a:pt x="315097" y="389237"/>
                </a:moveTo>
                <a:cubicBezTo>
                  <a:pt x="331086" y="342664"/>
                  <a:pt x="377303" y="313468"/>
                  <a:pt x="426229" y="319034"/>
                </a:cubicBezTo>
                <a:cubicBezTo>
                  <a:pt x="475155" y="324600"/>
                  <a:pt x="513633" y="363432"/>
                  <a:pt x="518752" y="412406"/>
                </a:cubicBezTo>
                <a:moveTo>
                  <a:pt x="372787" y="475889"/>
                </a:moveTo>
                <a:lnTo>
                  <a:pt x="315328" y="450172"/>
                </a:lnTo>
                <a:lnTo>
                  <a:pt x="289611" y="508094"/>
                </a:lnTo>
                <a:moveTo>
                  <a:pt x="518983" y="473572"/>
                </a:moveTo>
                <a:cubicBezTo>
                  <a:pt x="502994" y="520145"/>
                  <a:pt x="456777" y="549341"/>
                  <a:pt x="407851" y="543775"/>
                </a:cubicBezTo>
                <a:cubicBezTo>
                  <a:pt x="358926" y="538209"/>
                  <a:pt x="320447" y="499378"/>
                  <a:pt x="315328" y="450403"/>
                </a:cubicBezTo>
              </a:path>
            </a:pathLst>
          </a:custGeom>
          <a:noFill/>
          <a:ln w="13900" cap="flat" cmpd="sng">
            <a:solidFill>
              <a:srgbClr val="48484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70" name="Google Shape;270;p35"/>
          <p:cNvSpPr/>
          <p:nvPr/>
        </p:nvSpPr>
        <p:spPr>
          <a:xfrm>
            <a:off x="2126483" y="2872306"/>
            <a:ext cx="381498" cy="319444"/>
          </a:xfrm>
          <a:custGeom>
            <a:avLst/>
            <a:gdLst/>
            <a:ahLst/>
            <a:cxnLst/>
            <a:rect l="l" t="t" r="r" b="b"/>
            <a:pathLst>
              <a:path w="420384" h="425926" extrusionOk="0">
                <a:moveTo>
                  <a:pt x="92512" y="248565"/>
                </a:moveTo>
                <a:cubicBezTo>
                  <a:pt x="99250" y="278041"/>
                  <a:pt x="114719" y="304802"/>
                  <a:pt x="136901" y="325352"/>
                </a:cubicBezTo>
                <a:lnTo>
                  <a:pt x="136901" y="425926"/>
                </a:lnTo>
                <a:moveTo>
                  <a:pt x="239240" y="64728"/>
                </a:moveTo>
                <a:cubicBezTo>
                  <a:pt x="353844" y="64728"/>
                  <a:pt x="378583" y="159089"/>
                  <a:pt x="419438" y="265072"/>
                </a:cubicBezTo>
                <a:cubicBezTo>
                  <a:pt x="420139" y="266896"/>
                  <a:pt x="420384" y="268865"/>
                  <a:pt x="420156" y="270805"/>
                </a:cubicBezTo>
                <a:cubicBezTo>
                  <a:pt x="419926" y="272746"/>
                  <a:pt x="419229" y="274601"/>
                  <a:pt x="418122" y="276212"/>
                </a:cubicBezTo>
                <a:cubicBezTo>
                  <a:pt x="417016" y="277823"/>
                  <a:pt x="415537" y="279142"/>
                  <a:pt x="413808" y="280054"/>
                </a:cubicBezTo>
                <a:cubicBezTo>
                  <a:pt x="412080" y="280966"/>
                  <a:pt x="410154" y="281443"/>
                  <a:pt x="408201" y="281446"/>
                </a:cubicBezTo>
                <a:lnTo>
                  <a:pt x="377699" y="281446"/>
                </a:lnTo>
                <a:lnTo>
                  <a:pt x="377699" y="329606"/>
                </a:lnTo>
                <a:cubicBezTo>
                  <a:pt x="377699" y="342379"/>
                  <a:pt x="372626" y="354629"/>
                  <a:pt x="363594" y="363661"/>
                </a:cubicBezTo>
                <a:cubicBezTo>
                  <a:pt x="354562" y="372691"/>
                  <a:pt x="342314" y="377766"/>
                  <a:pt x="329539" y="377766"/>
                </a:cubicBezTo>
                <a:lnTo>
                  <a:pt x="305460" y="377766"/>
                </a:lnTo>
                <a:lnTo>
                  <a:pt x="305460" y="425926"/>
                </a:lnTo>
                <a:moveTo>
                  <a:pt x="237268" y="115685"/>
                </a:moveTo>
                <a:cubicBezTo>
                  <a:pt x="263223" y="115267"/>
                  <a:pt x="288610" y="125358"/>
                  <a:pt x="307888" y="143460"/>
                </a:cubicBezTo>
                <a:cubicBezTo>
                  <a:pt x="326544" y="160978"/>
                  <a:pt x="314502" y="189191"/>
                  <a:pt x="290749" y="198718"/>
                </a:cubicBezTo>
                <a:lnTo>
                  <a:pt x="184827" y="241205"/>
                </a:lnTo>
                <a:cubicBezTo>
                  <a:pt x="170514" y="246945"/>
                  <a:pt x="154350" y="243308"/>
                  <a:pt x="146443" y="232729"/>
                </a:cubicBezTo>
                <a:moveTo>
                  <a:pt x="135714" y="69943"/>
                </a:moveTo>
                <a:lnTo>
                  <a:pt x="186741" y="69943"/>
                </a:lnTo>
                <a:lnTo>
                  <a:pt x="186741" y="130024"/>
                </a:lnTo>
                <a:lnTo>
                  <a:pt x="135714" y="130024"/>
                </a:lnTo>
                <a:lnTo>
                  <a:pt x="135714" y="181051"/>
                </a:lnTo>
                <a:lnTo>
                  <a:pt x="75633" y="181051"/>
                </a:lnTo>
                <a:lnTo>
                  <a:pt x="75633" y="130024"/>
                </a:lnTo>
                <a:lnTo>
                  <a:pt x="24607" y="130024"/>
                </a:lnTo>
                <a:lnTo>
                  <a:pt x="24607" y="69943"/>
                </a:lnTo>
                <a:lnTo>
                  <a:pt x="75633" y="69943"/>
                </a:lnTo>
                <a:lnTo>
                  <a:pt x="75633" y="18917"/>
                </a:lnTo>
                <a:lnTo>
                  <a:pt x="135714" y="18917"/>
                </a:lnTo>
                <a:close/>
              </a:path>
            </a:pathLst>
          </a:custGeom>
          <a:noFill/>
          <a:ln w="13900" cap="flat" cmpd="sng">
            <a:solidFill>
              <a:srgbClr val="C04B9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71" name="Google Shape;271;p35"/>
          <p:cNvSpPr/>
          <p:nvPr/>
        </p:nvSpPr>
        <p:spPr>
          <a:xfrm>
            <a:off x="2126483" y="3956625"/>
            <a:ext cx="395284" cy="326681"/>
          </a:xfrm>
          <a:custGeom>
            <a:avLst/>
            <a:gdLst/>
            <a:ahLst/>
            <a:cxnLst/>
            <a:rect l="l" t="t" r="r" b="b"/>
            <a:pathLst>
              <a:path w="435575" h="435575" extrusionOk="0">
                <a:moveTo>
                  <a:pt x="254858" y="296562"/>
                </a:moveTo>
                <a:cubicBezTo>
                  <a:pt x="277890" y="296562"/>
                  <a:pt x="296562" y="315233"/>
                  <a:pt x="296562" y="338266"/>
                </a:cubicBezTo>
                <a:cubicBezTo>
                  <a:pt x="296562" y="361298"/>
                  <a:pt x="277890" y="379970"/>
                  <a:pt x="254858" y="379970"/>
                </a:cubicBezTo>
                <a:cubicBezTo>
                  <a:pt x="231825" y="379970"/>
                  <a:pt x="213154" y="361298"/>
                  <a:pt x="213154" y="338266"/>
                </a:cubicBezTo>
                <a:cubicBezTo>
                  <a:pt x="213154" y="315233"/>
                  <a:pt x="231825" y="296562"/>
                  <a:pt x="254858" y="296562"/>
                </a:cubicBezTo>
                <a:close/>
                <a:moveTo>
                  <a:pt x="393871" y="352167"/>
                </a:moveTo>
                <a:cubicBezTo>
                  <a:pt x="416904" y="352167"/>
                  <a:pt x="435575" y="370839"/>
                  <a:pt x="435575" y="393871"/>
                </a:cubicBezTo>
                <a:cubicBezTo>
                  <a:pt x="435575" y="416904"/>
                  <a:pt x="416904" y="435575"/>
                  <a:pt x="393871" y="435575"/>
                </a:cubicBezTo>
                <a:cubicBezTo>
                  <a:pt x="370839" y="435575"/>
                  <a:pt x="352167" y="416904"/>
                  <a:pt x="352167" y="393871"/>
                </a:cubicBezTo>
                <a:cubicBezTo>
                  <a:pt x="352167" y="370839"/>
                  <a:pt x="370839" y="352167"/>
                  <a:pt x="393871" y="352167"/>
                </a:cubicBezTo>
                <a:close/>
                <a:moveTo>
                  <a:pt x="393871" y="213154"/>
                </a:moveTo>
                <a:cubicBezTo>
                  <a:pt x="416904" y="213154"/>
                  <a:pt x="435575" y="231825"/>
                  <a:pt x="435575" y="254858"/>
                </a:cubicBezTo>
                <a:cubicBezTo>
                  <a:pt x="435575" y="277890"/>
                  <a:pt x="416904" y="296562"/>
                  <a:pt x="393871" y="296562"/>
                </a:cubicBezTo>
                <a:cubicBezTo>
                  <a:pt x="370839" y="296562"/>
                  <a:pt x="352167" y="277890"/>
                  <a:pt x="352167" y="254858"/>
                </a:cubicBezTo>
                <a:cubicBezTo>
                  <a:pt x="352167" y="231825"/>
                  <a:pt x="370839" y="213154"/>
                  <a:pt x="393871" y="213154"/>
                </a:cubicBezTo>
                <a:close/>
                <a:moveTo>
                  <a:pt x="290538" y="316858"/>
                </a:moveTo>
                <a:lnTo>
                  <a:pt x="358191" y="276266"/>
                </a:lnTo>
                <a:moveTo>
                  <a:pt x="293559" y="353743"/>
                </a:moveTo>
                <a:lnTo>
                  <a:pt x="355170" y="378394"/>
                </a:lnTo>
                <a:moveTo>
                  <a:pt x="197992" y="179642"/>
                </a:moveTo>
                <a:cubicBezTo>
                  <a:pt x="219978" y="182095"/>
                  <a:pt x="242164" y="177285"/>
                  <a:pt x="261160" y="165945"/>
                </a:cubicBezTo>
                <a:cubicBezTo>
                  <a:pt x="263398" y="164611"/>
                  <a:pt x="264946" y="162371"/>
                  <a:pt x="265402" y="159805"/>
                </a:cubicBezTo>
                <a:cubicBezTo>
                  <a:pt x="265857" y="157240"/>
                  <a:pt x="265175" y="154603"/>
                  <a:pt x="263532" y="152581"/>
                </a:cubicBezTo>
                <a:cubicBezTo>
                  <a:pt x="255970" y="143665"/>
                  <a:pt x="250706" y="131840"/>
                  <a:pt x="248389" y="97587"/>
                </a:cubicBezTo>
                <a:cubicBezTo>
                  <a:pt x="243959" y="32251"/>
                  <a:pt x="199901" y="9267"/>
                  <a:pt x="162034" y="9267"/>
                </a:cubicBezTo>
                <a:cubicBezTo>
                  <a:pt x="124166" y="9267"/>
                  <a:pt x="80108" y="32251"/>
                  <a:pt x="75697" y="97587"/>
                </a:cubicBezTo>
                <a:cubicBezTo>
                  <a:pt x="73380" y="131821"/>
                  <a:pt x="68116" y="143665"/>
                  <a:pt x="60554" y="152581"/>
                </a:cubicBezTo>
                <a:cubicBezTo>
                  <a:pt x="58911" y="154603"/>
                  <a:pt x="58229" y="157240"/>
                  <a:pt x="58684" y="159805"/>
                </a:cubicBezTo>
                <a:cubicBezTo>
                  <a:pt x="59139" y="162371"/>
                  <a:pt x="60688" y="164611"/>
                  <a:pt x="62926" y="165945"/>
                </a:cubicBezTo>
                <a:cubicBezTo>
                  <a:pt x="81907" y="177271"/>
                  <a:pt x="104070" y="182082"/>
                  <a:pt x="126039" y="179642"/>
                </a:cubicBezTo>
                <a:moveTo>
                  <a:pt x="176083" y="305829"/>
                </a:moveTo>
                <a:lnTo>
                  <a:pt x="9267" y="305829"/>
                </a:lnTo>
                <a:cubicBezTo>
                  <a:pt x="10022" y="287892"/>
                  <a:pt x="14550" y="270315"/>
                  <a:pt x="22557" y="254246"/>
                </a:cubicBezTo>
                <a:cubicBezTo>
                  <a:pt x="31936" y="235451"/>
                  <a:pt x="68153" y="222458"/>
                  <a:pt x="117438" y="204201"/>
                </a:cubicBezTo>
                <a:cubicBezTo>
                  <a:pt x="122604" y="202279"/>
                  <a:pt x="126048" y="197368"/>
                  <a:pt x="126094" y="191857"/>
                </a:cubicBezTo>
                <a:lnTo>
                  <a:pt x="126094" y="167594"/>
                </a:lnTo>
                <a:cubicBezTo>
                  <a:pt x="126116" y="164073"/>
                  <a:pt x="124648" y="160707"/>
                  <a:pt x="122053" y="158327"/>
                </a:cubicBezTo>
                <a:cubicBezTo>
                  <a:pt x="112422" y="150479"/>
                  <a:pt x="107220" y="138430"/>
                  <a:pt x="108115" y="126038"/>
                </a:cubicBezTo>
                <a:lnTo>
                  <a:pt x="108115" y="90154"/>
                </a:lnTo>
                <a:cubicBezTo>
                  <a:pt x="129243" y="86524"/>
                  <a:pt x="148372" y="75444"/>
                  <a:pt x="162034" y="58923"/>
                </a:cubicBezTo>
                <a:cubicBezTo>
                  <a:pt x="175706" y="75441"/>
                  <a:pt x="194839" y="86520"/>
                  <a:pt x="215971" y="90154"/>
                </a:cubicBezTo>
                <a:lnTo>
                  <a:pt x="215971" y="126038"/>
                </a:lnTo>
                <a:cubicBezTo>
                  <a:pt x="216884" y="138449"/>
                  <a:pt x="211681" y="150523"/>
                  <a:pt x="202032" y="158382"/>
                </a:cubicBezTo>
                <a:cubicBezTo>
                  <a:pt x="199438" y="160763"/>
                  <a:pt x="197970" y="164129"/>
                  <a:pt x="197992" y="167650"/>
                </a:cubicBezTo>
                <a:lnTo>
                  <a:pt x="197992" y="191894"/>
                </a:lnTo>
                <a:cubicBezTo>
                  <a:pt x="198038" y="197405"/>
                  <a:pt x="201482" y="202317"/>
                  <a:pt x="206648" y="204238"/>
                </a:cubicBezTo>
                <a:cubicBezTo>
                  <a:pt x="255933" y="222514"/>
                  <a:pt x="292150" y="235507"/>
                  <a:pt x="301529" y="254283"/>
                </a:cubicBezTo>
                <a:cubicBezTo>
                  <a:pt x="303290" y="257805"/>
                  <a:pt x="304828" y="261308"/>
                  <a:pt x="306144" y="264718"/>
                </a:cubicBezTo>
              </a:path>
            </a:pathLst>
          </a:custGeom>
          <a:noFill/>
          <a:ln w="13900" cap="flat" cmpd="sng">
            <a:solidFill>
              <a:srgbClr val="92BD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272" name="Google Shape;272;p35"/>
          <p:cNvSpPr txBox="1"/>
          <p:nvPr/>
        </p:nvSpPr>
        <p:spPr>
          <a:xfrm>
            <a:off x="5147775" y="1168900"/>
            <a:ext cx="4108500" cy="374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1"/>
                </a:solidFill>
              </a:rPr>
              <a:t>Focus on Behaviour Change</a:t>
            </a:r>
            <a:br>
              <a:rPr lang="en" sz="1100" b="1">
                <a:solidFill>
                  <a:schemeClr val="dk1"/>
                </a:solidFill>
              </a:rPr>
            </a:br>
            <a:r>
              <a:rPr lang="en" sz="1100">
                <a:solidFill>
                  <a:schemeClr val="dk1"/>
                </a:solidFill>
              </a:rPr>
              <a:t> → Change is meaningful when it shifts how people act and interact.</a:t>
            </a:r>
            <a:endParaRPr sz="1100">
              <a:solidFill>
                <a:schemeClr val="dk1"/>
              </a:solidFill>
            </a:endParaRPr>
          </a:p>
          <a:p>
            <a:pPr marL="0" lvl="0" indent="0" algn="l" rtl="0">
              <a:spcBef>
                <a:spcPts val="0"/>
              </a:spcBef>
              <a:spcAft>
                <a:spcPts val="0"/>
              </a:spcAft>
              <a:buNone/>
            </a:pPr>
            <a:br>
              <a:rPr lang="en" sz="1100">
                <a:solidFill>
                  <a:schemeClr val="dk1"/>
                </a:solidFill>
              </a:rPr>
            </a:br>
            <a:r>
              <a:rPr lang="en" sz="1100">
                <a:solidFill>
                  <a:schemeClr val="dk1"/>
                </a:solidFill>
              </a:rPr>
              <a:t> </a:t>
            </a:r>
            <a:r>
              <a:rPr lang="en" sz="1100" i="1">
                <a:solidFill>
                  <a:schemeClr val="dk1"/>
                </a:solidFill>
              </a:rPr>
              <a:t>Example: Farmers consistently adopt Systemic Crop Intensification after exposure to peer-led training.</a:t>
            </a:r>
            <a:br>
              <a:rPr lang="en" sz="1100" i="1">
                <a:solidFill>
                  <a:schemeClr val="dk1"/>
                </a:solidFill>
              </a:rPr>
            </a:br>
            <a:endParaRPr sz="1100" i="1">
              <a:solidFill>
                <a:schemeClr val="dk1"/>
              </a:solidFill>
            </a:endParaRPr>
          </a:p>
          <a:p>
            <a:pPr marL="0" lvl="0" indent="0" algn="l" rtl="0">
              <a:spcBef>
                <a:spcPts val="0"/>
              </a:spcBef>
              <a:spcAft>
                <a:spcPts val="0"/>
              </a:spcAft>
              <a:buNone/>
            </a:pPr>
            <a:r>
              <a:rPr lang="en" sz="1100" b="1">
                <a:solidFill>
                  <a:schemeClr val="dk1"/>
                </a:solidFill>
              </a:rPr>
              <a:t>Value Local Ownership</a:t>
            </a:r>
            <a:br>
              <a:rPr lang="en" sz="1100" b="1">
                <a:solidFill>
                  <a:schemeClr val="dk1"/>
                </a:solidFill>
              </a:rPr>
            </a:br>
            <a:r>
              <a:rPr lang="en" sz="1100">
                <a:solidFill>
                  <a:schemeClr val="dk1"/>
                </a:solidFill>
              </a:rPr>
              <a:t> → People drive their own wellbeing when they have the space to lead and decide.</a:t>
            </a:r>
            <a:endParaRPr sz="1100">
              <a:solidFill>
                <a:schemeClr val="dk1"/>
              </a:solidFill>
            </a:endParaRPr>
          </a:p>
          <a:p>
            <a:pPr marL="0" lvl="0" indent="0" algn="l" rtl="0">
              <a:spcBef>
                <a:spcPts val="0"/>
              </a:spcBef>
              <a:spcAft>
                <a:spcPts val="0"/>
              </a:spcAft>
              <a:buNone/>
            </a:pPr>
            <a:br>
              <a:rPr lang="en" sz="1100">
                <a:solidFill>
                  <a:schemeClr val="dk1"/>
                </a:solidFill>
              </a:rPr>
            </a:br>
            <a:r>
              <a:rPr lang="en" sz="1100">
                <a:solidFill>
                  <a:schemeClr val="dk1"/>
                </a:solidFill>
              </a:rPr>
              <a:t> </a:t>
            </a:r>
            <a:r>
              <a:rPr lang="en" sz="1100" i="1">
                <a:solidFill>
                  <a:schemeClr val="dk1"/>
                </a:solidFill>
              </a:rPr>
              <a:t>Example:Male Youth groups in Gram Panchayats independently organize awareness events on Domestic Violence, Bullying, Gender Equity and Inclusion</a:t>
            </a:r>
            <a:endParaRPr sz="1100" i="1">
              <a:solidFill>
                <a:schemeClr val="dk1"/>
              </a:solidFill>
            </a:endParaRPr>
          </a:p>
          <a:p>
            <a:pPr marL="0" lvl="0" indent="0" algn="l" rtl="0">
              <a:spcBef>
                <a:spcPts val="0"/>
              </a:spcBef>
              <a:spcAft>
                <a:spcPts val="0"/>
              </a:spcAft>
              <a:buNone/>
            </a:pPr>
            <a:endParaRPr sz="1100" i="1">
              <a:solidFill>
                <a:schemeClr val="dk1"/>
              </a:solidFill>
            </a:endParaRPr>
          </a:p>
          <a:p>
            <a:pPr marL="0" lvl="0" indent="0" algn="l" rtl="0">
              <a:spcBef>
                <a:spcPts val="0"/>
              </a:spcBef>
              <a:spcAft>
                <a:spcPts val="0"/>
              </a:spcAft>
              <a:buNone/>
            </a:pPr>
            <a:r>
              <a:rPr lang="en" sz="1100" b="1">
                <a:solidFill>
                  <a:schemeClr val="dk1"/>
                </a:solidFill>
              </a:rPr>
              <a:t>Build Strong Relationships</a:t>
            </a:r>
            <a:br>
              <a:rPr lang="en" sz="1100" b="1">
                <a:solidFill>
                  <a:schemeClr val="dk1"/>
                </a:solidFill>
              </a:rPr>
            </a:br>
            <a:r>
              <a:rPr lang="en" sz="1100">
                <a:solidFill>
                  <a:schemeClr val="dk1"/>
                </a:solidFill>
              </a:rPr>
              <a:t> → Sustainable change depends on trust, collaboration, and shared learning.</a:t>
            </a:r>
            <a:endParaRPr sz="1100">
              <a:solidFill>
                <a:schemeClr val="dk1"/>
              </a:solidFill>
            </a:endParaRPr>
          </a:p>
          <a:p>
            <a:pPr marL="0" lvl="0" indent="0" algn="l" rtl="0">
              <a:spcBef>
                <a:spcPts val="0"/>
              </a:spcBef>
              <a:spcAft>
                <a:spcPts val="0"/>
              </a:spcAft>
              <a:buNone/>
            </a:pPr>
            <a:br>
              <a:rPr lang="en" sz="1100">
                <a:solidFill>
                  <a:schemeClr val="dk1"/>
                </a:solidFill>
              </a:rPr>
            </a:br>
            <a:r>
              <a:rPr lang="en" sz="1100">
                <a:solidFill>
                  <a:schemeClr val="dk1"/>
                </a:solidFill>
              </a:rPr>
              <a:t> </a:t>
            </a:r>
            <a:r>
              <a:rPr lang="en" sz="1100" i="1">
                <a:solidFill>
                  <a:schemeClr val="dk1"/>
                </a:solidFill>
              </a:rPr>
              <a:t>Example: NGOs and local panchayats jointly plan and monitor school nutrition programs.</a:t>
            </a:r>
            <a:endParaRPr sz="1100" i="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idx="4294967295"/>
          </p:nvPr>
        </p:nvSpPr>
        <p:spPr>
          <a:xfrm>
            <a:off x="361881" y="1268869"/>
            <a:ext cx="7165500" cy="1980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100"/>
              <a:buFont typeface="Arial"/>
              <a:buNone/>
            </a:pPr>
            <a:r>
              <a:rPr lang="en" sz="2600" b="1" i="1">
                <a:latin typeface="Lato"/>
                <a:ea typeface="Lato"/>
                <a:cs typeface="Lato"/>
                <a:sym typeface="Lato"/>
              </a:rPr>
              <a:t>Quiz</a:t>
            </a:r>
            <a:endParaRPr sz="2600" b="1" i="1">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7"/>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Quiz 1</a:t>
            </a:r>
            <a:endParaRPr sz="2520" b="1">
              <a:solidFill>
                <a:srgbClr val="004892"/>
              </a:solidFill>
              <a:latin typeface="Lato"/>
              <a:ea typeface="Lato"/>
              <a:cs typeface="Lato"/>
              <a:sym typeface="Lato"/>
            </a:endParaRPr>
          </a:p>
        </p:txBody>
      </p:sp>
      <p:sp>
        <p:nvSpPr>
          <p:cNvPr id="283" name="Google Shape;283;p37"/>
          <p:cNvSpPr txBox="1"/>
          <p:nvPr/>
        </p:nvSpPr>
        <p:spPr>
          <a:xfrm>
            <a:off x="362775" y="1071475"/>
            <a:ext cx="7099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CC0000"/>
                </a:solidFill>
              </a:rPr>
              <a:t>Scan the QR code below to participate in the quiz.</a:t>
            </a:r>
            <a:endParaRPr sz="1100" b="1">
              <a:solidFill>
                <a:srgbClr val="CC0000"/>
              </a:solidFill>
            </a:endParaRPr>
          </a:p>
        </p:txBody>
      </p:sp>
      <p:sp>
        <p:nvSpPr>
          <p:cNvPr id="284" name="Google Shape;284;p37"/>
          <p:cNvSpPr/>
          <p:nvPr/>
        </p:nvSpPr>
        <p:spPr>
          <a:xfrm>
            <a:off x="2003025" y="2037825"/>
            <a:ext cx="5306700" cy="2381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Link: </a:t>
            </a:r>
            <a:r>
              <a:rPr lang="en" u="sng">
                <a:solidFill>
                  <a:schemeClr val="hlink"/>
                </a:solidFill>
                <a:latin typeface="Calibri"/>
                <a:ea typeface="Calibri"/>
                <a:cs typeface="Calibri"/>
                <a:sym typeface="Calibri"/>
                <a:hlinkClick r:id="rId3"/>
              </a:rPr>
              <a:t>https://forms.fillout.com/t/kg6cDkj6EQus</a:t>
            </a:r>
            <a:r>
              <a:rPr lang="en">
                <a:latin typeface="Calibri"/>
                <a:ea typeface="Calibri"/>
                <a:cs typeface="Calibri"/>
                <a:sym typeface="Calibri"/>
              </a:rPr>
              <a:t> </a:t>
            </a:r>
            <a:endParaRPr>
              <a:latin typeface="Calibri"/>
              <a:ea typeface="Calibri"/>
              <a:cs typeface="Calibri"/>
              <a:sym typeface="Calibri"/>
            </a:endParaRPr>
          </a:p>
        </p:txBody>
      </p:sp>
      <p:pic>
        <p:nvPicPr>
          <p:cNvPr id="285" name="Google Shape;285;p37"/>
          <p:cNvPicPr preferRelativeResize="0"/>
          <p:nvPr/>
        </p:nvPicPr>
        <p:blipFill>
          <a:blip r:embed="rId4">
            <a:alphaModFix/>
          </a:blip>
          <a:stretch>
            <a:fillRect/>
          </a:stretch>
        </p:blipFill>
        <p:spPr>
          <a:xfrm>
            <a:off x="3807175" y="2556625"/>
            <a:ext cx="1698400" cy="1698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8"/>
          <p:cNvSpPr txBox="1">
            <a:spLocks noGrp="1"/>
          </p:cNvSpPr>
          <p:nvPr>
            <p:ph type="title" idx="4294967295"/>
          </p:nvPr>
        </p:nvSpPr>
        <p:spPr>
          <a:xfrm>
            <a:off x="361881" y="1268869"/>
            <a:ext cx="7165500" cy="1980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100"/>
              <a:buFont typeface="Arial"/>
              <a:buNone/>
            </a:pPr>
            <a:r>
              <a:rPr lang="en" sz="2600" b="1" i="1">
                <a:latin typeface="Lato"/>
                <a:ea typeface="Lato"/>
                <a:cs typeface="Lato"/>
                <a:sym typeface="Lato"/>
              </a:rPr>
              <a:t>Introduction to Outcome Mapping</a:t>
            </a:r>
            <a:endParaRPr sz="2600" b="1" i="1">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Three Stages of OM</a:t>
            </a:r>
            <a:endParaRPr sz="2520" b="1">
              <a:solidFill>
                <a:srgbClr val="004892"/>
              </a:solidFill>
              <a:latin typeface="Lato"/>
              <a:ea typeface="Lato"/>
              <a:cs typeface="Lato"/>
              <a:sym typeface="Lato"/>
            </a:endParaRPr>
          </a:p>
        </p:txBody>
      </p:sp>
      <p:sp>
        <p:nvSpPr>
          <p:cNvPr id="296" name="Google Shape;296;p39"/>
          <p:cNvSpPr/>
          <p:nvPr/>
        </p:nvSpPr>
        <p:spPr>
          <a:xfrm>
            <a:off x="899100" y="1200525"/>
            <a:ext cx="2011800" cy="1783500"/>
          </a:xfrm>
          <a:prstGeom prst="rect">
            <a:avLst/>
          </a:prstGeom>
          <a:solidFill>
            <a:srgbClr val="FFD7EF"/>
          </a:solidFill>
          <a:ln w="28575" cap="flat" cmpd="sng">
            <a:solidFill>
              <a:srgbClr val="C04B9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Lato"/>
                <a:ea typeface="Lato"/>
                <a:cs typeface="Lato"/>
                <a:sym typeface="Lato"/>
              </a:rPr>
              <a:t>INTENTIONAL DESIGN</a:t>
            </a:r>
            <a:endParaRPr sz="1000" b="1">
              <a:latin typeface="Lato"/>
              <a:ea typeface="Lato"/>
              <a:cs typeface="Lato"/>
              <a:sym typeface="Lato"/>
            </a:endParaRPr>
          </a:p>
          <a:p>
            <a:pPr marL="0" lvl="0" indent="0" algn="ctr" rtl="0">
              <a:spcBef>
                <a:spcPts val="0"/>
              </a:spcBef>
              <a:spcAft>
                <a:spcPts val="0"/>
              </a:spcAft>
              <a:buNone/>
            </a:pPr>
            <a:endParaRPr sz="1000" b="1">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STEP 1: Vision</a:t>
            </a:r>
            <a:endParaRPr sz="1000">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STEP 2: Mission</a:t>
            </a:r>
            <a:endParaRPr sz="1000">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STEP 3: Boundary Partners</a:t>
            </a:r>
            <a:endParaRPr sz="1000">
              <a:latin typeface="Lato"/>
              <a:ea typeface="Lato"/>
              <a:cs typeface="Lato"/>
              <a:sym typeface="Lato"/>
            </a:endParaRPr>
          </a:p>
          <a:p>
            <a:pPr marL="0" lvl="0" indent="0" algn="l" rtl="0">
              <a:spcBef>
                <a:spcPts val="0"/>
              </a:spcBef>
              <a:spcAft>
                <a:spcPts val="0"/>
              </a:spcAft>
              <a:buNone/>
            </a:pPr>
            <a:r>
              <a:rPr lang="en" sz="1000">
                <a:solidFill>
                  <a:schemeClr val="dk1"/>
                </a:solidFill>
                <a:latin typeface="Lato"/>
                <a:ea typeface="Lato"/>
                <a:cs typeface="Lato"/>
                <a:sym typeface="Lato"/>
              </a:rPr>
              <a:t>STEP 4: Outcome Challenges</a:t>
            </a:r>
            <a:endParaRPr sz="1000">
              <a:solidFill>
                <a:schemeClr val="dk1"/>
              </a:solidFill>
              <a:latin typeface="Lato"/>
              <a:ea typeface="Lato"/>
              <a:cs typeface="Lato"/>
              <a:sym typeface="Lato"/>
            </a:endParaRPr>
          </a:p>
          <a:p>
            <a:pPr marL="0" lvl="0" indent="0" algn="l" rtl="0">
              <a:spcBef>
                <a:spcPts val="0"/>
              </a:spcBef>
              <a:spcAft>
                <a:spcPts val="0"/>
              </a:spcAft>
              <a:buNone/>
            </a:pPr>
            <a:r>
              <a:rPr lang="en" sz="1000">
                <a:solidFill>
                  <a:schemeClr val="dk1"/>
                </a:solidFill>
                <a:latin typeface="Lato"/>
                <a:ea typeface="Lato"/>
                <a:cs typeface="Lato"/>
                <a:sym typeface="Lato"/>
              </a:rPr>
              <a:t>STEP 5: Progress Markers</a:t>
            </a:r>
            <a:endParaRPr sz="10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000">
                <a:solidFill>
                  <a:schemeClr val="dk1"/>
                </a:solidFill>
                <a:latin typeface="Lato"/>
                <a:ea typeface="Lato"/>
                <a:cs typeface="Lato"/>
                <a:sym typeface="Lato"/>
              </a:rPr>
              <a:t>STEP 6: Strategy Maps</a:t>
            </a:r>
            <a:br>
              <a:rPr lang="en" sz="1000">
                <a:solidFill>
                  <a:schemeClr val="dk1"/>
                </a:solidFill>
                <a:latin typeface="Lato"/>
                <a:ea typeface="Lato"/>
                <a:cs typeface="Lato"/>
                <a:sym typeface="Lato"/>
              </a:rPr>
            </a:br>
            <a:r>
              <a:rPr lang="en" sz="1000">
                <a:solidFill>
                  <a:schemeClr val="dk1"/>
                </a:solidFill>
                <a:latin typeface="Lato"/>
                <a:ea typeface="Lato"/>
                <a:cs typeface="Lato"/>
                <a:sym typeface="Lato"/>
              </a:rPr>
              <a:t>STEP 7: Organizational Practices</a:t>
            </a:r>
            <a:endParaRPr sz="1000">
              <a:solidFill>
                <a:schemeClr val="dk1"/>
              </a:solidFill>
              <a:latin typeface="Lato"/>
              <a:ea typeface="Lato"/>
              <a:cs typeface="Lato"/>
              <a:sym typeface="Lato"/>
            </a:endParaRPr>
          </a:p>
          <a:p>
            <a:pPr marL="0" lvl="0" indent="0" algn="l" rtl="0">
              <a:spcBef>
                <a:spcPts val="0"/>
              </a:spcBef>
              <a:spcAft>
                <a:spcPts val="0"/>
              </a:spcAft>
              <a:buNone/>
            </a:pPr>
            <a:endParaRPr sz="1000">
              <a:latin typeface="Lato"/>
              <a:ea typeface="Lato"/>
              <a:cs typeface="Lato"/>
              <a:sym typeface="Lato"/>
            </a:endParaRPr>
          </a:p>
        </p:txBody>
      </p:sp>
      <p:sp>
        <p:nvSpPr>
          <p:cNvPr id="297" name="Google Shape;297;p39"/>
          <p:cNvSpPr/>
          <p:nvPr/>
        </p:nvSpPr>
        <p:spPr>
          <a:xfrm>
            <a:off x="130000" y="3569200"/>
            <a:ext cx="2011800" cy="11421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Lato"/>
                <a:ea typeface="Lato"/>
                <a:cs typeface="Lato"/>
                <a:sym typeface="Lato"/>
              </a:rPr>
              <a:t>OUTCOME &amp; PERFORMANCE MONITORING</a:t>
            </a:r>
            <a:endParaRPr sz="1000" b="1">
              <a:latin typeface="Lato"/>
              <a:ea typeface="Lato"/>
              <a:cs typeface="Lato"/>
              <a:sym typeface="Lato"/>
            </a:endParaRPr>
          </a:p>
          <a:p>
            <a:pPr marL="0" lvl="0" indent="0" algn="ctr" rtl="0">
              <a:spcBef>
                <a:spcPts val="0"/>
              </a:spcBef>
              <a:spcAft>
                <a:spcPts val="0"/>
              </a:spcAft>
              <a:buNone/>
            </a:pPr>
            <a:endParaRPr sz="1000" b="1">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STEP 8: Monitoring Priorities</a:t>
            </a:r>
            <a:endParaRPr sz="1000">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STEP 9: Outcome Journals</a:t>
            </a:r>
            <a:endParaRPr sz="1000">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STEP 10: Strategy Journals</a:t>
            </a:r>
            <a:endParaRPr sz="1000">
              <a:latin typeface="Lato"/>
              <a:ea typeface="Lato"/>
              <a:cs typeface="Lato"/>
              <a:sym typeface="Lato"/>
            </a:endParaRPr>
          </a:p>
          <a:p>
            <a:pPr marL="0" lvl="0" indent="0" algn="l" rtl="0">
              <a:spcBef>
                <a:spcPts val="0"/>
              </a:spcBef>
              <a:spcAft>
                <a:spcPts val="0"/>
              </a:spcAft>
              <a:buNone/>
            </a:pPr>
            <a:r>
              <a:rPr lang="en" sz="1000">
                <a:solidFill>
                  <a:schemeClr val="dk1"/>
                </a:solidFill>
                <a:latin typeface="Lato"/>
                <a:ea typeface="Lato"/>
                <a:cs typeface="Lato"/>
                <a:sym typeface="Lato"/>
              </a:rPr>
              <a:t>STEP 11: Performance Journal</a:t>
            </a:r>
            <a:endParaRPr sz="1000">
              <a:latin typeface="Lato"/>
              <a:ea typeface="Lato"/>
              <a:cs typeface="Lato"/>
              <a:sym typeface="Lato"/>
            </a:endParaRPr>
          </a:p>
        </p:txBody>
      </p:sp>
      <p:sp>
        <p:nvSpPr>
          <p:cNvPr id="298" name="Google Shape;298;p39"/>
          <p:cNvSpPr/>
          <p:nvPr/>
        </p:nvSpPr>
        <p:spPr>
          <a:xfrm>
            <a:off x="2576850" y="3283550"/>
            <a:ext cx="1674300" cy="572700"/>
          </a:xfrm>
          <a:prstGeom prst="rect">
            <a:avLst/>
          </a:prstGeom>
          <a:solidFill>
            <a:srgbClr val="F3F3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latin typeface="Lato"/>
                <a:ea typeface="Lato"/>
                <a:cs typeface="Lato"/>
                <a:sym typeface="Lato"/>
              </a:rPr>
              <a:t>EVALUATION PLANNING</a:t>
            </a:r>
            <a:endParaRPr sz="1000" b="1">
              <a:latin typeface="Lato"/>
              <a:ea typeface="Lato"/>
              <a:cs typeface="Lato"/>
              <a:sym typeface="Lato"/>
            </a:endParaRPr>
          </a:p>
          <a:p>
            <a:pPr marL="0" lvl="0" indent="0" algn="ctr" rtl="0">
              <a:spcBef>
                <a:spcPts val="0"/>
              </a:spcBef>
              <a:spcAft>
                <a:spcPts val="0"/>
              </a:spcAft>
              <a:buNone/>
            </a:pPr>
            <a:endParaRPr sz="1000" b="1">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STEP 12: Evaluation Plan</a:t>
            </a:r>
            <a:endParaRPr sz="1000">
              <a:latin typeface="Lato"/>
              <a:ea typeface="Lato"/>
              <a:cs typeface="Lato"/>
              <a:sym typeface="Lato"/>
            </a:endParaRPr>
          </a:p>
        </p:txBody>
      </p:sp>
      <p:cxnSp>
        <p:nvCxnSpPr>
          <p:cNvPr id="299" name="Google Shape;299;p39"/>
          <p:cNvCxnSpPr>
            <a:stCxn id="296" idx="1"/>
          </p:cNvCxnSpPr>
          <p:nvPr/>
        </p:nvCxnSpPr>
        <p:spPr>
          <a:xfrm flipH="1">
            <a:off x="477900" y="2092275"/>
            <a:ext cx="421200" cy="1467900"/>
          </a:xfrm>
          <a:prstGeom prst="bentConnector2">
            <a:avLst/>
          </a:prstGeom>
          <a:noFill/>
          <a:ln w="9525" cap="flat" cmpd="sng">
            <a:solidFill>
              <a:schemeClr val="dk2"/>
            </a:solidFill>
            <a:prstDash val="dash"/>
            <a:round/>
            <a:headEnd type="none" w="med" len="med"/>
            <a:tailEnd type="triangle" w="med" len="med"/>
          </a:ln>
        </p:spPr>
      </p:cxnSp>
      <p:cxnSp>
        <p:nvCxnSpPr>
          <p:cNvPr id="300" name="Google Shape;300;p39"/>
          <p:cNvCxnSpPr>
            <a:stCxn id="297" idx="3"/>
            <a:endCxn id="298" idx="2"/>
          </p:cNvCxnSpPr>
          <p:nvPr/>
        </p:nvCxnSpPr>
        <p:spPr>
          <a:xfrm rot="10800000" flipH="1">
            <a:off x="2141800" y="3856150"/>
            <a:ext cx="1272300" cy="284100"/>
          </a:xfrm>
          <a:prstGeom prst="bentConnector2">
            <a:avLst/>
          </a:prstGeom>
          <a:noFill/>
          <a:ln w="9525" cap="flat" cmpd="sng">
            <a:solidFill>
              <a:schemeClr val="dk2"/>
            </a:solidFill>
            <a:prstDash val="dash"/>
            <a:round/>
            <a:headEnd type="none" w="med" len="med"/>
            <a:tailEnd type="triangle" w="med" len="med"/>
          </a:ln>
        </p:spPr>
      </p:cxnSp>
      <p:cxnSp>
        <p:nvCxnSpPr>
          <p:cNvPr id="301" name="Google Shape;301;p39"/>
          <p:cNvCxnSpPr>
            <a:stCxn id="298" idx="0"/>
            <a:endCxn id="296" idx="3"/>
          </p:cNvCxnSpPr>
          <p:nvPr/>
        </p:nvCxnSpPr>
        <p:spPr>
          <a:xfrm rot="5400000" flipH="1">
            <a:off x="2566800" y="2436350"/>
            <a:ext cx="1191300" cy="503100"/>
          </a:xfrm>
          <a:prstGeom prst="bentConnector2">
            <a:avLst/>
          </a:prstGeom>
          <a:noFill/>
          <a:ln w="9525" cap="flat" cmpd="sng">
            <a:solidFill>
              <a:schemeClr val="dk2"/>
            </a:solidFill>
            <a:prstDash val="dash"/>
            <a:round/>
            <a:headEnd type="none" w="med" len="med"/>
            <a:tailEnd type="triangle" w="med" len="med"/>
          </a:ln>
        </p:spPr>
      </p:cxnSp>
      <p:sp>
        <p:nvSpPr>
          <p:cNvPr id="302" name="Google Shape;302;p39"/>
          <p:cNvSpPr txBox="1"/>
          <p:nvPr/>
        </p:nvSpPr>
        <p:spPr>
          <a:xfrm>
            <a:off x="4686200" y="1561475"/>
            <a:ext cx="4346400" cy="272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chemeClr val="dk1"/>
                </a:solidFill>
                <a:latin typeface="Lato"/>
                <a:ea typeface="Lato"/>
                <a:cs typeface="Lato"/>
                <a:sym typeface="Lato"/>
              </a:rPr>
              <a:t>Outcome Mapping</a:t>
            </a:r>
            <a:r>
              <a:rPr lang="en" sz="1500">
                <a:solidFill>
                  <a:schemeClr val="dk1"/>
                </a:solidFill>
                <a:latin typeface="Lato"/>
                <a:ea typeface="Lato"/>
                <a:cs typeface="Lato"/>
                <a:sym typeface="Lato"/>
              </a:rPr>
              <a:t> is a method for planning, monitoring, and evaluating development programs.</a:t>
            </a:r>
            <a:br>
              <a:rPr lang="en" sz="1500">
                <a:solidFill>
                  <a:schemeClr val="dk1"/>
                </a:solidFill>
                <a:latin typeface="Lato"/>
                <a:ea typeface="Lato"/>
                <a:cs typeface="Lato"/>
                <a:sym typeface="Lato"/>
              </a:rPr>
            </a:br>
            <a:endParaRPr sz="1500">
              <a:solidFill>
                <a:schemeClr val="dk1"/>
              </a:solidFill>
              <a:latin typeface="Lato"/>
              <a:ea typeface="Lato"/>
              <a:cs typeface="Lato"/>
              <a:sym typeface="Lato"/>
            </a:endParaRPr>
          </a:p>
          <a:p>
            <a:pPr marL="0" lvl="0" indent="0" algn="l" rtl="0">
              <a:spcBef>
                <a:spcPts val="0"/>
              </a:spcBef>
              <a:spcAft>
                <a:spcPts val="0"/>
              </a:spcAft>
              <a:buNone/>
            </a:pPr>
            <a:r>
              <a:rPr lang="en" sz="1500">
                <a:solidFill>
                  <a:schemeClr val="dk1"/>
                </a:solidFill>
                <a:latin typeface="Lato"/>
                <a:ea typeface="Lato"/>
                <a:cs typeface="Lato"/>
                <a:sym typeface="Lato"/>
              </a:rPr>
              <a:t>It focuses on </a:t>
            </a:r>
            <a:r>
              <a:rPr lang="en" sz="1500" b="1">
                <a:solidFill>
                  <a:schemeClr val="dk1"/>
                </a:solidFill>
                <a:latin typeface="Lato"/>
                <a:ea typeface="Lato"/>
                <a:cs typeface="Lato"/>
                <a:sym typeface="Lato"/>
              </a:rPr>
              <a:t>behavioral change</a:t>
            </a:r>
            <a:r>
              <a:rPr lang="en" sz="1500">
                <a:solidFill>
                  <a:schemeClr val="dk1"/>
                </a:solidFill>
                <a:latin typeface="Lato"/>
                <a:ea typeface="Lato"/>
                <a:cs typeface="Lato"/>
                <a:sym typeface="Lato"/>
              </a:rPr>
              <a:t> in the people, groups, or organizations you directly work with (called </a:t>
            </a:r>
            <a:r>
              <a:rPr lang="en" sz="1500" i="1">
                <a:solidFill>
                  <a:schemeClr val="dk1"/>
                </a:solidFill>
                <a:latin typeface="Lato"/>
                <a:ea typeface="Lato"/>
                <a:cs typeface="Lato"/>
                <a:sym typeface="Lato"/>
              </a:rPr>
              <a:t>boundary partners</a:t>
            </a:r>
            <a:r>
              <a:rPr lang="en" sz="1500">
                <a:solidFill>
                  <a:schemeClr val="dk1"/>
                </a:solidFill>
                <a:latin typeface="Lato"/>
                <a:ea typeface="Lato"/>
                <a:cs typeface="Lato"/>
                <a:sym typeface="Lato"/>
              </a:rPr>
              <a:t>).</a:t>
            </a:r>
            <a:br>
              <a:rPr lang="en" sz="1500">
                <a:solidFill>
                  <a:schemeClr val="dk1"/>
                </a:solidFill>
                <a:latin typeface="Lato"/>
                <a:ea typeface="Lato"/>
                <a:cs typeface="Lato"/>
                <a:sym typeface="Lato"/>
              </a:rPr>
            </a:br>
            <a:endParaRPr sz="1500">
              <a:solidFill>
                <a:schemeClr val="dk1"/>
              </a:solidFill>
              <a:latin typeface="Lato"/>
              <a:ea typeface="Lato"/>
              <a:cs typeface="Lato"/>
              <a:sym typeface="Lato"/>
            </a:endParaRPr>
          </a:p>
          <a:p>
            <a:pPr marL="0" lvl="0" indent="0" algn="l" rtl="0">
              <a:spcBef>
                <a:spcPts val="0"/>
              </a:spcBef>
              <a:spcAft>
                <a:spcPts val="0"/>
              </a:spcAft>
              <a:buNone/>
            </a:pPr>
            <a:r>
              <a:rPr lang="en" sz="1500">
                <a:solidFill>
                  <a:schemeClr val="dk1"/>
                </a:solidFill>
                <a:latin typeface="Lato"/>
                <a:ea typeface="Lato"/>
                <a:cs typeface="Lato"/>
                <a:sym typeface="Lato"/>
              </a:rPr>
              <a:t>Instead of measuring direct impact, it tracks your </a:t>
            </a:r>
            <a:r>
              <a:rPr lang="en" sz="1500" b="1">
                <a:solidFill>
                  <a:schemeClr val="dk1"/>
                </a:solidFill>
                <a:latin typeface="Lato"/>
                <a:ea typeface="Lato"/>
                <a:cs typeface="Lato"/>
                <a:sym typeface="Lato"/>
              </a:rPr>
              <a:t>contribution</a:t>
            </a:r>
            <a:r>
              <a:rPr lang="en" sz="1500">
                <a:solidFill>
                  <a:schemeClr val="dk1"/>
                </a:solidFill>
                <a:latin typeface="Lato"/>
                <a:ea typeface="Lato"/>
                <a:cs typeface="Lato"/>
                <a:sym typeface="Lato"/>
              </a:rPr>
              <a:t> to change through intentional actions and learning.</a:t>
            </a:r>
            <a:endParaRPr sz="1900" b="1">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0"/>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Vision &amp; Mission</a:t>
            </a:r>
            <a:endParaRPr sz="2520" b="1">
              <a:solidFill>
                <a:srgbClr val="004892"/>
              </a:solidFill>
              <a:latin typeface="Lato"/>
              <a:ea typeface="Lato"/>
              <a:cs typeface="Lato"/>
              <a:sym typeface="Lato"/>
            </a:endParaRPr>
          </a:p>
        </p:txBody>
      </p:sp>
      <p:sp>
        <p:nvSpPr>
          <p:cNvPr id="308" name="Google Shape;308;p40"/>
          <p:cNvSpPr/>
          <p:nvPr/>
        </p:nvSpPr>
        <p:spPr>
          <a:xfrm>
            <a:off x="4947281" y="1941882"/>
            <a:ext cx="620969" cy="555181"/>
          </a:xfrm>
          <a:custGeom>
            <a:avLst/>
            <a:gdLst/>
            <a:ahLst/>
            <a:cxnLst/>
            <a:rect l="l" t="t" r="r" b="b"/>
            <a:pathLst>
              <a:path w="641828" h="641828" extrusionOk="0">
                <a:moveTo>
                  <a:pt x="641828" y="320914"/>
                </a:moveTo>
                <a:cubicBezTo>
                  <a:pt x="641828" y="498152"/>
                  <a:pt x="498152" y="641828"/>
                  <a:pt x="320914" y="641828"/>
                </a:cubicBezTo>
                <a:cubicBezTo>
                  <a:pt x="143676" y="641828"/>
                  <a:pt x="0" y="498152"/>
                  <a:pt x="0" y="320914"/>
                </a:cubicBezTo>
                <a:cubicBezTo>
                  <a:pt x="0" y="143676"/>
                  <a:pt x="143676" y="0"/>
                  <a:pt x="320914" y="0"/>
                </a:cubicBezTo>
                <a:cubicBezTo>
                  <a:pt x="498152" y="0"/>
                  <a:pt x="641828" y="143676"/>
                  <a:pt x="641828" y="320914"/>
                </a:cubicBezTo>
                <a:close/>
              </a:path>
            </a:pathLst>
          </a:custGeom>
          <a:solidFill>
            <a:srgbClr val="E9F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309" name="Google Shape;309;p40"/>
          <p:cNvSpPr/>
          <p:nvPr/>
        </p:nvSpPr>
        <p:spPr>
          <a:xfrm>
            <a:off x="4403050" y="1733575"/>
            <a:ext cx="1397180" cy="1040965"/>
          </a:xfrm>
          <a:custGeom>
            <a:avLst/>
            <a:gdLst/>
            <a:ahLst/>
            <a:cxnLst/>
            <a:rect l="l" t="t" r="r" b="b"/>
            <a:pathLst>
              <a:path w="1444114" h="1203428" extrusionOk="0">
                <a:moveTo>
                  <a:pt x="485449" y="958677"/>
                </a:moveTo>
                <a:cubicBezTo>
                  <a:pt x="587072" y="1060295"/>
                  <a:pt x="727472" y="1123137"/>
                  <a:pt x="882581" y="1123137"/>
                </a:cubicBezTo>
                <a:cubicBezTo>
                  <a:pt x="1190458" y="1123137"/>
                  <a:pt x="1440504" y="875311"/>
                  <a:pt x="1444114" y="568254"/>
                </a:cubicBezTo>
                <a:cubicBezTo>
                  <a:pt x="1444114" y="566048"/>
                  <a:pt x="1444114" y="548265"/>
                  <a:pt x="1444114" y="544922"/>
                </a:cubicBezTo>
                <a:moveTo>
                  <a:pt x="320914" y="548264"/>
                </a:moveTo>
                <a:cubicBezTo>
                  <a:pt x="320914" y="551607"/>
                  <a:pt x="320914" y="559362"/>
                  <a:pt x="320914" y="561568"/>
                </a:cubicBezTo>
                <a:lnTo>
                  <a:pt x="0" y="561568"/>
                </a:lnTo>
                <a:moveTo>
                  <a:pt x="320981" y="548265"/>
                </a:moveTo>
                <a:cubicBezTo>
                  <a:pt x="324524" y="244884"/>
                  <a:pt x="572363" y="0"/>
                  <a:pt x="882514" y="0"/>
                </a:cubicBezTo>
                <a:cubicBezTo>
                  <a:pt x="1192664" y="0"/>
                  <a:pt x="1444114" y="241742"/>
                  <a:pt x="1444114" y="548197"/>
                </a:cubicBezTo>
                <a:moveTo>
                  <a:pt x="485449" y="958677"/>
                </a:moveTo>
                <a:lnTo>
                  <a:pt x="240685" y="1203428"/>
                </a:lnTo>
                <a:moveTo>
                  <a:pt x="561599" y="561637"/>
                </a:moveTo>
                <a:cubicBezTo>
                  <a:pt x="561599" y="384409"/>
                  <a:pt x="705275" y="240739"/>
                  <a:pt x="882514" y="240739"/>
                </a:cubicBezTo>
                <a:cubicBezTo>
                  <a:pt x="1059752" y="240739"/>
                  <a:pt x="1203428" y="384409"/>
                  <a:pt x="1203428" y="561637"/>
                </a:cubicBezTo>
                <a:cubicBezTo>
                  <a:pt x="1203428" y="738865"/>
                  <a:pt x="1059752" y="882533"/>
                  <a:pt x="882514" y="882533"/>
                </a:cubicBezTo>
                <a:cubicBezTo>
                  <a:pt x="705275" y="882533"/>
                  <a:pt x="561599" y="738865"/>
                  <a:pt x="561599" y="561637"/>
                </a:cubicBezTo>
                <a:close/>
              </a:path>
            </a:pathLst>
          </a:custGeom>
          <a:noFill/>
          <a:ln w="10025" cap="flat" cmpd="sng">
            <a:solidFill>
              <a:srgbClr val="E9FFB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310" name="Google Shape;310;p40"/>
          <p:cNvSpPr/>
          <p:nvPr/>
        </p:nvSpPr>
        <p:spPr>
          <a:xfrm>
            <a:off x="4869578" y="1872492"/>
            <a:ext cx="776211" cy="693939"/>
          </a:xfrm>
          <a:custGeom>
            <a:avLst/>
            <a:gdLst/>
            <a:ahLst/>
            <a:cxnLst/>
            <a:rect l="l" t="t" r="r" b="b"/>
            <a:pathLst>
              <a:path w="802285" h="802242" extrusionOk="0">
                <a:moveTo>
                  <a:pt x="802285" y="401122"/>
                </a:moveTo>
                <a:cubicBezTo>
                  <a:pt x="802285" y="622674"/>
                  <a:pt x="622707" y="802242"/>
                  <a:pt x="401142" y="802242"/>
                </a:cubicBezTo>
                <a:cubicBezTo>
                  <a:pt x="179578" y="802242"/>
                  <a:pt x="0" y="622674"/>
                  <a:pt x="0" y="401122"/>
                </a:cubicBezTo>
                <a:cubicBezTo>
                  <a:pt x="0" y="179570"/>
                  <a:pt x="179578" y="0"/>
                  <a:pt x="401142" y="0"/>
                </a:cubicBezTo>
                <a:cubicBezTo>
                  <a:pt x="622707" y="0"/>
                  <a:pt x="802285" y="179570"/>
                  <a:pt x="802285" y="401122"/>
                </a:cubicBezTo>
                <a:close/>
              </a:path>
            </a:pathLst>
          </a:custGeom>
          <a:noFill/>
          <a:ln w="10025" cap="flat" cmpd="sng">
            <a:solidFill>
              <a:srgbClr val="E9FFB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nvGrpSpPr>
          <p:cNvPr id="311" name="Google Shape;311;p40"/>
          <p:cNvGrpSpPr/>
          <p:nvPr/>
        </p:nvGrpSpPr>
        <p:grpSpPr>
          <a:xfrm>
            <a:off x="730758" y="1399099"/>
            <a:ext cx="3672423" cy="1167324"/>
            <a:chOff x="742114" y="1002890"/>
            <a:chExt cx="2166238" cy="1049657"/>
          </a:xfrm>
        </p:grpSpPr>
        <p:sp>
          <p:nvSpPr>
            <p:cNvPr id="312" name="Google Shape;312;p40"/>
            <p:cNvSpPr/>
            <p:nvPr/>
          </p:nvSpPr>
          <p:spPr>
            <a:xfrm>
              <a:off x="742114" y="1002890"/>
              <a:ext cx="2166238" cy="1049657"/>
            </a:xfrm>
            <a:custGeom>
              <a:avLst/>
              <a:gdLst/>
              <a:ahLst/>
              <a:cxnLst/>
              <a:rect l="l" t="t" r="r" b="b"/>
              <a:pathLst>
                <a:path w="2166238" h="1049657" extrusionOk="0">
                  <a:moveTo>
                    <a:pt x="66" y="697988"/>
                  </a:moveTo>
                  <a:lnTo>
                    <a:pt x="66" y="688628"/>
                  </a:lnTo>
                  <a:lnTo>
                    <a:pt x="2166238" y="688628"/>
                  </a:lnTo>
                  <a:lnTo>
                    <a:pt x="2166238" y="697988"/>
                  </a:lnTo>
                  <a:cubicBezTo>
                    <a:pt x="2166238" y="892208"/>
                    <a:pt x="2008789" y="1049657"/>
                    <a:pt x="1814569" y="1049657"/>
                  </a:cubicBezTo>
                  <a:lnTo>
                    <a:pt x="351668" y="1049657"/>
                  </a:lnTo>
                  <a:cubicBezTo>
                    <a:pt x="157448" y="1049657"/>
                    <a:pt x="0" y="892208"/>
                    <a:pt x="0" y="697988"/>
                  </a:cubicBezTo>
                  <a:close/>
                  <a:moveTo>
                    <a:pt x="0" y="361028"/>
                  </a:moveTo>
                  <a:lnTo>
                    <a:pt x="0" y="351668"/>
                  </a:lnTo>
                  <a:cubicBezTo>
                    <a:pt x="0" y="157448"/>
                    <a:pt x="157448" y="0"/>
                    <a:pt x="351668" y="0"/>
                  </a:cubicBezTo>
                  <a:lnTo>
                    <a:pt x="1814569" y="0"/>
                  </a:lnTo>
                  <a:cubicBezTo>
                    <a:pt x="2008789" y="0"/>
                    <a:pt x="2166238" y="157448"/>
                    <a:pt x="2166238" y="351668"/>
                  </a:cubicBezTo>
                  <a:lnTo>
                    <a:pt x="2166238" y="361028"/>
                  </a:lnTo>
                  <a:close/>
                  <a:moveTo>
                    <a:pt x="52" y="361028"/>
                  </a:moveTo>
                  <a:lnTo>
                    <a:pt x="2166223" y="361028"/>
                  </a:lnTo>
                  <a:lnTo>
                    <a:pt x="2166223" y="688628"/>
                  </a:lnTo>
                  <a:lnTo>
                    <a:pt x="52" y="688628"/>
                  </a:lnTo>
                  <a:close/>
                </a:path>
              </a:pathLst>
            </a:custGeom>
            <a:solidFill>
              <a:srgbClr val="E9F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313" name="Google Shape;313;p40"/>
            <p:cNvSpPr/>
            <p:nvPr/>
          </p:nvSpPr>
          <p:spPr>
            <a:xfrm>
              <a:off x="742114" y="1002890"/>
              <a:ext cx="2166238" cy="1049657"/>
            </a:xfrm>
            <a:custGeom>
              <a:avLst/>
              <a:gdLst/>
              <a:ahLst/>
              <a:cxnLst/>
              <a:rect l="l" t="t" r="r" b="b"/>
              <a:pathLst>
                <a:path w="2166238" h="1049657" extrusionOk="0">
                  <a:moveTo>
                    <a:pt x="2166238" y="688628"/>
                  </a:moveTo>
                  <a:lnTo>
                    <a:pt x="2166238" y="697988"/>
                  </a:lnTo>
                  <a:cubicBezTo>
                    <a:pt x="2166238" y="892208"/>
                    <a:pt x="2008789" y="1049657"/>
                    <a:pt x="1814569" y="1049657"/>
                  </a:cubicBezTo>
                  <a:lnTo>
                    <a:pt x="351668" y="1049657"/>
                  </a:lnTo>
                  <a:cubicBezTo>
                    <a:pt x="157448" y="1049657"/>
                    <a:pt x="0" y="892208"/>
                    <a:pt x="0" y="697988"/>
                  </a:cubicBezTo>
                  <a:lnTo>
                    <a:pt x="66" y="697988"/>
                  </a:lnTo>
                  <a:lnTo>
                    <a:pt x="66" y="688628"/>
                  </a:lnTo>
                  <a:moveTo>
                    <a:pt x="0" y="361028"/>
                  </a:moveTo>
                  <a:lnTo>
                    <a:pt x="0" y="351668"/>
                  </a:lnTo>
                  <a:cubicBezTo>
                    <a:pt x="0" y="157448"/>
                    <a:pt x="157448" y="0"/>
                    <a:pt x="351668" y="0"/>
                  </a:cubicBezTo>
                  <a:lnTo>
                    <a:pt x="1814569" y="0"/>
                  </a:lnTo>
                  <a:cubicBezTo>
                    <a:pt x="2008789" y="0"/>
                    <a:pt x="2166238" y="157448"/>
                    <a:pt x="2166238" y="351668"/>
                  </a:cubicBezTo>
                  <a:lnTo>
                    <a:pt x="2166238" y="361028"/>
                  </a:lnTo>
                  <a:lnTo>
                    <a:pt x="2166171" y="361028"/>
                  </a:lnTo>
                  <a:moveTo>
                    <a:pt x="52" y="688628"/>
                  </a:moveTo>
                  <a:lnTo>
                    <a:pt x="52" y="361028"/>
                  </a:lnTo>
                  <a:moveTo>
                    <a:pt x="2166223" y="688628"/>
                  </a:moveTo>
                  <a:lnTo>
                    <a:pt x="2166223" y="361028"/>
                  </a:lnTo>
                </a:path>
              </a:pathLst>
            </a:custGeom>
            <a:noFill/>
            <a:ln w="100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sp>
        <p:nvSpPr>
          <p:cNvPr id="314" name="Google Shape;314;p40"/>
          <p:cNvSpPr/>
          <p:nvPr/>
        </p:nvSpPr>
        <p:spPr>
          <a:xfrm>
            <a:off x="3888124" y="2971350"/>
            <a:ext cx="587273" cy="543949"/>
          </a:xfrm>
          <a:custGeom>
            <a:avLst/>
            <a:gdLst/>
            <a:ahLst/>
            <a:cxnLst/>
            <a:rect l="l" t="t" r="r" b="b"/>
            <a:pathLst>
              <a:path w="641828" h="641828" extrusionOk="0">
                <a:moveTo>
                  <a:pt x="641828" y="320914"/>
                </a:moveTo>
                <a:cubicBezTo>
                  <a:pt x="641828" y="498152"/>
                  <a:pt x="498152" y="641828"/>
                  <a:pt x="320914" y="641828"/>
                </a:cubicBezTo>
                <a:cubicBezTo>
                  <a:pt x="143676" y="641828"/>
                  <a:pt x="0" y="498152"/>
                  <a:pt x="0" y="320914"/>
                </a:cubicBezTo>
                <a:cubicBezTo>
                  <a:pt x="0" y="143676"/>
                  <a:pt x="143676" y="0"/>
                  <a:pt x="320914" y="0"/>
                </a:cubicBezTo>
                <a:cubicBezTo>
                  <a:pt x="498152" y="0"/>
                  <a:pt x="641828" y="143676"/>
                  <a:pt x="641828" y="320914"/>
                </a:cubicBezTo>
                <a:close/>
              </a:path>
            </a:pathLst>
          </a:custGeom>
          <a:solidFill>
            <a:srgbClr val="FFD7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315" name="Google Shape;315;p40"/>
          <p:cNvSpPr/>
          <p:nvPr/>
        </p:nvSpPr>
        <p:spPr>
          <a:xfrm>
            <a:off x="3814607" y="2903342"/>
            <a:ext cx="734091" cy="679938"/>
          </a:xfrm>
          <a:custGeom>
            <a:avLst/>
            <a:gdLst/>
            <a:ahLst/>
            <a:cxnLst/>
            <a:rect l="l" t="t" r="r" b="b"/>
            <a:pathLst>
              <a:path w="802285" h="802287" extrusionOk="0">
                <a:moveTo>
                  <a:pt x="0" y="401142"/>
                </a:moveTo>
                <a:cubicBezTo>
                  <a:pt x="0" y="179578"/>
                  <a:pt x="179578" y="0"/>
                  <a:pt x="401142" y="0"/>
                </a:cubicBezTo>
                <a:cubicBezTo>
                  <a:pt x="622707" y="0"/>
                  <a:pt x="802285" y="179578"/>
                  <a:pt x="802285" y="401142"/>
                </a:cubicBezTo>
                <a:cubicBezTo>
                  <a:pt x="802285" y="622707"/>
                  <a:pt x="622707" y="802287"/>
                  <a:pt x="401142" y="802287"/>
                </a:cubicBezTo>
                <a:cubicBezTo>
                  <a:pt x="179578" y="802287"/>
                  <a:pt x="0" y="622707"/>
                  <a:pt x="0" y="401142"/>
                </a:cubicBezTo>
                <a:close/>
              </a:path>
            </a:pathLst>
          </a:custGeom>
          <a:noFill/>
          <a:ln w="10025" cap="flat" cmpd="sng">
            <a:solidFill>
              <a:srgbClr val="FFD7E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316" name="Google Shape;316;p40"/>
          <p:cNvSpPr/>
          <p:nvPr/>
        </p:nvSpPr>
        <p:spPr>
          <a:xfrm>
            <a:off x="3667575" y="2767525"/>
            <a:ext cx="1321364" cy="951912"/>
          </a:xfrm>
          <a:custGeom>
            <a:avLst/>
            <a:gdLst/>
            <a:ahLst/>
            <a:cxnLst/>
            <a:rect l="l" t="t" r="r" b="b"/>
            <a:pathLst>
              <a:path w="1444114" h="1123200" extrusionOk="0">
                <a:moveTo>
                  <a:pt x="958664" y="164468"/>
                </a:moveTo>
                <a:cubicBezTo>
                  <a:pt x="857041" y="62845"/>
                  <a:pt x="716641" y="0"/>
                  <a:pt x="561533" y="0"/>
                </a:cubicBezTo>
                <a:cubicBezTo>
                  <a:pt x="253656" y="0"/>
                  <a:pt x="3610" y="247839"/>
                  <a:pt x="0" y="554914"/>
                </a:cubicBezTo>
                <a:cubicBezTo>
                  <a:pt x="0" y="557120"/>
                  <a:pt x="0" y="572765"/>
                  <a:pt x="0" y="574971"/>
                </a:cubicBezTo>
                <a:moveTo>
                  <a:pt x="1123120" y="575889"/>
                </a:moveTo>
                <a:cubicBezTo>
                  <a:pt x="1123120" y="573683"/>
                  <a:pt x="1123200" y="563806"/>
                  <a:pt x="1123200" y="561600"/>
                </a:cubicBezTo>
                <a:lnTo>
                  <a:pt x="1444114" y="561600"/>
                </a:lnTo>
                <a:moveTo>
                  <a:pt x="1123133" y="574904"/>
                </a:moveTo>
                <a:cubicBezTo>
                  <a:pt x="1119589" y="878302"/>
                  <a:pt x="871750" y="1123200"/>
                  <a:pt x="561600" y="1123200"/>
                </a:cubicBezTo>
                <a:cubicBezTo>
                  <a:pt x="251449" y="1123200"/>
                  <a:pt x="0" y="881444"/>
                  <a:pt x="0" y="574971"/>
                </a:cubicBezTo>
                <a:moveTo>
                  <a:pt x="882514" y="561533"/>
                </a:moveTo>
                <a:cubicBezTo>
                  <a:pt x="882514" y="738771"/>
                  <a:pt x="738838" y="882448"/>
                  <a:pt x="561600" y="882448"/>
                </a:cubicBezTo>
                <a:cubicBezTo>
                  <a:pt x="384361" y="882448"/>
                  <a:pt x="240685" y="738771"/>
                  <a:pt x="240685" y="561533"/>
                </a:cubicBezTo>
                <a:cubicBezTo>
                  <a:pt x="240685" y="384294"/>
                  <a:pt x="384361" y="240618"/>
                  <a:pt x="561600" y="240618"/>
                </a:cubicBezTo>
                <a:cubicBezTo>
                  <a:pt x="738838" y="240618"/>
                  <a:pt x="882514" y="384294"/>
                  <a:pt x="882514" y="561533"/>
                </a:cubicBezTo>
                <a:close/>
              </a:path>
            </a:pathLst>
          </a:custGeom>
          <a:noFill/>
          <a:ln w="10025" cap="flat" cmpd="sng">
            <a:solidFill>
              <a:srgbClr val="FEAD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nvGrpSpPr>
          <p:cNvPr id="317" name="Google Shape;317;p40"/>
          <p:cNvGrpSpPr/>
          <p:nvPr/>
        </p:nvGrpSpPr>
        <p:grpSpPr>
          <a:xfrm>
            <a:off x="4990972" y="2799856"/>
            <a:ext cx="3672423" cy="1357941"/>
            <a:chOff x="3509999" y="2126091"/>
            <a:chExt cx="2166238" cy="1049657"/>
          </a:xfrm>
        </p:grpSpPr>
        <p:sp>
          <p:nvSpPr>
            <p:cNvPr id="318" name="Google Shape;318;p40"/>
            <p:cNvSpPr/>
            <p:nvPr/>
          </p:nvSpPr>
          <p:spPr>
            <a:xfrm>
              <a:off x="3509999" y="2126091"/>
              <a:ext cx="2166238" cy="1049657"/>
            </a:xfrm>
            <a:custGeom>
              <a:avLst/>
              <a:gdLst/>
              <a:ahLst/>
              <a:cxnLst/>
              <a:rect l="l" t="t" r="r" b="b"/>
              <a:pathLst>
                <a:path w="2166238" h="1049657" extrusionOk="0">
                  <a:moveTo>
                    <a:pt x="2166171" y="351668"/>
                  </a:moveTo>
                  <a:lnTo>
                    <a:pt x="2166171" y="361028"/>
                  </a:lnTo>
                  <a:lnTo>
                    <a:pt x="0" y="361028"/>
                  </a:lnTo>
                  <a:lnTo>
                    <a:pt x="0" y="351668"/>
                  </a:lnTo>
                  <a:cubicBezTo>
                    <a:pt x="0" y="157448"/>
                    <a:pt x="157448" y="0"/>
                    <a:pt x="351668" y="0"/>
                  </a:cubicBezTo>
                  <a:lnTo>
                    <a:pt x="1814569" y="0"/>
                  </a:lnTo>
                  <a:cubicBezTo>
                    <a:pt x="2008789" y="0"/>
                    <a:pt x="2166238" y="157448"/>
                    <a:pt x="2166238" y="351668"/>
                  </a:cubicBezTo>
                  <a:close/>
                  <a:moveTo>
                    <a:pt x="2166238" y="688628"/>
                  </a:moveTo>
                  <a:lnTo>
                    <a:pt x="2166238" y="697988"/>
                  </a:lnTo>
                  <a:cubicBezTo>
                    <a:pt x="2166238" y="892208"/>
                    <a:pt x="2008789" y="1049657"/>
                    <a:pt x="1814569" y="1049657"/>
                  </a:cubicBezTo>
                  <a:lnTo>
                    <a:pt x="351668" y="1049657"/>
                  </a:lnTo>
                  <a:cubicBezTo>
                    <a:pt x="157448" y="1049657"/>
                    <a:pt x="0" y="892208"/>
                    <a:pt x="0" y="697988"/>
                  </a:cubicBezTo>
                  <a:lnTo>
                    <a:pt x="0" y="688628"/>
                  </a:lnTo>
                  <a:close/>
                  <a:moveTo>
                    <a:pt x="2166171" y="688628"/>
                  </a:moveTo>
                  <a:lnTo>
                    <a:pt x="0" y="688628"/>
                  </a:lnTo>
                  <a:lnTo>
                    <a:pt x="0" y="361028"/>
                  </a:lnTo>
                  <a:lnTo>
                    <a:pt x="2166171" y="361028"/>
                  </a:lnTo>
                  <a:close/>
                </a:path>
              </a:pathLst>
            </a:custGeom>
            <a:solidFill>
              <a:srgbClr val="FFD7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319" name="Google Shape;319;p40"/>
            <p:cNvSpPr/>
            <p:nvPr/>
          </p:nvSpPr>
          <p:spPr>
            <a:xfrm>
              <a:off x="3509999" y="2126091"/>
              <a:ext cx="2166238" cy="1049657"/>
            </a:xfrm>
            <a:custGeom>
              <a:avLst/>
              <a:gdLst/>
              <a:ahLst/>
              <a:cxnLst/>
              <a:rect l="l" t="t" r="r" b="b"/>
              <a:pathLst>
                <a:path w="2166238" h="1049657" extrusionOk="0">
                  <a:moveTo>
                    <a:pt x="0" y="361028"/>
                  </a:moveTo>
                  <a:lnTo>
                    <a:pt x="0" y="351668"/>
                  </a:lnTo>
                  <a:cubicBezTo>
                    <a:pt x="0" y="157448"/>
                    <a:pt x="157448" y="0"/>
                    <a:pt x="351668" y="0"/>
                  </a:cubicBezTo>
                  <a:lnTo>
                    <a:pt x="1814569" y="0"/>
                  </a:lnTo>
                  <a:cubicBezTo>
                    <a:pt x="2008789" y="0"/>
                    <a:pt x="2166238" y="157448"/>
                    <a:pt x="2166238" y="351668"/>
                  </a:cubicBezTo>
                  <a:lnTo>
                    <a:pt x="2166171" y="351668"/>
                  </a:lnTo>
                  <a:lnTo>
                    <a:pt x="2166171" y="361028"/>
                  </a:lnTo>
                  <a:moveTo>
                    <a:pt x="2166238" y="688628"/>
                  </a:moveTo>
                  <a:lnTo>
                    <a:pt x="2166238" y="697988"/>
                  </a:lnTo>
                  <a:cubicBezTo>
                    <a:pt x="2166238" y="892208"/>
                    <a:pt x="2008789" y="1049657"/>
                    <a:pt x="1814569" y="1049657"/>
                  </a:cubicBezTo>
                  <a:lnTo>
                    <a:pt x="351668" y="1049657"/>
                  </a:lnTo>
                  <a:cubicBezTo>
                    <a:pt x="157448" y="1049657"/>
                    <a:pt x="0" y="892208"/>
                    <a:pt x="0" y="697988"/>
                  </a:cubicBezTo>
                  <a:lnTo>
                    <a:pt x="0" y="688628"/>
                  </a:lnTo>
                  <a:lnTo>
                    <a:pt x="66" y="688628"/>
                  </a:lnTo>
                  <a:moveTo>
                    <a:pt x="2166171" y="688628"/>
                  </a:moveTo>
                  <a:lnTo>
                    <a:pt x="2166171" y="361028"/>
                  </a:lnTo>
                  <a:moveTo>
                    <a:pt x="0" y="688628"/>
                  </a:moveTo>
                  <a:lnTo>
                    <a:pt x="0" y="361028"/>
                  </a:lnTo>
                </a:path>
              </a:pathLst>
            </a:custGeom>
            <a:noFill/>
            <a:ln w="100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sp>
        <p:nvSpPr>
          <p:cNvPr id="320" name="Google Shape;320;p40"/>
          <p:cNvSpPr txBox="1"/>
          <p:nvPr/>
        </p:nvSpPr>
        <p:spPr>
          <a:xfrm>
            <a:off x="780485" y="1733580"/>
            <a:ext cx="3622200" cy="615600"/>
          </a:xfrm>
          <a:prstGeom prst="rect">
            <a:avLst/>
          </a:prstGeom>
          <a:noFill/>
          <a:ln>
            <a:noFill/>
          </a:ln>
        </p:spPr>
        <p:txBody>
          <a:bodyPr spcFirstLastPara="1" wrap="square" lIns="0" tIns="0" rIns="0" bIns="0" anchor="t" anchorCtr="0">
            <a:spAutoFit/>
          </a:bodyPr>
          <a:lstStyle/>
          <a:p>
            <a:pPr marL="457200" marR="0" lvl="0" indent="-292100" algn="l" rtl="0">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Describes the long-term change the program wants to support.</a:t>
            </a:r>
            <a:endParaRPr sz="1000">
              <a:solidFill>
                <a:schemeClr val="dk1"/>
              </a:solidFill>
              <a:latin typeface="Lato"/>
              <a:ea typeface="Lato"/>
              <a:cs typeface="Lato"/>
              <a:sym typeface="Lato"/>
            </a:endParaRPr>
          </a:p>
          <a:p>
            <a:pPr marL="457200" marR="0" lvl="0" indent="-292100" algn="l" rtl="0">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Focuses on broader systemic and behavioral shifts.</a:t>
            </a:r>
            <a:endParaRPr sz="1000">
              <a:solidFill>
                <a:schemeClr val="dk1"/>
              </a:solidFill>
              <a:latin typeface="Lato"/>
              <a:ea typeface="Lato"/>
              <a:cs typeface="Lato"/>
              <a:sym typeface="Lato"/>
            </a:endParaRPr>
          </a:p>
          <a:p>
            <a:pPr marL="457200" marR="0" lvl="0" indent="-292100" algn="l" rtl="0">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Beyond direct control but guides all activities.</a:t>
            </a:r>
            <a:endParaRPr sz="1000">
              <a:solidFill>
                <a:schemeClr val="dk1"/>
              </a:solidFill>
              <a:latin typeface="Lato"/>
              <a:ea typeface="Lato"/>
              <a:cs typeface="Lato"/>
              <a:sym typeface="Lato"/>
            </a:endParaRPr>
          </a:p>
        </p:txBody>
      </p:sp>
      <p:sp>
        <p:nvSpPr>
          <p:cNvPr id="321" name="Google Shape;321;p40"/>
          <p:cNvSpPr txBox="1"/>
          <p:nvPr/>
        </p:nvSpPr>
        <p:spPr>
          <a:xfrm>
            <a:off x="1464707" y="1538759"/>
            <a:ext cx="2270700" cy="1539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000" b="1">
                <a:solidFill>
                  <a:schemeClr val="dk1"/>
                </a:solidFill>
                <a:latin typeface="Lato"/>
                <a:ea typeface="Lato"/>
                <a:cs typeface="Lato"/>
                <a:sym typeface="Lato"/>
              </a:rPr>
              <a:t>VISION</a:t>
            </a:r>
            <a:endParaRPr sz="1000" b="1">
              <a:solidFill>
                <a:schemeClr val="dk1"/>
              </a:solidFill>
              <a:latin typeface="Lato"/>
              <a:ea typeface="Lato"/>
              <a:cs typeface="Lato"/>
              <a:sym typeface="Lato"/>
            </a:endParaRPr>
          </a:p>
        </p:txBody>
      </p:sp>
      <p:sp>
        <p:nvSpPr>
          <p:cNvPr id="322" name="Google Shape;322;p40"/>
          <p:cNvSpPr txBox="1"/>
          <p:nvPr/>
        </p:nvSpPr>
        <p:spPr>
          <a:xfrm>
            <a:off x="5302174" y="3070125"/>
            <a:ext cx="3225300" cy="923400"/>
          </a:xfrm>
          <a:prstGeom prst="rect">
            <a:avLst/>
          </a:prstGeom>
          <a:noFill/>
          <a:ln>
            <a:noFill/>
          </a:ln>
        </p:spPr>
        <p:txBody>
          <a:bodyPr spcFirstLastPara="1" wrap="square" lIns="0" tIns="0" rIns="0" bIns="0" anchor="t" anchorCtr="0">
            <a:spAutoFit/>
          </a:bodyPr>
          <a:lstStyle/>
          <a:p>
            <a:pPr marL="457200" lvl="0" indent="-292100" algn="l" rtl="0">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Describes how the program will contribute to the vision.</a:t>
            </a:r>
            <a:endParaRPr sz="1000">
              <a:solidFill>
                <a:schemeClr val="dk1"/>
              </a:solidFill>
              <a:latin typeface="Lato"/>
              <a:ea typeface="Lato"/>
              <a:cs typeface="Lato"/>
              <a:sym typeface="Lato"/>
            </a:endParaRPr>
          </a:p>
          <a:p>
            <a:pPr marL="457200" lvl="0" indent="-292100" algn="l" rtl="0">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Focuses on supporting boundary partners to achieve outcomes.</a:t>
            </a:r>
            <a:endParaRPr sz="1000">
              <a:solidFill>
                <a:schemeClr val="dk1"/>
              </a:solidFill>
              <a:latin typeface="Lato"/>
              <a:ea typeface="Lato"/>
              <a:cs typeface="Lato"/>
              <a:sym typeface="Lato"/>
            </a:endParaRPr>
          </a:p>
          <a:p>
            <a:pPr marL="457200" lvl="0" indent="-292100" algn="l" rtl="0">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Emphasizes effectiveness, learning, and adaptability.</a:t>
            </a:r>
            <a:endParaRPr sz="1000">
              <a:solidFill>
                <a:schemeClr val="dk1"/>
              </a:solidFill>
              <a:latin typeface="Lato"/>
              <a:ea typeface="Lato"/>
              <a:cs typeface="Lato"/>
              <a:sym typeface="Lato"/>
            </a:endParaRPr>
          </a:p>
        </p:txBody>
      </p:sp>
      <p:sp>
        <p:nvSpPr>
          <p:cNvPr id="323" name="Google Shape;323;p40"/>
          <p:cNvSpPr txBox="1"/>
          <p:nvPr/>
        </p:nvSpPr>
        <p:spPr>
          <a:xfrm>
            <a:off x="5691815" y="2866623"/>
            <a:ext cx="2270400" cy="1539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000" b="1">
                <a:solidFill>
                  <a:schemeClr val="dk1"/>
                </a:solidFill>
                <a:latin typeface="Lato"/>
                <a:ea typeface="Lato"/>
                <a:cs typeface="Lato"/>
                <a:sym typeface="Lato"/>
              </a:rPr>
              <a:t>MISSION</a:t>
            </a:r>
            <a:endParaRPr sz="1000" b="1">
              <a:solidFill>
                <a:schemeClr val="dk1"/>
              </a:solidFill>
              <a:latin typeface="Lato"/>
              <a:ea typeface="Lato"/>
              <a:cs typeface="Lato"/>
              <a:sym typeface="Lato"/>
            </a:endParaRPr>
          </a:p>
        </p:txBody>
      </p:sp>
      <p:pic>
        <p:nvPicPr>
          <p:cNvPr id="324" name="Google Shape;324;p40"/>
          <p:cNvPicPr preferRelativeResize="0"/>
          <p:nvPr/>
        </p:nvPicPr>
        <p:blipFill>
          <a:blip r:embed="rId3">
            <a:alphaModFix/>
          </a:blip>
          <a:stretch>
            <a:fillRect/>
          </a:stretch>
        </p:blipFill>
        <p:spPr>
          <a:xfrm>
            <a:off x="4985712" y="1982088"/>
            <a:ext cx="543950" cy="543950"/>
          </a:xfrm>
          <a:prstGeom prst="rect">
            <a:avLst/>
          </a:prstGeom>
          <a:noFill/>
          <a:ln>
            <a:noFill/>
          </a:ln>
        </p:spPr>
      </p:pic>
      <p:pic>
        <p:nvPicPr>
          <p:cNvPr id="325" name="Google Shape;325;p40"/>
          <p:cNvPicPr preferRelativeResize="0"/>
          <p:nvPr/>
        </p:nvPicPr>
        <p:blipFill>
          <a:blip r:embed="rId4">
            <a:alphaModFix/>
          </a:blip>
          <a:stretch>
            <a:fillRect/>
          </a:stretch>
        </p:blipFill>
        <p:spPr>
          <a:xfrm>
            <a:off x="3931450" y="2971338"/>
            <a:ext cx="543950" cy="543950"/>
          </a:xfrm>
          <a:prstGeom prst="rect">
            <a:avLst/>
          </a:prstGeom>
          <a:noFill/>
          <a:ln>
            <a:noFill/>
          </a:ln>
        </p:spPr>
      </p:pic>
      <p:sp>
        <p:nvSpPr>
          <p:cNvPr id="326" name="Google Shape;326;p40"/>
          <p:cNvSpPr txBox="1"/>
          <p:nvPr/>
        </p:nvSpPr>
        <p:spPr>
          <a:xfrm>
            <a:off x="850375" y="2668525"/>
            <a:ext cx="2446800" cy="846900"/>
          </a:xfrm>
          <a:prstGeom prst="rect">
            <a:avLst/>
          </a:prstGeom>
          <a:noFill/>
          <a:ln w="9525" cap="flat" cmpd="sng">
            <a:solidFill>
              <a:srgbClr val="92BD3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Lato"/>
                <a:ea typeface="Lato"/>
                <a:cs typeface="Lato"/>
                <a:sym typeface="Lato"/>
              </a:rPr>
              <a:t>Example:</a:t>
            </a:r>
            <a:br>
              <a:rPr lang="en" sz="1100" b="1">
                <a:solidFill>
                  <a:schemeClr val="dk1"/>
                </a:solidFill>
                <a:latin typeface="Lato"/>
                <a:ea typeface="Lato"/>
                <a:cs typeface="Lato"/>
                <a:sym typeface="Lato"/>
              </a:rPr>
            </a:br>
            <a:r>
              <a:rPr lang="en" sz="1100" b="1">
                <a:solidFill>
                  <a:schemeClr val="dk1"/>
                </a:solidFill>
                <a:latin typeface="Lato"/>
                <a:ea typeface="Lato"/>
                <a:cs typeface="Lato"/>
                <a:sym typeface="Lato"/>
              </a:rPr>
              <a:t>Vision: </a:t>
            </a:r>
            <a:r>
              <a:rPr lang="en" sz="1100">
                <a:solidFill>
                  <a:schemeClr val="dk1"/>
                </a:solidFill>
                <a:latin typeface="Lato"/>
                <a:ea typeface="Lato"/>
                <a:cs typeface="Lato"/>
                <a:sym typeface="Lato"/>
              </a:rPr>
              <a:t> Women tea garden workers live and work in safe, respectful environments.</a:t>
            </a:r>
            <a:endParaRPr sz="3200">
              <a:solidFill>
                <a:schemeClr val="dk1"/>
              </a:solidFill>
              <a:latin typeface="Lato"/>
              <a:ea typeface="Lato"/>
              <a:cs typeface="Lato"/>
              <a:sym typeface="Lato"/>
            </a:endParaRPr>
          </a:p>
        </p:txBody>
      </p:sp>
      <p:sp>
        <p:nvSpPr>
          <p:cNvPr id="327" name="Google Shape;327;p40"/>
          <p:cNvSpPr txBox="1"/>
          <p:nvPr/>
        </p:nvSpPr>
        <p:spPr>
          <a:xfrm>
            <a:off x="4341175" y="4289100"/>
            <a:ext cx="2979300" cy="846900"/>
          </a:xfrm>
          <a:prstGeom prst="rect">
            <a:avLst/>
          </a:prstGeom>
          <a:noFill/>
          <a:ln w="9525" cap="flat" cmpd="sng">
            <a:solidFill>
              <a:srgbClr val="C04B9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Lato"/>
                <a:ea typeface="Lato"/>
                <a:cs typeface="Lato"/>
                <a:sym typeface="Lato"/>
              </a:rPr>
              <a:t>Example:</a:t>
            </a:r>
            <a:br>
              <a:rPr lang="en" sz="1100" b="1">
                <a:solidFill>
                  <a:schemeClr val="dk1"/>
                </a:solidFill>
                <a:latin typeface="Lato"/>
                <a:ea typeface="Lato"/>
                <a:cs typeface="Lato"/>
                <a:sym typeface="Lato"/>
              </a:rPr>
            </a:br>
            <a:r>
              <a:rPr lang="en" sz="1100" b="1">
                <a:solidFill>
                  <a:schemeClr val="dk1"/>
                </a:solidFill>
                <a:latin typeface="Lato"/>
                <a:ea typeface="Lato"/>
                <a:cs typeface="Lato"/>
                <a:sym typeface="Lato"/>
              </a:rPr>
              <a:t>Mission: </a:t>
            </a:r>
            <a:r>
              <a:rPr lang="en" sz="1100">
                <a:solidFill>
                  <a:schemeClr val="dk1"/>
                </a:solidFill>
                <a:latin typeface="Lato"/>
                <a:ea typeface="Lato"/>
                <a:cs typeface="Lato"/>
                <a:sym typeface="Lato"/>
              </a:rPr>
              <a:t> Support union leaders and local organizations to raise awareness about rights and help workers report abuse.</a:t>
            </a:r>
            <a:endParaRPr sz="3200">
              <a:solidFill>
                <a:schemeClr val="dk1"/>
              </a:solidFill>
              <a:latin typeface="Lato"/>
              <a:ea typeface="Lato"/>
              <a:cs typeface="Lato"/>
              <a:sym typeface="Lato"/>
            </a:endParaRPr>
          </a:p>
        </p:txBody>
      </p:sp>
      <p:pic>
        <p:nvPicPr>
          <p:cNvPr id="328" name="Google Shape;328;p40"/>
          <p:cNvPicPr preferRelativeResize="0"/>
          <p:nvPr/>
        </p:nvPicPr>
        <p:blipFill rotWithShape="1">
          <a:blip r:embed="rId5">
            <a:alphaModFix/>
          </a:blip>
          <a:srcRect b="10905"/>
          <a:stretch/>
        </p:blipFill>
        <p:spPr>
          <a:xfrm>
            <a:off x="1397528" y="3617515"/>
            <a:ext cx="2533910" cy="17066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1"/>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Who are Boundary Partners?</a:t>
            </a:r>
            <a:endParaRPr sz="2520" b="1">
              <a:solidFill>
                <a:srgbClr val="004892"/>
              </a:solidFill>
              <a:latin typeface="Lato"/>
              <a:ea typeface="Lato"/>
              <a:cs typeface="Lato"/>
              <a:sym typeface="Lato"/>
            </a:endParaRPr>
          </a:p>
        </p:txBody>
      </p:sp>
      <p:sp>
        <p:nvSpPr>
          <p:cNvPr id="334" name="Google Shape;334;p41"/>
          <p:cNvSpPr txBox="1"/>
          <p:nvPr/>
        </p:nvSpPr>
        <p:spPr>
          <a:xfrm>
            <a:off x="656400" y="1365075"/>
            <a:ext cx="6446700" cy="1031400"/>
          </a:xfrm>
          <a:prstGeom prst="rect">
            <a:avLst/>
          </a:prstGeom>
          <a:noFill/>
          <a:ln>
            <a:noFill/>
          </a:ln>
        </p:spPr>
        <p:txBody>
          <a:bodyPr spcFirstLastPara="1" wrap="square" lIns="91425" tIns="91425" rIns="91425" bIns="91425" anchor="t" anchorCtr="0">
            <a:spAutoFit/>
          </a:bodyPr>
          <a:lstStyle/>
          <a:p>
            <a:pPr marL="457200" lvl="0" indent="-298450" algn="l" rtl="0">
              <a:spcBef>
                <a:spcPts val="0"/>
              </a:spcBef>
              <a:spcAft>
                <a:spcPts val="0"/>
              </a:spcAft>
              <a:buClr>
                <a:schemeClr val="dk1"/>
              </a:buClr>
              <a:buSzPts val="1100"/>
              <a:buFont typeface="Lato"/>
              <a:buChar char="●"/>
            </a:pPr>
            <a:r>
              <a:rPr lang="en" sz="1100" b="1">
                <a:solidFill>
                  <a:schemeClr val="dk1"/>
                </a:solidFill>
                <a:latin typeface="Lato"/>
                <a:ea typeface="Lato"/>
                <a:cs typeface="Lato"/>
                <a:sym typeface="Lato"/>
              </a:rPr>
              <a:t>Individuals, groups, or organizations</a:t>
            </a:r>
            <a:r>
              <a:rPr lang="en" sz="1100">
                <a:solidFill>
                  <a:schemeClr val="dk1"/>
                </a:solidFill>
                <a:latin typeface="Lato"/>
                <a:ea typeface="Lato"/>
                <a:cs typeface="Lato"/>
                <a:sym typeface="Lato"/>
              </a:rPr>
              <a:t> the program works directly with and can influence.</a:t>
            </a:r>
            <a:endParaRPr sz="1100">
              <a:solidFill>
                <a:schemeClr val="dk1"/>
              </a:solidFill>
              <a:latin typeface="Lato"/>
              <a:ea typeface="Lato"/>
              <a:cs typeface="Lato"/>
              <a:sym typeface="Lato"/>
            </a:endParaRPr>
          </a:p>
          <a:p>
            <a:pPr marL="457200" lvl="0"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The program does not control them but facilitates change by providing access to resources, ideas, or opportunities.</a:t>
            </a:r>
            <a:endParaRPr sz="1100">
              <a:solidFill>
                <a:schemeClr val="dk1"/>
              </a:solidFill>
              <a:latin typeface="Lato"/>
              <a:ea typeface="Lato"/>
              <a:cs typeface="Lato"/>
              <a:sym typeface="Lato"/>
            </a:endParaRPr>
          </a:p>
          <a:p>
            <a:pPr marL="457200" lvl="0"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They are key to achieving outcomes and lie within the program’s sphere of influence, not control.</a:t>
            </a:r>
            <a:endParaRPr sz="1100">
              <a:solidFill>
                <a:schemeClr val="dk1"/>
              </a:solidFill>
              <a:latin typeface="Lato"/>
              <a:ea typeface="Lato"/>
              <a:cs typeface="Lato"/>
              <a:sym typeface="Lato"/>
            </a:endParaRPr>
          </a:p>
        </p:txBody>
      </p:sp>
      <p:sp>
        <p:nvSpPr>
          <p:cNvPr id="335" name="Google Shape;335;p41"/>
          <p:cNvSpPr/>
          <p:nvPr/>
        </p:nvSpPr>
        <p:spPr>
          <a:xfrm>
            <a:off x="732600" y="2574325"/>
            <a:ext cx="5772300" cy="1790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latin typeface="Lato"/>
                <a:ea typeface="Lato"/>
                <a:cs typeface="Lato"/>
                <a:sym typeface="Lato"/>
              </a:rPr>
              <a:t>Examples of Boundary Partners:</a:t>
            </a:r>
            <a:endParaRPr sz="1100" b="1">
              <a:latin typeface="Lato"/>
              <a:ea typeface="Lato"/>
              <a:cs typeface="Lato"/>
              <a:sym typeface="Lato"/>
            </a:endParaRPr>
          </a:p>
          <a:p>
            <a:pPr marL="457200" lvl="0" indent="-298450" algn="l" rtl="0">
              <a:spcBef>
                <a:spcPts val="0"/>
              </a:spcBef>
              <a:spcAft>
                <a:spcPts val="0"/>
              </a:spcAft>
              <a:buSzPts val="1100"/>
              <a:buFont typeface="Lato"/>
              <a:buAutoNum type="arabicPeriod"/>
            </a:pPr>
            <a:r>
              <a:rPr lang="en" sz="1100">
                <a:latin typeface="Lato"/>
                <a:ea typeface="Lato"/>
                <a:cs typeface="Lato"/>
                <a:sym typeface="Lato"/>
              </a:rPr>
              <a:t>Local communities (e.g., NGOs, indigenous groups, community leaders)</a:t>
            </a:r>
            <a:endParaRPr sz="1100">
              <a:latin typeface="Lato"/>
              <a:ea typeface="Lato"/>
              <a:cs typeface="Lato"/>
              <a:sym typeface="Lato"/>
            </a:endParaRPr>
          </a:p>
          <a:p>
            <a:pPr marL="457200" lvl="0" indent="-298450" algn="l" rtl="0">
              <a:spcBef>
                <a:spcPts val="0"/>
              </a:spcBef>
              <a:spcAft>
                <a:spcPts val="0"/>
              </a:spcAft>
              <a:buSzPts val="1100"/>
              <a:buFont typeface="Lato"/>
              <a:buAutoNum type="arabicPeriod"/>
            </a:pPr>
            <a:r>
              <a:rPr lang="en" sz="1100">
                <a:latin typeface="Lato"/>
                <a:ea typeface="Lato"/>
                <a:cs typeface="Lato"/>
                <a:sym typeface="Lato"/>
              </a:rPr>
              <a:t>Government officials &amp; policymakers (e.g., forest department, regional admin)</a:t>
            </a:r>
            <a:endParaRPr sz="1100">
              <a:latin typeface="Lato"/>
              <a:ea typeface="Lato"/>
              <a:cs typeface="Lato"/>
              <a:sym typeface="Lato"/>
            </a:endParaRPr>
          </a:p>
          <a:p>
            <a:pPr marL="457200" lvl="0" indent="-298450" algn="l" rtl="0">
              <a:spcBef>
                <a:spcPts val="0"/>
              </a:spcBef>
              <a:spcAft>
                <a:spcPts val="0"/>
              </a:spcAft>
              <a:buSzPts val="1100"/>
              <a:buFont typeface="Lato"/>
              <a:buAutoNum type="arabicPeriod"/>
            </a:pPr>
            <a:r>
              <a:rPr lang="en" sz="1100">
                <a:latin typeface="Lato"/>
                <a:ea typeface="Lato"/>
                <a:cs typeface="Lato"/>
                <a:sym typeface="Lato"/>
              </a:rPr>
              <a:t>Private sector actors (e.g., tourism, fisheries, logging companies)</a:t>
            </a:r>
            <a:endParaRPr sz="1100">
              <a:latin typeface="Lato"/>
              <a:ea typeface="Lato"/>
              <a:cs typeface="Lato"/>
              <a:sym typeface="Lato"/>
            </a:endParaRPr>
          </a:p>
          <a:p>
            <a:pPr marL="457200" lvl="0" indent="-298450" algn="l" rtl="0">
              <a:spcBef>
                <a:spcPts val="0"/>
              </a:spcBef>
              <a:spcAft>
                <a:spcPts val="0"/>
              </a:spcAft>
              <a:buSzPts val="1100"/>
              <a:buFont typeface="Lato"/>
              <a:buAutoNum type="arabicPeriod"/>
            </a:pPr>
            <a:r>
              <a:rPr lang="en" sz="1100">
                <a:latin typeface="Lato"/>
                <a:ea typeface="Lato"/>
                <a:cs typeface="Lato"/>
                <a:sym typeface="Lato"/>
              </a:rPr>
              <a:t>Academic &amp; research institutions</a:t>
            </a:r>
            <a:endParaRPr sz="1100">
              <a:latin typeface="Lato"/>
              <a:ea typeface="Lato"/>
              <a:cs typeface="Lato"/>
              <a:sym typeface="Lato"/>
            </a:endParaRPr>
          </a:p>
          <a:p>
            <a:pPr marL="457200" lvl="0" indent="-298450" algn="l" rtl="0">
              <a:spcBef>
                <a:spcPts val="0"/>
              </a:spcBef>
              <a:spcAft>
                <a:spcPts val="0"/>
              </a:spcAft>
              <a:buSzPts val="1100"/>
              <a:buFont typeface="Lato"/>
              <a:buAutoNum type="arabicPeriod"/>
            </a:pPr>
            <a:r>
              <a:rPr lang="en" sz="1100">
                <a:latin typeface="Lato"/>
                <a:ea typeface="Lato"/>
                <a:cs typeface="Lato"/>
                <a:sym typeface="Lato"/>
              </a:rPr>
              <a:t>International institutions</a:t>
            </a:r>
            <a:endParaRPr sz="1100">
              <a:latin typeface="Lato"/>
              <a:ea typeface="Lato"/>
              <a:cs typeface="Lato"/>
              <a:sym typeface="Lato"/>
            </a:endParaRPr>
          </a:p>
        </p:txBody>
      </p:sp>
      <p:pic>
        <p:nvPicPr>
          <p:cNvPr id="336" name="Google Shape;336;p41"/>
          <p:cNvPicPr preferRelativeResize="0"/>
          <p:nvPr/>
        </p:nvPicPr>
        <p:blipFill>
          <a:blip r:embed="rId3">
            <a:alphaModFix/>
          </a:blip>
          <a:stretch>
            <a:fillRect/>
          </a:stretch>
        </p:blipFill>
        <p:spPr>
          <a:xfrm>
            <a:off x="6895975" y="1543950"/>
            <a:ext cx="1729450" cy="205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2"/>
          <p:cNvSpPr txBox="1">
            <a:spLocks noGrp="1"/>
          </p:cNvSpPr>
          <p:nvPr>
            <p:ph type="title" idx="4294967295"/>
          </p:nvPr>
        </p:nvSpPr>
        <p:spPr>
          <a:xfrm>
            <a:off x="361881" y="1268869"/>
            <a:ext cx="7165500" cy="1980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100"/>
              <a:buFont typeface="Arial"/>
              <a:buNone/>
            </a:pPr>
            <a:r>
              <a:rPr lang="en" sz="2600" b="1" i="1">
                <a:latin typeface="Lato"/>
                <a:ea typeface="Lato"/>
                <a:cs typeface="Lato"/>
                <a:sym typeface="Lato"/>
              </a:rPr>
              <a:t>Activity</a:t>
            </a:r>
            <a:endParaRPr sz="2600" b="1" i="1">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3"/>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Activity</a:t>
            </a:r>
            <a:endParaRPr sz="2520" b="1">
              <a:solidFill>
                <a:srgbClr val="004892"/>
              </a:solidFill>
              <a:latin typeface="Lato"/>
              <a:ea typeface="Lato"/>
              <a:cs typeface="Lato"/>
              <a:sym typeface="Lato"/>
            </a:endParaRPr>
          </a:p>
        </p:txBody>
      </p:sp>
      <p:sp>
        <p:nvSpPr>
          <p:cNvPr id="347" name="Google Shape;347;p43"/>
          <p:cNvSpPr txBox="1"/>
          <p:nvPr/>
        </p:nvSpPr>
        <p:spPr>
          <a:xfrm>
            <a:off x="494975" y="1180225"/>
            <a:ext cx="7847700" cy="3494100"/>
          </a:xfrm>
          <a:prstGeom prst="rect">
            <a:avLst/>
          </a:prstGeom>
          <a:noFill/>
          <a:ln w="9525" cap="flat" cmpd="sng">
            <a:solidFill>
              <a:srgbClr val="1EABDA"/>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sz="1100" b="1" dirty="0">
              <a:solidFill>
                <a:srgbClr val="CC0000"/>
              </a:solidFill>
              <a:latin typeface="Lato"/>
              <a:ea typeface="Lato"/>
              <a:cs typeface="Lato"/>
              <a:sym typeface="Lato"/>
            </a:endParaRPr>
          </a:p>
          <a:p>
            <a:pPr marL="0" lvl="0" indent="0" algn="l" rtl="0">
              <a:spcBef>
                <a:spcPts val="0"/>
              </a:spcBef>
              <a:spcAft>
                <a:spcPts val="0"/>
              </a:spcAft>
              <a:buNone/>
            </a:pPr>
            <a:r>
              <a:rPr lang="en" sz="1100" b="1" dirty="0">
                <a:solidFill>
                  <a:schemeClr val="dk1"/>
                </a:solidFill>
                <a:latin typeface="Lato"/>
                <a:ea typeface="Lato"/>
                <a:cs typeface="Lato"/>
                <a:sym typeface="Lato"/>
              </a:rPr>
              <a:t>Purpose:</a:t>
            </a:r>
            <a:r>
              <a:rPr lang="en" sz="1100" b="1" dirty="0">
                <a:solidFill>
                  <a:srgbClr val="CC0000"/>
                </a:solidFill>
                <a:latin typeface="Lato"/>
                <a:ea typeface="Lato"/>
                <a:cs typeface="Lato"/>
                <a:sym typeface="Lato"/>
              </a:rPr>
              <a:t> We expect to apply the concepts of Outcome Mapping     [Breakout Room Time- 15 mins]</a:t>
            </a:r>
            <a:endParaRPr sz="1100" b="1" dirty="0">
              <a:solidFill>
                <a:srgbClr val="CC0000"/>
              </a:solidFill>
              <a:latin typeface="Lato"/>
              <a:ea typeface="Lato"/>
              <a:cs typeface="Lato"/>
              <a:sym typeface="Lato"/>
            </a:endParaRPr>
          </a:p>
          <a:p>
            <a:pPr marL="0" lvl="0" indent="0" algn="l" rtl="0">
              <a:spcBef>
                <a:spcPts val="0"/>
              </a:spcBef>
              <a:spcAft>
                <a:spcPts val="0"/>
              </a:spcAft>
              <a:buNone/>
            </a:pPr>
            <a:endParaRPr sz="1100" b="1" dirty="0">
              <a:solidFill>
                <a:srgbClr val="CC0000"/>
              </a:solidFill>
              <a:latin typeface="Lato"/>
              <a:ea typeface="Lato"/>
              <a:cs typeface="Lato"/>
              <a:sym typeface="Lato"/>
            </a:endParaRPr>
          </a:p>
          <a:p>
            <a:pPr marL="0" lvl="0" indent="0" algn="l" rtl="0">
              <a:spcBef>
                <a:spcPts val="0"/>
              </a:spcBef>
              <a:spcAft>
                <a:spcPts val="0"/>
              </a:spcAft>
              <a:buNone/>
            </a:pPr>
            <a:r>
              <a:rPr lang="en" sz="1100" b="1" dirty="0">
                <a:solidFill>
                  <a:schemeClr val="dk1"/>
                </a:solidFill>
                <a:latin typeface="Lato"/>
                <a:ea typeface="Lato"/>
                <a:cs typeface="Lato"/>
                <a:sym typeface="Lato"/>
              </a:rPr>
              <a:t>Expected action: </a:t>
            </a:r>
            <a:r>
              <a:rPr lang="en" sz="1100" b="1" dirty="0">
                <a:solidFill>
                  <a:srgbClr val="CC0000"/>
                </a:solidFill>
                <a:latin typeface="Lato"/>
                <a:ea typeface="Lato"/>
                <a:cs typeface="Lato"/>
                <a:sym typeface="Lato"/>
              </a:rPr>
              <a:t>Assume you are running a program. Accordingly, write 2  outcome statements that describe the changes you aim to see in social actors- individuals, groups, or organizations you work with, ensuring they align with your programme’s broader vision and mission.</a:t>
            </a:r>
            <a:endParaRPr sz="1100" b="1" dirty="0">
              <a:solidFill>
                <a:srgbClr val="CC0000"/>
              </a:solidFill>
              <a:latin typeface="Lato"/>
              <a:ea typeface="Lato"/>
              <a:cs typeface="Lato"/>
              <a:sym typeface="Lato"/>
            </a:endParaRPr>
          </a:p>
          <a:p>
            <a:pPr marL="0" lvl="0" indent="0" algn="l" rtl="0">
              <a:spcBef>
                <a:spcPts val="0"/>
              </a:spcBef>
              <a:spcAft>
                <a:spcPts val="0"/>
              </a:spcAft>
              <a:buNone/>
            </a:pPr>
            <a:endParaRPr sz="1100" b="1" dirty="0">
              <a:solidFill>
                <a:srgbClr val="CC0000"/>
              </a:solidFill>
              <a:latin typeface="Lato"/>
              <a:ea typeface="Lato"/>
              <a:cs typeface="Lato"/>
              <a:sym typeface="Lato"/>
            </a:endParaRPr>
          </a:p>
          <a:p>
            <a:pPr marL="0" lvl="0" indent="0" algn="l" rtl="0">
              <a:spcBef>
                <a:spcPts val="0"/>
              </a:spcBef>
              <a:spcAft>
                <a:spcPts val="0"/>
              </a:spcAft>
              <a:buNone/>
            </a:pPr>
            <a:r>
              <a:rPr lang="en" sz="1100" b="1" dirty="0">
                <a:solidFill>
                  <a:schemeClr val="dk1"/>
                </a:solidFill>
                <a:latin typeface="Lato"/>
                <a:ea typeface="Lato"/>
                <a:cs typeface="Lato"/>
                <a:sym typeface="Lato"/>
              </a:rPr>
              <a:t>Format: </a:t>
            </a:r>
            <a:r>
              <a:rPr lang="en" sz="1100" b="1" dirty="0">
                <a:solidFill>
                  <a:srgbClr val="CC0000"/>
                </a:solidFill>
                <a:latin typeface="Lato"/>
                <a:ea typeface="Lato"/>
                <a:cs typeface="Lato"/>
                <a:sym typeface="Lato"/>
              </a:rPr>
              <a:t>Social actor to be benefitted  + Intended change to happen + Key causal contribution from stakeholder</a:t>
            </a:r>
            <a:endParaRPr sz="1100" b="1" dirty="0">
              <a:solidFill>
                <a:srgbClr val="CC0000"/>
              </a:solidFill>
              <a:latin typeface="Lato"/>
              <a:ea typeface="Lato"/>
              <a:cs typeface="Lato"/>
              <a:sym typeface="Lato"/>
            </a:endParaRPr>
          </a:p>
          <a:p>
            <a:pPr marL="0" lvl="0" indent="0" algn="l" rtl="0">
              <a:spcBef>
                <a:spcPts val="0"/>
              </a:spcBef>
              <a:spcAft>
                <a:spcPts val="0"/>
              </a:spcAft>
              <a:buNone/>
            </a:pPr>
            <a:endParaRPr sz="1100" b="1" dirty="0">
              <a:solidFill>
                <a:srgbClr val="CC0000"/>
              </a:solidFill>
              <a:latin typeface="Lato"/>
              <a:ea typeface="Lato"/>
              <a:cs typeface="Lato"/>
              <a:sym typeface="Lato"/>
            </a:endParaRPr>
          </a:p>
          <a:p>
            <a:pPr marL="0" lvl="0" indent="0" algn="l" rtl="0">
              <a:spcBef>
                <a:spcPts val="0"/>
              </a:spcBef>
              <a:spcAft>
                <a:spcPts val="0"/>
              </a:spcAft>
              <a:buNone/>
            </a:pPr>
            <a:r>
              <a:rPr lang="en" sz="1100" b="1" dirty="0">
                <a:solidFill>
                  <a:schemeClr val="dk1"/>
                </a:solidFill>
                <a:latin typeface="Lato"/>
                <a:ea typeface="Lato"/>
                <a:cs typeface="Lato"/>
                <a:sym typeface="Lato"/>
              </a:rPr>
              <a:t>Examples: </a:t>
            </a:r>
            <a:endParaRPr sz="1100" b="1" dirty="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000" dirty="0">
              <a:solidFill>
                <a:schemeClr val="dk1"/>
              </a:solidFill>
            </a:endParaRPr>
          </a:p>
          <a:p>
            <a:pPr marL="0" lvl="0" indent="0" algn="l" rtl="0">
              <a:spcBef>
                <a:spcPts val="0"/>
              </a:spcBef>
              <a:spcAft>
                <a:spcPts val="0"/>
              </a:spcAft>
              <a:buClr>
                <a:schemeClr val="dk1"/>
              </a:buClr>
              <a:buSzPts val="1100"/>
              <a:buFont typeface="Arial"/>
              <a:buNone/>
            </a:pPr>
            <a:r>
              <a:rPr lang="en" sz="1000" b="1" dirty="0">
                <a:solidFill>
                  <a:srgbClr val="92BD39"/>
                </a:solidFill>
              </a:rPr>
              <a:t>Tea garden workers diversify their livelihoods and adopt climate resilient options.</a:t>
            </a:r>
            <a:endParaRPr sz="1000" b="1" dirty="0">
              <a:solidFill>
                <a:srgbClr val="92BD39"/>
              </a:solidFill>
            </a:endParaRPr>
          </a:p>
          <a:p>
            <a:pPr marL="0" lvl="0" indent="0" algn="l" rtl="0">
              <a:spcBef>
                <a:spcPts val="0"/>
              </a:spcBef>
              <a:spcAft>
                <a:spcPts val="0"/>
              </a:spcAft>
              <a:buNone/>
            </a:pPr>
            <a:r>
              <a:rPr lang="en" sz="1000" b="1" dirty="0">
                <a:solidFill>
                  <a:srgbClr val="1EABDA"/>
                </a:solidFill>
              </a:rPr>
              <a:t>Migrant and unorganised workers avail rights and entitlements.</a:t>
            </a:r>
            <a:endParaRPr sz="1000" b="1" dirty="0">
              <a:solidFill>
                <a:srgbClr val="1EABDA"/>
              </a:solidFill>
            </a:endParaRPr>
          </a:p>
          <a:p>
            <a:pPr marL="0" lvl="0" indent="0" algn="l" rtl="0">
              <a:spcBef>
                <a:spcPts val="0"/>
              </a:spcBef>
              <a:spcAft>
                <a:spcPts val="0"/>
              </a:spcAft>
              <a:buNone/>
            </a:pPr>
            <a:r>
              <a:rPr lang="en" sz="1000" b="1" dirty="0">
                <a:solidFill>
                  <a:srgbClr val="DE8431"/>
                </a:solidFill>
              </a:rPr>
              <a:t>Local and district level institutions adopt policies, procedures and practices on child safeguarding.</a:t>
            </a:r>
            <a:endParaRPr sz="1000" b="1" dirty="0">
              <a:solidFill>
                <a:srgbClr val="DE8431"/>
              </a:solidFill>
            </a:endParaRPr>
          </a:p>
          <a:p>
            <a:pPr marL="0" lvl="0" indent="0" algn="l" rtl="0">
              <a:spcBef>
                <a:spcPts val="0"/>
              </a:spcBef>
              <a:spcAft>
                <a:spcPts val="0"/>
              </a:spcAft>
              <a:buNone/>
            </a:pPr>
            <a:r>
              <a:rPr lang="en" sz="1000" b="1" dirty="0">
                <a:solidFill>
                  <a:srgbClr val="C04B92"/>
                </a:solidFill>
              </a:rPr>
              <a:t>Indigenous communities manage their forest resources sustainably.</a:t>
            </a:r>
            <a:endParaRPr sz="1000" b="1" dirty="0">
              <a:solidFill>
                <a:srgbClr val="C04B92"/>
              </a:solidFill>
            </a:endParaRPr>
          </a:p>
          <a:p>
            <a:pPr marL="0" lvl="0" indent="0" algn="l" rtl="0">
              <a:spcBef>
                <a:spcPts val="0"/>
              </a:spcBef>
              <a:spcAft>
                <a:spcPts val="0"/>
              </a:spcAft>
              <a:buNone/>
            </a:pPr>
            <a:endParaRPr sz="1100" b="1" dirty="0">
              <a:solidFill>
                <a:srgbClr val="CC0000"/>
              </a:solidFill>
              <a:latin typeface="Lato"/>
              <a:ea typeface="Lato"/>
              <a:cs typeface="Lato"/>
              <a:sym typeface="Lato"/>
            </a:endParaRPr>
          </a:p>
          <a:p>
            <a:pPr marL="0" lvl="0" indent="0" algn="l" rtl="0">
              <a:spcBef>
                <a:spcPts val="0"/>
              </a:spcBef>
              <a:spcAft>
                <a:spcPts val="0"/>
              </a:spcAft>
              <a:buNone/>
            </a:pPr>
            <a:r>
              <a:rPr lang="en" sz="1100" b="1" dirty="0">
                <a:solidFill>
                  <a:schemeClr val="dk1"/>
                </a:solidFill>
                <a:latin typeface="Lato"/>
                <a:ea typeface="Lato"/>
                <a:cs typeface="Lato"/>
                <a:sym typeface="Lato"/>
              </a:rPr>
              <a:t>Remarks or Queries: </a:t>
            </a:r>
            <a:endParaRPr sz="1100" b="1" dirty="0">
              <a:solidFill>
                <a:schemeClr val="dk1"/>
              </a:solidFill>
              <a:latin typeface="Lato"/>
              <a:ea typeface="Lato"/>
              <a:cs typeface="Lato"/>
              <a:sym typeface="Lato"/>
            </a:endParaRPr>
          </a:p>
          <a:p>
            <a:pPr marL="0" lvl="0" indent="0" algn="l" rtl="0">
              <a:spcBef>
                <a:spcPts val="0"/>
              </a:spcBef>
              <a:spcAft>
                <a:spcPts val="0"/>
              </a:spcAft>
              <a:buNone/>
            </a:pPr>
            <a:endParaRPr sz="1100" b="1" dirty="0">
              <a:solidFill>
                <a:srgbClr val="CC0000"/>
              </a:solidFill>
              <a:latin typeface="Lato"/>
              <a:ea typeface="Lato"/>
              <a:cs typeface="Lato"/>
              <a:sym typeface="Lato"/>
            </a:endParaRPr>
          </a:p>
          <a:p>
            <a:pPr marL="0" lvl="0" indent="0" algn="l" rtl="0">
              <a:spcBef>
                <a:spcPts val="0"/>
              </a:spcBef>
              <a:spcAft>
                <a:spcPts val="0"/>
              </a:spcAft>
              <a:buNone/>
            </a:pPr>
            <a:r>
              <a:rPr lang="en" sz="1100" b="1" u="sng" dirty="0">
                <a:solidFill>
                  <a:schemeClr val="hlink"/>
                </a:solidFill>
                <a:latin typeface="Lato"/>
                <a:ea typeface="Lato"/>
                <a:cs typeface="Lato"/>
                <a:sym typeface="Lato"/>
                <a:hlinkClick r:id="rId3"/>
              </a:rPr>
              <a:t>Link to activity</a:t>
            </a:r>
            <a:endParaRPr sz="1100" b="1" dirty="0">
              <a:solidFill>
                <a:srgbClr val="CC0000"/>
              </a:solidFill>
              <a:latin typeface="Lato"/>
              <a:ea typeface="Lato"/>
              <a:cs typeface="Lato"/>
              <a:sym typeface="Lato"/>
            </a:endParaRPr>
          </a:p>
          <a:p>
            <a:pPr marL="0" lvl="0" indent="0" algn="l" rtl="0">
              <a:spcBef>
                <a:spcPts val="0"/>
              </a:spcBef>
              <a:spcAft>
                <a:spcPts val="0"/>
              </a:spcAft>
              <a:buNone/>
            </a:pPr>
            <a:endParaRPr sz="1100" b="1" dirty="0">
              <a:solidFill>
                <a:srgbClr val="CC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4"/>
          <p:cNvSpPr txBox="1">
            <a:spLocks noGrp="1"/>
          </p:cNvSpPr>
          <p:nvPr>
            <p:ph type="title" idx="4294967295"/>
          </p:nvPr>
        </p:nvSpPr>
        <p:spPr>
          <a:xfrm>
            <a:off x="361881" y="1268869"/>
            <a:ext cx="7165500" cy="1980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100"/>
              <a:buFont typeface="Arial"/>
              <a:buNone/>
            </a:pPr>
            <a:r>
              <a:rPr lang="en" sz="2600" b="1" i="1">
                <a:latin typeface="Lato"/>
                <a:ea typeface="Lato"/>
                <a:cs typeface="Lato"/>
                <a:sym typeface="Lato"/>
              </a:rPr>
              <a:t>Intentional Design</a:t>
            </a:r>
            <a:endParaRPr sz="2600" b="1" i="1">
              <a:latin typeface="Lato"/>
              <a:ea typeface="Lato"/>
              <a:cs typeface="Lato"/>
              <a:sym typeface="Lato"/>
            </a:endParaRPr>
          </a:p>
          <a:p>
            <a:pPr marL="457200" lvl="0" indent="-393700" algn="l" rtl="0">
              <a:lnSpc>
                <a:spcPct val="90000"/>
              </a:lnSpc>
              <a:spcBef>
                <a:spcPts val="0"/>
              </a:spcBef>
              <a:spcAft>
                <a:spcPts val="0"/>
              </a:spcAft>
              <a:buSzPts val="2600"/>
              <a:buFont typeface="Lato"/>
              <a:buChar char="-"/>
            </a:pPr>
            <a:r>
              <a:rPr lang="en" sz="2600" b="1" i="1">
                <a:latin typeface="Lato"/>
                <a:ea typeface="Lato"/>
                <a:cs typeface="Lato"/>
                <a:sym typeface="Lato"/>
              </a:rPr>
              <a:t>Core components of Outcome Mapping</a:t>
            </a:r>
            <a:endParaRPr sz="2600" b="1" i="1">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Outline</a:t>
            </a:r>
            <a:endParaRPr sz="2520" b="1">
              <a:solidFill>
                <a:srgbClr val="004892"/>
              </a:solidFill>
              <a:latin typeface="Lato"/>
              <a:ea typeface="Lato"/>
              <a:cs typeface="Lato"/>
              <a:sym typeface="Lato"/>
            </a:endParaRPr>
          </a:p>
        </p:txBody>
      </p:sp>
      <p:sp>
        <p:nvSpPr>
          <p:cNvPr id="144" name="Google Shape;144;p27"/>
          <p:cNvSpPr txBox="1"/>
          <p:nvPr/>
        </p:nvSpPr>
        <p:spPr>
          <a:xfrm>
            <a:off x="763375" y="1407125"/>
            <a:ext cx="5600100" cy="30882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Before getting Started</a:t>
            </a:r>
            <a:endParaRPr sz="1100">
              <a:solidFill>
                <a:schemeClr val="dk1"/>
              </a:solidFill>
              <a:latin typeface="Lato"/>
              <a:ea typeface="Lato"/>
              <a:cs typeface="Lato"/>
              <a:sym typeface="Lato"/>
            </a:endParaRPr>
          </a:p>
          <a:p>
            <a:pPr marL="914400" lvl="1"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Get to Know</a:t>
            </a:r>
            <a:endParaRPr sz="1100">
              <a:solidFill>
                <a:schemeClr val="dk1"/>
              </a:solidFill>
              <a:latin typeface="Lato"/>
              <a:ea typeface="Lato"/>
              <a:cs typeface="Lato"/>
              <a:sym typeface="Lato"/>
            </a:endParaRPr>
          </a:p>
          <a:p>
            <a:pPr marL="457200" lvl="0"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Key Objectives &amp; Concepts of Outcome Mapping</a:t>
            </a:r>
            <a:endParaRPr sz="1100">
              <a:solidFill>
                <a:schemeClr val="dk1"/>
              </a:solidFill>
              <a:latin typeface="Lato"/>
              <a:ea typeface="Lato"/>
              <a:cs typeface="Lato"/>
              <a:sym typeface="Lato"/>
            </a:endParaRPr>
          </a:p>
          <a:p>
            <a:pPr marL="914400" lvl="1"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Key Objectives &amp; Scope of Work</a:t>
            </a:r>
            <a:endParaRPr sz="1100">
              <a:solidFill>
                <a:schemeClr val="dk1"/>
              </a:solidFill>
              <a:latin typeface="Lato"/>
              <a:ea typeface="Lato"/>
              <a:cs typeface="Lato"/>
              <a:sym typeface="Lato"/>
            </a:endParaRPr>
          </a:p>
          <a:p>
            <a:pPr marL="914400" lvl="1"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About OM</a:t>
            </a:r>
            <a:endParaRPr sz="1100">
              <a:solidFill>
                <a:schemeClr val="dk1"/>
              </a:solidFill>
              <a:latin typeface="Lato"/>
              <a:ea typeface="Lato"/>
              <a:cs typeface="Lato"/>
              <a:sym typeface="Lato"/>
            </a:endParaRPr>
          </a:p>
          <a:p>
            <a:pPr marL="914400" lvl="1"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Purpose &amp; Principles of OM</a:t>
            </a:r>
            <a:endParaRPr sz="1100">
              <a:solidFill>
                <a:schemeClr val="dk1"/>
              </a:solidFill>
              <a:latin typeface="Lato"/>
              <a:ea typeface="Lato"/>
              <a:cs typeface="Lato"/>
              <a:sym typeface="Lato"/>
            </a:endParaRPr>
          </a:p>
          <a:p>
            <a:pPr marL="914400" lvl="1"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Quiz</a:t>
            </a:r>
            <a:endParaRPr sz="1100">
              <a:solidFill>
                <a:schemeClr val="dk1"/>
              </a:solidFill>
              <a:latin typeface="Lato"/>
              <a:ea typeface="Lato"/>
              <a:cs typeface="Lato"/>
              <a:sym typeface="Lato"/>
            </a:endParaRPr>
          </a:p>
          <a:p>
            <a:pPr marL="457200" lvl="0"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Introduction to OM</a:t>
            </a:r>
            <a:endParaRPr sz="1100">
              <a:solidFill>
                <a:schemeClr val="dk1"/>
              </a:solidFill>
              <a:latin typeface="Lato"/>
              <a:ea typeface="Lato"/>
              <a:cs typeface="Lato"/>
              <a:sym typeface="Lato"/>
            </a:endParaRPr>
          </a:p>
          <a:p>
            <a:pPr marL="914400" lvl="1"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 Stages of OM</a:t>
            </a:r>
            <a:endParaRPr sz="1100">
              <a:solidFill>
                <a:schemeClr val="dk1"/>
              </a:solidFill>
              <a:latin typeface="Lato"/>
              <a:ea typeface="Lato"/>
              <a:cs typeface="Lato"/>
              <a:sym typeface="Lato"/>
            </a:endParaRPr>
          </a:p>
          <a:p>
            <a:pPr marL="914400" lvl="1"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Mission, Vision &amp; Boundary Partners</a:t>
            </a:r>
            <a:endParaRPr sz="1100">
              <a:solidFill>
                <a:schemeClr val="dk1"/>
              </a:solidFill>
              <a:latin typeface="Lato"/>
              <a:ea typeface="Lato"/>
              <a:cs typeface="Lato"/>
              <a:sym typeface="Lato"/>
            </a:endParaRPr>
          </a:p>
          <a:p>
            <a:pPr marL="457200" lvl="0"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Activity </a:t>
            </a:r>
            <a:endParaRPr sz="1100">
              <a:solidFill>
                <a:schemeClr val="dk1"/>
              </a:solidFill>
              <a:latin typeface="Lato"/>
              <a:ea typeface="Lato"/>
              <a:cs typeface="Lato"/>
              <a:sym typeface="Lato"/>
            </a:endParaRPr>
          </a:p>
          <a:p>
            <a:pPr marL="457200" lvl="0"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 Intentional Design - Core components of Outcome Mapping </a:t>
            </a:r>
            <a:endParaRPr sz="1100">
              <a:solidFill>
                <a:schemeClr val="dk1"/>
              </a:solidFill>
              <a:latin typeface="Lato"/>
              <a:ea typeface="Lato"/>
              <a:cs typeface="Lato"/>
              <a:sym typeface="Lato"/>
            </a:endParaRPr>
          </a:p>
          <a:p>
            <a:pPr marL="457200" lvl="0"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Quiz</a:t>
            </a:r>
            <a:endParaRPr sz="1100">
              <a:solidFill>
                <a:schemeClr val="dk1"/>
              </a:solidFill>
              <a:latin typeface="Lato"/>
              <a:ea typeface="Lato"/>
              <a:cs typeface="Lato"/>
              <a:sym typeface="Lato"/>
            </a:endParaRPr>
          </a:p>
          <a:p>
            <a:pPr marL="457200" lvl="0" indent="-298450" algn="l" rtl="0">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Way Forward</a:t>
            </a:r>
            <a:endParaRPr sz="1100">
              <a:solidFill>
                <a:schemeClr val="dk1"/>
              </a:solidFill>
              <a:latin typeface="Lato"/>
              <a:ea typeface="Lato"/>
              <a:cs typeface="Lato"/>
              <a:sym typeface="Lato"/>
            </a:endParaRPr>
          </a:p>
        </p:txBody>
      </p:sp>
      <p:pic>
        <p:nvPicPr>
          <p:cNvPr id="145" name="Google Shape;145;p27"/>
          <p:cNvPicPr preferRelativeResize="0"/>
          <p:nvPr/>
        </p:nvPicPr>
        <p:blipFill>
          <a:blip r:embed="rId3">
            <a:alphaModFix/>
          </a:blip>
          <a:stretch>
            <a:fillRect/>
          </a:stretch>
        </p:blipFill>
        <p:spPr>
          <a:xfrm>
            <a:off x="50250" y="0"/>
            <a:ext cx="9137393"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5"/>
          <p:cNvSpPr txBox="1">
            <a:spLocks noGrp="1"/>
          </p:cNvSpPr>
          <p:nvPr>
            <p:ph type="title" idx="4294967295"/>
          </p:nvPr>
        </p:nvSpPr>
        <p:spPr>
          <a:xfrm>
            <a:off x="224700" y="314525"/>
            <a:ext cx="5355900" cy="572700"/>
          </a:xfrm>
          <a:prstGeom prst="rect">
            <a:avLst/>
          </a:prstGeom>
        </p:spPr>
        <p:txBody>
          <a:bodyPr spcFirstLastPara="1" wrap="square" lIns="91425" tIns="45700" rIns="91425" bIns="45700" anchor="ctr" anchorCtr="0">
            <a:noAutofit/>
          </a:bodyPr>
          <a:lstStyle/>
          <a:p>
            <a:pPr marL="457200" lvl="0" indent="-388620" algn="l" rtl="0">
              <a:spcBef>
                <a:spcPts val="0"/>
              </a:spcBef>
              <a:spcAft>
                <a:spcPts val="0"/>
              </a:spcAft>
              <a:buClr>
                <a:srgbClr val="004892"/>
              </a:buClr>
              <a:buSzPts val="2520"/>
              <a:buFont typeface="Lato"/>
              <a:buAutoNum type="arabicPeriod"/>
            </a:pPr>
            <a:r>
              <a:rPr lang="en" sz="2520" b="1">
                <a:solidFill>
                  <a:srgbClr val="004892"/>
                </a:solidFill>
                <a:latin typeface="Lato"/>
                <a:ea typeface="Lato"/>
                <a:cs typeface="Lato"/>
                <a:sym typeface="Lato"/>
              </a:rPr>
              <a:t>Identify the Outcome Challenge</a:t>
            </a:r>
            <a:endParaRPr sz="2520" b="1">
              <a:solidFill>
                <a:srgbClr val="004892"/>
              </a:solidFill>
              <a:latin typeface="Lato"/>
              <a:ea typeface="Lato"/>
              <a:cs typeface="Lato"/>
              <a:sym typeface="Lato"/>
            </a:endParaRPr>
          </a:p>
        </p:txBody>
      </p:sp>
      <p:pic>
        <p:nvPicPr>
          <p:cNvPr id="358" name="Google Shape;358;p45"/>
          <p:cNvPicPr preferRelativeResize="0"/>
          <p:nvPr/>
        </p:nvPicPr>
        <p:blipFill rotWithShape="1">
          <a:blip r:embed="rId3">
            <a:alphaModFix/>
          </a:blip>
          <a:srcRect l="28808" t="27328" r="22323" b="16232"/>
          <a:stretch/>
        </p:blipFill>
        <p:spPr>
          <a:xfrm>
            <a:off x="3022425" y="1633325"/>
            <a:ext cx="3325800" cy="3001250"/>
          </a:xfrm>
          <a:prstGeom prst="rect">
            <a:avLst/>
          </a:prstGeom>
          <a:noFill/>
          <a:ln>
            <a:noFill/>
          </a:ln>
        </p:spPr>
      </p:pic>
      <p:sp>
        <p:nvSpPr>
          <p:cNvPr id="359" name="Google Shape;359;p45"/>
          <p:cNvSpPr/>
          <p:nvPr/>
        </p:nvSpPr>
        <p:spPr>
          <a:xfrm>
            <a:off x="5315550" y="1010525"/>
            <a:ext cx="2675100" cy="902400"/>
          </a:xfrm>
          <a:prstGeom prst="roundRect">
            <a:avLst>
              <a:gd name="adj" fmla="val 16667"/>
            </a:avLst>
          </a:prstGeom>
          <a:solidFill>
            <a:srgbClr val="C8FFE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latin typeface="Lato"/>
                <a:ea typeface="Lato"/>
                <a:cs typeface="Lato"/>
                <a:sym typeface="Lato"/>
              </a:rPr>
              <a:t>      Transformative Leadership</a:t>
            </a:r>
            <a:endParaRPr sz="1100" b="1">
              <a:latin typeface="Lato"/>
              <a:ea typeface="Lato"/>
              <a:cs typeface="Lato"/>
              <a:sym typeface="Lato"/>
            </a:endParaRPr>
          </a:p>
          <a:p>
            <a:pPr marL="0" lvl="0" indent="0" algn="l" rtl="0">
              <a:spcBef>
                <a:spcPts val="0"/>
              </a:spcBef>
              <a:spcAft>
                <a:spcPts val="0"/>
              </a:spcAft>
              <a:buNone/>
            </a:pPr>
            <a:r>
              <a:rPr lang="en" sz="1100">
                <a:latin typeface="Lato"/>
                <a:ea typeface="Lato"/>
                <a:cs typeface="Lato"/>
                <a:sym typeface="Lato"/>
              </a:rPr>
              <a:t> realistic statements of transformation are used, focussing on behavioral change rather than program activities of outputs. </a:t>
            </a:r>
            <a:endParaRPr sz="1100">
              <a:latin typeface="Lato"/>
              <a:ea typeface="Lato"/>
              <a:cs typeface="Lato"/>
              <a:sym typeface="Lato"/>
            </a:endParaRPr>
          </a:p>
        </p:txBody>
      </p:sp>
      <p:sp>
        <p:nvSpPr>
          <p:cNvPr id="360" name="Google Shape;360;p45"/>
          <p:cNvSpPr/>
          <p:nvPr/>
        </p:nvSpPr>
        <p:spPr>
          <a:xfrm>
            <a:off x="6118850" y="3244975"/>
            <a:ext cx="2305800" cy="902400"/>
          </a:xfrm>
          <a:prstGeom prst="roundRect">
            <a:avLst>
              <a:gd name="adj" fmla="val 1666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latin typeface="Lato"/>
                <a:ea typeface="Lato"/>
                <a:cs typeface="Lato"/>
                <a:sym typeface="Lato"/>
              </a:rPr>
              <a:t>        Initial Engagement</a:t>
            </a:r>
            <a:endParaRPr sz="1100" b="1">
              <a:latin typeface="Lato"/>
              <a:ea typeface="Lato"/>
              <a:cs typeface="Lato"/>
              <a:sym typeface="Lato"/>
            </a:endParaRPr>
          </a:p>
          <a:p>
            <a:pPr marL="0" lvl="0" indent="0" algn="l" rtl="0">
              <a:spcBef>
                <a:spcPts val="0"/>
              </a:spcBef>
              <a:spcAft>
                <a:spcPts val="0"/>
              </a:spcAft>
              <a:buNone/>
            </a:pPr>
            <a:r>
              <a:rPr lang="en" sz="1100">
                <a:latin typeface="Lato"/>
                <a:ea typeface="Lato"/>
                <a:cs typeface="Lato"/>
                <a:sym typeface="Lato"/>
              </a:rPr>
              <a:t>outcome challenges avoid quantifying or time-bounding outcomes, keeping focus on deep qualitative change.</a:t>
            </a:r>
            <a:endParaRPr sz="1100">
              <a:latin typeface="Lato"/>
              <a:ea typeface="Lato"/>
              <a:cs typeface="Lato"/>
              <a:sym typeface="Lato"/>
            </a:endParaRPr>
          </a:p>
        </p:txBody>
      </p:sp>
      <p:sp>
        <p:nvSpPr>
          <p:cNvPr id="361" name="Google Shape;361;p45"/>
          <p:cNvSpPr/>
          <p:nvPr/>
        </p:nvSpPr>
        <p:spPr>
          <a:xfrm>
            <a:off x="623425" y="3244975"/>
            <a:ext cx="2349300" cy="902400"/>
          </a:xfrm>
          <a:prstGeom prst="roundRect">
            <a:avLst>
              <a:gd name="adj" fmla="val 1666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latin typeface="Lato"/>
                <a:ea typeface="Lato"/>
                <a:cs typeface="Lato"/>
                <a:sym typeface="Lato"/>
              </a:rPr>
              <a:t>           Emerging Ownership</a:t>
            </a:r>
            <a:endParaRPr sz="1100" b="1">
              <a:latin typeface="Lato"/>
              <a:ea typeface="Lato"/>
              <a:cs typeface="Lato"/>
              <a:sym typeface="Lato"/>
            </a:endParaRPr>
          </a:p>
          <a:p>
            <a:pPr marL="0" lvl="0" indent="0" algn="l" rtl="0">
              <a:spcBef>
                <a:spcPts val="0"/>
              </a:spcBef>
              <a:spcAft>
                <a:spcPts val="0"/>
              </a:spcAft>
              <a:buNone/>
            </a:pPr>
            <a:r>
              <a:rPr lang="en" sz="1100">
                <a:latin typeface="Lato"/>
                <a:ea typeface="Lato"/>
                <a:cs typeface="Lato"/>
                <a:sym typeface="Lato"/>
              </a:rPr>
              <a:t>the program contributed to this change, but the boundary partner owns the change</a:t>
            </a:r>
            <a:endParaRPr sz="1100">
              <a:latin typeface="Lato"/>
              <a:ea typeface="Lato"/>
              <a:cs typeface="Lato"/>
              <a:sym typeface="Lato"/>
            </a:endParaRPr>
          </a:p>
        </p:txBody>
      </p:sp>
      <p:sp>
        <p:nvSpPr>
          <p:cNvPr id="362" name="Google Shape;362;p45"/>
          <p:cNvSpPr/>
          <p:nvPr/>
        </p:nvSpPr>
        <p:spPr>
          <a:xfrm>
            <a:off x="842575" y="1010525"/>
            <a:ext cx="2805600" cy="957000"/>
          </a:xfrm>
          <a:prstGeom prst="roundRect">
            <a:avLst>
              <a:gd name="adj" fmla="val 16667"/>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latin typeface="Lato"/>
                <a:ea typeface="Lato"/>
                <a:cs typeface="Lato"/>
                <a:sym typeface="Lato"/>
              </a:rPr>
              <a:t>         Collaborative Partnerships</a:t>
            </a:r>
            <a:endParaRPr sz="1100" b="1">
              <a:latin typeface="Lato"/>
              <a:ea typeface="Lato"/>
              <a:cs typeface="Lato"/>
              <a:sym typeface="Lato"/>
            </a:endParaRPr>
          </a:p>
          <a:p>
            <a:pPr marL="0" lvl="0" indent="0" algn="l" rtl="0">
              <a:spcBef>
                <a:spcPts val="0"/>
              </a:spcBef>
              <a:spcAft>
                <a:spcPts val="0"/>
              </a:spcAft>
              <a:buNone/>
            </a:pPr>
            <a:r>
              <a:rPr lang="en" sz="1100">
                <a:latin typeface="Lato"/>
                <a:ea typeface="Lato"/>
                <a:cs typeface="Lato"/>
                <a:sym typeface="Lato"/>
              </a:rPr>
              <a:t>these describe how a boundary partner’s behaviors, relationships, and actions will change if the program is highly successful.</a:t>
            </a:r>
            <a:endParaRPr sz="1100">
              <a:latin typeface="Lato"/>
              <a:ea typeface="Lato"/>
              <a:cs typeface="Lato"/>
              <a:sym typeface="Lato"/>
            </a:endParaRPr>
          </a:p>
        </p:txBody>
      </p:sp>
      <p:sp>
        <p:nvSpPr>
          <p:cNvPr id="363" name="Google Shape;363;p45"/>
          <p:cNvSpPr/>
          <p:nvPr/>
        </p:nvSpPr>
        <p:spPr>
          <a:xfrm>
            <a:off x="224700" y="2196925"/>
            <a:ext cx="2978577" cy="957812"/>
          </a:xfrm>
          <a:custGeom>
            <a:avLst/>
            <a:gdLst/>
            <a:ahLst/>
            <a:cxnLst/>
            <a:rect l="l" t="t" r="r" b="b"/>
            <a:pathLst>
              <a:path w="2166238" h="1049657" extrusionOk="0">
                <a:moveTo>
                  <a:pt x="66" y="697988"/>
                </a:moveTo>
                <a:lnTo>
                  <a:pt x="66" y="688628"/>
                </a:lnTo>
                <a:lnTo>
                  <a:pt x="2166238" y="688628"/>
                </a:lnTo>
                <a:lnTo>
                  <a:pt x="2166238" y="697988"/>
                </a:lnTo>
                <a:cubicBezTo>
                  <a:pt x="2166238" y="892208"/>
                  <a:pt x="2008789" y="1049657"/>
                  <a:pt x="1814569" y="1049657"/>
                </a:cubicBezTo>
                <a:lnTo>
                  <a:pt x="351668" y="1049657"/>
                </a:lnTo>
                <a:cubicBezTo>
                  <a:pt x="157448" y="1049657"/>
                  <a:pt x="0" y="892208"/>
                  <a:pt x="0" y="697988"/>
                </a:cubicBezTo>
                <a:close/>
                <a:moveTo>
                  <a:pt x="0" y="361028"/>
                </a:moveTo>
                <a:lnTo>
                  <a:pt x="0" y="351668"/>
                </a:lnTo>
                <a:cubicBezTo>
                  <a:pt x="0" y="157448"/>
                  <a:pt x="157448" y="0"/>
                  <a:pt x="351668" y="0"/>
                </a:cubicBezTo>
                <a:lnTo>
                  <a:pt x="1814569" y="0"/>
                </a:lnTo>
                <a:cubicBezTo>
                  <a:pt x="2008789" y="0"/>
                  <a:pt x="2166238" y="157448"/>
                  <a:pt x="2166238" y="351668"/>
                </a:cubicBezTo>
                <a:lnTo>
                  <a:pt x="2166238" y="361028"/>
                </a:lnTo>
                <a:close/>
                <a:moveTo>
                  <a:pt x="52" y="361028"/>
                </a:moveTo>
                <a:lnTo>
                  <a:pt x="2166223" y="361028"/>
                </a:lnTo>
                <a:lnTo>
                  <a:pt x="2166223" y="688628"/>
                </a:lnTo>
                <a:lnTo>
                  <a:pt x="52" y="688628"/>
                </a:lnTo>
                <a:close/>
              </a:path>
            </a:pathLst>
          </a:custGeom>
          <a:solidFill>
            <a:srgbClr val="E9F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000" b="1">
                <a:solidFill>
                  <a:schemeClr val="dk1"/>
                </a:solidFill>
                <a:latin typeface="Lato"/>
                <a:ea typeface="Lato"/>
                <a:cs typeface="Lato"/>
                <a:sym typeface="Lato"/>
              </a:rPr>
              <a:t>Example-</a:t>
            </a:r>
            <a:r>
              <a:rPr lang="en" sz="1000">
                <a:solidFill>
                  <a:schemeClr val="dk1"/>
                </a:solidFill>
                <a:latin typeface="Lato"/>
                <a:ea typeface="Lato"/>
                <a:cs typeface="Lato"/>
                <a:sym typeface="Lato"/>
              </a:rPr>
              <a:t> Local government agencies, community-based organizations (CBOs), and NGOs actively collaborate to co-design and implement livelihood initiatives, sharing resources and data to reach 5,000 vulnerable households by 2026.</a:t>
            </a:r>
            <a:endParaRPr sz="1000" i="0" u="none" strike="noStrike" cap="none">
              <a:solidFill>
                <a:schemeClr val="dk1"/>
              </a:solidFill>
              <a:latin typeface="Lato"/>
              <a:ea typeface="Lato"/>
              <a:cs typeface="Lato"/>
              <a:sym typeface="Lato"/>
            </a:endParaRPr>
          </a:p>
        </p:txBody>
      </p:sp>
      <p:sp>
        <p:nvSpPr>
          <p:cNvPr id="364" name="Google Shape;364;p45"/>
          <p:cNvSpPr/>
          <p:nvPr/>
        </p:nvSpPr>
        <p:spPr>
          <a:xfrm>
            <a:off x="6118850" y="2022887"/>
            <a:ext cx="2588654" cy="1052281"/>
          </a:xfrm>
          <a:custGeom>
            <a:avLst/>
            <a:gdLst/>
            <a:ahLst/>
            <a:cxnLst/>
            <a:rect l="l" t="t" r="r" b="b"/>
            <a:pathLst>
              <a:path w="2166238" h="1049657" extrusionOk="0">
                <a:moveTo>
                  <a:pt x="66" y="697988"/>
                </a:moveTo>
                <a:lnTo>
                  <a:pt x="66" y="688628"/>
                </a:lnTo>
                <a:lnTo>
                  <a:pt x="2166238" y="688628"/>
                </a:lnTo>
                <a:lnTo>
                  <a:pt x="2166238" y="697988"/>
                </a:lnTo>
                <a:cubicBezTo>
                  <a:pt x="2166238" y="892208"/>
                  <a:pt x="2008789" y="1049657"/>
                  <a:pt x="1814569" y="1049657"/>
                </a:cubicBezTo>
                <a:lnTo>
                  <a:pt x="351668" y="1049657"/>
                </a:lnTo>
                <a:cubicBezTo>
                  <a:pt x="157448" y="1049657"/>
                  <a:pt x="0" y="892208"/>
                  <a:pt x="0" y="697988"/>
                </a:cubicBezTo>
                <a:close/>
                <a:moveTo>
                  <a:pt x="0" y="361028"/>
                </a:moveTo>
                <a:lnTo>
                  <a:pt x="0" y="351668"/>
                </a:lnTo>
                <a:cubicBezTo>
                  <a:pt x="0" y="157448"/>
                  <a:pt x="157448" y="0"/>
                  <a:pt x="351668" y="0"/>
                </a:cubicBezTo>
                <a:lnTo>
                  <a:pt x="1814569" y="0"/>
                </a:lnTo>
                <a:cubicBezTo>
                  <a:pt x="2008789" y="0"/>
                  <a:pt x="2166238" y="157448"/>
                  <a:pt x="2166238" y="351668"/>
                </a:cubicBezTo>
                <a:lnTo>
                  <a:pt x="2166238" y="361028"/>
                </a:lnTo>
                <a:close/>
                <a:moveTo>
                  <a:pt x="52" y="361028"/>
                </a:moveTo>
                <a:lnTo>
                  <a:pt x="2166223" y="361028"/>
                </a:lnTo>
                <a:lnTo>
                  <a:pt x="2166223" y="688628"/>
                </a:lnTo>
                <a:lnTo>
                  <a:pt x="52" y="688628"/>
                </a:lnTo>
                <a:close/>
              </a:path>
            </a:pathLst>
          </a:custGeom>
          <a:solidFill>
            <a:srgbClr val="E9FFB9"/>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 sz="1000" b="1">
                <a:solidFill>
                  <a:schemeClr val="dk1"/>
                </a:solidFill>
                <a:latin typeface="Lato"/>
                <a:ea typeface="Lato"/>
                <a:cs typeface="Lato"/>
                <a:sym typeface="Lato"/>
              </a:rPr>
              <a:t>Example-</a:t>
            </a:r>
            <a:r>
              <a:rPr lang="en" sz="1000">
                <a:solidFill>
                  <a:schemeClr val="dk1"/>
                </a:solidFill>
                <a:latin typeface="Lato"/>
                <a:ea typeface="Lato"/>
                <a:cs typeface="Lato"/>
                <a:sym typeface="Lato"/>
              </a:rPr>
              <a:t> ACV, Learning Alliances and thematic specific coalitions-(Child Protection, Employee Well Being, Indigenous Community and others) would influence policies, behaviour change,, budgets and implementation of system actors</a:t>
            </a:r>
            <a:endParaRPr sz="1000" i="0" u="none" strike="noStrike" cap="none">
              <a:solidFill>
                <a:schemeClr val="dk1"/>
              </a:solidFill>
              <a:latin typeface="Lato"/>
              <a:ea typeface="Lato"/>
              <a:cs typeface="Lato"/>
              <a:sym typeface="Lato"/>
            </a:endParaRPr>
          </a:p>
        </p:txBody>
      </p:sp>
      <p:sp>
        <p:nvSpPr>
          <p:cNvPr id="365" name="Google Shape;365;p45"/>
          <p:cNvSpPr/>
          <p:nvPr/>
        </p:nvSpPr>
        <p:spPr>
          <a:xfrm>
            <a:off x="1425524" y="4197075"/>
            <a:ext cx="2912265" cy="902390"/>
          </a:xfrm>
          <a:custGeom>
            <a:avLst/>
            <a:gdLst/>
            <a:ahLst/>
            <a:cxnLst/>
            <a:rect l="l" t="t" r="r" b="b"/>
            <a:pathLst>
              <a:path w="2166238" h="1049657" extrusionOk="0">
                <a:moveTo>
                  <a:pt x="66" y="697988"/>
                </a:moveTo>
                <a:lnTo>
                  <a:pt x="66" y="688628"/>
                </a:lnTo>
                <a:lnTo>
                  <a:pt x="2166238" y="688628"/>
                </a:lnTo>
                <a:lnTo>
                  <a:pt x="2166238" y="697988"/>
                </a:lnTo>
                <a:cubicBezTo>
                  <a:pt x="2166238" y="892208"/>
                  <a:pt x="2008789" y="1049657"/>
                  <a:pt x="1814569" y="1049657"/>
                </a:cubicBezTo>
                <a:lnTo>
                  <a:pt x="351668" y="1049657"/>
                </a:lnTo>
                <a:cubicBezTo>
                  <a:pt x="157448" y="1049657"/>
                  <a:pt x="0" y="892208"/>
                  <a:pt x="0" y="697988"/>
                </a:cubicBezTo>
                <a:close/>
                <a:moveTo>
                  <a:pt x="0" y="361028"/>
                </a:moveTo>
                <a:lnTo>
                  <a:pt x="0" y="351668"/>
                </a:lnTo>
                <a:cubicBezTo>
                  <a:pt x="0" y="157448"/>
                  <a:pt x="157448" y="0"/>
                  <a:pt x="351668" y="0"/>
                </a:cubicBezTo>
                <a:lnTo>
                  <a:pt x="1814569" y="0"/>
                </a:lnTo>
                <a:cubicBezTo>
                  <a:pt x="2008789" y="0"/>
                  <a:pt x="2166238" y="157448"/>
                  <a:pt x="2166238" y="351668"/>
                </a:cubicBezTo>
                <a:lnTo>
                  <a:pt x="2166238" y="361028"/>
                </a:lnTo>
                <a:close/>
                <a:moveTo>
                  <a:pt x="52" y="361028"/>
                </a:moveTo>
                <a:lnTo>
                  <a:pt x="2166223" y="361028"/>
                </a:lnTo>
                <a:lnTo>
                  <a:pt x="2166223" y="688628"/>
                </a:lnTo>
                <a:lnTo>
                  <a:pt x="52" y="688628"/>
                </a:lnTo>
                <a:close/>
              </a:path>
            </a:pathLst>
          </a:custGeom>
          <a:solidFill>
            <a:srgbClr val="E9F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000" b="1">
                <a:solidFill>
                  <a:schemeClr val="dk1"/>
                </a:solidFill>
                <a:latin typeface="Lato"/>
                <a:ea typeface="Lato"/>
                <a:cs typeface="Lato"/>
                <a:sym typeface="Lato"/>
              </a:rPr>
              <a:t>Example-</a:t>
            </a:r>
            <a:r>
              <a:rPr lang="en" sz="1000">
                <a:solidFill>
                  <a:schemeClr val="dk1"/>
                </a:solidFill>
                <a:latin typeface="Lato"/>
                <a:ea typeface="Lato"/>
                <a:cs typeface="Lato"/>
                <a:sym typeface="Lato"/>
              </a:rPr>
              <a:t>Women’s self-help groups independently manage and expand their savings and loan activities, developing their own rules and partnerships with local banks without external facilitation.</a:t>
            </a:r>
            <a:endParaRPr sz="1000" i="0" u="none" strike="noStrike" cap="none">
              <a:solidFill>
                <a:schemeClr val="dk1"/>
              </a:solidFill>
              <a:latin typeface="Lato"/>
              <a:ea typeface="Lato"/>
              <a:cs typeface="Lato"/>
              <a:sym typeface="Lato"/>
            </a:endParaRPr>
          </a:p>
        </p:txBody>
      </p:sp>
      <p:sp>
        <p:nvSpPr>
          <p:cNvPr id="366" name="Google Shape;366;p45"/>
          <p:cNvSpPr/>
          <p:nvPr/>
        </p:nvSpPr>
        <p:spPr>
          <a:xfrm>
            <a:off x="5507975" y="4197075"/>
            <a:ext cx="2588654" cy="847598"/>
          </a:xfrm>
          <a:custGeom>
            <a:avLst/>
            <a:gdLst/>
            <a:ahLst/>
            <a:cxnLst/>
            <a:rect l="l" t="t" r="r" b="b"/>
            <a:pathLst>
              <a:path w="2166238" h="1049657" extrusionOk="0">
                <a:moveTo>
                  <a:pt x="66" y="697988"/>
                </a:moveTo>
                <a:lnTo>
                  <a:pt x="66" y="688628"/>
                </a:lnTo>
                <a:lnTo>
                  <a:pt x="2166238" y="688628"/>
                </a:lnTo>
                <a:lnTo>
                  <a:pt x="2166238" y="697988"/>
                </a:lnTo>
                <a:cubicBezTo>
                  <a:pt x="2166238" y="892208"/>
                  <a:pt x="2008789" y="1049657"/>
                  <a:pt x="1814569" y="1049657"/>
                </a:cubicBezTo>
                <a:lnTo>
                  <a:pt x="351668" y="1049657"/>
                </a:lnTo>
                <a:cubicBezTo>
                  <a:pt x="157448" y="1049657"/>
                  <a:pt x="0" y="892208"/>
                  <a:pt x="0" y="697988"/>
                </a:cubicBezTo>
                <a:close/>
                <a:moveTo>
                  <a:pt x="0" y="361028"/>
                </a:moveTo>
                <a:lnTo>
                  <a:pt x="0" y="351668"/>
                </a:lnTo>
                <a:cubicBezTo>
                  <a:pt x="0" y="157448"/>
                  <a:pt x="157448" y="0"/>
                  <a:pt x="351668" y="0"/>
                </a:cubicBezTo>
                <a:lnTo>
                  <a:pt x="1814569" y="0"/>
                </a:lnTo>
                <a:cubicBezTo>
                  <a:pt x="2008789" y="0"/>
                  <a:pt x="2166238" y="157448"/>
                  <a:pt x="2166238" y="351668"/>
                </a:cubicBezTo>
                <a:lnTo>
                  <a:pt x="2166238" y="361028"/>
                </a:lnTo>
                <a:close/>
                <a:moveTo>
                  <a:pt x="52" y="361028"/>
                </a:moveTo>
                <a:lnTo>
                  <a:pt x="2166223" y="361028"/>
                </a:lnTo>
                <a:lnTo>
                  <a:pt x="2166223" y="688628"/>
                </a:lnTo>
                <a:lnTo>
                  <a:pt x="52" y="688628"/>
                </a:lnTo>
                <a:close/>
              </a:path>
            </a:pathLst>
          </a:custGeom>
          <a:solidFill>
            <a:srgbClr val="E9F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000" b="1">
                <a:solidFill>
                  <a:schemeClr val="dk1"/>
                </a:solidFill>
                <a:latin typeface="Lato"/>
                <a:ea typeface="Lato"/>
                <a:cs typeface="Lato"/>
                <a:sym typeface="Lato"/>
              </a:rPr>
              <a:t>Example- </a:t>
            </a:r>
            <a:r>
              <a:rPr lang="en" sz="1000">
                <a:solidFill>
                  <a:schemeClr val="dk1"/>
                </a:solidFill>
                <a:latin typeface="Lato"/>
                <a:ea typeface="Lato"/>
                <a:cs typeface="Lato"/>
                <a:sym typeface="Lato"/>
              </a:rPr>
              <a:t>Local women begin attending community meetings and voicing their concerns about access to clean drinking water</a:t>
            </a:r>
            <a:endParaRPr sz="1000" i="0" u="none" strike="noStrike" cap="none">
              <a:solidFill>
                <a:schemeClr val="dk1"/>
              </a:solidFill>
              <a:latin typeface="Lato"/>
              <a:ea typeface="Lato"/>
              <a:cs typeface="Lato"/>
              <a:sym typeface="Lato"/>
            </a:endParaRPr>
          </a:p>
        </p:txBody>
      </p:sp>
      <p:sp>
        <p:nvSpPr>
          <p:cNvPr id="367" name="Google Shape;367;p45"/>
          <p:cNvSpPr/>
          <p:nvPr/>
        </p:nvSpPr>
        <p:spPr>
          <a:xfrm>
            <a:off x="340375" y="1845325"/>
            <a:ext cx="502200" cy="3516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68" name="Google Shape;368;p45"/>
          <p:cNvSpPr/>
          <p:nvPr/>
        </p:nvSpPr>
        <p:spPr>
          <a:xfrm rot="5400000">
            <a:off x="7956350" y="1511300"/>
            <a:ext cx="502200" cy="3516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69" name="Google Shape;369;p45"/>
          <p:cNvSpPr/>
          <p:nvPr/>
        </p:nvSpPr>
        <p:spPr>
          <a:xfrm rot="-5272658">
            <a:off x="989454" y="4278704"/>
            <a:ext cx="502245" cy="351537"/>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70" name="Google Shape;370;p45"/>
          <p:cNvSpPr/>
          <p:nvPr/>
        </p:nvSpPr>
        <p:spPr>
          <a:xfrm rot="8555870">
            <a:off x="8093114" y="4224157"/>
            <a:ext cx="503782" cy="373035"/>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375" name="Google Shape;375;p46"/>
          <p:cNvGrpSpPr/>
          <p:nvPr/>
        </p:nvGrpSpPr>
        <p:grpSpPr>
          <a:xfrm>
            <a:off x="999835" y="1495299"/>
            <a:ext cx="1356527" cy="2034791"/>
            <a:chOff x="542610" y="994786"/>
            <a:chExt cx="1356527" cy="2713054"/>
          </a:xfrm>
        </p:grpSpPr>
        <p:sp>
          <p:nvSpPr>
            <p:cNvPr id="376" name="Google Shape;376;p46"/>
            <p:cNvSpPr/>
            <p:nvPr/>
          </p:nvSpPr>
          <p:spPr>
            <a:xfrm>
              <a:off x="542610" y="994786"/>
              <a:ext cx="1356527" cy="2713054"/>
            </a:xfrm>
            <a:custGeom>
              <a:avLst/>
              <a:gdLst/>
              <a:ahLst/>
              <a:cxnLst/>
              <a:rect l="l" t="t" r="r" b="b"/>
              <a:pathLst>
                <a:path w="1356527" h="2713054" extrusionOk="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close/>
                  <a:moveTo>
                    <a:pt x="0" y="271305"/>
                  </a:moveTo>
                  <a:lnTo>
                    <a:pt x="1356527" y="271305"/>
                  </a:lnTo>
                  <a:lnTo>
                    <a:pt x="1356527" y="1537397"/>
                  </a:lnTo>
                  <a:lnTo>
                    <a:pt x="0" y="1537397"/>
                  </a:lnTo>
                  <a:close/>
                  <a:moveTo>
                    <a:pt x="1356527" y="2461128"/>
                  </a:moveTo>
                  <a:lnTo>
                    <a:pt x="1356527" y="2545104"/>
                  </a:lnTo>
                  <a:cubicBezTo>
                    <a:pt x="1356527" y="2589647"/>
                    <a:pt x="1337471" y="2632366"/>
                    <a:pt x="1303552" y="2663863"/>
                  </a:cubicBezTo>
                  <a:cubicBezTo>
                    <a:pt x="1269632" y="2695359"/>
                    <a:pt x="1223626" y="2713054"/>
                    <a:pt x="1175657" y="2713054"/>
                  </a:cubicBezTo>
                  <a:lnTo>
                    <a:pt x="180870" y="2713054"/>
                  </a:lnTo>
                  <a:cubicBezTo>
                    <a:pt x="132900" y="2713054"/>
                    <a:pt x="86895" y="2695359"/>
                    <a:pt x="52975" y="2663863"/>
                  </a:cubicBezTo>
                  <a:cubicBezTo>
                    <a:pt x="19056" y="2632366"/>
                    <a:pt x="0" y="2589647"/>
                    <a:pt x="0" y="2545104"/>
                  </a:cubicBezTo>
                  <a:lnTo>
                    <a:pt x="0" y="2461128"/>
                  </a:lnTo>
                  <a:close/>
                  <a:moveTo>
                    <a:pt x="1356527" y="2461128"/>
                  </a:moveTo>
                  <a:lnTo>
                    <a:pt x="0" y="2461128"/>
                  </a:lnTo>
                  <a:lnTo>
                    <a:pt x="0" y="1537397"/>
                  </a:lnTo>
                  <a:lnTo>
                    <a:pt x="1356527" y="1537397"/>
                  </a:lnTo>
                  <a:close/>
                </a:path>
              </a:pathLst>
            </a:custGeom>
            <a:solidFill>
              <a:srgbClr val="FFD9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77" name="Google Shape;377;p46"/>
            <p:cNvSpPr/>
            <p:nvPr/>
          </p:nvSpPr>
          <p:spPr>
            <a:xfrm>
              <a:off x="542610" y="994786"/>
              <a:ext cx="1356527" cy="2713054"/>
            </a:xfrm>
            <a:custGeom>
              <a:avLst/>
              <a:gdLst/>
              <a:ahLst/>
              <a:cxnLst/>
              <a:rect l="l" t="t" r="r" b="b"/>
              <a:pathLst>
                <a:path w="1356527" h="2713054" extrusionOk="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moveTo>
                    <a:pt x="1356527" y="1537397"/>
                  </a:moveTo>
                  <a:lnTo>
                    <a:pt x="1356527" y="271305"/>
                  </a:lnTo>
                  <a:moveTo>
                    <a:pt x="0" y="271305"/>
                  </a:moveTo>
                  <a:lnTo>
                    <a:pt x="0" y="1537397"/>
                  </a:lnTo>
                  <a:moveTo>
                    <a:pt x="1356527" y="1537397"/>
                  </a:moveTo>
                  <a:lnTo>
                    <a:pt x="1356527" y="2545104"/>
                  </a:lnTo>
                  <a:cubicBezTo>
                    <a:pt x="1356527" y="2589647"/>
                    <a:pt x="1337471" y="2632366"/>
                    <a:pt x="1303552" y="2663863"/>
                  </a:cubicBezTo>
                  <a:cubicBezTo>
                    <a:pt x="1269632" y="2695359"/>
                    <a:pt x="1223626" y="2713054"/>
                    <a:pt x="1175657" y="2713054"/>
                  </a:cubicBezTo>
                  <a:lnTo>
                    <a:pt x="180870" y="2713054"/>
                  </a:lnTo>
                  <a:cubicBezTo>
                    <a:pt x="132900" y="2713054"/>
                    <a:pt x="86895" y="2695359"/>
                    <a:pt x="52975" y="2663863"/>
                  </a:cubicBezTo>
                  <a:cubicBezTo>
                    <a:pt x="19056" y="2632366"/>
                    <a:pt x="0" y="2589647"/>
                    <a:pt x="0" y="2545104"/>
                  </a:cubicBezTo>
                  <a:lnTo>
                    <a:pt x="0" y="1537397"/>
                  </a:lnTo>
                </a:path>
              </a:pathLst>
            </a:custGeom>
            <a:noFill/>
            <a:ln w="113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78" name="Google Shape;378;p46"/>
          <p:cNvGrpSpPr/>
          <p:nvPr/>
        </p:nvGrpSpPr>
        <p:grpSpPr>
          <a:xfrm>
            <a:off x="2446773" y="1495312"/>
            <a:ext cx="1356527" cy="2034791"/>
            <a:chOff x="1989573" y="994786"/>
            <a:chExt cx="1356527" cy="2713054"/>
          </a:xfrm>
        </p:grpSpPr>
        <p:sp>
          <p:nvSpPr>
            <p:cNvPr id="379" name="Google Shape;379;p46"/>
            <p:cNvSpPr/>
            <p:nvPr/>
          </p:nvSpPr>
          <p:spPr>
            <a:xfrm>
              <a:off x="1989573" y="994786"/>
              <a:ext cx="1356527" cy="2713054"/>
            </a:xfrm>
            <a:custGeom>
              <a:avLst/>
              <a:gdLst/>
              <a:ahLst/>
              <a:cxnLst/>
              <a:rect l="l" t="t" r="r" b="b"/>
              <a:pathLst>
                <a:path w="1356527" h="2713054" extrusionOk="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close/>
                  <a:moveTo>
                    <a:pt x="0" y="271305"/>
                  </a:moveTo>
                  <a:lnTo>
                    <a:pt x="1356527" y="271305"/>
                  </a:lnTo>
                  <a:lnTo>
                    <a:pt x="1356527" y="1537397"/>
                  </a:lnTo>
                  <a:lnTo>
                    <a:pt x="0" y="1537397"/>
                  </a:lnTo>
                  <a:close/>
                  <a:moveTo>
                    <a:pt x="1356527" y="2461128"/>
                  </a:moveTo>
                  <a:lnTo>
                    <a:pt x="1356527" y="2545104"/>
                  </a:lnTo>
                  <a:cubicBezTo>
                    <a:pt x="1356527" y="2589647"/>
                    <a:pt x="1337471" y="2632366"/>
                    <a:pt x="1303552" y="2663863"/>
                  </a:cubicBezTo>
                  <a:cubicBezTo>
                    <a:pt x="1269632" y="2695359"/>
                    <a:pt x="1223626" y="2713054"/>
                    <a:pt x="1175657" y="2713054"/>
                  </a:cubicBezTo>
                  <a:lnTo>
                    <a:pt x="180870" y="2713054"/>
                  </a:lnTo>
                  <a:cubicBezTo>
                    <a:pt x="132900" y="2713054"/>
                    <a:pt x="86895" y="2695359"/>
                    <a:pt x="52975" y="2663863"/>
                  </a:cubicBezTo>
                  <a:cubicBezTo>
                    <a:pt x="19056" y="2632366"/>
                    <a:pt x="0" y="2589647"/>
                    <a:pt x="0" y="2545104"/>
                  </a:cubicBezTo>
                  <a:lnTo>
                    <a:pt x="0" y="2461128"/>
                  </a:lnTo>
                  <a:close/>
                  <a:moveTo>
                    <a:pt x="1356527" y="2461128"/>
                  </a:moveTo>
                  <a:lnTo>
                    <a:pt x="0" y="2461128"/>
                  </a:lnTo>
                  <a:lnTo>
                    <a:pt x="0" y="1537397"/>
                  </a:lnTo>
                  <a:lnTo>
                    <a:pt x="1356527" y="1537397"/>
                  </a:lnTo>
                  <a:close/>
                </a:path>
              </a:pathLst>
            </a:custGeom>
            <a:solidFill>
              <a:srgbClr val="FFE4C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80" name="Google Shape;380;p46"/>
            <p:cNvSpPr/>
            <p:nvPr/>
          </p:nvSpPr>
          <p:spPr>
            <a:xfrm>
              <a:off x="1989573" y="994786"/>
              <a:ext cx="1356527" cy="2713054"/>
            </a:xfrm>
            <a:custGeom>
              <a:avLst/>
              <a:gdLst/>
              <a:ahLst/>
              <a:cxnLst/>
              <a:rect l="l" t="t" r="r" b="b"/>
              <a:pathLst>
                <a:path w="1356527" h="2713054" extrusionOk="0">
                  <a:moveTo>
                    <a:pt x="1356527" y="1537397"/>
                  </a:moveTo>
                  <a:lnTo>
                    <a:pt x="1356527" y="271305"/>
                  </a:lnTo>
                  <a:moveTo>
                    <a:pt x="0" y="271305"/>
                  </a:moveTo>
                  <a:lnTo>
                    <a:pt x="0" y="1537397"/>
                  </a:lnTo>
                  <a:moveTo>
                    <a:pt x="1356527" y="1537397"/>
                  </a:moveTo>
                  <a:lnTo>
                    <a:pt x="1356527" y="2545104"/>
                  </a:lnTo>
                  <a:cubicBezTo>
                    <a:pt x="1356527" y="2589647"/>
                    <a:pt x="1337471" y="2632366"/>
                    <a:pt x="1303552" y="2663863"/>
                  </a:cubicBezTo>
                  <a:cubicBezTo>
                    <a:pt x="1269632" y="2695359"/>
                    <a:pt x="1223626" y="2713054"/>
                    <a:pt x="1175657" y="2713054"/>
                  </a:cubicBezTo>
                  <a:lnTo>
                    <a:pt x="180870" y="2713054"/>
                  </a:lnTo>
                  <a:cubicBezTo>
                    <a:pt x="132900" y="2713054"/>
                    <a:pt x="86895" y="2695359"/>
                    <a:pt x="52975" y="2663863"/>
                  </a:cubicBezTo>
                  <a:cubicBezTo>
                    <a:pt x="19056" y="2632366"/>
                    <a:pt x="0" y="2589647"/>
                    <a:pt x="0" y="2545104"/>
                  </a:cubicBezTo>
                  <a:lnTo>
                    <a:pt x="0" y="1537397"/>
                  </a:lnTo>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path>
              </a:pathLst>
            </a:custGeom>
            <a:noFill/>
            <a:ln w="113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81" name="Google Shape;381;p46"/>
          <p:cNvGrpSpPr/>
          <p:nvPr/>
        </p:nvGrpSpPr>
        <p:grpSpPr>
          <a:xfrm>
            <a:off x="3893736" y="1495312"/>
            <a:ext cx="1356527" cy="2034791"/>
            <a:chOff x="3436536" y="994786"/>
            <a:chExt cx="1356527" cy="2713054"/>
          </a:xfrm>
        </p:grpSpPr>
        <p:sp>
          <p:nvSpPr>
            <p:cNvPr id="382" name="Google Shape;382;p46"/>
            <p:cNvSpPr/>
            <p:nvPr/>
          </p:nvSpPr>
          <p:spPr>
            <a:xfrm>
              <a:off x="3436536" y="994786"/>
              <a:ext cx="1356527" cy="2713054"/>
            </a:xfrm>
            <a:custGeom>
              <a:avLst/>
              <a:gdLst/>
              <a:ahLst/>
              <a:cxnLst/>
              <a:rect l="l" t="t" r="r" b="b"/>
              <a:pathLst>
                <a:path w="1356527" h="2713054" extrusionOk="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close/>
                  <a:moveTo>
                    <a:pt x="0" y="271305"/>
                  </a:moveTo>
                  <a:lnTo>
                    <a:pt x="1356527" y="271305"/>
                  </a:lnTo>
                  <a:lnTo>
                    <a:pt x="1356527" y="1537397"/>
                  </a:lnTo>
                  <a:lnTo>
                    <a:pt x="0" y="1537397"/>
                  </a:lnTo>
                  <a:close/>
                  <a:moveTo>
                    <a:pt x="1356527" y="2461128"/>
                  </a:moveTo>
                  <a:lnTo>
                    <a:pt x="1356527" y="2545104"/>
                  </a:lnTo>
                  <a:cubicBezTo>
                    <a:pt x="1356527" y="2589647"/>
                    <a:pt x="1337471" y="2632366"/>
                    <a:pt x="1303552" y="2663863"/>
                  </a:cubicBezTo>
                  <a:cubicBezTo>
                    <a:pt x="1269632" y="2695359"/>
                    <a:pt x="1223626" y="2713054"/>
                    <a:pt x="1175657" y="2713054"/>
                  </a:cubicBezTo>
                  <a:lnTo>
                    <a:pt x="180870" y="2713054"/>
                  </a:lnTo>
                  <a:cubicBezTo>
                    <a:pt x="132900" y="2713054"/>
                    <a:pt x="86895" y="2695359"/>
                    <a:pt x="52975" y="2663863"/>
                  </a:cubicBezTo>
                  <a:cubicBezTo>
                    <a:pt x="19056" y="2632366"/>
                    <a:pt x="0" y="2589647"/>
                    <a:pt x="0" y="2545104"/>
                  </a:cubicBezTo>
                  <a:lnTo>
                    <a:pt x="0" y="2461128"/>
                  </a:lnTo>
                  <a:close/>
                  <a:moveTo>
                    <a:pt x="1356527" y="2461128"/>
                  </a:moveTo>
                  <a:lnTo>
                    <a:pt x="0" y="2461128"/>
                  </a:lnTo>
                  <a:lnTo>
                    <a:pt x="0" y="1537397"/>
                  </a:lnTo>
                  <a:lnTo>
                    <a:pt x="1356527" y="1537397"/>
                  </a:lnTo>
                  <a:close/>
                </a:path>
              </a:pathLst>
            </a:custGeom>
            <a:solidFill>
              <a:srgbClr val="FFF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83" name="Google Shape;383;p46"/>
            <p:cNvSpPr/>
            <p:nvPr/>
          </p:nvSpPr>
          <p:spPr>
            <a:xfrm>
              <a:off x="3436536" y="994786"/>
              <a:ext cx="1356527" cy="2713054"/>
            </a:xfrm>
            <a:custGeom>
              <a:avLst/>
              <a:gdLst/>
              <a:ahLst/>
              <a:cxnLst/>
              <a:rect l="l" t="t" r="r" b="b"/>
              <a:pathLst>
                <a:path w="1356527" h="2713054" extrusionOk="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moveTo>
                    <a:pt x="1356527" y="1537397"/>
                  </a:moveTo>
                  <a:lnTo>
                    <a:pt x="1356527" y="271305"/>
                  </a:lnTo>
                  <a:moveTo>
                    <a:pt x="0" y="271305"/>
                  </a:moveTo>
                  <a:lnTo>
                    <a:pt x="0" y="1537397"/>
                  </a:lnTo>
                  <a:moveTo>
                    <a:pt x="1356527" y="1537397"/>
                  </a:moveTo>
                  <a:lnTo>
                    <a:pt x="1356527" y="2545104"/>
                  </a:lnTo>
                  <a:cubicBezTo>
                    <a:pt x="1356527" y="2589647"/>
                    <a:pt x="1337471" y="2632366"/>
                    <a:pt x="1303552" y="2663863"/>
                  </a:cubicBezTo>
                  <a:cubicBezTo>
                    <a:pt x="1269632" y="2695359"/>
                    <a:pt x="1223626" y="2713054"/>
                    <a:pt x="1175657" y="2713054"/>
                  </a:cubicBezTo>
                  <a:lnTo>
                    <a:pt x="180870" y="2713054"/>
                  </a:lnTo>
                  <a:cubicBezTo>
                    <a:pt x="132900" y="2713054"/>
                    <a:pt x="86895" y="2695359"/>
                    <a:pt x="52975" y="2663863"/>
                  </a:cubicBezTo>
                  <a:cubicBezTo>
                    <a:pt x="19056" y="2632366"/>
                    <a:pt x="0" y="2589647"/>
                    <a:pt x="0" y="2545104"/>
                  </a:cubicBezTo>
                  <a:lnTo>
                    <a:pt x="0" y="1537397"/>
                  </a:lnTo>
                </a:path>
              </a:pathLst>
            </a:custGeom>
            <a:noFill/>
            <a:ln w="113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84" name="Google Shape;384;p46"/>
          <p:cNvGrpSpPr/>
          <p:nvPr/>
        </p:nvGrpSpPr>
        <p:grpSpPr>
          <a:xfrm>
            <a:off x="5340698" y="1495312"/>
            <a:ext cx="1356527" cy="2034791"/>
            <a:chOff x="4883498" y="994786"/>
            <a:chExt cx="1356527" cy="2713054"/>
          </a:xfrm>
        </p:grpSpPr>
        <p:sp>
          <p:nvSpPr>
            <p:cNvPr id="385" name="Google Shape;385;p46"/>
            <p:cNvSpPr/>
            <p:nvPr/>
          </p:nvSpPr>
          <p:spPr>
            <a:xfrm>
              <a:off x="4883498" y="994786"/>
              <a:ext cx="1356527" cy="2713054"/>
            </a:xfrm>
            <a:custGeom>
              <a:avLst/>
              <a:gdLst/>
              <a:ahLst/>
              <a:cxnLst/>
              <a:rect l="l" t="t" r="r" b="b"/>
              <a:pathLst>
                <a:path w="1356527" h="2713054" extrusionOk="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close/>
                  <a:moveTo>
                    <a:pt x="0" y="271305"/>
                  </a:moveTo>
                  <a:lnTo>
                    <a:pt x="1356527" y="271305"/>
                  </a:lnTo>
                  <a:lnTo>
                    <a:pt x="1356527" y="1537397"/>
                  </a:lnTo>
                  <a:lnTo>
                    <a:pt x="0" y="1537397"/>
                  </a:lnTo>
                  <a:close/>
                  <a:moveTo>
                    <a:pt x="1356527" y="2461128"/>
                  </a:moveTo>
                  <a:lnTo>
                    <a:pt x="1356527" y="2545104"/>
                  </a:lnTo>
                  <a:cubicBezTo>
                    <a:pt x="1356527" y="2589647"/>
                    <a:pt x="1337471" y="2632366"/>
                    <a:pt x="1303552" y="2663863"/>
                  </a:cubicBezTo>
                  <a:cubicBezTo>
                    <a:pt x="1269632" y="2695359"/>
                    <a:pt x="1223626" y="2713054"/>
                    <a:pt x="1175657" y="2713054"/>
                  </a:cubicBezTo>
                  <a:lnTo>
                    <a:pt x="180870" y="2713054"/>
                  </a:lnTo>
                  <a:cubicBezTo>
                    <a:pt x="132900" y="2713054"/>
                    <a:pt x="86895" y="2695359"/>
                    <a:pt x="52975" y="2663863"/>
                  </a:cubicBezTo>
                  <a:cubicBezTo>
                    <a:pt x="19056" y="2632366"/>
                    <a:pt x="0" y="2589647"/>
                    <a:pt x="0" y="2545104"/>
                  </a:cubicBezTo>
                  <a:lnTo>
                    <a:pt x="0" y="2461128"/>
                  </a:lnTo>
                  <a:close/>
                  <a:moveTo>
                    <a:pt x="1356527" y="2461128"/>
                  </a:moveTo>
                  <a:lnTo>
                    <a:pt x="0" y="2461128"/>
                  </a:lnTo>
                  <a:lnTo>
                    <a:pt x="0" y="1537397"/>
                  </a:lnTo>
                  <a:lnTo>
                    <a:pt x="1356527" y="1537397"/>
                  </a:lnTo>
                  <a:close/>
                </a:path>
              </a:pathLst>
            </a:custGeom>
            <a:solidFill>
              <a:srgbClr val="C8FF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86" name="Google Shape;386;p46"/>
            <p:cNvSpPr/>
            <p:nvPr/>
          </p:nvSpPr>
          <p:spPr>
            <a:xfrm>
              <a:off x="4883498" y="994786"/>
              <a:ext cx="1356527" cy="2713054"/>
            </a:xfrm>
            <a:custGeom>
              <a:avLst/>
              <a:gdLst/>
              <a:ahLst/>
              <a:cxnLst/>
              <a:rect l="l" t="t" r="r" b="b"/>
              <a:pathLst>
                <a:path w="1356527" h="2713054" extrusionOk="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moveTo>
                    <a:pt x="1356527" y="1537397"/>
                  </a:moveTo>
                  <a:lnTo>
                    <a:pt x="1356527" y="271305"/>
                  </a:lnTo>
                  <a:moveTo>
                    <a:pt x="0" y="271305"/>
                  </a:moveTo>
                  <a:lnTo>
                    <a:pt x="0" y="1537397"/>
                  </a:lnTo>
                  <a:moveTo>
                    <a:pt x="1356527" y="1537397"/>
                  </a:moveTo>
                  <a:lnTo>
                    <a:pt x="1356527" y="2545104"/>
                  </a:lnTo>
                  <a:cubicBezTo>
                    <a:pt x="1356527" y="2589647"/>
                    <a:pt x="1337471" y="2632366"/>
                    <a:pt x="1303552" y="2663863"/>
                  </a:cubicBezTo>
                  <a:cubicBezTo>
                    <a:pt x="1269632" y="2695359"/>
                    <a:pt x="1223626" y="2713054"/>
                    <a:pt x="1175657" y="2713054"/>
                  </a:cubicBezTo>
                  <a:lnTo>
                    <a:pt x="180870" y="2713054"/>
                  </a:lnTo>
                  <a:cubicBezTo>
                    <a:pt x="132900" y="2713054"/>
                    <a:pt x="86895" y="2695359"/>
                    <a:pt x="52975" y="2663863"/>
                  </a:cubicBezTo>
                  <a:cubicBezTo>
                    <a:pt x="19056" y="2632366"/>
                    <a:pt x="0" y="2589647"/>
                    <a:pt x="0" y="2545104"/>
                  </a:cubicBezTo>
                  <a:lnTo>
                    <a:pt x="0" y="1537397"/>
                  </a:lnTo>
                </a:path>
              </a:pathLst>
            </a:custGeom>
            <a:noFill/>
            <a:ln w="113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87" name="Google Shape;387;p46"/>
          <p:cNvGrpSpPr/>
          <p:nvPr/>
        </p:nvGrpSpPr>
        <p:grpSpPr>
          <a:xfrm>
            <a:off x="6787661" y="1499762"/>
            <a:ext cx="1356527" cy="2034791"/>
            <a:chOff x="6330461" y="994786"/>
            <a:chExt cx="1356527" cy="2713054"/>
          </a:xfrm>
        </p:grpSpPr>
        <p:sp>
          <p:nvSpPr>
            <p:cNvPr id="388" name="Google Shape;388;p46"/>
            <p:cNvSpPr/>
            <p:nvPr/>
          </p:nvSpPr>
          <p:spPr>
            <a:xfrm>
              <a:off x="6330461" y="994786"/>
              <a:ext cx="1356527" cy="2713054"/>
            </a:xfrm>
            <a:custGeom>
              <a:avLst/>
              <a:gdLst/>
              <a:ahLst/>
              <a:cxnLst/>
              <a:rect l="l" t="t" r="r" b="b"/>
              <a:pathLst>
                <a:path w="1356527" h="2713054" extrusionOk="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close/>
                  <a:moveTo>
                    <a:pt x="0" y="271305"/>
                  </a:moveTo>
                  <a:lnTo>
                    <a:pt x="1356527" y="271305"/>
                  </a:lnTo>
                  <a:lnTo>
                    <a:pt x="1356527" y="1537397"/>
                  </a:lnTo>
                  <a:lnTo>
                    <a:pt x="0" y="1537397"/>
                  </a:lnTo>
                  <a:close/>
                  <a:moveTo>
                    <a:pt x="1356527" y="2461128"/>
                  </a:moveTo>
                  <a:lnTo>
                    <a:pt x="1356527" y="2545104"/>
                  </a:lnTo>
                  <a:cubicBezTo>
                    <a:pt x="1356527" y="2589647"/>
                    <a:pt x="1337471" y="2632366"/>
                    <a:pt x="1303552" y="2663863"/>
                  </a:cubicBezTo>
                  <a:cubicBezTo>
                    <a:pt x="1269632" y="2695359"/>
                    <a:pt x="1223626" y="2713054"/>
                    <a:pt x="1175657" y="2713054"/>
                  </a:cubicBezTo>
                  <a:lnTo>
                    <a:pt x="180870" y="2713054"/>
                  </a:lnTo>
                  <a:cubicBezTo>
                    <a:pt x="132900" y="2713054"/>
                    <a:pt x="86895" y="2695359"/>
                    <a:pt x="52975" y="2663863"/>
                  </a:cubicBezTo>
                  <a:cubicBezTo>
                    <a:pt x="19056" y="2632366"/>
                    <a:pt x="0" y="2589647"/>
                    <a:pt x="0" y="2545104"/>
                  </a:cubicBezTo>
                  <a:lnTo>
                    <a:pt x="0" y="2461128"/>
                  </a:lnTo>
                  <a:close/>
                  <a:moveTo>
                    <a:pt x="1356527" y="2461128"/>
                  </a:moveTo>
                  <a:lnTo>
                    <a:pt x="0" y="2461128"/>
                  </a:lnTo>
                  <a:lnTo>
                    <a:pt x="0" y="1537397"/>
                  </a:lnTo>
                  <a:lnTo>
                    <a:pt x="1356527" y="1537397"/>
                  </a:lnTo>
                  <a:close/>
                </a:path>
              </a:pathLst>
            </a:custGeom>
            <a:solidFill>
              <a:srgbClr val="DCE9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89" name="Google Shape;389;p46"/>
            <p:cNvSpPr/>
            <p:nvPr/>
          </p:nvSpPr>
          <p:spPr>
            <a:xfrm>
              <a:off x="6330461" y="994786"/>
              <a:ext cx="1356527" cy="2713054"/>
            </a:xfrm>
            <a:custGeom>
              <a:avLst/>
              <a:gdLst/>
              <a:ahLst/>
              <a:cxnLst/>
              <a:rect l="l" t="t" r="r" b="b"/>
              <a:pathLst>
                <a:path w="1356527" h="2713054" extrusionOk="0">
                  <a:moveTo>
                    <a:pt x="0" y="271305"/>
                  </a:moveTo>
                  <a:lnTo>
                    <a:pt x="0" y="180870"/>
                  </a:lnTo>
                  <a:cubicBezTo>
                    <a:pt x="0" y="132900"/>
                    <a:pt x="19056" y="86895"/>
                    <a:pt x="52975" y="52975"/>
                  </a:cubicBezTo>
                  <a:cubicBezTo>
                    <a:pt x="86895" y="19056"/>
                    <a:pt x="132900" y="0"/>
                    <a:pt x="180870" y="0"/>
                  </a:cubicBezTo>
                  <a:lnTo>
                    <a:pt x="1175657" y="0"/>
                  </a:lnTo>
                  <a:cubicBezTo>
                    <a:pt x="1223626" y="0"/>
                    <a:pt x="1269632" y="19056"/>
                    <a:pt x="1303552" y="52975"/>
                  </a:cubicBezTo>
                  <a:cubicBezTo>
                    <a:pt x="1337471" y="86895"/>
                    <a:pt x="1356527" y="132900"/>
                    <a:pt x="1356527" y="180870"/>
                  </a:cubicBezTo>
                  <a:lnTo>
                    <a:pt x="1356527" y="271305"/>
                  </a:lnTo>
                  <a:moveTo>
                    <a:pt x="1356527" y="1537397"/>
                  </a:moveTo>
                  <a:lnTo>
                    <a:pt x="1356527" y="271305"/>
                  </a:lnTo>
                  <a:moveTo>
                    <a:pt x="0" y="271305"/>
                  </a:moveTo>
                  <a:lnTo>
                    <a:pt x="0" y="1537397"/>
                  </a:lnTo>
                  <a:moveTo>
                    <a:pt x="1356527" y="1537397"/>
                  </a:moveTo>
                  <a:lnTo>
                    <a:pt x="1356527" y="2545104"/>
                  </a:lnTo>
                  <a:cubicBezTo>
                    <a:pt x="1356527" y="2589647"/>
                    <a:pt x="1337471" y="2632366"/>
                    <a:pt x="1303552" y="2663863"/>
                  </a:cubicBezTo>
                  <a:cubicBezTo>
                    <a:pt x="1269632" y="2695359"/>
                    <a:pt x="1223626" y="2713054"/>
                    <a:pt x="1175657" y="2713054"/>
                  </a:cubicBezTo>
                  <a:lnTo>
                    <a:pt x="180870" y="2713054"/>
                  </a:lnTo>
                  <a:cubicBezTo>
                    <a:pt x="132900" y="2713054"/>
                    <a:pt x="86895" y="2695359"/>
                    <a:pt x="52975" y="2663863"/>
                  </a:cubicBezTo>
                  <a:cubicBezTo>
                    <a:pt x="19056" y="2632366"/>
                    <a:pt x="0" y="2589647"/>
                    <a:pt x="0" y="2545104"/>
                  </a:cubicBezTo>
                  <a:lnTo>
                    <a:pt x="0" y="1537397"/>
                  </a:lnTo>
                </a:path>
              </a:pathLst>
            </a:custGeom>
            <a:noFill/>
            <a:ln w="113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90" name="Google Shape;390;p46"/>
          <p:cNvSpPr/>
          <p:nvPr/>
        </p:nvSpPr>
        <p:spPr>
          <a:xfrm>
            <a:off x="728505" y="2722381"/>
            <a:ext cx="7686989" cy="813921"/>
          </a:xfrm>
          <a:custGeom>
            <a:avLst/>
            <a:gdLst/>
            <a:ahLst/>
            <a:cxnLst/>
            <a:rect l="l" t="t" r="r" b="b"/>
            <a:pathLst>
              <a:path w="7686989" h="1085228" extrusionOk="0">
                <a:moveTo>
                  <a:pt x="7649307" y="972178"/>
                </a:moveTo>
                <a:lnTo>
                  <a:pt x="7596553" y="1032468"/>
                </a:lnTo>
                <a:lnTo>
                  <a:pt x="7543800" y="972178"/>
                </a:lnTo>
                <a:moveTo>
                  <a:pt x="7543800" y="972178"/>
                </a:moveTo>
                <a:lnTo>
                  <a:pt x="7596553" y="1032468"/>
                </a:lnTo>
                <a:lnTo>
                  <a:pt x="7649307" y="972178"/>
                </a:lnTo>
                <a:moveTo>
                  <a:pt x="7272494" y="806380"/>
                </a:moveTo>
                <a:lnTo>
                  <a:pt x="7325248" y="746090"/>
                </a:lnTo>
                <a:lnTo>
                  <a:pt x="7378002" y="806380"/>
                </a:lnTo>
                <a:moveTo>
                  <a:pt x="7378002" y="806380"/>
                </a:moveTo>
                <a:lnTo>
                  <a:pt x="7325248" y="746090"/>
                </a:lnTo>
                <a:lnTo>
                  <a:pt x="7272494" y="806380"/>
                </a:lnTo>
                <a:moveTo>
                  <a:pt x="7272494" y="896815"/>
                </a:moveTo>
                <a:lnTo>
                  <a:pt x="7325248" y="836525"/>
                </a:lnTo>
                <a:lnTo>
                  <a:pt x="7378002" y="896815"/>
                </a:lnTo>
                <a:moveTo>
                  <a:pt x="7378002" y="896815"/>
                </a:moveTo>
                <a:lnTo>
                  <a:pt x="7325248" y="836525"/>
                </a:lnTo>
                <a:lnTo>
                  <a:pt x="7272494" y="896815"/>
                </a:lnTo>
                <a:moveTo>
                  <a:pt x="7272494" y="987250"/>
                </a:moveTo>
                <a:lnTo>
                  <a:pt x="7325248" y="926960"/>
                </a:lnTo>
                <a:lnTo>
                  <a:pt x="7378002" y="987250"/>
                </a:lnTo>
                <a:moveTo>
                  <a:pt x="7378002" y="987250"/>
                </a:moveTo>
                <a:lnTo>
                  <a:pt x="7325248" y="926960"/>
                </a:lnTo>
                <a:lnTo>
                  <a:pt x="7272494" y="987250"/>
                </a:lnTo>
                <a:moveTo>
                  <a:pt x="6933362" y="634784"/>
                </a:moveTo>
                <a:lnTo>
                  <a:pt x="7053942" y="537415"/>
                </a:lnTo>
                <a:lnTo>
                  <a:pt x="7174523" y="634784"/>
                </a:lnTo>
                <a:moveTo>
                  <a:pt x="7174523" y="634784"/>
                </a:moveTo>
                <a:lnTo>
                  <a:pt x="7053942" y="537415"/>
                </a:lnTo>
                <a:lnTo>
                  <a:pt x="6933362" y="634784"/>
                </a:lnTo>
                <a:moveTo>
                  <a:pt x="6933362" y="780903"/>
                </a:moveTo>
                <a:lnTo>
                  <a:pt x="7053942" y="683459"/>
                </a:lnTo>
                <a:lnTo>
                  <a:pt x="7174523" y="780903"/>
                </a:lnTo>
                <a:moveTo>
                  <a:pt x="7174523" y="780903"/>
                </a:moveTo>
                <a:lnTo>
                  <a:pt x="7053942" y="683459"/>
                </a:lnTo>
                <a:lnTo>
                  <a:pt x="6933362" y="780903"/>
                </a:lnTo>
                <a:moveTo>
                  <a:pt x="6933362" y="926961"/>
                </a:moveTo>
                <a:lnTo>
                  <a:pt x="7053942" y="829592"/>
                </a:lnTo>
                <a:lnTo>
                  <a:pt x="7174523" y="926961"/>
                </a:lnTo>
                <a:moveTo>
                  <a:pt x="7174523" y="926961"/>
                </a:moveTo>
                <a:lnTo>
                  <a:pt x="7053942" y="829592"/>
                </a:lnTo>
                <a:lnTo>
                  <a:pt x="6933362" y="926961"/>
                </a:lnTo>
                <a:moveTo>
                  <a:pt x="964641" y="634784"/>
                </a:moveTo>
                <a:lnTo>
                  <a:pt x="1085221" y="537415"/>
                </a:lnTo>
                <a:lnTo>
                  <a:pt x="1205802" y="634784"/>
                </a:lnTo>
                <a:moveTo>
                  <a:pt x="1205802" y="634784"/>
                </a:moveTo>
                <a:lnTo>
                  <a:pt x="1085221" y="537415"/>
                </a:lnTo>
                <a:lnTo>
                  <a:pt x="964641" y="634784"/>
                </a:lnTo>
                <a:moveTo>
                  <a:pt x="964641" y="780903"/>
                </a:moveTo>
                <a:lnTo>
                  <a:pt x="1085221" y="683459"/>
                </a:lnTo>
                <a:lnTo>
                  <a:pt x="1205802" y="780903"/>
                </a:lnTo>
                <a:moveTo>
                  <a:pt x="1205802" y="780903"/>
                </a:moveTo>
                <a:lnTo>
                  <a:pt x="1085221" y="683459"/>
                </a:lnTo>
                <a:lnTo>
                  <a:pt x="964641" y="780903"/>
                </a:lnTo>
                <a:moveTo>
                  <a:pt x="964641" y="926961"/>
                </a:moveTo>
                <a:lnTo>
                  <a:pt x="1085221" y="829592"/>
                </a:lnTo>
                <a:lnTo>
                  <a:pt x="1205802" y="926961"/>
                </a:lnTo>
                <a:moveTo>
                  <a:pt x="1205802" y="926961"/>
                </a:moveTo>
                <a:lnTo>
                  <a:pt x="1085221" y="829592"/>
                </a:lnTo>
                <a:lnTo>
                  <a:pt x="964641" y="926961"/>
                </a:lnTo>
                <a:moveTo>
                  <a:pt x="512465" y="634784"/>
                </a:moveTo>
                <a:lnTo>
                  <a:pt x="633046" y="537415"/>
                </a:lnTo>
                <a:lnTo>
                  <a:pt x="753626" y="634784"/>
                </a:lnTo>
                <a:moveTo>
                  <a:pt x="753626" y="634784"/>
                </a:moveTo>
                <a:lnTo>
                  <a:pt x="633046" y="537415"/>
                </a:lnTo>
                <a:lnTo>
                  <a:pt x="512465" y="634784"/>
                </a:lnTo>
                <a:moveTo>
                  <a:pt x="512465" y="780903"/>
                </a:moveTo>
                <a:lnTo>
                  <a:pt x="633046" y="683459"/>
                </a:lnTo>
                <a:lnTo>
                  <a:pt x="753626" y="780903"/>
                </a:lnTo>
                <a:moveTo>
                  <a:pt x="753626" y="780903"/>
                </a:moveTo>
                <a:lnTo>
                  <a:pt x="633046" y="683459"/>
                </a:lnTo>
                <a:lnTo>
                  <a:pt x="512465" y="780903"/>
                </a:lnTo>
                <a:moveTo>
                  <a:pt x="512465" y="926961"/>
                </a:moveTo>
                <a:lnTo>
                  <a:pt x="633046" y="829592"/>
                </a:lnTo>
                <a:lnTo>
                  <a:pt x="753626" y="926961"/>
                </a:lnTo>
                <a:moveTo>
                  <a:pt x="753626" y="926961"/>
                </a:moveTo>
                <a:lnTo>
                  <a:pt x="633046" y="829592"/>
                </a:lnTo>
                <a:lnTo>
                  <a:pt x="512465" y="926961"/>
                </a:lnTo>
                <a:moveTo>
                  <a:pt x="291728" y="827866"/>
                </a:moveTo>
                <a:lnTo>
                  <a:pt x="360685" y="772172"/>
                </a:lnTo>
                <a:lnTo>
                  <a:pt x="429567" y="827866"/>
                </a:lnTo>
                <a:moveTo>
                  <a:pt x="429567" y="827866"/>
                </a:moveTo>
                <a:lnTo>
                  <a:pt x="360685" y="772172"/>
                </a:lnTo>
                <a:lnTo>
                  <a:pt x="291728" y="827866"/>
                </a:lnTo>
                <a:moveTo>
                  <a:pt x="291728" y="911278"/>
                </a:moveTo>
                <a:lnTo>
                  <a:pt x="360685" y="855660"/>
                </a:lnTo>
                <a:lnTo>
                  <a:pt x="429567" y="911278"/>
                </a:lnTo>
                <a:moveTo>
                  <a:pt x="429567" y="911278"/>
                </a:moveTo>
                <a:lnTo>
                  <a:pt x="360685" y="855660"/>
                </a:lnTo>
                <a:lnTo>
                  <a:pt x="291728" y="911278"/>
                </a:lnTo>
                <a:moveTo>
                  <a:pt x="291728" y="994780"/>
                </a:moveTo>
                <a:lnTo>
                  <a:pt x="360685" y="939162"/>
                </a:lnTo>
                <a:lnTo>
                  <a:pt x="429567" y="994780"/>
                </a:lnTo>
                <a:moveTo>
                  <a:pt x="429567" y="994780"/>
                </a:moveTo>
                <a:lnTo>
                  <a:pt x="360685" y="939162"/>
                </a:lnTo>
                <a:lnTo>
                  <a:pt x="291728" y="994780"/>
                </a:lnTo>
                <a:moveTo>
                  <a:pt x="6925826" y="972178"/>
                </a:moveTo>
                <a:lnTo>
                  <a:pt x="6873072" y="1032468"/>
                </a:lnTo>
                <a:lnTo>
                  <a:pt x="6820318" y="972178"/>
                </a:lnTo>
                <a:moveTo>
                  <a:pt x="6820318" y="972178"/>
                </a:moveTo>
                <a:lnTo>
                  <a:pt x="6873072" y="1032468"/>
                </a:lnTo>
                <a:lnTo>
                  <a:pt x="6925826" y="972178"/>
                </a:lnTo>
                <a:moveTo>
                  <a:pt x="2494503" y="972178"/>
                </a:moveTo>
                <a:lnTo>
                  <a:pt x="2441749" y="1032468"/>
                </a:lnTo>
                <a:lnTo>
                  <a:pt x="2388995" y="972178"/>
                </a:lnTo>
                <a:moveTo>
                  <a:pt x="2388995" y="972178"/>
                </a:moveTo>
                <a:lnTo>
                  <a:pt x="2441749" y="1032468"/>
                </a:lnTo>
                <a:lnTo>
                  <a:pt x="2494503" y="972178"/>
                </a:lnTo>
                <a:moveTo>
                  <a:pt x="2313632" y="972178"/>
                </a:moveTo>
                <a:lnTo>
                  <a:pt x="2260879" y="1032468"/>
                </a:lnTo>
                <a:lnTo>
                  <a:pt x="2208125" y="972178"/>
                </a:lnTo>
                <a:moveTo>
                  <a:pt x="2208125" y="972178"/>
                </a:moveTo>
                <a:lnTo>
                  <a:pt x="2260879" y="1032468"/>
                </a:lnTo>
                <a:lnTo>
                  <a:pt x="2313632" y="972178"/>
                </a:lnTo>
                <a:moveTo>
                  <a:pt x="2132762" y="972178"/>
                </a:moveTo>
                <a:lnTo>
                  <a:pt x="2080008" y="1032468"/>
                </a:lnTo>
                <a:lnTo>
                  <a:pt x="2027254" y="972178"/>
                </a:lnTo>
                <a:moveTo>
                  <a:pt x="2027254" y="972178"/>
                </a:moveTo>
                <a:lnTo>
                  <a:pt x="2080008" y="1032468"/>
                </a:lnTo>
                <a:lnTo>
                  <a:pt x="2132762" y="972178"/>
                </a:lnTo>
                <a:moveTo>
                  <a:pt x="866670" y="972178"/>
                </a:moveTo>
                <a:lnTo>
                  <a:pt x="813916" y="1032468"/>
                </a:lnTo>
                <a:lnTo>
                  <a:pt x="761162" y="972178"/>
                </a:lnTo>
                <a:moveTo>
                  <a:pt x="761162" y="972178"/>
                </a:moveTo>
                <a:lnTo>
                  <a:pt x="813916" y="1032468"/>
                </a:lnTo>
                <a:lnTo>
                  <a:pt x="866670" y="972178"/>
                </a:lnTo>
                <a:moveTo>
                  <a:pt x="143189" y="972178"/>
                </a:moveTo>
                <a:lnTo>
                  <a:pt x="90435" y="1032468"/>
                </a:lnTo>
                <a:lnTo>
                  <a:pt x="37681" y="972178"/>
                </a:lnTo>
                <a:moveTo>
                  <a:pt x="37681" y="972178"/>
                </a:moveTo>
                <a:lnTo>
                  <a:pt x="90435" y="1032468"/>
                </a:lnTo>
                <a:lnTo>
                  <a:pt x="143189" y="972178"/>
                </a:lnTo>
                <a:moveTo>
                  <a:pt x="1201960" y="694391"/>
                </a:moveTo>
                <a:lnTo>
                  <a:pt x="1217560" y="697858"/>
                </a:lnTo>
                <a:cubicBezTo>
                  <a:pt x="1236326" y="701925"/>
                  <a:pt x="1255727" y="702097"/>
                  <a:pt x="1274562" y="698363"/>
                </a:cubicBezTo>
                <a:cubicBezTo>
                  <a:pt x="1293397" y="694630"/>
                  <a:pt x="1311266" y="687071"/>
                  <a:pt x="1327062" y="676154"/>
                </a:cubicBezTo>
                <a:lnTo>
                  <a:pt x="1411845" y="617596"/>
                </a:lnTo>
                <a:cubicBezTo>
                  <a:pt x="1424692" y="608698"/>
                  <a:pt x="1439387" y="602827"/>
                  <a:pt x="1454829" y="600426"/>
                </a:cubicBezTo>
                <a:cubicBezTo>
                  <a:pt x="1470271" y="598024"/>
                  <a:pt x="1486057" y="599154"/>
                  <a:pt x="1500999" y="603730"/>
                </a:cubicBezTo>
                <a:cubicBezTo>
                  <a:pt x="1515100" y="608037"/>
                  <a:pt x="1529958" y="609285"/>
                  <a:pt x="1544579" y="607387"/>
                </a:cubicBezTo>
                <a:cubicBezTo>
                  <a:pt x="1559200" y="605489"/>
                  <a:pt x="1573248" y="600491"/>
                  <a:pt x="1585782" y="592727"/>
                </a:cubicBezTo>
                <a:lnTo>
                  <a:pt x="1649689" y="553086"/>
                </a:lnTo>
                <a:cubicBezTo>
                  <a:pt x="1661394" y="545818"/>
                  <a:pt x="1675307" y="542963"/>
                  <a:pt x="1688928" y="545035"/>
                </a:cubicBezTo>
                <a:cubicBezTo>
                  <a:pt x="1702548" y="547107"/>
                  <a:pt x="1714983" y="553971"/>
                  <a:pt x="1723997" y="564390"/>
                </a:cubicBezTo>
                <a:lnTo>
                  <a:pt x="1880374" y="744733"/>
                </a:lnTo>
                <a:cubicBezTo>
                  <a:pt x="1917535" y="787553"/>
                  <a:pt x="1961448" y="824007"/>
                  <a:pt x="2010375" y="852652"/>
                </a:cubicBezTo>
                <a:lnTo>
                  <a:pt x="2162909" y="942032"/>
                </a:lnTo>
                <a:moveTo>
                  <a:pt x="1836133" y="693711"/>
                </a:moveTo>
                <a:cubicBezTo>
                  <a:pt x="1817640" y="680411"/>
                  <a:pt x="1797337" y="669829"/>
                  <a:pt x="1775843" y="662285"/>
                </a:cubicBezTo>
                <a:cubicBezTo>
                  <a:pt x="1768107" y="659447"/>
                  <a:pt x="1759840" y="658353"/>
                  <a:pt x="1751632" y="659083"/>
                </a:cubicBezTo>
                <a:cubicBezTo>
                  <a:pt x="1743424" y="659812"/>
                  <a:pt x="1735479" y="662347"/>
                  <a:pt x="1728365" y="666505"/>
                </a:cubicBezTo>
                <a:lnTo>
                  <a:pt x="1671692" y="699514"/>
                </a:lnTo>
                <a:moveTo>
                  <a:pt x="1766650" y="610437"/>
                </a:moveTo>
                <a:lnTo>
                  <a:pt x="1789258" y="613979"/>
                </a:lnTo>
                <a:moveTo>
                  <a:pt x="5833068" y="602901"/>
                </a:moveTo>
                <a:lnTo>
                  <a:pt x="5810459" y="606593"/>
                </a:lnTo>
                <a:moveTo>
                  <a:pt x="1766650" y="610437"/>
                </a:moveTo>
                <a:lnTo>
                  <a:pt x="1763485" y="609834"/>
                </a:lnTo>
                <a:lnTo>
                  <a:pt x="1763485" y="542610"/>
                </a:lnTo>
                <a:moveTo>
                  <a:pt x="1573721" y="935710"/>
                </a:moveTo>
                <a:lnTo>
                  <a:pt x="1624138" y="873610"/>
                </a:lnTo>
                <a:cubicBezTo>
                  <a:pt x="1627902" y="869002"/>
                  <a:pt x="1633054" y="865735"/>
                  <a:pt x="1638826" y="864296"/>
                </a:cubicBezTo>
                <a:cubicBezTo>
                  <a:pt x="1644598" y="862856"/>
                  <a:pt x="1650681" y="863321"/>
                  <a:pt x="1656167" y="865622"/>
                </a:cubicBezTo>
                <a:cubicBezTo>
                  <a:pt x="1673848" y="872677"/>
                  <a:pt x="1692103" y="878199"/>
                  <a:pt x="1710730" y="882126"/>
                </a:cubicBezTo>
                <a:cubicBezTo>
                  <a:pt x="1717534" y="883603"/>
                  <a:pt x="1723532" y="887584"/>
                  <a:pt x="1727536" y="893280"/>
                </a:cubicBezTo>
                <a:lnTo>
                  <a:pt x="1810435" y="1011674"/>
                </a:lnTo>
                <a:moveTo>
                  <a:pt x="1436714" y="927331"/>
                </a:moveTo>
                <a:lnTo>
                  <a:pt x="1505218" y="867041"/>
                </a:lnTo>
                <a:cubicBezTo>
                  <a:pt x="1511490" y="861488"/>
                  <a:pt x="1519328" y="858014"/>
                  <a:pt x="1527654" y="857097"/>
                </a:cubicBezTo>
                <a:cubicBezTo>
                  <a:pt x="1535980" y="856179"/>
                  <a:pt x="1544386" y="857862"/>
                  <a:pt x="1551717" y="861916"/>
                </a:cubicBezTo>
                <a:lnTo>
                  <a:pt x="1608314" y="892965"/>
                </a:lnTo>
                <a:moveTo>
                  <a:pt x="5501472" y="994792"/>
                </a:moveTo>
                <a:lnTo>
                  <a:pt x="5518127" y="959071"/>
                </a:lnTo>
                <a:cubicBezTo>
                  <a:pt x="5534923" y="924125"/>
                  <a:pt x="5554453" y="890559"/>
                  <a:pt x="5576533" y="858687"/>
                </a:cubicBezTo>
                <a:cubicBezTo>
                  <a:pt x="5596415" y="830045"/>
                  <a:pt x="5618300" y="802847"/>
                  <a:pt x="5642023" y="777297"/>
                </a:cubicBezTo>
                <a:lnTo>
                  <a:pt x="5685583" y="730420"/>
                </a:lnTo>
                <a:cubicBezTo>
                  <a:pt x="5688191" y="727614"/>
                  <a:pt x="5691415" y="725452"/>
                  <a:pt x="5695000" y="724101"/>
                </a:cubicBezTo>
                <a:cubicBezTo>
                  <a:pt x="5698585" y="722751"/>
                  <a:pt x="5702434" y="722249"/>
                  <a:pt x="5706246" y="722636"/>
                </a:cubicBezTo>
                <a:cubicBezTo>
                  <a:pt x="5710057" y="723023"/>
                  <a:pt x="5713727" y="724288"/>
                  <a:pt x="5716968" y="726332"/>
                </a:cubicBezTo>
                <a:cubicBezTo>
                  <a:pt x="5720208" y="728376"/>
                  <a:pt x="5722931" y="731142"/>
                  <a:pt x="5724922" y="734415"/>
                </a:cubicBezTo>
                <a:lnTo>
                  <a:pt x="5770140" y="808194"/>
                </a:lnTo>
                <a:cubicBezTo>
                  <a:pt x="5784775" y="832189"/>
                  <a:pt x="5806314" y="851207"/>
                  <a:pt x="5831937" y="862757"/>
                </a:cubicBezTo>
                <a:lnTo>
                  <a:pt x="5883259" y="886044"/>
                </a:lnTo>
                <a:cubicBezTo>
                  <a:pt x="5909942" y="898119"/>
                  <a:pt x="5931882" y="918681"/>
                  <a:pt x="5945659" y="944526"/>
                </a:cubicBezTo>
                <a:lnTo>
                  <a:pt x="6021022" y="1085228"/>
                </a:lnTo>
                <a:moveTo>
                  <a:pt x="5923127" y="913477"/>
                </a:moveTo>
                <a:cubicBezTo>
                  <a:pt x="5888310" y="922822"/>
                  <a:pt x="5843997" y="966231"/>
                  <a:pt x="5843997" y="966231"/>
                </a:cubicBezTo>
                <a:moveTo>
                  <a:pt x="6227363" y="803594"/>
                </a:moveTo>
                <a:lnTo>
                  <a:pt x="6319909" y="725593"/>
                </a:lnTo>
                <a:cubicBezTo>
                  <a:pt x="6330642" y="716529"/>
                  <a:pt x="6343845" y="710886"/>
                  <a:pt x="6357815" y="709396"/>
                </a:cubicBezTo>
                <a:cubicBezTo>
                  <a:pt x="6371785" y="707904"/>
                  <a:pt x="6385881" y="710632"/>
                  <a:pt x="6398286" y="717228"/>
                </a:cubicBezTo>
                <a:lnTo>
                  <a:pt x="6455335" y="747373"/>
                </a:lnTo>
                <a:cubicBezTo>
                  <a:pt x="6480321" y="760714"/>
                  <a:pt x="6508980" y="765530"/>
                  <a:pt x="6536953" y="761089"/>
                </a:cubicBezTo>
                <a:lnTo>
                  <a:pt x="6554814" y="758301"/>
                </a:lnTo>
                <a:cubicBezTo>
                  <a:pt x="6593758" y="752276"/>
                  <a:pt x="6631488" y="740064"/>
                  <a:pt x="6666577" y="722127"/>
                </a:cubicBezTo>
                <a:lnTo>
                  <a:pt x="6787835" y="659877"/>
                </a:lnTo>
                <a:cubicBezTo>
                  <a:pt x="6793255" y="657080"/>
                  <a:pt x="6799424" y="656076"/>
                  <a:pt x="6805451" y="657010"/>
                </a:cubicBezTo>
                <a:cubicBezTo>
                  <a:pt x="6811479" y="657945"/>
                  <a:pt x="6817053" y="660769"/>
                  <a:pt x="6821372" y="665077"/>
                </a:cubicBezTo>
                <a:lnTo>
                  <a:pt x="6856566" y="700271"/>
                </a:lnTo>
                <a:moveTo>
                  <a:pt x="5731177" y="743823"/>
                </a:moveTo>
                <a:lnTo>
                  <a:pt x="5833068" y="604553"/>
                </a:lnTo>
                <a:lnTo>
                  <a:pt x="5931039" y="470257"/>
                </a:lnTo>
                <a:cubicBezTo>
                  <a:pt x="5939560" y="458611"/>
                  <a:pt x="5951043" y="449457"/>
                  <a:pt x="5964294" y="443746"/>
                </a:cubicBezTo>
                <a:cubicBezTo>
                  <a:pt x="5977546" y="438034"/>
                  <a:pt x="5992084" y="435973"/>
                  <a:pt x="6006402" y="437776"/>
                </a:cubicBezTo>
                <a:lnTo>
                  <a:pt x="6104373" y="450060"/>
                </a:lnTo>
                <a:cubicBezTo>
                  <a:pt x="6117488" y="451699"/>
                  <a:pt x="6130804" y="450443"/>
                  <a:pt x="6143382" y="446381"/>
                </a:cubicBezTo>
                <a:cubicBezTo>
                  <a:pt x="6155960" y="442318"/>
                  <a:pt x="6167494" y="435548"/>
                  <a:pt x="6177173" y="426547"/>
                </a:cubicBezTo>
                <a:lnTo>
                  <a:pt x="6222391" y="384570"/>
                </a:lnTo>
                <a:cubicBezTo>
                  <a:pt x="6251122" y="357798"/>
                  <a:pt x="6283191" y="334849"/>
                  <a:pt x="6317800" y="316291"/>
                </a:cubicBezTo>
                <a:lnTo>
                  <a:pt x="6322322" y="313880"/>
                </a:lnTo>
                <a:cubicBezTo>
                  <a:pt x="6334771" y="307223"/>
                  <a:pt x="6348657" y="303703"/>
                  <a:pt x="6362774" y="303624"/>
                </a:cubicBezTo>
                <a:cubicBezTo>
                  <a:pt x="6376890" y="303545"/>
                  <a:pt x="6390814" y="306910"/>
                  <a:pt x="6403337" y="313427"/>
                </a:cubicBezTo>
                <a:lnTo>
                  <a:pt x="6430844" y="327746"/>
                </a:lnTo>
                <a:cubicBezTo>
                  <a:pt x="6444809" y="334993"/>
                  <a:pt x="6460480" y="338310"/>
                  <a:pt x="6476183" y="337341"/>
                </a:cubicBezTo>
                <a:cubicBezTo>
                  <a:pt x="6491886" y="336372"/>
                  <a:pt x="6507031" y="331153"/>
                  <a:pt x="6519998" y="322245"/>
                </a:cubicBezTo>
                <a:lnTo>
                  <a:pt x="6613222" y="258187"/>
                </a:lnTo>
                <a:cubicBezTo>
                  <a:pt x="6629119" y="247249"/>
                  <a:pt x="6647960" y="241390"/>
                  <a:pt x="6667257" y="241381"/>
                </a:cubicBezTo>
                <a:lnTo>
                  <a:pt x="6781883" y="241381"/>
                </a:lnTo>
                <a:cubicBezTo>
                  <a:pt x="6803851" y="241403"/>
                  <a:pt x="6825140" y="248988"/>
                  <a:pt x="6842173" y="262859"/>
                </a:cubicBezTo>
                <a:lnTo>
                  <a:pt x="6963507" y="361735"/>
                </a:lnTo>
                <a:moveTo>
                  <a:pt x="6842248" y="262871"/>
                </a:moveTo>
                <a:lnTo>
                  <a:pt x="6764926" y="324216"/>
                </a:lnTo>
                <a:cubicBezTo>
                  <a:pt x="6745344" y="339717"/>
                  <a:pt x="6729954" y="359873"/>
                  <a:pt x="6720160" y="382848"/>
                </a:cubicBezTo>
                <a:lnTo>
                  <a:pt x="6698682" y="432965"/>
                </a:lnTo>
                <a:moveTo>
                  <a:pt x="6104826" y="450070"/>
                </a:moveTo>
                <a:lnTo>
                  <a:pt x="6197069" y="558593"/>
                </a:lnTo>
                <a:cubicBezTo>
                  <a:pt x="6208216" y="571703"/>
                  <a:pt x="6223012" y="581198"/>
                  <a:pt x="6239574" y="585868"/>
                </a:cubicBezTo>
                <a:cubicBezTo>
                  <a:pt x="6256136" y="590539"/>
                  <a:pt x="6273714" y="590173"/>
                  <a:pt x="6290067" y="584819"/>
                </a:cubicBezTo>
                <a:lnTo>
                  <a:pt x="6352467" y="564396"/>
                </a:lnTo>
                <a:cubicBezTo>
                  <a:pt x="6366635" y="559734"/>
                  <a:pt x="6381767" y="558810"/>
                  <a:pt x="6396397" y="561715"/>
                </a:cubicBezTo>
                <a:cubicBezTo>
                  <a:pt x="6411026" y="564620"/>
                  <a:pt x="6424657" y="571254"/>
                  <a:pt x="6435969" y="580975"/>
                </a:cubicBezTo>
                <a:lnTo>
                  <a:pt x="6499123" y="635387"/>
                </a:lnTo>
                <a:moveTo>
                  <a:pt x="7686989" y="1085221"/>
                </a:moveTo>
                <a:lnTo>
                  <a:pt x="0" y="1085221"/>
                </a:lnTo>
                <a:moveTo>
                  <a:pt x="7596553" y="949569"/>
                </a:moveTo>
                <a:lnTo>
                  <a:pt x="7596553" y="1085221"/>
                </a:lnTo>
                <a:moveTo>
                  <a:pt x="7325248" y="1085221"/>
                </a:moveTo>
                <a:lnTo>
                  <a:pt x="7325248" y="693336"/>
                </a:lnTo>
                <a:moveTo>
                  <a:pt x="7053942" y="452175"/>
                </a:moveTo>
                <a:lnTo>
                  <a:pt x="7053942" y="1085221"/>
                </a:lnTo>
                <a:moveTo>
                  <a:pt x="1085221" y="452175"/>
                </a:moveTo>
                <a:lnTo>
                  <a:pt x="1085221" y="1085221"/>
                </a:lnTo>
                <a:moveTo>
                  <a:pt x="633046" y="1085221"/>
                </a:moveTo>
                <a:lnTo>
                  <a:pt x="633046" y="452175"/>
                </a:lnTo>
                <a:moveTo>
                  <a:pt x="360684" y="723481"/>
                </a:moveTo>
                <a:lnTo>
                  <a:pt x="360684" y="1085221"/>
                </a:lnTo>
                <a:moveTo>
                  <a:pt x="6873072" y="949569"/>
                </a:moveTo>
                <a:lnTo>
                  <a:pt x="6873072" y="1085221"/>
                </a:lnTo>
                <a:moveTo>
                  <a:pt x="2441749" y="949569"/>
                </a:moveTo>
                <a:lnTo>
                  <a:pt x="2441749" y="1085221"/>
                </a:lnTo>
                <a:moveTo>
                  <a:pt x="2260879" y="949569"/>
                </a:moveTo>
                <a:lnTo>
                  <a:pt x="2260879" y="1085221"/>
                </a:lnTo>
                <a:moveTo>
                  <a:pt x="2080008" y="949569"/>
                </a:moveTo>
                <a:lnTo>
                  <a:pt x="2080008" y="1085221"/>
                </a:lnTo>
                <a:moveTo>
                  <a:pt x="813916" y="1085221"/>
                </a:moveTo>
                <a:lnTo>
                  <a:pt x="813916" y="949569"/>
                </a:lnTo>
                <a:moveTo>
                  <a:pt x="90435" y="949569"/>
                </a:moveTo>
                <a:lnTo>
                  <a:pt x="90435" y="1085221"/>
                </a:lnTo>
                <a:moveTo>
                  <a:pt x="5833068" y="604634"/>
                </a:moveTo>
                <a:lnTo>
                  <a:pt x="5833068" y="542610"/>
                </a:lnTo>
                <a:moveTo>
                  <a:pt x="6466491" y="135426"/>
                </a:moveTo>
                <a:lnTo>
                  <a:pt x="6330461" y="135426"/>
                </a:lnTo>
                <a:lnTo>
                  <a:pt x="6330461" y="45217"/>
                </a:lnTo>
                <a:lnTo>
                  <a:pt x="6466491" y="45217"/>
                </a:lnTo>
                <a:lnTo>
                  <a:pt x="6443882" y="90359"/>
                </a:lnTo>
                <a:close/>
                <a:moveTo>
                  <a:pt x="6330461" y="0"/>
                </a:moveTo>
                <a:lnTo>
                  <a:pt x="6330461" y="310117"/>
                </a:lnTo>
                <a:moveTo>
                  <a:pt x="2117690" y="354204"/>
                </a:moveTo>
                <a:cubicBezTo>
                  <a:pt x="2117690" y="337556"/>
                  <a:pt x="2131186" y="324059"/>
                  <a:pt x="2147835" y="324059"/>
                </a:cubicBezTo>
                <a:cubicBezTo>
                  <a:pt x="2164484" y="324059"/>
                  <a:pt x="2177980" y="337556"/>
                  <a:pt x="2177980" y="354204"/>
                </a:cubicBezTo>
                <a:cubicBezTo>
                  <a:pt x="2177980" y="370852"/>
                  <a:pt x="2164484" y="384349"/>
                  <a:pt x="2147835" y="384349"/>
                </a:cubicBezTo>
                <a:cubicBezTo>
                  <a:pt x="2131186" y="384349"/>
                  <a:pt x="2117690" y="370852"/>
                  <a:pt x="2117690" y="354204"/>
                </a:cubicBezTo>
                <a:close/>
                <a:moveTo>
                  <a:pt x="2179939" y="434913"/>
                </a:moveTo>
                <a:lnTo>
                  <a:pt x="2142936" y="466414"/>
                </a:lnTo>
                <a:cubicBezTo>
                  <a:pt x="2142005" y="467230"/>
                  <a:pt x="2140858" y="467758"/>
                  <a:pt x="2139633" y="467935"/>
                </a:cubicBezTo>
                <a:cubicBezTo>
                  <a:pt x="2138407" y="468113"/>
                  <a:pt x="2137158" y="467931"/>
                  <a:pt x="2136034" y="467413"/>
                </a:cubicBezTo>
                <a:cubicBezTo>
                  <a:pt x="2134909" y="466895"/>
                  <a:pt x="2133960" y="466062"/>
                  <a:pt x="2133299" y="465016"/>
                </a:cubicBezTo>
                <a:cubicBezTo>
                  <a:pt x="2132638" y="463969"/>
                  <a:pt x="2132295" y="462753"/>
                  <a:pt x="2132310" y="461516"/>
                </a:cubicBezTo>
                <a:lnTo>
                  <a:pt x="2132310" y="409666"/>
                </a:lnTo>
                <a:moveTo>
                  <a:pt x="2106537" y="491446"/>
                </a:moveTo>
                <a:lnTo>
                  <a:pt x="2106537" y="511116"/>
                </a:lnTo>
                <a:cubicBezTo>
                  <a:pt x="2106516" y="513704"/>
                  <a:pt x="2107209" y="516246"/>
                  <a:pt x="2108538" y="518467"/>
                </a:cubicBezTo>
                <a:cubicBezTo>
                  <a:pt x="2109868" y="520686"/>
                  <a:pt x="2111783" y="522498"/>
                  <a:pt x="2114073" y="523701"/>
                </a:cubicBezTo>
                <a:cubicBezTo>
                  <a:pt x="2132838" y="533348"/>
                  <a:pt x="2180317" y="566130"/>
                  <a:pt x="2189436" y="654079"/>
                </a:cubicBezTo>
                <a:moveTo>
                  <a:pt x="2101938" y="403637"/>
                </a:moveTo>
                <a:cubicBezTo>
                  <a:pt x="2085582" y="430059"/>
                  <a:pt x="2076147" y="460177"/>
                  <a:pt x="2074506" y="491208"/>
                </a:cubicBezTo>
                <a:cubicBezTo>
                  <a:pt x="2074425" y="493363"/>
                  <a:pt x="2073840" y="495470"/>
                  <a:pt x="2072798" y="497358"/>
                </a:cubicBezTo>
                <a:cubicBezTo>
                  <a:pt x="2071755" y="499247"/>
                  <a:pt x="2070284" y="500864"/>
                  <a:pt x="2068503" y="502080"/>
                </a:cubicBezTo>
                <a:cubicBezTo>
                  <a:pt x="2066723" y="503297"/>
                  <a:pt x="2064681" y="504079"/>
                  <a:pt x="2062543" y="504363"/>
                </a:cubicBezTo>
                <a:cubicBezTo>
                  <a:pt x="2060405" y="504648"/>
                  <a:pt x="2058230" y="504427"/>
                  <a:pt x="2056193" y="503719"/>
                </a:cubicBezTo>
                <a:cubicBezTo>
                  <a:pt x="2048615" y="501174"/>
                  <a:pt x="2041566" y="497266"/>
                  <a:pt x="2035393" y="492188"/>
                </a:cubicBezTo>
                <a:cubicBezTo>
                  <a:pt x="2030229" y="487706"/>
                  <a:pt x="2026627" y="481696"/>
                  <a:pt x="2025110" y="475029"/>
                </a:cubicBezTo>
                <a:cubicBezTo>
                  <a:pt x="2023592" y="468362"/>
                  <a:pt x="2024237" y="461385"/>
                  <a:pt x="2026952" y="455109"/>
                </a:cubicBezTo>
                <a:cubicBezTo>
                  <a:pt x="2035694" y="434611"/>
                  <a:pt x="2052575" y="400923"/>
                  <a:pt x="2076013" y="381480"/>
                </a:cubicBezTo>
                <a:cubicBezTo>
                  <a:pt x="2077807" y="380004"/>
                  <a:pt x="2080058" y="379197"/>
                  <a:pt x="2082381" y="379197"/>
                </a:cubicBezTo>
                <a:cubicBezTo>
                  <a:pt x="2084704" y="379197"/>
                  <a:pt x="2086955" y="380004"/>
                  <a:pt x="2088750" y="381480"/>
                </a:cubicBezTo>
                <a:lnTo>
                  <a:pt x="2099903" y="390900"/>
                </a:lnTo>
                <a:cubicBezTo>
                  <a:pt x="2101713" y="392426"/>
                  <a:pt x="2102914" y="394552"/>
                  <a:pt x="2103288" y="396890"/>
                </a:cubicBezTo>
                <a:cubicBezTo>
                  <a:pt x="2103662" y="399228"/>
                  <a:pt x="2103182" y="401623"/>
                  <a:pt x="2101938" y="403637"/>
                </a:cubicBezTo>
                <a:close/>
                <a:moveTo>
                  <a:pt x="2106537" y="557153"/>
                </a:moveTo>
                <a:lnTo>
                  <a:pt x="2051673" y="638394"/>
                </a:lnTo>
              </a:path>
            </a:pathLst>
          </a:custGeom>
          <a:noFill/>
          <a:ln w="11300" cap="flat" cmpd="sng">
            <a:solidFill>
              <a:srgbClr val="48484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91" name="Google Shape;391;p46"/>
          <p:cNvSpPr/>
          <p:nvPr/>
        </p:nvSpPr>
        <p:spPr>
          <a:xfrm>
            <a:off x="2557330" y="3180375"/>
            <a:ext cx="3956538" cy="142272"/>
          </a:xfrm>
          <a:custGeom>
            <a:avLst/>
            <a:gdLst/>
            <a:ahLst/>
            <a:cxnLst/>
            <a:rect l="l" t="t" r="r" b="b"/>
            <a:pathLst>
              <a:path w="3956538" h="189696" extrusionOk="0">
                <a:moveTo>
                  <a:pt x="3956538" y="0"/>
                </a:moveTo>
                <a:cubicBezTo>
                  <a:pt x="2149204" y="189696"/>
                  <a:pt x="442944" y="52943"/>
                  <a:pt x="0" y="10883"/>
                </a:cubicBezTo>
              </a:path>
            </a:pathLst>
          </a:custGeom>
          <a:noFill/>
          <a:ln w="11300" cap="flat" cmpd="sng">
            <a:solidFill>
              <a:srgbClr val="484848"/>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392" name="Google Shape;392;p46"/>
          <p:cNvSpPr txBox="1"/>
          <p:nvPr/>
        </p:nvSpPr>
        <p:spPr>
          <a:xfrm>
            <a:off x="2884856" y="1335897"/>
            <a:ext cx="3086100" cy="2154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a:p>
        </p:txBody>
      </p:sp>
      <p:sp>
        <p:nvSpPr>
          <p:cNvPr id="393" name="Google Shape;393;p46"/>
          <p:cNvSpPr txBox="1"/>
          <p:nvPr/>
        </p:nvSpPr>
        <p:spPr>
          <a:xfrm>
            <a:off x="1129774" y="1964300"/>
            <a:ext cx="1130400" cy="3387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100" b="0" i="0" u="none" strike="noStrike" cap="none">
                <a:solidFill>
                  <a:schemeClr val="dk1"/>
                </a:solidFill>
                <a:latin typeface="Shantell Sans"/>
                <a:ea typeface="Shantell Sans"/>
                <a:cs typeface="Shantell Sans"/>
                <a:sym typeface="Shantell Sans"/>
              </a:rPr>
              <a:t>Initial Partner</a:t>
            </a:r>
            <a:br>
              <a:rPr lang="en" sz="1100" b="0" i="0" u="none" strike="noStrike" cap="none">
                <a:solidFill>
                  <a:schemeClr val="dk1"/>
                </a:solidFill>
                <a:latin typeface="Shantell Sans"/>
                <a:ea typeface="Shantell Sans"/>
                <a:cs typeface="Shantell Sans"/>
                <a:sym typeface="Shantell Sans"/>
              </a:rPr>
            </a:br>
            <a:r>
              <a:rPr lang="en" sz="1100" b="0" i="0" u="none" strike="noStrike" cap="none">
                <a:solidFill>
                  <a:schemeClr val="dk1"/>
                </a:solidFill>
                <a:latin typeface="Shantell Sans"/>
                <a:ea typeface="Shantell Sans"/>
                <a:cs typeface="Shantell Sans"/>
                <a:sym typeface="Shantell Sans"/>
              </a:rPr>
              <a:t>State</a:t>
            </a:r>
            <a:endParaRPr>
              <a:solidFill>
                <a:schemeClr val="dk1"/>
              </a:solidFill>
            </a:endParaRPr>
          </a:p>
        </p:txBody>
      </p:sp>
      <p:sp>
        <p:nvSpPr>
          <p:cNvPr id="394" name="Google Shape;394;p46"/>
          <p:cNvSpPr txBox="1"/>
          <p:nvPr/>
        </p:nvSpPr>
        <p:spPr>
          <a:xfrm>
            <a:off x="2632165" y="2064466"/>
            <a:ext cx="1040100" cy="1692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100" b="0" i="0" u="none" strike="noStrike" cap="none">
                <a:solidFill>
                  <a:schemeClr val="dk1"/>
                </a:solidFill>
                <a:latin typeface="Shantell Sans"/>
                <a:ea typeface="Shantell Sans"/>
                <a:cs typeface="Shantell Sans"/>
                <a:sym typeface="Shantell Sans"/>
              </a:rPr>
              <a:t>Expect to See</a:t>
            </a:r>
            <a:endParaRPr>
              <a:solidFill>
                <a:schemeClr val="dk1"/>
              </a:solidFill>
            </a:endParaRPr>
          </a:p>
        </p:txBody>
      </p:sp>
      <p:sp>
        <p:nvSpPr>
          <p:cNvPr id="395" name="Google Shape;395;p46"/>
          <p:cNvSpPr txBox="1"/>
          <p:nvPr/>
        </p:nvSpPr>
        <p:spPr>
          <a:xfrm>
            <a:off x="4176270" y="2064466"/>
            <a:ext cx="836400" cy="1692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100" b="0" i="0" u="none" strike="noStrike" cap="none">
                <a:solidFill>
                  <a:schemeClr val="dk1"/>
                </a:solidFill>
                <a:latin typeface="Shantell Sans"/>
                <a:ea typeface="Shantell Sans"/>
                <a:cs typeface="Shantell Sans"/>
                <a:sym typeface="Shantell Sans"/>
              </a:rPr>
              <a:t>Like to See</a:t>
            </a:r>
            <a:endParaRPr>
              <a:solidFill>
                <a:schemeClr val="dk1"/>
              </a:solidFill>
            </a:endParaRPr>
          </a:p>
        </p:txBody>
      </p:sp>
      <p:sp>
        <p:nvSpPr>
          <p:cNvPr id="396" name="Google Shape;396;p46"/>
          <p:cNvSpPr txBox="1"/>
          <p:nvPr/>
        </p:nvSpPr>
        <p:spPr>
          <a:xfrm>
            <a:off x="5600021" y="2064466"/>
            <a:ext cx="904500" cy="1692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100" b="0" i="0" u="none" strike="noStrike" cap="none">
                <a:solidFill>
                  <a:schemeClr val="dk1"/>
                </a:solidFill>
                <a:latin typeface="Shantell Sans"/>
                <a:ea typeface="Shantell Sans"/>
                <a:cs typeface="Shantell Sans"/>
                <a:sym typeface="Shantell Sans"/>
              </a:rPr>
              <a:t>Love to See</a:t>
            </a:r>
            <a:endParaRPr>
              <a:solidFill>
                <a:schemeClr val="dk1"/>
              </a:solidFill>
            </a:endParaRPr>
          </a:p>
        </p:txBody>
      </p:sp>
      <p:sp>
        <p:nvSpPr>
          <p:cNvPr id="397" name="Google Shape;397;p46"/>
          <p:cNvSpPr txBox="1"/>
          <p:nvPr/>
        </p:nvSpPr>
        <p:spPr>
          <a:xfrm>
            <a:off x="6934698" y="1973216"/>
            <a:ext cx="994800" cy="3387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100" b="0" i="0" u="none" strike="noStrike" cap="none">
                <a:solidFill>
                  <a:schemeClr val="dk1"/>
                </a:solidFill>
                <a:latin typeface="Shantell Sans"/>
                <a:ea typeface="Shantell Sans"/>
                <a:cs typeface="Shantell Sans"/>
                <a:sym typeface="Shantell Sans"/>
              </a:rPr>
              <a:t>Transformed</a:t>
            </a:r>
            <a:br>
              <a:rPr lang="en" sz="1100" b="0" i="0" u="none" strike="noStrike" cap="none">
                <a:solidFill>
                  <a:schemeClr val="dk1"/>
                </a:solidFill>
                <a:latin typeface="Shantell Sans"/>
                <a:ea typeface="Shantell Sans"/>
                <a:cs typeface="Shantell Sans"/>
                <a:sym typeface="Shantell Sans"/>
              </a:rPr>
            </a:br>
            <a:r>
              <a:rPr lang="en" sz="1100" b="0" i="0" u="none" strike="noStrike" cap="none">
                <a:solidFill>
                  <a:schemeClr val="dk1"/>
                </a:solidFill>
                <a:latin typeface="Shantell Sans"/>
                <a:ea typeface="Shantell Sans"/>
                <a:cs typeface="Shantell Sans"/>
                <a:sym typeface="Shantell Sans"/>
              </a:rPr>
              <a:t>Partner State</a:t>
            </a:r>
            <a:endParaRPr>
              <a:solidFill>
                <a:schemeClr val="dk1"/>
              </a:solidFill>
            </a:endParaRPr>
          </a:p>
        </p:txBody>
      </p:sp>
      <p:sp>
        <p:nvSpPr>
          <p:cNvPr id="398" name="Google Shape;398;p46"/>
          <p:cNvSpPr txBox="1"/>
          <p:nvPr/>
        </p:nvSpPr>
        <p:spPr>
          <a:xfrm>
            <a:off x="2632843" y="2258336"/>
            <a:ext cx="1130400" cy="2463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800" b="0" i="0" u="none" strike="noStrike" cap="none">
                <a:solidFill>
                  <a:schemeClr val="dk1"/>
                </a:solidFill>
                <a:latin typeface="Shantell Sans"/>
                <a:ea typeface="Shantell Sans"/>
                <a:cs typeface="Shantell Sans"/>
                <a:sym typeface="Shantell Sans"/>
              </a:rPr>
              <a:t>Early, reactive</a:t>
            </a:r>
            <a:br>
              <a:rPr lang="en" sz="800" b="0" i="0" u="none" strike="noStrike" cap="none">
                <a:solidFill>
                  <a:schemeClr val="dk1"/>
                </a:solidFill>
                <a:latin typeface="Shantell Sans"/>
                <a:ea typeface="Shantell Sans"/>
                <a:cs typeface="Shantell Sans"/>
                <a:sym typeface="Shantell Sans"/>
              </a:rPr>
            </a:br>
            <a:r>
              <a:rPr lang="en" sz="800" b="0" i="0" u="none" strike="noStrike" cap="none">
                <a:solidFill>
                  <a:schemeClr val="dk1"/>
                </a:solidFill>
                <a:latin typeface="Shantell Sans"/>
                <a:ea typeface="Shantell Sans"/>
                <a:cs typeface="Shantell Sans"/>
                <a:sym typeface="Shantell Sans"/>
              </a:rPr>
              <a:t>changes observed</a:t>
            </a:r>
            <a:endParaRPr>
              <a:solidFill>
                <a:schemeClr val="dk1"/>
              </a:solidFill>
            </a:endParaRPr>
          </a:p>
        </p:txBody>
      </p:sp>
      <p:sp>
        <p:nvSpPr>
          <p:cNvPr id="399" name="Google Shape;399;p46"/>
          <p:cNvSpPr txBox="1"/>
          <p:nvPr/>
        </p:nvSpPr>
        <p:spPr>
          <a:xfrm>
            <a:off x="4025696" y="2258336"/>
            <a:ext cx="1175700" cy="2463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800" b="0" i="0" u="none" strike="noStrike" cap="none">
                <a:solidFill>
                  <a:schemeClr val="dk1"/>
                </a:solidFill>
                <a:latin typeface="Shantell Sans"/>
                <a:ea typeface="Shantell Sans"/>
                <a:cs typeface="Shantell Sans"/>
                <a:sym typeface="Shantell Sans"/>
              </a:rPr>
              <a:t>Active engagement</a:t>
            </a:r>
            <a:br>
              <a:rPr lang="en" sz="800" b="0" i="0" u="none" strike="noStrike" cap="none">
                <a:solidFill>
                  <a:schemeClr val="dk1"/>
                </a:solidFill>
                <a:latin typeface="Shantell Sans"/>
                <a:ea typeface="Shantell Sans"/>
                <a:cs typeface="Shantell Sans"/>
                <a:sym typeface="Shantell Sans"/>
              </a:rPr>
            </a:br>
            <a:r>
              <a:rPr lang="en" sz="800" b="0" i="0" u="none" strike="noStrike" cap="none">
                <a:solidFill>
                  <a:schemeClr val="dk1"/>
                </a:solidFill>
                <a:latin typeface="Shantell Sans"/>
                <a:ea typeface="Shantell Sans"/>
                <a:cs typeface="Shantell Sans"/>
                <a:sym typeface="Shantell Sans"/>
              </a:rPr>
              <a:t>and participation</a:t>
            </a:r>
            <a:endParaRPr>
              <a:solidFill>
                <a:schemeClr val="dk1"/>
              </a:solidFill>
            </a:endParaRPr>
          </a:p>
        </p:txBody>
      </p:sp>
      <p:sp>
        <p:nvSpPr>
          <p:cNvPr id="400" name="Google Shape;400;p46"/>
          <p:cNvSpPr txBox="1"/>
          <p:nvPr/>
        </p:nvSpPr>
        <p:spPr>
          <a:xfrm>
            <a:off x="5531064" y="2258336"/>
            <a:ext cx="1074000" cy="2463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800" b="0" i="0" u="none" strike="noStrike" cap="none">
                <a:solidFill>
                  <a:schemeClr val="dk1"/>
                </a:solidFill>
                <a:latin typeface="Shantell Sans"/>
                <a:ea typeface="Shantell Sans"/>
                <a:cs typeface="Shantell Sans"/>
                <a:sym typeface="Shantell Sans"/>
              </a:rPr>
              <a:t>Transformational</a:t>
            </a:r>
            <a:br>
              <a:rPr lang="en" sz="800" b="0" i="0" u="none" strike="noStrike" cap="none">
                <a:solidFill>
                  <a:schemeClr val="dk1"/>
                </a:solidFill>
                <a:latin typeface="Shantell Sans"/>
                <a:ea typeface="Shantell Sans"/>
                <a:cs typeface="Shantell Sans"/>
                <a:sym typeface="Shantell Sans"/>
              </a:rPr>
            </a:br>
            <a:r>
              <a:rPr lang="en" sz="800" b="0" i="0" u="none" strike="noStrike" cap="none">
                <a:solidFill>
                  <a:schemeClr val="dk1"/>
                </a:solidFill>
                <a:latin typeface="Shantell Sans"/>
                <a:ea typeface="Shantell Sans"/>
                <a:cs typeface="Shantell Sans"/>
                <a:sym typeface="Shantell Sans"/>
              </a:rPr>
              <a:t>change achieved</a:t>
            </a:r>
            <a:endParaRPr>
              <a:solidFill>
                <a:schemeClr val="dk1"/>
              </a:solidFill>
            </a:endParaRPr>
          </a:p>
        </p:txBody>
      </p:sp>
      <p:sp>
        <p:nvSpPr>
          <p:cNvPr id="401" name="Google Shape;401;p46"/>
          <p:cNvSpPr txBox="1"/>
          <p:nvPr/>
        </p:nvSpPr>
        <p:spPr>
          <a:xfrm>
            <a:off x="1121370" y="2393989"/>
            <a:ext cx="1209600" cy="2463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800" b="0" i="0" u="none" strike="noStrike" cap="none">
                <a:solidFill>
                  <a:schemeClr val="dk1"/>
                </a:solidFill>
                <a:latin typeface="Shantell Sans"/>
                <a:ea typeface="Shantell Sans"/>
                <a:cs typeface="Shantell Sans"/>
                <a:sym typeface="Shantell Sans"/>
              </a:rPr>
              <a:t>Limited change and</a:t>
            </a:r>
            <a:br>
              <a:rPr lang="en" sz="800" b="0" i="0" u="none" strike="noStrike" cap="none">
                <a:solidFill>
                  <a:schemeClr val="dk1"/>
                </a:solidFill>
                <a:latin typeface="Shantell Sans"/>
                <a:ea typeface="Shantell Sans"/>
                <a:cs typeface="Shantell Sans"/>
                <a:sym typeface="Shantell Sans"/>
              </a:rPr>
            </a:br>
            <a:r>
              <a:rPr lang="en" sz="800" b="0" i="0" u="none" strike="noStrike" cap="none">
                <a:solidFill>
                  <a:schemeClr val="dk1"/>
                </a:solidFill>
                <a:latin typeface="Shantell Sans"/>
                <a:ea typeface="Shantell Sans"/>
                <a:cs typeface="Shantell Sans"/>
                <a:sym typeface="Shantell Sans"/>
              </a:rPr>
              <a:t>engagement</a:t>
            </a:r>
            <a:endParaRPr>
              <a:solidFill>
                <a:schemeClr val="dk1"/>
              </a:solidFill>
            </a:endParaRPr>
          </a:p>
        </p:txBody>
      </p:sp>
      <p:sp>
        <p:nvSpPr>
          <p:cNvPr id="402" name="Google Shape;402;p46"/>
          <p:cNvSpPr txBox="1"/>
          <p:nvPr/>
        </p:nvSpPr>
        <p:spPr>
          <a:xfrm>
            <a:off x="6934699" y="2393989"/>
            <a:ext cx="1152900" cy="2463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800" b="0" i="0" u="none" strike="noStrike" cap="none">
                <a:solidFill>
                  <a:schemeClr val="dk1"/>
                </a:solidFill>
                <a:latin typeface="Shantell Sans"/>
                <a:ea typeface="Shantell Sans"/>
                <a:cs typeface="Shantell Sans"/>
                <a:sym typeface="Shantell Sans"/>
              </a:rPr>
              <a:t>Deep, complex,</a:t>
            </a:r>
            <a:br>
              <a:rPr lang="en" sz="800" b="0" i="0" u="none" strike="noStrike" cap="none">
                <a:solidFill>
                  <a:schemeClr val="dk1"/>
                </a:solidFill>
                <a:latin typeface="Shantell Sans"/>
                <a:ea typeface="Shantell Sans"/>
                <a:cs typeface="Shantell Sans"/>
                <a:sym typeface="Shantell Sans"/>
              </a:rPr>
            </a:br>
            <a:r>
              <a:rPr lang="en" sz="800" b="0" i="0" u="none" strike="noStrike" cap="none">
                <a:solidFill>
                  <a:schemeClr val="dk1"/>
                </a:solidFill>
                <a:latin typeface="Shantell Sans"/>
                <a:ea typeface="Shantell Sans"/>
                <a:cs typeface="Shantell Sans"/>
                <a:sym typeface="Shantell Sans"/>
              </a:rPr>
              <a:t>cumulative change</a:t>
            </a:r>
            <a:endParaRPr>
              <a:solidFill>
                <a:schemeClr val="dk1"/>
              </a:solidFill>
            </a:endParaRPr>
          </a:p>
        </p:txBody>
      </p:sp>
      <p:sp>
        <p:nvSpPr>
          <p:cNvPr id="403" name="Google Shape;403;p46"/>
          <p:cNvSpPr txBox="1">
            <a:spLocks noGrp="1"/>
          </p:cNvSpPr>
          <p:nvPr>
            <p:ph type="title" idx="4294967295"/>
          </p:nvPr>
        </p:nvSpPr>
        <p:spPr>
          <a:xfrm>
            <a:off x="311700" y="250025"/>
            <a:ext cx="6084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2. Develop Graduated Progress Markers</a:t>
            </a:r>
            <a:endParaRPr sz="2520" b="1">
              <a:solidFill>
                <a:srgbClr val="004892"/>
              </a:solidFill>
              <a:latin typeface="Lato"/>
              <a:ea typeface="Lato"/>
              <a:cs typeface="Lato"/>
              <a:sym typeface="Lato"/>
            </a:endParaRPr>
          </a:p>
        </p:txBody>
      </p:sp>
      <p:sp>
        <p:nvSpPr>
          <p:cNvPr id="404" name="Google Shape;404;p46"/>
          <p:cNvSpPr txBox="1"/>
          <p:nvPr/>
        </p:nvSpPr>
        <p:spPr>
          <a:xfrm>
            <a:off x="575800" y="873800"/>
            <a:ext cx="75684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Lato"/>
                <a:ea typeface="Lato"/>
                <a:cs typeface="Lato"/>
                <a:sym typeface="Lato"/>
              </a:rPr>
              <a:t>      Progress markers</a:t>
            </a:r>
            <a:r>
              <a:rPr lang="en" sz="1100">
                <a:solidFill>
                  <a:schemeClr val="dk1"/>
                </a:solidFill>
                <a:latin typeface="Lato"/>
                <a:ea typeface="Lato"/>
                <a:cs typeface="Lato"/>
                <a:sym typeface="Lato"/>
              </a:rPr>
              <a:t> are a set of behavioral indicators that reflect the </a:t>
            </a:r>
            <a:r>
              <a:rPr lang="en" sz="1100" b="1">
                <a:solidFill>
                  <a:schemeClr val="dk1"/>
                </a:solidFill>
                <a:latin typeface="Lato"/>
                <a:ea typeface="Lato"/>
                <a:cs typeface="Lato"/>
                <a:sym typeface="Lato"/>
              </a:rPr>
              <a:t>depth and complexity of change</a:t>
            </a:r>
            <a:r>
              <a:rPr lang="en" sz="1100">
                <a:solidFill>
                  <a:schemeClr val="dk1"/>
                </a:solidFill>
                <a:latin typeface="Lato"/>
                <a:ea typeface="Lato"/>
                <a:cs typeface="Lato"/>
                <a:sym typeface="Lato"/>
              </a:rPr>
              <a:t> in a boundary partner.</a:t>
            </a:r>
            <a:endParaRPr sz="1100">
              <a:solidFill>
                <a:schemeClr val="dk1"/>
              </a:solidFill>
              <a:latin typeface="Lato"/>
              <a:ea typeface="Lato"/>
              <a:cs typeface="Lato"/>
              <a:sym typeface="Lato"/>
            </a:endParaRPr>
          </a:p>
        </p:txBody>
      </p:sp>
      <p:sp>
        <p:nvSpPr>
          <p:cNvPr id="405" name="Google Shape;405;p46"/>
          <p:cNvSpPr txBox="1"/>
          <p:nvPr/>
        </p:nvSpPr>
        <p:spPr>
          <a:xfrm>
            <a:off x="1274450" y="3886450"/>
            <a:ext cx="6870000" cy="9351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These marker help the program monitor and understand how boundary partners evolve over time, and track both </a:t>
            </a:r>
            <a:r>
              <a:rPr lang="en" sz="1100" b="1">
                <a:solidFill>
                  <a:schemeClr val="dk1"/>
                </a:solidFill>
                <a:latin typeface="Calibri"/>
                <a:ea typeface="Calibri"/>
                <a:cs typeface="Calibri"/>
                <a:sym typeface="Calibri"/>
              </a:rPr>
              <a:t>direct and indirect influence.</a:t>
            </a:r>
            <a:endParaRPr sz="1100" b="1">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strength of progress markers lies not in individual indicators, but in the cumulative pattern of change they represent.</a:t>
            </a:r>
            <a:endParaRPr sz="1100">
              <a:solidFill>
                <a:schemeClr val="dk1"/>
              </a:solidFill>
              <a:latin typeface="Calibri"/>
              <a:ea typeface="Calibri"/>
              <a:cs typeface="Calibri"/>
              <a:sym typeface="Calibri"/>
            </a:endParaRPr>
          </a:p>
          <a:p>
            <a:pPr marL="457200" lvl="0" indent="-29845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They should be mutually agreeable, and deadlines should not outweigh meaningful progress</a:t>
            </a:r>
            <a:endParaRPr sz="1100">
              <a:solidFill>
                <a:schemeClr val="dk1"/>
              </a:solidFill>
              <a:latin typeface="Calibri"/>
              <a:ea typeface="Calibri"/>
              <a:cs typeface="Calibri"/>
              <a:sym typeface="Calibri"/>
            </a:endParaRPr>
          </a:p>
        </p:txBody>
      </p:sp>
      <p:sp>
        <p:nvSpPr>
          <p:cNvPr id="406" name="Google Shape;406;p46"/>
          <p:cNvSpPr/>
          <p:nvPr/>
        </p:nvSpPr>
        <p:spPr>
          <a:xfrm>
            <a:off x="611125" y="972150"/>
            <a:ext cx="174000" cy="166200"/>
          </a:xfrm>
          <a:prstGeom prst="rightArrow">
            <a:avLst>
              <a:gd name="adj1" fmla="val 50000"/>
              <a:gd name="adj2" fmla="val 6250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7"/>
          <p:cNvSpPr txBox="1">
            <a:spLocks noGrp="1"/>
          </p:cNvSpPr>
          <p:nvPr>
            <p:ph type="title" idx="4294967295"/>
          </p:nvPr>
        </p:nvSpPr>
        <p:spPr>
          <a:xfrm>
            <a:off x="311700" y="250025"/>
            <a:ext cx="6084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2. Develop Graduated Progress Markers</a:t>
            </a:r>
            <a:endParaRPr sz="2520" b="1">
              <a:solidFill>
                <a:srgbClr val="004892"/>
              </a:solidFill>
              <a:latin typeface="Lato"/>
              <a:ea typeface="Lato"/>
              <a:cs typeface="Lato"/>
              <a:sym typeface="Lato"/>
            </a:endParaRPr>
          </a:p>
        </p:txBody>
      </p:sp>
      <p:sp>
        <p:nvSpPr>
          <p:cNvPr id="412" name="Google Shape;412;p47"/>
          <p:cNvSpPr txBox="1"/>
          <p:nvPr/>
        </p:nvSpPr>
        <p:spPr>
          <a:xfrm>
            <a:off x="564925" y="727350"/>
            <a:ext cx="7568400" cy="4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Lato"/>
                <a:ea typeface="Lato"/>
                <a:cs typeface="Lato"/>
                <a:sym typeface="Lato"/>
              </a:rPr>
              <a:t>      Progress markers</a:t>
            </a:r>
            <a:r>
              <a:rPr lang="en" sz="1100">
                <a:solidFill>
                  <a:schemeClr val="dk1"/>
                </a:solidFill>
                <a:latin typeface="Lato"/>
                <a:ea typeface="Lato"/>
                <a:cs typeface="Lato"/>
                <a:sym typeface="Lato"/>
              </a:rPr>
              <a:t> are a set of behavioral indicators that reflect the </a:t>
            </a:r>
            <a:r>
              <a:rPr lang="en" sz="1100" b="1">
                <a:solidFill>
                  <a:schemeClr val="dk1"/>
                </a:solidFill>
                <a:latin typeface="Lato"/>
                <a:ea typeface="Lato"/>
                <a:cs typeface="Lato"/>
                <a:sym typeface="Lato"/>
              </a:rPr>
              <a:t>depth and complexity of change</a:t>
            </a:r>
            <a:r>
              <a:rPr lang="en" sz="1100">
                <a:solidFill>
                  <a:schemeClr val="dk1"/>
                </a:solidFill>
                <a:latin typeface="Lato"/>
                <a:ea typeface="Lato"/>
                <a:cs typeface="Lato"/>
                <a:sym typeface="Lato"/>
              </a:rPr>
              <a:t> in a boundary partner.</a:t>
            </a:r>
            <a:endParaRPr sz="1100">
              <a:solidFill>
                <a:schemeClr val="dk1"/>
              </a:solidFill>
              <a:latin typeface="Lato"/>
              <a:ea typeface="Lato"/>
              <a:cs typeface="Lato"/>
              <a:sym typeface="Lato"/>
            </a:endParaRPr>
          </a:p>
        </p:txBody>
      </p:sp>
      <p:sp>
        <p:nvSpPr>
          <p:cNvPr id="413" name="Google Shape;413;p47"/>
          <p:cNvSpPr/>
          <p:nvPr/>
        </p:nvSpPr>
        <p:spPr>
          <a:xfrm>
            <a:off x="564925" y="822725"/>
            <a:ext cx="174000" cy="166200"/>
          </a:xfrm>
          <a:prstGeom prst="rightArrow">
            <a:avLst>
              <a:gd name="adj1" fmla="val 50000"/>
              <a:gd name="adj2" fmla="val 62500"/>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aphicFrame>
        <p:nvGraphicFramePr>
          <p:cNvPr id="414" name="Google Shape;414;p47"/>
          <p:cNvGraphicFramePr/>
          <p:nvPr/>
        </p:nvGraphicFramePr>
        <p:xfrm>
          <a:off x="174963" y="1138338"/>
          <a:ext cx="3000000" cy="3000000"/>
        </p:xfrm>
        <a:graphic>
          <a:graphicData uri="http://schemas.openxmlformats.org/drawingml/2006/table">
            <a:tbl>
              <a:tblPr>
                <a:noFill/>
                <a:tableStyleId>{2A0305A4-AE07-49FD-A78E-E5651651AD01}</a:tableStyleId>
              </a:tblPr>
              <a:tblGrid>
                <a:gridCol w="1064325">
                  <a:extLst>
                    <a:ext uri="{9D8B030D-6E8A-4147-A177-3AD203B41FA5}">
                      <a16:colId xmlns:a16="http://schemas.microsoft.com/office/drawing/2014/main" val="20000"/>
                    </a:ext>
                  </a:extLst>
                </a:gridCol>
                <a:gridCol w="1125400">
                  <a:extLst>
                    <a:ext uri="{9D8B030D-6E8A-4147-A177-3AD203B41FA5}">
                      <a16:colId xmlns:a16="http://schemas.microsoft.com/office/drawing/2014/main" val="20001"/>
                    </a:ext>
                  </a:extLst>
                </a:gridCol>
                <a:gridCol w="1933125">
                  <a:extLst>
                    <a:ext uri="{9D8B030D-6E8A-4147-A177-3AD203B41FA5}">
                      <a16:colId xmlns:a16="http://schemas.microsoft.com/office/drawing/2014/main" val="20002"/>
                    </a:ext>
                  </a:extLst>
                </a:gridCol>
                <a:gridCol w="1056400">
                  <a:extLst>
                    <a:ext uri="{9D8B030D-6E8A-4147-A177-3AD203B41FA5}">
                      <a16:colId xmlns:a16="http://schemas.microsoft.com/office/drawing/2014/main" val="20003"/>
                    </a:ext>
                  </a:extLst>
                </a:gridCol>
                <a:gridCol w="936700">
                  <a:extLst>
                    <a:ext uri="{9D8B030D-6E8A-4147-A177-3AD203B41FA5}">
                      <a16:colId xmlns:a16="http://schemas.microsoft.com/office/drawing/2014/main" val="20004"/>
                    </a:ext>
                  </a:extLst>
                </a:gridCol>
                <a:gridCol w="1025025">
                  <a:extLst>
                    <a:ext uri="{9D8B030D-6E8A-4147-A177-3AD203B41FA5}">
                      <a16:colId xmlns:a16="http://schemas.microsoft.com/office/drawing/2014/main" val="20005"/>
                    </a:ext>
                  </a:extLst>
                </a:gridCol>
                <a:gridCol w="1653100">
                  <a:extLst>
                    <a:ext uri="{9D8B030D-6E8A-4147-A177-3AD203B41FA5}">
                      <a16:colId xmlns:a16="http://schemas.microsoft.com/office/drawing/2014/main" val="20006"/>
                    </a:ext>
                  </a:extLst>
                </a:gridCol>
              </a:tblGrid>
              <a:tr h="545475">
                <a:tc>
                  <a:txBody>
                    <a:bodyPr/>
                    <a:lstStyle/>
                    <a:p>
                      <a:pPr marL="0" lvl="0" indent="0" algn="l" rtl="0">
                        <a:spcBef>
                          <a:spcPts val="0"/>
                        </a:spcBef>
                        <a:spcAft>
                          <a:spcPts val="0"/>
                        </a:spcAft>
                        <a:buNone/>
                      </a:pPr>
                      <a:r>
                        <a:rPr lang="en" sz="1000" b="1">
                          <a:latin typeface="Lato"/>
                          <a:ea typeface="Lato"/>
                          <a:cs typeface="Lato"/>
                          <a:sym typeface="Lato"/>
                        </a:rPr>
                        <a:t>Primary Category</a:t>
                      </a:r>
                      <a:endParaRPr sz="10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000" b="1">
                          <a:latin typeface="Lato"/>
                          <a:ea typeface="Lato"/>
                          <a:cs typeface="Lato"/>
                          <a:sym typeface="Lato"/>
                        </a:rPr>
                        <a:t>Secondary Category</a:t>
                      </a:r>
                      <a:endParaRPr sz="10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000" b="1">
                          <a:latin typeface="Lato"/>
                          <a:ea typeface="Lato"/>
                          <a:cs typeface="Lato"/>
                          <a:sym typeface="Lato"/>
                        </a:rPr>
                        <a:t>Indicator Description</a:t>
                      </a:r>
                      <a:endParaRPr sz="10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000" b="1">
                          <a:latin typeface="Lato"/>
                          <a:ea typeface="Lato"/>
                          <a:cs typeface="Lato"/>
                          <a:sym typeface="Lato"/>
                        </a:rPr>
                        <a:t>Disaggregation</a:t>
                      </a:r>
                      <a:endParaRPr sz="10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000" b="1">
                          <a:solidFill>
                            <a:schemeClr val="dk1"/>
                          </a:solidFill>
                          <a:latin typeface="Lato"/>
                          <a:ea typeface="Lato"/>
                          <a:cs typeface="Lato"/>
                          <a:sym typeface="Lato"/>
                        </a:rPr>
                        <a:t>Suggested Evidences to collect</a:t>
                      </a:r>
                      <a:endParaRPr sz="10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000" b="1">
                          <a:solidFill>
                            <a:schemeClr val="dk1"/>
                          </a:solidFill>
                          <a:latin typeface="Lato"/>
                          <a:ea typeface="Lato"/>
                          <a:cs typeface="Lato"/>
                          <a:sym typeface="Lato"/>
                        </a:rPr>
                        <a:t>Suggested Methods to collect</a:t>
                      </a:r>
                      <a:endParaRPr sz="10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000" b="1">
                          <a:latin typeface="Lato"/>
                          <a:ea typeface="Lato"/>
                          <a:cs typeface="Lato"/>
                          <a:sym typeface="Lato"/>
                        </a:rPr>
                        <a:t>Classification dimension</a:t>
                      </a:r>
                      <a:endParaRPr sz="1000" b="1">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673300">
                <a:tc>
                  <a:txBody>
                    <a:bodyPr/>
                    <a:lstStyle/>
                    <a:p>
                      <a:pPr marL="0" lvl="0" indent="0" algn="l" rtl="0">
                        <a:spcBef>
                          <a:spcPts val="0"/>
                        </a:spcBef>
                        <a:spcAft>
                          <a:spcPts val="0"/>
                        </a:spcAft>
                        <a:buNone/>
                      </a:pPr>
                      <a:r>
                        <a:rPr lang="en" sz="1000">
                          <a:latin typeface="Lato"/>
                          <a:ea typeface="Lato"/>
                          <a:cs typeface="Lato"/>
                          <a:sym typeface="Lato"/>
                        </a:rPr>
                        <a:t>Social sustainability</a:t>
                      </a:r>
                      <a:endParaRPr sz="10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000">
                          <a:latin typeface="Lato"/>
                          <a:ea typeface="Lato"/>
                          <a:cs typeface="Lato"/>
                          <a:sym typeface="Lato"/>
                        </a:rPr>
                        <a:t>Equity and inclusivity</a:t>
                      </a:r>
                      <a:endParaRPr sz="10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None/>
                      </a:pPr>
                      <a:r>
                        <a:rPr lang="en" sz="1000">
                          <a:solidFill>
                            <a:schemeClr val="dk1"/>
                          </a:solidFill>
                        </a:rPr>
                        <a:t>SHW survivors in tea and jute sector workplaces who are differently-abled, trans, and migrant women tea workers and participated in IC processes and achieved full restoration (legal redress + services)</a:t>
                      </a:r>
                      <a:endParaRPr sz="1000">
                        <a:solidFill>
                          <a:schemeClr val="dk1"/>
                        </a:solidFill>
                      </a:endParaRPr>
                    </a:p>
                    <a:p>
                      <a:pPr marL="0" lvl="0" indent="0" algn="l" rtl="0">
                        <a:spcBef>
                          <a:spcPts val="0"/>
                        </a:spcBef>
                        <a:spcAft>
                          <a:spcPts val="0"/>
                        </a:spcAft>
                        <a:buNone/>
                      </a:pPr>
                      <a:endParaRPr sz="1000"/>
                    </a:p>
                  </a:txBody>
                  <a:tcPr marL="91425" marR="91425" marT="91425" marB="91425"/>
                </a:tc>
                <a:tc>
                  <a:txBody>
                    <a:bodyPr/>
                    <a:lstStyle/>
                    <a:p>
                      <a:pPr marL="0" lvl="0" indent="0" algn="l" rtl="0">
                        <a:lnSpc>
                          <a:spcPct val="115000"/>
                        </a:lnSpc>
                        <a:spcBef>
                          <a:spcPts val="0"/>
                        </a:spcBef>
                        <a:spcAft>
                          <a:spcPts val="0"/>
                        </a:spcAft>
                        <a:buNone/>
                      </a:pPr>
                      <a:r>
                        <a:rPr lang="en" sz="1000">
                          <a:solidFill>
                            <a:schemeClr val="dk1"/>
                          </a:solidFill>
                        </a:rPr>
                        <a:t>Social Identity Group, Geography</a:t>
                      </a:r>
                      <a:endParaRPr sz="1000"/>
                    </a:p>
                  </a:txBody>
                  <a:tcPr marL="91425" marR="91425" marT="91425" marB="91425"/>
                </a:tc>
                <a:tc>
                  <a:txBody>
                    <a:bodyPr/>
                    <a:lstStyle/>
                    <a:p>
                      <a:pPr marL="0" lvl="0" indent="0" algn="l" rtl="0">
                        <a:lnSpc>
                          <a:spcPct val="115000"/>
                        </a:lnSpc>
                        <a:spcBef>
                          <a:spcPts val="0"/>
                        </a:spcBef>
                        <a:spcAft>
                          <a:spcPts val="0"/>
                        </a:spcAft>
                        <a:buNone/>
                      </a:pPr>
                      <a:r>
                        <a:rPr lang="en" sz="1000">
                          <a:solidFill>
                            <a:schemeClr val="dk1"/>
                          </a:solidFill>
                        </a:rPr>
                        <a:t>Participation logs, IC referrals, service access data</a:t>
                      </a:r>
                      <a:endParaRPr sz="1000"/>
                    </a:p>
                  </a:txBody>
                  <a:tcPr marL="91425" marR="91425" marT="91425" marB="91425"/>
                </a:tc>
                <a:tc>
                  <a:txBody>
                    <a:bodyPr/>
                    <a:lstStyle/>
                    <a:p>
                      <a:pPr marL="0" lvl="0" indent="0" algn="l" rtl="0">
                        <a:lnSpc>
                          <a:spcPct val="115000"/>
                        </a:lnSpc>
                        <a:spcBef>
                          <a:spcPts val="0"/>
                        </a:spcBef>
                        <a:spcAft>
                          <a:spcPts val="0"/>
                        </a:spcAft>
                        <a:buNone/>
                      </a:pPr>
                      <a:r>
                        <a:rPr lang="en" sz="1000">
                          <a:solidFill>
                            <a:schemeClr val="dk1"/>
                          </a:solidFill>
                        </a:rPr>
                        <a:t>Disaggregated case tracking, IC review audits</a:t>
                      </a:r>
                      <a:endParaRPr sz="1000">
                        <a:solidFill>
                          <a:schemeClr val="dk1"/>
                        </a:solidFill>
                      </a:endParaRPr>
                    </a:p>
                    <a:p>
                      <a:pPr marL="0" lvl="0" indent="0" algn="l" rtl="0">
                        <a:spcBef>
                          <a:spcPts val="0"/>
                        </a:spcBef>
                        <a:spcAft>
                          <a:spcPts val="0"/>
                        </a:spcAft>
                        <a:buNone/>
                      </a:pPr>
                      <a:endParaRPr sz="1000"/>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lnSpc>
                          <a:spcPct val="115000"/>
                        </a:lnSpc>
                        <a:spcBef>
                          <a:spcPts val="0"/>
                        </a:spcBef>
                        <a:spcAft>
                          <a:spcPts val="0"/>
                        </a:spcAft>
                        <a:buNone/>
                      </a:pPr>
                      <a:r>
                        <a:rPr lang="en" sz="1000">
                          <a:solidFill>
                            <a:schemeClr val="dk1"/>
                          </a:solidFill>
                        </a:rPr>
                        <a:t>Social Sustainability</a:t>
                      </a:r>
                      <a:endParaRPr sz="10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629400">
                <a:tc>
                  <a:txBody>
                    <a:bodyPr/>
                    <a:lstStyle/>
                    <a:p>
                      <a:pPr marL="0" lvl="0" indent="0" algn="l" rtl="0">
                        <a:spcBef>
                          <a:spcPts val="0"/>
                        </a:spcBef>
                        <a:spcAft>
                          <a:spcPts val="0"/>
                        </a:spcAft>
                        <a:buNone/>
                      </a:pPr>
                      <a:r>
                        <a:rPr lang="en" sz="1000">
                          <a:latin typeface="Lato"/>
                          <a:ea typeface="Lato"/>
                          <a:cs typeface="Lato"/>
                          <a:sym typeface="Lato"/>
                        </a:rPr>
                        <a:t>Resilience</a:t>
                      </a:r>
                      <a:endParaRPr sz="10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000"/>
                        <a:t>Transformative</a:t>
                      </a:r>
                      <a:endParaRPr sz="1000"/>
                    </a:p>
                  </a:txBody>
                  <a:tcPr marL="91425" marR="91425" marT="91425" marB="91425"/>
                </a:tc>
                <a:tc>
                  <a:txBody>
                    <a:bodyPr/>
                    <a:lstStyle/>
                    <a:p>
                      <a:pPr marL="0" lvl="0" indent="0" algn="l" rtl="0">
                        <a:lnSpc>
                          <a:spcPct val="115000"/>
                        </a:lnSpc>
                        <a:spcBef>
                          <a:spcPts val="0"/>
                        </a:spcBef>
                        <a:spcAft>
                          <a:spcPts val="0"/>
                        </a:spcAft>
                        <a:buNone/>
                      </a:pPr>
                      <a:r>
                        <a:rPr lang="en" sz="1000">
                          <a:solidFill>
                            <a:schemeClr val="dk1"/>
                          </a:solidFill>
                        </a:rPr>
                        <a:t>% and # of SHW (Sexual Harassment at Workplace) redress cases that result in full survivor restoration (legal justice + access to services) within the statutory timeframe for resolution (90 days)</a:t>
                      </a:r>
                      <a:endParaRPr sz="1000"/>
                    </a:p>
                  </a:txBody>
                  <a:tcPr marL="91425" marR="91425" marT="91425" marB="91425"/>
                </a:tc>
                <a:tc>
                  <a:txBody>
                    <a:bodyPr/>
                    <a:lstStyle/>
                    <a:p>
                      <a:pPr marL="0" lvl="0" indent="0" algn="l" rtl="0">
                        <a:lnSpc>
                          <a:spcPct val="115000"/>
                        </a:lnSpc>
                        <a:spcBef>
                          <a:spcPts val="0"/>
                        </a:spcBef>
                        <a:spcAft>
                          <a:spcPts val="0"/>
                        </a:spcAft>
                        <a:buNone/>
                      </a:pPr>
                      <a:r>
                        <a:rPr lang="en" sz="1000">
                          <a:solidFill>
                            <a:schemeClr val="dk1"/>
                          </a:solidFill>
                        </a:rPr>
                        <a:t>Gender, Sector</a:t>
                      </a:r>
                      <a:endParaRPr sz="1000">
                        <a:solidFill>
                          <a:schemeClr val="dk1"/>
                        </a:solidFill>
                      </a:endParaRPr>
                    </a:p>
                    <a:p>
                      <a:pPr marL="0" lvl="0" indent="0" algn="l" rtl="0">
                        <a:spcBef>
                          <a:spcPts val="0"/>
                        </a:spcBef>
                        <a:spcAft>
                          <a:spcPts val="0"/>
                        </a:spcAft>
                        <a:buNone/>
                      </a:pPr>
                      <a:endParaRPr sz="1000"/>
                    </a:p>
                  </a:txBody>
                  <a:tcPr marL="91425" marR="91425" marT="91425" marB="91425"/>
                </a:tc>
                <a:tc>
                  <a:txBody>
                    <a:bodyPr/>
                    <a:lstStyle/>
                    <a:p>
                      <a:pPr marL="0" lvl="0" indent="0" algn="l" rtl="0">
                        <a:lnSpc>
                          <a:spcPct val="115000"/>
                        </a:lnSpc>
                        <a:spcBef>
                          <a:spcPts val="0"/>
                        </a:spcBef>
                        <a:spcAft>
                          <a:spcPts val="0"/>
                        </a:spcAft>
                        <a:buNone/>
                      </a:pPr>
                      <a:r>
                        <a:rPr lang="en" sz="1000">
                          <a:solidFill>
                            <a:schemeClr val="dk1"/>
                          </a:solidFill>
                        </a:rPr>
                        <a:t>Case closure reports, service referral logs</a:t>
                      </a:r>
                      <a:endParaRPr sz="1000">
                        <a:solidFill>
                          <a:schemeClr val="dk1"/>
                        </a:solidFill>
                      </a:endParaRPr>
                    </a:p>
                    <a:p>
                      <a:pPr marL="0" lvl="0" indent="0" algn="l" rtl="0">
                        <a:spcBef>
                          <a:spcPts val="0"/>
                        </a:spcBef>
                        <a:spcAft>
                          <a:spcPts val="0"/>
                        </a:spcAft>
                        <a:buNone/>
                      </a:pPr>
                      <a:endParaRPr sz="1000"/>
                    </a:p>
                  </a:txBody>
                  <a:tcPr marL="91425" marR="91425" marT="91425" marB="91425"/>
                </a:tc>
                <a:tc>
                  <a:txBody>
                    <a:bodyPr/>
                    <a:lstStyle/>
                    <a:p>
                      <a:pPr marL="0" lvl="0" indent="0" algn="l" rtl="0">
                        <a:lnSpc>
                          <a:spcPct val="115000"/>
                        </a:lnSpc>
                        <a:spcBef>
                          <a:spcPts val="0"/>
                        </a:spcBef>
                        <a:spcAft>
                          <a:spcPts val="0"/>
                        </a:spcAft>
                        <a:buNone/>
                      </a:pPr>
                      <a:r>
                        <a:rPr lang="en" sz="1000">
                          <a:solidFill>
                            <a:schemeClr val="dk1"/>
                          </a:solidFill>
                        </a:rPr>
                        <a:t>Legal tracking, survivor tracing</a:t>
                      </a:r>
                      <a:endParaRPr sz="1000"/>
                    </a:p>
                  </a:txBody>
                  <a:tcPr marL="91425" marR="91425" marT="91425" marB="91425"/>
                </a:tc>
                <a:tc>
                  <a:txBody>
                    <a:bodyPr/>
                    <a:lstStyle/>
                    <a:p>
                      <a:pPr marL="0" lvl="0" indent="0" algn="l" rtl="0">
                        <a:lnSpc>
                          <a:spcPct val="115000"/>
                        </a:lnSpc>
                        <a:spcBef>
                          <a:spcPts val="0"/>
                        </a:spcBef>
                        <a:spcAft>
                          <a:spcPts val="0"/>
                        </a:spcAft>
                        <a:buNone/>
                      </a:pPr>
                      <a:r>
                        <a:rPr lang="en" sz="1000">
                          <a:solidFill>
                            <a:schemeClr val="dk1"/>
                          </a:solidFill>
                        </a:rPr>
                        <a:t>Absorptive Capacity</a:t>
                      </a:r>
                      <a:endParaRPr sz="100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graphicFrame>
        <p:nvGraphicFramePr>
          <p:cNvPr id="419" name="Google Shape;419;p48"/>
          <p:cNvGraphicFramePr/>
          <p:nvPr/>
        </p:nvGraphicFramePr>
        <p:xfrm>
          <a:off x="909725" y="381088"/>
          <a:ext cx="7358675" cy="4404588"/>
        </p:xfrm>
        <a:graphic>
          <a:graphicData uri="http://schemas.openxmlformats.org/drawingml/2006/table">
            <a:tbl>
              <a:tblPr>
                <a:noFill/>
                <a:tableStyleId>{2A0305A4-AE07-49FD-A78E-E5651651AD01}</a:tableStyleId>
              </a:tblPr>
              <a:tblGrid>
                <a:gridCol w="988375">
                  <a:extLst>
                    <a:ext uri="{9D8B030D-6E8A-4147-A177-3AD203B41FA5}">
                      <a16:colId xmlns:a16="http://schemas.microsoft.com/office/drawing/2014/main" val="20000"/>
                    </a:ext>
                  </a:extLst>
                </a:gridCol>
                <a:gridCol w="1236950">
                  <a:extLst>
                    <a:ext uri="{9D8B030D-6E8A-4147-A177-3AD203B41FA5}">
                      <a16:colId xmlns:a16="http://schemas.microsoft.com/office/drawing/2014/main" val="20001"/>
                    </a:ext>
                  </a:extLst>
                </a:gridCol>
                <a:gridCol w="1603325">
                  <a:extLst>
                    <a:ext uri="{9D8B030D-6E8A-4147-A177-3AD203B41FA5}">
                      <a16:colId xmlns:a16="http://schemas.microsoft.com/office/drawing/2014/main" val="20002"/>
                    </a:ext>
                  </a:extLst>
                </a:gridCol>
                <a:gridCol w="688175">
                  <a:extLst>
                    <a:ext uri="{9D8B030D-6E8A-4147-A177-3AD203B41FA5}">
                      <a16:colId xmlns:a16="http://schemas.microsoft.com/office/drawing/2014/main" val="20003"/>
                    </a:ext>
                  </a:extLst>
                </a:gridCol>
                <a:gridCol w="930450">
                  <a:extLst>
                    <a:ext uri="{9D8B030D-6E8A-4147-A177-3AD203B41FA5}">
                      <a16:colId xmlns:a16="http://schemas.microsoft.com/office/drawing/2014/main" val="20004"/>
                    </a:ext>
                  </a:extLst>
                </a:gridCol>
                <a:gridCol w="861000">
                  <a:extLst>
                    <a:ext uri="{9D8B030D-6E8A-4147-A177-3AD203B41FA5}">
                      <a16:colId xmlns:a16="http://schemas.microsoft.com/office/drawing/2014/main" val="20005"/>
                    </a:ext>
                  </a:extLst>
                </a:gridCol>
                <a:gridCol w="1050400">
                  <a:extLst>
                    <a:ext uri="{9D8B030D-6E8A-4147-A177-3AD203B41FA5}">
                      <a16:colId xmlns:a16="http://schemas.microsoft.com/office/drawing/2014/main" val="20006"/>
                    </a:ext>
                  </a:extLst>
                </a:gridCol>
              </a:tblGrid>
              <a:tr h="545475">
                <a:tc>
                  <a:txBody>
                    <a:bodyPr/>
                    <a:lstStyle/>
                    <a:p>
                      <a:pPr marL="0" lvl="0" indent="0" algn="l" rtl="0">
                        <a:spcBef>
                          <a:spcPts val="0"/>
                        </a:spcBef>
                        <a:spcAft>
                          <a:spcPts val="0"/>
                        </a:spcAft>
                        <a:buNone/>
                      </a:pPr>
                      <a:r>
                        <a:rPr lang="en" sz="1100" b="1">
                          <a:latin typeface="Lato"/>
                          <a:ea typeface="Lato"/>
                          <a:cs typeface="Lato"/>
                          <a:sym typeface="Lato"/>
                        </a:rPr>
                        <a:t>Primary Category</a:t>
                      </a:r>
                      <a:endParaRPr sz="11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100" b="1">
                          <a:latin typeface="Lato"/>
                          <a:ea typeface="Lato"/>
                          <a:cs typeface="Lato"/>
                          <a:sym typeface="Lato"/>
                        </a:rPr>
                        <a:t>Secondary Category</a:t>
                      </a:r>
                      <a:endParaRPr sz="11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100" b="1">
                          <a:latin typeface="Lato"/>
                          <a:ea typeface="Lato"/>
                          <a:cs typeface="Lato"/>
                          <a:sym typeface="Lato"/>
                        </a:rPr>
                        <a:t>Indicator Description</a:t>
                      </a:r>
                      <a:endParaRPr sz="11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100" b="1">
                          <a:latin typeface="Lato"/>
                          <a:ea typeface="Lato"/>
                          <a:cs typeface="Lato"/>
                          <a:sym typeface="Lato"/>
                        </a:rPr>
                        <a:t>Disaggregation</a:t>
                      </a:r>
                      <a:endParaRPr sz="11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b="1">
                          <a:solidFill>
                            <a:schemeClr val="dk1"/>
                          </a:solidFill>
                          <a:latin typeface="Lato"/>
                          <a:ea typeface="Lato"/>
                          <a:cs typeface="Lato"/>
                          <a:sym typeface="Lato"/>
                        </a:rPr>
                        <a:t>Suggested Evidences to collect</a:t>
                      </a:r>
                      <a:endParaRPr sz="11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100" b="1">
                          <a:solidFill>
                            <a:schemeClr val="dk1"/>
                          </a:solidFill>
                          <a:latin typeface="Lato"/>
                          <a:ea typeface="Lato"/>
                          <a:cs typeface="Lato"/>
                          <a:sym typeface="Lato"/>
                        </a:rPr>
                        <a:t>Suggested Methods to collect</a:t>
                      </a:r>
                      <a:endParaRPr sz="1100" b="1">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100" b="1">
                          <a:latin typeface="Lato"/>
                          <a:ea typeface="Lato"/>
                          <a:cs typeface="Lato"/>
                          <a:sym typeface="Lato"/>
                        </a:rPr>
                        <a:t>Classification dimension</a:t>
                      </a:r>
                      <a:endParaRPr sz="1100" b="1">
                        <a:latin typeface="Lato"/>
                        <a:ea typeface="Lato"/>
                        <a:cs typeface="Lato"/>
                        <a:sym typeface="Lato"/>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673300">
                <a:tc>
                  <a:txBody>
                    <a:bodyPr/>
                    <a:lstStyle/>
                    <a:p>
                      <a:pPr marL="0" lvl="0" indent="0" algn="l" rtl="0">
                        <a:spcBef>
                          <a:spcPts val="0"/>
                        </a:spcBef>
                        <a:spcAft>
                          <a:spcPts val="0"/>
                        </a:spcAft>
                        <a:buNone/>
                      </a:pPr>
                      <a:r>
                        <a:rPr lang="en" sz="1100">
                          <a:latin typeface="Lato"/>
                          <a:ea typeface="Lato"/>
                          <a:cs typeface="Lato"/>
                          <a:sym typeface="Lato"/>
                        </a:rPr>
                        <a:t>Social sustainability</a:t>
                      </a:r>
                      <a:endParaRPr sz="11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100">
                          <a:latin typeface="Lato"/>
                          <a:ea typeface="Lato"/>
                          <a:cs typeface="Lato"/>
                          <a:sym typeface="Lato"/>
                        </a:rPr>
                        <a:t>Equity and inclusivity</a:t>
                      </a:r>
                      <a:endParaRPr sz="1100">
                        <a:latin typeface="Lato"/>
                        <a:ea typeface="Lato"/>
                        <a:cs typeface="Lato"/>
                        <a:sym typeface="Lato"/>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SHW survivors in tea and jute sector workplaces who are differently-abled, trans, and migrant women tea workers and participated in IC processes and achieved full restoration (legal redress + services)</a:t>
                      </a:r>
                      <a:endParaRPr sz="1000">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Social Identity Group, Geography</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Participation logs, IC referrals, service access data</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Disaggregated case tracking, IC review audits</a:t>
                      </a:r>
                      <a:endParaRPr sz="1000">
                        <a:solidFill>
                          <a:schemeClr val="dk1"/>
                        </a:solidFill>
                      </a:endParaRPr>
                    </a:p>
                    <a:p>
                      <a:pPr marL="0" lvl="0" indent="0" algn="l" rtl="0">
                        <a:spcBef>
                          <a:spcPts val="0"/>
                        </a:spcBef>
                        <a:spcAft>
                          <a:spcPts val="0"/>
                        </a:spcAft>
                        <a:buNone/>
                      </a:pP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Social Sustainability</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629400">
                <a:tc>
                  <a:txBody>
                    <a:bodyPr/>
                    <a:lstStyle/>
                    <a:p>
                      <a:pPr marL="0" lvl="0" indent="0" algn="l" rtl="0">
                        <a:spcBef>
                          <a:spcPts val="0"/>
                        </a:spcBef>
                        <a:spcAft>
                          <a:spcPts val="0"/>
                        </a:spcAft>
                        <a:buNone/>
                      </a:pPr>
                      <a:r>
                        <a:rPr lang="en" sz="1100">
                          <a:latin typeface="Lato"/>
                          <a:ea typeface="Lato"/>
                          <a:cs typeface="Lato"/>
                          <a:sym typeface="Lato"/>
                        </a:rPr>
                        <a:t>Resilience</a:t>
                      </a:r>
                      <a:endParaRPr sz="1100">
                        <a:latin typeface="Lato"/>
                        <a:ea typeface="Lato"/>
                        <a:cs typeface="Lato"/>
                        <a:sym typeface="Lato"/>
                      </a:endParaRPr>
                    </a:p>
                  </a:txBody>
                  <a:tcPr marL="91425" marR="91425" marT="91425" marB="91425"/>
                </a:tc>
                <a:tc>
                  <a:txBody>
                    <a:bodyPr/>
                    <a:lstStyle/>
                    <a:p>
                      <a:pPr marL="0" lvl="0" indent="0" algn="l" rtl="0">
                        <a:spcBef>
                          <a:spcPts val="0"/>
                        </a:spcBef>
                        <a:spcAft>
                          <a:spcPts val="0"/>
                        </a:spcAft>
                        <a:buNone/>
                      </a:pPr>
                      <a:r>
                        <a:rPr lang="en" sz="1100"/>
                        <a:t>Transformative</a:t>
                      </a:r>
                      <a:endParaRPr sz="1100"/>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 and # of SHW (Sexual Harassment at Workplace) redress cases that result in full survivor restoration (legal justice + access to services) within the statutory timeframe for resolution (90 days)</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Gender, Sector</a:t>
                      </a:r>
                      <a:endParaRPr sz="1000">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Case closure reports, service referral logs</a:t>
                      </a:r>
                      <a:endParaRPr sz="1000">
                        <a:solidFill>
                          <a:schemeClr val="dk1"/>
                        </a:solidFill>
                      </a:endParaRPr>
                    </a:p>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Legal tracking, survivor tracing</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Absorptive Capacity</a:t>
                      </a:r>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grpSp>
        <p:nvGrpSpPr>
          <p:cNvPr id="424" name="Google Shape;424;p49"/>
          <p:cNvGrpSpPr/>
          <p:nvPr/>
        </p:nvGrpSpPr>
        <p:grpSpPr>
          <a:xfrm>
            <a:off x="4874452" y="2416770"/>
            <a:ext cx="1778578" cy="1080799"/>
            <a:chOff x="1075220" y="2272941"/>
            <a:chExt cx="1778578" cy="1441066"/>
          </a:xfrm>
        </p:grpSpPr>
        <p:sp>
          <p:nvSpPr>
            <p:cNvPr id="425" name="Google Shape;425;p49"/>
            <p:cNvSpPr/>
            <p:nvPr/>
          </p:nvSpPr>
          <p:spPr>
            <a:xfrm>
              <a:off x="1657349" y="2514599"/>
              <a:ext cx="914400" cy="914400"/>
            </a:xfrm>
            <a:custGeom>
              <a:avLst/>
              <a:gdLst/>
              <a:ahLst/>
              <a:cxnLst/>
              <a:rect l="l" t="t" r="r" b="b"/>
              <a:pathLst>
                <a:path w="914400" h="914400" extrusionOk="0">
                  <a:moveTo>
                    <a:pt x="0" y="0"/>
                  </a:moveTo>
                  <a:lnTo>
                    <a:pt x="876300" y="0"/>
                  </a:lnTo>
                  <a:cubicBezTo>
                    <a:pt x="897341" y="0"/>
                    <a:pt x="914400" y="17058"/>
                    <a:pt x="914400" y="38100"/>
                  </a:cubicBezTo>
                  <a:lnTo>
                    <a:pt x="914400" y="876300"/>
                  </a:lnTo>
                  <a:cubicBezTo>
                    <a:pt x="914400" y="897341"/>
                    <a:pt x="897341" y="914400"/>
                    <a:pt x="876300" y="914400"/>
                  </a:cubicBezTo>
                  <a:lnTo>
                    <a:pt x="0" y="914400"/>
                  </a:lnTo>
                  <a:close/>
                </a:path>
              </a:pathLst>
            </a:custGeom>
            <a:solidFill>
              <a:srgbClr val="E0CB1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26" name="Google Shape;426;p49"/>
            <p:cNvSpPr/>
            <p:nvPr/>
          </p:nvSpPr>
          <p:spPr>
            <a:xfrm>
              <a:off x="1075220" y="2272941"/>
              <a:ext cx="591653" cy="1397716"/>
            </a:xfrm>
            <a:custGeom>
              <a:avLst/>
              <a:gdLst/>
              <a:ahLst/>
              <a:cxnLst/>
              <a:rect l="l" t="t" r="r" b="b"/>
              <a:pathLst>
                <a:path w="591653" h="1397716" extrusionOk="0">
                  <a:moveTo>
                    <a:pt x="11646" y="723133"/>
                  </a:moveTo>
                  <a:cubicBezTo>
                    <a:pt x="0" y="709044"/>
                    <a:pt x="0" y="688670"/>
                    <a:pt x="11646" y="674583"/>
                  </a:cubicBezTo>
                  <a:lnTo>
                    <a:pt x="557921" y="13761"/>
                  </a:lnTo>
                  <a:cubicBezTo>
                    <a:pt x="569297" y="0"/>
                    <a:pt x="591653" y="8044"/>
                    <a:pt x="591653" y="25899"/>
                  </a:cubicBezTo>
                  <a:lnTo>
                    <a:pt x="591653" y="1371817"/>
                  </a:lnTo>
                  <a:cubicBezTo>
                    <a:pt x="591653" y="1389671"/>
                    <a:pt x="569297" y="1397716"/>
                    <a:pt x="557921" y="1383954"/>
                  </a:cubicBezTo>
                  <a:close/>
                </a:path>
              </a:pathLst>
            </a:custGeom>
            <a:solidFill>
              <a:srgbClr val="E0CB1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27" name="Google Shape;427;p49"/>
            <p:cNvSpPr/>
            <p:nvPr/>
          </p:nvSpPr>
          <p:spPr>
            <a:xfrm>
              <a:off x="1657349" y="2529366"/>
              <a:ext cx="914400" cy="914400"/>
            </a:xfrm>
            <a:custGeom>
              <a:avLst/>
              <a:gdLst/>
              <a:ahLst/>
              <a:cxnLst/>
              <a:rect l="l" t="t" r="r" b="b"/>
              <a:pathLst>
                <a:path w="914400" h="914400" extrusionOk="0">
                  <a:moveTo>
                    <a:pt x="0" y="0"/>
                  </a:moveTo>
                  <a:lnTo>
                    <a:pt x="876300" y="0"/>
                  </a:lnTo>
                  <a:cubicBezTo>
                    <a:pt x="897341" y="0"/>
                    <a:pt x="914400" y="17058"/>
                    <a:pt x="914400" y="38100"/>
                  </a:cubicBezTo>
                  <a:lnTo>
                    <a:pt x="914400" y="876300"/>
                  </a:lnTo>
                  <a:cubicBezTo>
                    <a:pt x="914400" y="897341"/>
                    <a:pt x="897341" y="914400"/>
                    <a:pt x="876300" y="914400"/>
                  </a:cubicBezTo>
                  <a:lnTo>
                    <a:pt x="0" y="914400"/>
                  </a:lnTo>
                  <a:close/>
                </a:path>
              </a:pathLst>
            </a:custGeom>
            <a:noFill/>
            <a:ln w="142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28" name="Google Shape;428;p49"/>
            <p:cNvSpPr/>
            <p:nvPr/>
          </p:nvSpPr>
          <p:spPr>
            <a:xfrm>
              <a:off x="2262145" y="2316291"/>
              <a:ext cx="591653" cy="1397716"/>
            </a:xfrm>
            <a:custGeom>
              <a:avLst/>
              <a:gdLst/>
              <a:ahLst/>
              <a:cxnLst/>
              <a:rect l="l" t="t" r="r" b="b"/>
              <a:pathLst>
                <a:path w="591653" h="1397716" extrusionOk="0">
                  <a:moveTo>
                    <a:pt x="591653" y="1156057"/>
                  </a:moveTo>
                  <a:lnTo>
                    <a:pt x="591653" y="1371817"/>
                  </a:lnTo>
                  <a:cubicBezTo>
                    <a:pt x="591653" y="1389671"/>
                    <a:pt x="569297" y="1397716"/>
                    <a:pt x="557921" y="1383954"/>
                  </a:cubicBezTo>
                  <a:lnTo>
                    <a:pt x="11646" y="723133"/>
                  </a:lnTo>
                  <a:cubicBezTo>
                    <a:pt x="0" y="709044"/>
                    <a:pt x="0" y="688670"/>
                    <a:pt x="11646" y="674583"/>
                  </a:cubicBezTo>
                  <a:lnTo>
                    <a:pt x="557921" y="13761"/>
                  </a:lnTo>
                  <a:cubicBezTo>
                    <a:pt x="569297" y="0"/>
                    <a:pt x="591653" y="8044"/>
                    <a:pt x="591653" y="25899"/>
                  </a:cubicBezTo>
                  <a:lnTo>
                    <a:pt x="591653" y="241657"/>
                  </a:lnTo>
                </a:path>
              </a:pathLst>
            </a:custGeom>
            <a:noFill/>
            <a:ln w="142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29" name="Google Shape;429;p49"/>
          <p:cNvGrpSpPr/>
          <p:nvPr/>
        </p:nvGrpSpPr>
        <p:grpSpPr>
          <a:xfrm>
            <a:off x="6414895" y="2614264"/>
            <a:ext cx="914400" cy="685800"/>
            <a:chOff x="2571750" y="2514600"/>
            <a:chExt cx="914400" cy="914400"/>
          </a:xfrm>
        </p:grpSpPr>
        <p:sp>
          <p:nvSpPr>
            <p:cNvPr id="430" name="Google Shape;430;p49"/>
            <p:cNvSpPr/>
            <p:nvPr/>
          </p:nvSpPr>
          <p:spPr>
            <a:xfrm>
              <a:off x="2571750" y="2514600"/>
              <a:ext cx="914400" cy="914400"/>
            </a:xfrm>
            <a:custGeom>
              <a:avLst/>
              <a:gdLst/>
              <a:ahLst/>
              <a:cxnLst/>
              <a:rect l="l" t="t" r="r" b="b"/>
              <a:pathLst>
                <a:path w="914400" h="914400" extrusionOk="0">
                  <a:moveTo>
                    <a:pt x="0" y="38100"/>
                  </a:moveTo>
                  <a:cubicBezTo>
                    <a:pt x="0" y="17058"/>
                    <a:pt x="17058" y="0"/>
                    <a:pt x="38100" y="0"/>
                  </a:cubicBezTo>
                  <a:lnTo>
                    <a:pt x="876300" y="0"/>
                  </a:lnTo>
                  <a:cubicBezTo>
                    <a:pt x="897341" y="0"/>
                    <a:pt x="914400" y="17058"/>
                    <a:pt x="914400" y="38100"/>
                  </a:cubicBezTo>
                  <a:lnTo>
                    <a:pt x="914400" y="876300"/>
                  </a:lnTo>
                  <a:cubicBezTo>
                    <a:pt x="914400" y="897341"/>
                    <a:pt x="897341" y="914400"/>
                    <a:pt x="876300" y="914400"/>
                  </a:cubicBezTo>
                  <a:lnTo>
                    <a:pt x="38100" y="914400"/>
                  </a:lnTo>
                  <a:cubicBezTo>
                    <a:pt x="17058" y="914400"/>
                    <a:pt x="0" y="897341"/>
                    <a:pt x="0" y="876300"/>
                  </a:cubicBezTo>
                  <a:close/>
                </a:path>
              </a:pathLst>
            </a:custGeom>
            <a:solidFill>
              <a:srgbClr val="DE843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31" name="Google Shape;431;p49"/>
            <p:cNvSpPr/>
            <p:nvPr/>
          </p:nvSpPr>
          <p:spPr>
            <a:xfrm>
              <a:off x="2571750" y="2514600"/>
              <a:ext cx="914400" cy="914400"/>
            </a:xfrm>
            <a:custGeom>
              <a:avLst/>
              <a:gdLst/>
              <a:ahLst/>
              <a:cxnLst/>
              <a:rect l="l" t="t" r="r" b="b"/>
              <a:pathLst>
                <a:path w="914400" h="914400" extrusionOk="0">
                  <a:moveTo>
                    <a:pt x="0" y="38100"/>
                  </a:moveTo>
                  <a:cubicBezTo>
                    <a:pt x="0" y="17058"/>
                    <a:pt x="17058" y="0"/>
                    <a:pt x="38100" y="0"/>
                  </a:cubicBezTo>
                  <a:lnTo>
                    <a:pt x="876300" y="0"/>
                  </a:lnTo>
                  <a:cubicBezTo>
                    <a:pt x="897341" y="0"/>
                    <a:pt x="914400" y="17058"/>
                    <a:pt x="914400" y="38100"/>
                  </a:cubicBezTo>
                  <a:lnTo>
                    <a:pt x="914400" y="876300"/>
                  </a:lnTo>
                  <a:cubicBezTo>
                    <a:pt x="914400" y="897341"/>
                    <a:pt x="897341" y="914400"/>
                    <a:pt x="876300" y="914400"/>
                  </a:cubicBezTo>
                  <a:lnTo>
                    <a:pt x="38100" y="914400"/>
                  </a:lnTo>
                  <a:cubicBezTo>
                    <a:pt x="17058" y="914400"/>
                    <a:pt x="0" y="897341"/>
                    <a:pt x="0" y="876300"/>
                  </a:cubicBezTo>
                  <a:close/>
                </a:path>
              </a:pathLst>
            </a:custGeom>
            <a:noFill/>
            <a:ln w="142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432" name="Google Shape;432;p49"/>
          <p:cNvGrpSpPr/>
          <p:nvPr/>
        </p:nvGrpSpPr>
        <p:grpSpPr>
          <a:xfrm>
            <a:off x="7383670" y="2433024"/>
            <a:ext cx="1496528" cy="1048287"/>
            <a:chOff x="3486150" y="2269663"/>
            <a:chExt cx="1496528" cy="1397716"/>
          </a:xfrm>
        </p:grpSpPr>
        <p:sp>
          <p:nvSpPr>
            <p:cNvPr id="433" name="Google Shape;433;p49"/>
            <p:cNvSpPr/>
            <p:nvPr/>
          </p:nvSpPr>
          <p:spPr>
            <a:xfrm>
              <a:off x="3486150" y="2514600"/>
              <a:ext cx="914400" cy="914400"/>
            </a:xfrm>
            <a:custGeom>
              <a:avLst/>
              <a:gdLst/>
              <a:ahLst/>
              <a:cxnLst/>
              <a:rect l="l" t="t" r="r" b="b"/>
              <a:pathLst>
                <a:path w="914400" h="914400" extrusionOk="0">
                  <a:moveTo>
                    <a:pt x="0" y="38100"/>
                  </a:moveTo>
                  <a:cubicBezTo>
                    <a:pt x="0" y="17058"/>
                    <a:pt x="17058" y="0"/>
                    <a:pt x="38100" y="0"/>
                  </a:cubicBezTo>
                  <a:lnTo>
                    <a:pt x="914400" y="0"/>
                  </a:lnTo>
                  <a:lnTo>
                    <a:pt x="914400" y="914400"/>
                  </a:lnTo>
                  <a:lnTo>
                    <a:pt x="38100" y="914400"/>
                  </a:lnTo>
                  <a:cubicBezTo>
                    <a:pt x="17058" y="914400"/>
                    <a:pt x="0" y="897341"/>
                    <a:pt x="0" y="876300"/>
                  </a:cubicBezTo>
                  <a:close/>
                </a:path>
              </a:pathLst>
            </a:custGeom>
            <a:solidFill>
              <a:srgbClr val="E557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34" name="Google Shape;434;p49"/>
            <p:cNvSpPr/>
            <p:nvPr/>
          </p:nvSpPr>
          <p:spPr>
            <a:xfrm>
              <a:off x="4391025" y="2269663"/>
              <a:ext cx="591653" cy="1397716"/>
            </a:xfrm>
            <a:custGeom>
              <a:avLst/>
              <a:gdLst/>
              <a:ahLst/>
              <a:cxnLst/>
              <a:rect l="l" t="t" r="r" b="b"/>
              <a:pathLst>
                <a:path w="591653" h="1397716" extrusionOk="0">
                  <a:moveTo>
                    <a:pt x="33732" y="1383954"/>
                  </a:moveTo>
                  <a:cubicBezTo>
                    <a:pt x="22356" y="1397716"/>
                    <a:pt x="0" y="1389671"/>
                    <a:pt x="0" y="1371817"/>
                  </a:cubicBezTo>
                  <a:lnTo>
                    <a:pt x="0" y="25899"/>
                  </a:lnTo>
                  <a:cubicBezTo>
                    <a:pt x="0" y="8044"/>
                    <a:pt x="22357" y="0"/>
                    <a:pt x="33732" y="13761"/>
                  </a:cubicBezTo>
                  <a:lnTo>
                    <a:pt x="580007" y="674583"/>
                  </a:lnTo>
                  <a:cubicBezTo>
                    <a:pt x="591653" y="688670"/>
                    <a:pt x="591653" y="709044"/>
                    <a:pt x="580007" y="723133"/>
                  </a:cubicBezTo>
                  <a:close/>
                </a:path>
              </a:pathLst>
            </a:custGeom>
            <a:solidFill>
              <a:srgbClr val="E5575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35" name="Google Shape;435;p49"/>
            <p:cNvSpPr/>
            <p:nvPr/>
          </p:nvSpPr>
          <p:spPr>
            <a:xfrm>
              <a:off x="3486150" y="2514600"/>
              <a:ext cx="914400" cy="914400"/>
            </a:xfrm>
            <a:custGeom>
              <a:avLst/>
              <a:gdLst/>
              <a:ahLst/>
              <a:cxnLst/>
              <a:rect l="l" t="t" r="r" b="b"/>
              <a:pathLst>
                <a:path w="914400" h="914400" extrusionOk="0">
                  <a:moveTo>
                    <a:pt x="0" y="38100"/>
                  </a:moveTo>
                  <a:cubicBezTo>
                    <a:pt x="0" y="17058"/>
                    <a:pt x="17058" y="0"/>
                    <a:pt x="38100" y="0"/>
                  </a:cubicBezTo>
                  <a:lnTo>
                    <a:pt x="914400" y="0"/>
                  </a:lnTo>
                  <a:lnTo>
                    <a:pt x="914400" y="914400"/>
                  </a:lnTo>
                  <a:lnTo>
                    <a:pt x="38100" y="914400"/>
                  </a:lnTo>
                  <a:cubicBezTo>
                    <a:pt x="17058" y="914400"/>
                    <a:pt x="0" y="897341"/>
                    <a:pt x="0" y="876300"/>
                  </a:cubicBezTo>
                  <a:close/>
                </a:path>
              </a:pathLst>
            </a:custGeom>
            <a:noFill/>
            <a:ln w="142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36" name="Google Shape;436;p49"/>
            <p:cNvSpPr/>
            <p:nvPr/>
          </p:nvSpPr>
          <p:spPr>
            <a:xfrm>
              <a:off x="4391025" y="2269663"/>
              <a:ext cx="591653" cy="1397716"/>
            </a:xfrm>
            <a:custGeom>
              <a:avLst/>
              <a:gdLst/>
              <a:ahLst/>
              <a:cxnLst/>
              <a:rect l="l" t="t" r="r" b="b"/>
              <a:pathLst>
                <a:path w="591653" h="1397716" extrusionOk="0">
                  <a:moveTo>
                    <a:pt x="0" y="244936"/>
                  </a:moveTo>
                  <a:lnTo>
                    <a:pt x="0" y="25899"/>
                  </a:lnTo>
                  <a:cubicBezTo>
                    <a:pt x="0" y="8044"/>
                    <a:pt x="22357" y="0"/>
                    <a:pt x="33732" y="13761"/>
                  </a:cubicBezTo>
                  <a:lnTo>
                    <a:pt x="580007" y="674583"/>
                  </a:lnTo>
                  <a:cubicBezTo>
                    <a:pt x="591653" y="688670"/>
                    <a:pt x="591653" y="709044"/>
                    <a:pt x="580007" y="723133"/>
                  </a:cubicBezTo>
                  <a:lnTo>
                    <a:pt x="33732" y="1383954"/>
                  </a:lnTo>
                  <a:cubicBezTo>
                    <a:pt x="22356" y="1397716"/>
                    <a:pt x="0" y="1389671"/>
                    <a:pt x="0" y="1371817"/>
                  </a:cubicBezTo>
                  <a:lnTo>
                    <a:pt x="0" y="1159336"/>
                  </a:lnTo>
                </a:path>
              </a:pathLst>
            </a:custGeom>
            <a:noFill/>
            <a:ln w="142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49"/>
          <p:cNvSpPr txBox="1"/>
          <p:nvPr/>
        </p:nvSpPr>
        <p:spPr>
          <a:xfrm>
            <a:off x="6357750" y="1624593"/>
            <a:ext cx="1057200" cy="2310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500" b="1" i="0" u="none" strike="noStrike" cap="none">
                <a:solidFill>
                  <a:srgbClr val="DE8431"/>
                </a:solidFill>
                <a:latin typeface="Roboto"/>
                <a:ea typeface="Roboto"/>
                <a:cs typeface="Roboto"/>
                <a:sym typeface="Roboto"/>
              </a:rPr>
              <a:t>Persuasive</a:t>
            </a:r>
            <a:endParaRPr/>
          </a:p>
        </p:txBody>
      </p:sp>
      <p:sp>
        <p:nvSpPr>
          <p:cNvPr id="438" name="Google Shape;438;p49"/>
          <p:cNvSpPr txBox="1"/>
          <p:nvPr/>
        </p:nvSpPr>
        <p:spPr>
          <a:xfrm>
            <a:off x="5601078" y="2332415"/>
            <a:ext cx="585900" cy="1692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100" b="0" i="0" u="none" strike="noStrike" cap="none">
                <a:solidFill>
                  <a:srgbClr val="484848"/>
                </a:solidFill>
                <a:latin typeface="Roboto"/>
                <a:ea typeface="Roboto"/>
                <a:cs typeface="Roboto"/>
                <a:sym typeface="Roboto"/>
              </a:rPr>
              <a:t>Indirect</a:t>
            </a:r>
            <a:endParaRPr/>
          </a:p>
        </p:txBody>
      </p:sp>
      <p:sp>
        <p:nvSpPr>
          <p:cNvPr id="439" name="Google Shape;439;p49"/>
          <p:cNvSpPr txBox="1"/>
          <p:nvPr/>
        </p:nvSpPr>
        <p:spPr>
          <a:xfrm>
            <a:off x="6186975" y="1869975"/>
            <a:ext cx="1386000" cy="3387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100" b="0" i="0" u="none" strike="noStrike" cap="none">
                <a:solidFill>
                  <a:srgbClr val="484848"/>
                </a:solidFill>
                <a:latin typeface="Roboto"/>
                <a:ea typeface="Roboto"/>
                <a:cs typeface="Roboto"/>
                <a:sym typeface="Roboto"/>
              </a:rPr>
              <a:t>Uses storytelling and</a:t>
            </a:r>
            <a:br>
              <a:rPr lang="en" sz="1100" b="0" i="0" u="none" strike="noStrike" cap="none">
                <a:solidFill>
                  <a:srgbClr val="484848"/>
                </a:solidFill>
                <a:latin typeface="Roboto"/>
                <a:ea typeface="Roboto"/>
                <a:cs typeface="Roboto"/>
                <a:sym typeface="Roboto"/>
              </a:rPr>
            </a:br>
            <a:r>
              <a:rPr lang="en" sz="1100" b="0" i="0" u="none" strike="noStrike" cap="none">
                <a:solidFill>
                  <a:srgbClr val="484848"/>
                </a:solidFill>
                <a:latin typeface="Roboto"/>
                <a:ea typeface="Roboto"/>
                <a:cs typeface="Roboto"/>
                <a:sym typeface="Roboto"/>
              </a:rPr>
              <a:t>campaigning</a:t>
            </a:r>
            <a:endParaRPr/>
          </a:p>
        </p:txBody>
      </p:sp>
      <p:sp>
        <p:nvSpPr>
          <p:cNvPr id="440" name="Google Shape;440;p49"/>
          <p:cNvSpPr txBox="1"/>
          <p:nvPr/>
        </p:nvSpPr>
        <p:spPr>
          <a:xfrm>
            <a:off x="7722970" y="2332415"/>
            <a:ext cx="428700" cy="1692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100" b="0" i="0" u="none" strike="noStrike" cap="none">
                <a:solidFill>
                  <a:srgbClr val="484848"/>
                </a:solidFill>
                <a:latin typeface="Roboto"/>
                <a:ea typeface="Roboto"/>
                <a:cs typeface="Roboto"/>
                <a:sym typeface="Roboto"/>
              </a:rPr>
              <a:t>Direct</a:t>
            </a:r>
            <a:endParaRPr/>
          </a:p>
        </p:txBody>
      </p:sp>
      <p:sp>
        <p:nvSpPr>
          <p:cNvPr id="441" name="Google Shape;441;p49"/>
          <p:cNvSpPr txBox="1"/>
          <p:nvPr/>
        </p:nvSpPr>
        <p:spPr>
          <a:xfrm>
            <a:off x="5365378" y="3491776"/>
            <a:ext cx="1057200" cy="2310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500" b="1" i="0" u="none" strike="noStrike" cap="none">
                <a:solidFill>
                  <a:srgbClr val="E0CB15"/>
                </a:solidFill>
                <a:latin typeface="Roboto"/>
                <a:ea typeface="Roboto"/>
                <a:cs typeface="Roboto"/>
                <a:sym typeface="Roboto"/>
              </a:rPr>
              <a:t>Supportive</a:t>
            </a:r>
            <a:endParaRPr/>
          </a:p>
        </p:txBody>
      </p:sp>
      <p:sp>
        <p:nvSpPr>
          <p:cNvPr id="442" name="Google Shape;442;p49"/>
          <p:cNvSpPr txBox="1"/>
          <p:nvPr/>
        </p:nvSpPr>
        <p:spPr>
          <a:xfrm>
            <a:off x="7657626" y="3481303"/>
            <a:ext cx="708300" cy="2310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500" b="1" i="0" u="none" strike="noStrike" cap="none">
                <a:solidFill>
                  <a:srgbClr val="E55753"/>
                </a:solidFill>
                <a:latin typeface="Roboto"/>
                <a:ea typeface="Roboto"/>
                <a:cs typeface="Roboto"/>
                <a:sym typeface="Roboto"/>
              </a:rPr>
              <a:t>Causal</a:t>
            </a:r>
            <a:endParaRPr/>
          </a:p>
        </p:txBody>
      </p:sp>
      <p:sp>
        <p:nvSpPr>
          <p:cNvPr id="443" name="Google Shape;443;p49"/>
          <p:cNvSpPr txBox="1"/>
          <p:nvPr/>
        </p:nvSpPr>
        <p:spPr>
          <a:xfrm>
            <a:off x="5136750" y="3789759"/>
            <a:ext cx="1514400" cy="3387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100" b="0" i="0" u="none" strike="noStrike" cap="none">
                <a:solidFill>
                  <a:srgbClr val="484848"/>
                </a:solidFill>
                <a:latin typeface="Roboto"/>
                <a:ea typeface="Roboto"/>
                <a:cs typeface="Roboto"/>
                <a:sym typeface="Roboto"/>
              </a:rPr>
              <a:t>Builds networks and</a:t>
            </a:r>
            <a:br>
              <a:rPr lang="en" sz="1100" b="0" i="0" u="none" strike="noStrike" cap="none">
                <a:solidFill>
                  <a:srgbClr val="484848"/>
                </a:solidFill>
                <a:latin typeface="Roboto"/>
                <a:ea typeface="Roboto"/>
                <a:cs typeface="Roboto"/>
                <a:sym typeface="Roboto"/>
              </a:rPr>
            </a:br>
            <a:r>
              <a:rPr lang="en" sz="1100" b="0" i="0" u="none" strike="noStrike" cap="none">
                <a:solidFill>
                  <a:srgbClr val="484848"/>
                </a:solidFill>
                <a:latin typeface="Roboto"/>
                <a:ea typeface="Roboto"/>
                <a:cs typeface="Roboto"/>
                <a:sym typeface="Roboto"/>
              </a:rPr>
              <a:t>partnerships</a:t>
            </a:r>
            <a:endParaRPr/>
          </a:p>
        </p:txBody>
      </p:sp>
      <p:sp>
        <p:nvSpPr>
          <p:cNvPr id="444" name="Google Shape;444;p49"/>
          <p:cNvSpPr txBox="1"/>
          <p:nvPr/>
        </p:nvSpPr>
        <p:spPr>
          <a:xfrm>
            <a:off x="7351429" y="3770422"/>
            <a:ext cx="1386000" cy="3387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100" b="0" i="0" u="none" strike="noStrike" cap="none">
                <a:solidFill>
                  <a:srgbClr val="484848"/>
                </a:solidFill>
                <a:latin typeface="Roboto"/>
                <a:ea typeface="Roboto"/>
                <a:cs typeface="Roboto"/>
                <a:sym typeface="Roboto"/>
              </a:rPr>
              <a:t>Provides training</a:t>
            </a:r>
            <a:br>
              <a:rPr lang="en" sz="1100" b="0" i="0" u="none" strike="noStrike" cap="none">
                <a:solidFill>
                  <a:srgbClr val="484848"/>
                </a:solidFill>
                <a:latin typeface="Roboto"/>
                <a:ea typeface="Roboto"/>
                <a:cs typeface="Roboto"/>
                <a:sym typeface="Roboto"/>
              </a:rPr>
            </a:br>
            <a:r>
              <a:rPr lang="en" sz="1100" b="0" i="0" u="none" strike="noStrike" cap="none">
                <a:solidFill>
                  <a:srgbClr val="484848"/>
                </a:solidFill>
                <a:latin typeface="Roboto"/>
                <a:ea typeface="Roboto"/>
                <a:cs typeface="Roboto"/>
                <a:sym typeface="Roboto"/>
              </a:rPr>
              <a:t>and direct support</a:t>
            </a:r>
            <a:endParaRPr/>
          </a:p>
        </p:txBody>
      </p:sp>
      <p:sp>
        <p:nvSpPr>
          <p:cNvPr id="445" name="Google Shape;445;p49"/>
          <p:cNvSpPr/>
          <p:nvPr/>
        </p:nvSpPr>
        <p:spPr>
          <a:xfrm>
            <a:off x="5601070" y="2792870"/>
            <a:ext cx="438150" cy="328613"/>
          </a:xfrm>
          <a:custGeom>
            <a:avLst/>
            <a:gdLst/>
            <a:ahLst/>
            <a:cxnLst/>
            <a:rect l="l" t="t" r="r" b="b"/>
            <a:pathLst>
              <a:path w="438150" h="438150" extrusionOk="0">
                <a:moveTo>
                  <a:pt x="176212" y="42862"/>
                </a:moveTo>
                <a:cubicBezTo>
                  <a:pt x="176212" y="19190"/>
                  <a:pt x="195402" y="0"/>
                  <a:pt x="219075" y="0"/>
                </a:cubicBezTo>
                <a:cubicBezTo>
                  <a:pt x="242747" y="0"/>
                  <a:pt x="261937" y="19190"/>
                  <a:pt x="261937" y="42862"/>
                </a:cubicBezTo>
                <a:cubicBezTo>
                  <a:pt x="261937" y="66534"/>
                  <a:pt x="242747" y="85725"/>
                  <a:pt x="219075" y="85725"/>
                </a:cubicBezTo>
                <a:cubicBezTo>
                  <a:pt x="195402" y="85725"/>
                  <a:pt x="176212" y="66534"/>
                  <a:pt x="176212" y="42862"/>
                </a:cubicBezTo>
                <a:moveTo>
                  <a:pt x="133350" y="171450"/>
                </a:moveTo>
                <a:cubicBezTo>
                  <a:pt x="143510" y="132423"/>
                  <a:pt x="178747" y="105185"/>
                  <a:pt x="219075" y="105185"/>
                </a:cubicBezTo>
                <a:cubicBezTo>
                  <a:pt x="259402" y="105185"/>
                  <a:pt x="294639" y="132423"/>
                  <a:pt x="304800" y="171450"/>
                </a:cubicBezTo>
                <a:close/>
                <a:moveTo>
                  <a:pt x="42862" y="309562"/>
                </a:moveTo>
                <a:cubicBezTo>
                  <a:pt x="42862" y="285890"/>
                  <a:pt x="62052" y="266700"/>
                  <a:pt x="85725" y="266700"/>
                </a:cubicBezTo>
                <a:cubicBezTo>
                  <a:pt x="109397" y="266700"/>
                  <a:pt x="128587" y="285890"/>
                  <a:pt x="128587" y="309562"/>
                </a:cubicBezTo>
                <a:cubicBezTo>
                  <a:pt x="128587" y="333234"/>
                  <a:pt x="109397" y="352425"/>
                  <a:pt x="85725" y="352425"/>
                </a:cubicBezTo>
                <a:cubicBezTo>
                  <a:pt x="62052" y="352425"/>
                  <a:pt x="42862" y="333234"/>
                  <a:pt x="42862" y="309562"/>
                </a:cubicBezTo>
                <a:moveTo>
                  <a:pt x="0" y="438150"/>
                </a:moveTo>
                <a:cubicBezTo>
                  <a:pt x="10160" y="399123"/>
                  <a:pt x="45397" y="371885"/>
                  <a:pt x="85725" y="371885"/>
                </a:cubicBezTo>
                <a:cubicBezTo>
                  <a:pt x="126052" y="371885"/>
                  <a:pt x="161289" y="399123"/>
                  <a:pt x="171450" y="438150"/>
                </a:cubicBezTo>
                <a:close/>
                <a:moveTo>
                  <a:pt x="309562" y="309562"/>
                </a:moveTo>
                <a:cubicBezTo>
                  <a:pt x="309562" y="285890"/>
                  <a:pt x="328752" y="266700"/>
                  <a:pt x="352425" y="266700"/>
                </a:cubicBezTo>
                <a:cubicBezTo>
                  <a:pt x="376097" y="266700"/>
                  <a:pt x="395287" y="285890"/>
                  <a:pt x="395287" y="309562"/>
                </a:cubicBezTo>
                <a:cubicBezTo>
                  <a:pt x="395287" y="333234"/>
                  <a:pt x="376097" y="352425"/>
                  <a:pt x="352425" y="352425"/>
                </a:cubicBezTo>
                <a:cubicBezTo>
                  <a:pt x="328752" y="352425"/>
                  <a:pt x="309562" y="333234"/>
                  <a:pt x="309562" y="309562"/>
                </a:cubicBezTo>
                <a:moveTo>
                  <a:pt x="266700" y="438150"/>
                </a:moveTo>
                <a:cubicBezTo>
                  <a:pt x="276860" y="399123"/>
                  <a:pt x="312097" y="371885"/>
                  <a:pt x="352425" y="371885"/>
                </a:cubicBezTo>
                <a:cubicBezTo>
                  <a:pt x="392752" y="371885"/>
                  <a:pt x="427989" y="399123"/>
                  <a:pt x="438150" y="438150"/>
                </a:cubicBezTo>
                <a:close/>
                <a:moveTo>
                  <a:pt x="276225" y="350901"/>
                </a:moveTo>
                <a:cubicBezTo>
                  <a:pt x="239567" y="365729"/>
                  <a:pt x="198582" y="365729"/>
                  <a:pt x="161925" y="350901"/>
                </a:cubicBezTo>
                <a:moveTo>
                  <a:pt x="304800" y="83629"/>
                </a:moveTo>
                <a:cubicBezTo>
                  <a:pt x="352135" y="115812"/>
                  <a:pt x="377445" y="171804"/>
                  <a:pt x="370331" y="228600"/>
                </a:cubicBezTo>
                <a:moveTo>
                  <a:pt x="67818" y="228600"/>
                </a:moveTo>
                <a:cubicBezTo>
                  <a:pt x="60704" y="171804"/>
                  <a:pt x="86014" y="115812"/>
                  <a:pt x="133350" y="83629"/>
                </a:cubicBezTo>
              </a:path>
            </a:pathLst>
          </a:custGeom>
          <a:noFill/>
          <a:ln w="142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46" name="Google Shape;446;p49"/>
          <p:cNvSpPr/>
          <p:nvPr/>
        </p:nvSpPr>
        <p:spPr>
          <a:xfrm>
            <a:off x="6653020" y="2792870"/>
            <a:ext cx="438150" cy="328613"/>
          </a:xfrm>
          <a:custGeom>
            <a:avLst/>
            <a:gdLst/>
            <a:ahLst/>
            <a:cxnLst/>
            <a:rect l="l" t="t" r="r" b="b"/>
            <a:pathLst>
              <a:path w="438150" h="438150" extrusionOk="0">
                <a:moveTo>
                  <a:pt x="438150" y="200025"/>
                </a:moveTo>
                <a:lnTo>
                  <a:pt x="438150" y="0"/>
                </a:lnTo>
                <a:moveTo>
                  <a:pt x="209550" y="76200"/>
                </a:moveTo>
                <a:lnTo>
                  <a:pt x="438150" y="19050"/>
                </a:lnTo>
                <a:lnTo>
                  <a:pt x="438150" y="180975"/>
                </a:lnTo>
                <a:lnTo>
                  <a:pt x="209550" y="123825"/>
                </a:lnTo>
                <a:close/>
                <a:moveTo>
                  <a:pt x="209550" y="142875"/>
                </a:moveTo>
                <a:lnTo>
                  <a:pt x="209550" y="57150"/>
                </a:lnTo>
                <a:moveTo>
                  <a:pt x="352425" y="159543"/>
                </a:moveTo>
                <a:lnTo>
                  <a:pt x="352425" y="171450"/>
                </a:lnTo>
                <a:cubicBezTo>
                  <a:pt x="352425" y="192492"/>
                  <a:pt x="335367" y="209550"/>
                  <a:pt x="314325" y="209550"/>
                </a:cubicBezTo>
                <a:cubicBezTo>
                  <a:pt x="293282" y="209550"/>
                  <a:pt x="276225" y="192492"/>
                  <a:pt x="276225" y="171450"/>
                </a:cubicBezTo>
                <a:lnTo>
                  <a:pt x="276225" y="140493"/>
                </a:lnTo>
                <a:moveTo>
                  <a:pt x="57150" y="438150"/>
                </a:moveTo>
                <a:lnTo>
                  <a:pt x="47625" y="323850"/>
                </a:lnTo>
                <a:lnTo>
                  <a:pt x="0" y="323850"/>
                </a:lnTo>
                <a:lnTo>
                  <a:pt x="0" y="257175"/>
                </a:lnTo>
                <a:cubicBezTo>
                  <a:pt x="0" y="204569"/>
                  <a:pt x="42644" y="161925"/>
                  <a:pt x="95250" y="161925"/>
                </a:cubicBezTo>
                <a:cubicBezTo>
                  <a:pt x="147855" y="161925"/>
                  <a:pt x="190500" y="204569"/>
                  <a:pt x="190500" y="257175"/>
                </a:cubicBezTo>
                <a:lnTo>
                  <a:pt x="190500" y="323850"/>
                </a:lnTo>
                <a:lnTo>
                  <a:pt x="142875" y="323850"/>
                </a:lnTo>
                <a:lnTo>
                  <a:pt x="133350" y="438150"/>
                </a:lnTo>
                <a:close/>
                <a:moveTo>
                  <a:pt x="95250" y="0"/>
                </a:moveTo>
                <a:cubicBezTo>
                  <a:pt x="132073" y="0"/>
                  <a:pt x="161925" y="29851"/>
                  <a:pt x="161925" y="66675"/>
                </a:cubicBezTo>
                <a:cubicBezTo>
                  <a:pt x="161925" y="103498"/>
                  <a:pt x="132073" y="133350"/>
                  <a:pt x="95250" y="133350"/>
                </a:cubicBezTo>
                <a:cubicBezTo>
                  <a:pt x="58426" y="133350"/>
                  <a:pt x="28575" y="103498"/>
                  <a:pt x="28575" y="66675"/>
                </a:cubicBezTo>
                <a:cubicBezTo>
                  <a:pt x="28575" y="29851"/>
                  <a:pt x="58426" y="0"/>
                  <a:pt x="95250" y="0"/>
                </a:cubicBezTo>
                <a:close/>
              </a:path>
            </a:pathLst>
          </a:custGeom>
          <a:noFill/>
          <a:ln w="142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47" name="Google Shape;447;p49"/>
          <p:cNvSpPr/>
          <p:nvPr/>
        </p:nvSpPr>
        <p:spPr>
          <a:xfrm>
            <a:off x="7610811" y="2768483"/>
            <a:ext cx="456433" cy="344842"/>
          </a:xfrm>
          <a:custGeom>
            <a:avLst/>
            <a:gdLst/>
            <a:ahLst/>
            <a:cxnLst/>
            <a:rect l="l" t="t" r="r" b="b"/>
            <a:pathLst>
              <a:path w="456433" h="459789" extrusionOk="0">
                <a:moveTo>
                  <a:pt x="240787" y="215645"/>
                </a:moveTo>
                <a:cubicBezTo>
                  <a:pt x="211800" y="186642"/>
                  <a:pt x="166358" y="182165"/>
                  <a:pt x="132269" y="204954"/>
                </a:cubicBezTo>
                <a:cubicBezTo>
                  <a:pt x="98180" y="227743"/>
                  <a:pt x="84946" y="271445"/>
                  <a:pt x="100667" y="309317"/>
                </a:cubicBezTo>
                <a:cubicBezTo>
                  <a:pt x="116387" y="347189"/>
                  <a:pt x="156679" y="368673"/>
                  <a:pt x="196886" y="360622"/>
                </a:cubicBezTo>
                <a:cubicBezTo>
                  <a:pt x="237093" y="352571"/>
                  <a:pt x="266007" y="317229"/>
                  <a:pt x="265933" y="276224"/>
                </a:cubicBezTo>
                <a:cubicBezTo>
                  <a:pt x="265961" y="266421"/>
                  <a:pt x="264285" y="256688"/>
                  <a:pt x="260980" y="247459"/>
                </a:cubicBezTo>
                <a:moveTo>
                  <a:pt x="320035" y="194500"/>
                </a:moveTo>
                <a:cubicBezTo>
                  <a:pt x="363819" y="268071"/>
                  <a:pt x="342930" y="362999"/>
                  <a:pt x="272306" y="411394"/>
                </a:cubicBezTo>
                <a:cubicBezTo>
                  <a:pt x="201683" y="459789"/>
                  <a:pt x="105613" y="445006"/>
                  <a:pt x="52806" y="377618"/>
                </a:cubicBezTo>
                <a:cubicBezTo>
                  <a:pt x="0" y="310230"/>
                  <a:pt x="8616" y="213412"/>
                  <a:pt x="72493" y="156408"/>
                </a:cubicBezTo>
                <a:cubicBezTo>
                  <a:pt x="136370" y="99405"/>
                  <a:pt x="233540" y="101819"/>
                  <a:pt x="294508" y="161925"/>
                </a:cubicBezTo>
                <a:moveTo>
                  <a:pt x="18283" y="438150"/>
                </a:moveTo>
                <a:lnTo>
                  <a:pt x="65717" y="390715"/>
                </a:lnTo>
                <a:moveTo>
                  <a:pt x="342133" y="438150"/>
                </a:moveTo>
                <a:lnTo>
                  <a:pt x="294698" y="390715"/>
                </a:lnTo>
                <a:moveTo>
                  <a:pt x="321749" y="134683"/>
                </a:moveTo>
                <a:lnTo>
                  <a:pt x="314891" y="60579"/>
                </a:lnTo>
                <a:lnTo>
                  <a:pt x="375470" y="0"/>
                </a:lnTo>
                <a:lnTo>
                  <a:pt x="395854" y="60579"/>
                </a:lnTo>
                <a:lnTo>
                  <a:pt x="456433" y="80962"/>
                </a:lnTo>
                <a:lnTo>
                  <a:pt x="395854" y="141541"/>
                </a:lnTo>
                <a:close/>
                <a:moveTo>
                  <a:pt x="180208" y="276225"/>
                </a:moveTo>
                <a:lnTo>
                  <a:pt x="370708" y="85725"/>
                </a:lnTo>
              </a:path>
            </a:pathLst>
          </a:custGeom>
          <a:noFill/>
          <a:ln w="142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48" name="Google Shape;448;p49"/>
          <p:cNvSpPr txBox="1">
            <a:spLocks noGrp="1"/>
          </p:cNvSpPr>
          <p:nvPr>
            <p:ph type="title" idx="4294967295"/>
          </p:nvPr>
        </p:nvSpPr>
        <p:spPr>
          <a:xfrm>
            <a:off x="311700" y="445025"/>
            <a:ext cx="4260300" cy="572700"/>
          </a:xfrm>
          <a:prstGeom prst="rect">
            <a:avLst/>
          </a:prstGeom>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3. Complete a Strategy Map</a:t>
            </a:r>
            <a:endParaRPr sz="2520" b="1">
              <a:solidFill>
                <a:srgbClr val="004892"/>
              </a:solidFill>
              <a:latin typeface="Lato"/>
              <a:ea typeface="Lato"/>
              <a:cs typeface="Lato"/>
              <a:sym typeface="Lato"/>
            </a:endParaRPr>
          </a:p>
        </p:txBody>
      </p:sp>
      <p:sp>
        <p:nvSpPr>
          <p:cNvPr id="449" name="Google Shape;449;p49"/>
          <p:cNvSpPr txBox="1"/>
          <p:nvPr/>
        </p:nvSpPr>
        <p:spPr>
          <a:xfrm>
            <a:off x="769850" y="1706850"/>
            <a:ext cx="3223200" cy="2402400"/>
          </a:xfrm>
          <a:prstGeom prst="rect">
            <a:avLst/>
          </a:prstGeom>
          <a:solidFill>
            <a:srgbClr val="FFF2CC"/>
          </a:solidFill>
          <a:ln w="19050"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Font typeface="Lato"/>
              <a:buAutoNum type="arabicPeriod"/>
            </a:pPr>
            <a:r>
              <a:rPr lang="en" sz="1100">
                <a:solidFill>
                  <a:schemeClr val="dk1"/>
                </a:solidFill>
                <a:latin typeface="Lato"/>
                <a:ea typeface="Lato"/>
                <a:cs typeface="Lato"/>
                <a:sym typeface="Lato"/>
              </a:rPr>
              <a:t>A strategy map is a </a:t>
            </a:r>
            <a:r>
              <a:rPr lang="en" sz="1100" b="1">
                <a:solidFill>
                  <a:schemeClr val="dk1"/>
                </a:solidFill>
                <a:latin typeface="Lato"/>
                <a:ea typeface="Lato"/>
                <a:cs typeface="Lato"/>
                <a:sym typeface="Lato"/>
              </a:rPr>
              <a:t>2</a:t>
            </a:r>
            <a:r>
              <a:rPr lang="en" sz="1100">
                <a:solidFill>
                  <a:schemeClr val="dk1"/>
                </a:solidFill>
                <a:latin typeface="Lato"/>
                <a:ea typeface="Lato"/>
                <a:cs typeface="Lato"/>
                <a:sym typeface="Lato"/>
              </a:rPr>
              <a:t>      </a:t>
            </a:r>
            <a:r>
              <a:rPr lang="en" sz="1100" b="1">
                <a:solidFill>
                  <a:schemeClr val="dk1"/>
                </a:solidFill>
                <a:latin typeface="Lato"/>
                <a:ea typeface="Lato"/>
                <a:cs typeface="Lato"/>
                <a:sym typeface="Lato"/>
              </a:rPr>
              <a:t>3 matrix </a:t>
            </a:r>
            <a:r>
              <a:rPr lang="en" sz="1100">
                <a:solidFill>
                  <a:schemeClr val="dk1"/>
                </a:solidFill>
                <a:latin typeface="Lato"/>
                <a:ea typeface="Lato"/>
                <a:cs typeface="Lato"/>
                <a:sym typeface="Lato"/>
              </a:rPr>
              <a:t>that helps identify the mix of strategies a program uses to support each outcome challenge.</a:t>
            </a:r>
            <a:endParaRPr sz="1100">
              <a:solidFill>
                <a:schemeClr val="dk1"/>
              </a:solidFill>
              <a:latin typeface="Lato"/>
              <a:ea typeface="Lato"/>
              <a:cs typeface="Lato"/>
              <a:sym typeface="Lato"/>
            </a:endParaRPr>
          </a:p>
          <a:p>
            <a:pPr marL="457200" lvl="0" indent="-298450" algn="l" rtl="0">
              <a:spcBef>
                <a:spcPts val="0"/>
              </a:spcBef>
              <a:spcAft>
                <a:spcPts val="0"/>
              </a:spcAft>
              <a:buClr>
                <a:schemeClr val="dk1"/>
              </a:buClr>
              <a:buSzPts val="1100"/>
              <a:buFont typeface="Lato"/>
              <a:buAutoNum type="arabicPeriod"/>
            </a:pPr>
            <a:r>
              <a:rPr lang="en" sz="1100">
                <a:solidFill>
                  <a:schemeClr val="dk1"/>
                </a:solidFill>
                <a:latin typeface="Lato"/>
                <a:ea typeface="Lato"/>
                <a:cs typeface="Lato"/>
                <a:sym typeface="Lato"/>
              </a:rPr>
              <a:t>Strategies are classified into - causal, persuasive, and supportive.</a:t>
            </a:r>
            <a:endParaRPr sz="1100">
              <a:solidFill>
                <a:schemeClr val="dk1"/>
              </a:solidFill>
              <a:latin typeface="Lato"/>
              <a:ea typeface="Lato"/>
              <a:cs typeface="Lato"/>
              <a:sym typeface="Lato"/>
            </a:endParaRPr>
          </a:p>
          <a:p>
            <a:pPr marL="457200" lvl="0" indent="-298450" algn="l" rtl="0">
              <a:spcBef>
                <a:spcPts val="0"/>
              </a:spcBef>
              <a:spcAft>
                <a:spcPts val="0"/>
              </a:spcAft>
              <a:buClr>
                <a:schemeClr val="dk1"/>
              </a:buClr>
              <a:buSzPts val="1100"/>
              <a:buFont typeface="Lato"/>
              <a:buAutoNum type="arabicPeriod"/>
            </a:pPr>
            <a:r>
              <a:rPr lang="en" sz="1100">
                <a:solidFill>
                  <a:schemeClr val="dk1"/>
                </a:solidFill>
                <a:latin typeface="Lato"/>
                <a:ea typeface="Lato"/>
                <a:cs typeface="Lato"/>
                <a:sym typeface="Lato"/>
              </a:rPr>
              <a:t>The map helps to clarify the program’s influence level, </a:t>
            </a:r>
            <a:r>
              <a:rPr lang="en" sz="1100" b="1">
                <a:solidFill>
                  <a:schemeClr val="dk1"/>
                </a:solidFill>
                <a:latin typeface="Lato"/>
                <a:ea typeface="Lato"/>
                <a:cs typeface="Lato"/>
                <a:sym typeface="Lato"/>
              </a:rPr>
              <a:t>identify strategic gaps</a:t>
            </a:r>
            <a:r>
              <a:rPr lang="en" sz="1100">
                <a:solidFill>
                  <a:schemeClr val="dk1"/>
                </a:solidFill>
                <a:latin typeface="Lato"/>
                <a:ea typeface="Lato"/>
                <a:cs typeface="Lato"/>
                <a:sym typeface="Lato"/>
              </a:rPr>
              <a:t>, and guide appropriate evaluation methods.</a:t>
            </a:r>
            <a:endParaRPr sz="1100">
              <a:solidFill>
                <a:schemeClr val="dk1"/>
              </a:solidFill>
              <a:latin typeface="Lato"/>
              <a:ea typeface="Lato"/>
              <a:cs typeface="Lato"/>
              <a:sym typeface="Lato"/>
            </a:endParaRPr>
          </a:p>
          <a:p>
            <a:pPr marL="457200" lvl="0" indent="-298450" algn="l" rtl="0">
              <a:spcBef>
                <a:spcPts val="0"/>
              </a:spcBef>
              <a:spcAft>
                <a:spcPts val="0"/>
              </a:spcAft>
              <a:buClr>
                <a:schemeClr val="dk1"/>
              </a:buClr>
              <a:buSzPts val="1100"/>
              <a:buFont typeface="Lato"/>
              <a:buAutoNum type="arabicPeriod"/>
            </a:pPr>
            <a:r>
              <a:rPr lang="en" sz="1100">
                <a:solidFill>
                  <a:schemeClr val="dk1"/>
                </a:solidFill>
                <a:latin typeface="Lato"/>
                <a:ea typeface="Lato"/>
                <a:cs typeface="Lato"/>
                <a:sym typeface="Lato"/>
              </a:rPr>
              <a:t>It allows teams to </a:t>
            </a:r>
            <a:r>
              <a:rPr lang="en" sz="1100" b="1">
                <a:solidFill>
                  <a:schemeClr val="dk1"/>
                </a:solidFill>
                <a:latin typeface="Lato"/>
                <a:ea typeface="Lato"/>
                <a:cs typeface="Lato"/>
                <a:sym typeface="Lato"/>
              </a:rPr>
              <a:t>reflect on their strategic focus</a:t>
            </a:r>
            <a:r>
              <a:rPr lang="en" sz="1100">
                <a:solidFill>
                  <a:schemeClr val="dk1"/>
                </a:solidFill>
                <a:latin typeface="Lato"/>
                <a:ea typeface="Lato"/>
                <a:cs typeface="Lato"/>
                <a:sym typeface="Lato"/>
              </a:rPr>
              <a:t>, ensuring they are not overstretched and are investing effort where they can have the </a:t>
            </a:r>
            <a:r>
              <a:rPr lang="en" sz="1100" b="1">
                <a:solidFill>
                  <a:schemeClr val="dk1"/>
                </a:solidFill>
                <a:latin typeface="Lato"/>
                <a:ea typeface="Lato"/>
                <a:cs typeface="Lato"/>
                <a:sym typeface="Lato"/>
              </a:rPr>
              <a:t>greatest impact.</a:t>
            </a:r>
            <a:endParaRPr sz="1100">
              <a:solidFill>
                <a:schemeClr val="dk1"/>
              </a:solidFill>
              <a:latin typeface="Lato"/>
              <a:ea typeface="Lato"/>
              <a:cs typeface="Lato"/>
              <a:sym typeface="Lato"/>
            </a:endParaRPr>
          </a:p>
          <a:p>
            <a:pPr marL="0" lvl="0" indent="0" algn="l" rtl="0">
              <a:spcBef>
                <a:spcPts val="0"/>
              </a:spcBef>
              <a:spcAft>
                <a:spcPts val="0"/>
              </a:spcAft>
              <a:buNone/>
            </a:pPr>
            <a:endParaRPr sz="1100">
              <a:solidFill>
                <a:schemeClr val="dk1"/>
              </a:solidFill>
              <a:latin typeface="Lato"/>
              <a:ea typeface="Lato"/>
              <a:cs typeface="Lato"/>
              <a:sym typeface="Lato"/>
            </a:endParaRPr>
          </a:p>
        </p:txBody>
      </p:sp>
      <p:sp>
        <p:nvSpPr>
          <p:cNvPr id="450" name="Google Shape;450;p49"/>
          <p:cNvSpPr/>
          <p:nvPr/>
        </p:nvSpPr>
        <p:spPr>
          <a:xfrm>
            <a:off x="2568475" y="1801225"/>
            <a:ext cx="141300" cy="16920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0"/>
          <p:cNvSpPr txBox="1">
            <a:spLocks noGrp="1"/>
          </p:cNvSpPr>
          <p:nvPr>
            <p:ph type="title" idx="4294967295"/>
          </p:nvPr>
        </p:nvSpPr>
        <p:spPr>
          <a:xfrm>
            <a:off x="289975" y="249275"/>
            <a:ext cx="55518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4. Articulate Organizational Practices</a:t>
            </a:r>
            <a:endParaRPr sz="2520" b="1">
              <a:solidFill>
                <a:srgbClr val="004892"/>
              </a:solidFill>
              <a:latin typeface="Lato"/>
              <a:ea typeface="Lato"/>
              <a:cs typeface="Lato"/>
              <a:sym typeface="Lato"/>
            </a:endParaRPr>
          </a:p>
        </p:txBody>
      </p:sp>
      <p:pic>
        <p:nvPicPr>
          <p:cNvPr id="456" name="Google Shape;456;p50"/>
          <p:cNvPicPr preferRelativeResize="0"/>
          <p:nvPr/>
        </p:nvPicPr>
        <p:blipFill rotWithShape="1">
          <a:blip r:embed="rId3">
            <a:alphaModFix/>
          </a:blip>
          <a:srcRect t="11249" b="4674"/>
          <a:stretch/>
        </p:blipFill>
        <p:spPr>
          <a:xfrm>
            <a:off x="2511925" y="1070000"/>
            <a:ext cx="4599675" cy="3795100"/>
          </a:xfrm>
          <a:prstGeom prst="rect">
            <a:avLst/>
          </a:prstGeom>
          <a:noFill/>
          <a:ln>
            <a:noFill/>
          </a:ln>
        </p:spPr>
      </p:pic>
      <p:sp>
        <p:nvSpPr>
          <p:cNvPr id="457" name="Google Shape;457;p50"/>
          <p:cNvSpPr/>
          <p:nvPr/>
        </p:nvSpPr>
        <p:spPr>
          <a:xfrm>
            <a:off x="262825" y="1135250"/>
            <a:ext cx="2697000" cy="880800"/>
          </a:xfrm>
          <a:prstGeom prst="round2DiagRect">
            <a:avLst>
              <a:gd name="adj1" fmla="val 16667"/>
              <a:gd name="adj2" fmla="val 0"/>
            </a:avLst>
          </a:prstGeom>
          <a:solidFill>
            <a:srgbClr val="FFD7E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latin typeface="Lato"/>
                <a:ea typeface="Lato"/>
                <a:cs typeface="Lato"/>
                <a:sym typeface="Lato"/>
              </a:rPr>
              <a:t>Purpose</a:t>
            </a:r>
            <a:endParaRPr sz="1100" b="1">
              <a:latin typeface="Lato"/>
              <a:ea typeface="Lato"/>
              <a:cs typeface="Lato"/>
              <a:sym typeface="Lato"/>
            </a:endParaRPr>
          </a:p>
          <a:p>
            <a:pPr marL="0" lvl="0" indent="0" algn="l" rtl="0">
              <a:spcBef>
                <a:spcPts val="0"/>
              </a:spcBef>
              <a:spcAft>
                <a:spcPts val="0"/>
              </a:spcAft>
              <a:buNone/>
            </a:pPr>
            <a:r>
              <a:rPr lang="en" sz="1100">
                <a:latin typeface="Lato"/>
                <a:ea typeface="Lato"/>
                <a:cs typeface="Lato"/>
                <a:sym typeface="Lato"/>
              </a:rPr>
              <a:t>- organizational practices define how a program will operate to stay relevant, effective, and sustainable while contributing to outcome challenges.</a:t>
            </a:r>
            <a:endParaRPr sz="1100">
              <a:latin typeface="Lato"/>
              <a:ea typeface="Lato"/>
              <a:cs typeface="Lato"/>
              <a:sym typeface="Lato"/>
            </a:endParaRPr>
          </a:p>
        </p:txBody>
      </p:sp>
      <p:sp>
        <p:nvSpPr>
          <p:cNvPr id="458" name="Google Shape;458;p50"/>
          <p:cNvSpPr/>
          <p:nvPr/>
        </p:nvSpPr>
        <p:spPr>
          <a:xfrm>
            <a:off x="235675" y="3397100"/>
            <a:ext cx="2751300" cy="1000500"/>
          </a:xfrm>
          <a:prstGeom prst="round2DiagRect">
            <a:avLst>
              <a:gd name="adj1" fmla="val 16667"/>
              <a:gd name="adj2" fmla="val 0"/>
            </a:avLst>
          </a:prstGeom>
          <a:solidFill>
            <a:srgbClr val="DCE9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latin typeface="Lato"/>
                <a:ea typeface="Lato"/>
                <a:cs typeface="Lato"/>
                <a:sym typeface="Lato"/>
              </a:rPr>
              <a:t>Reflection &amp; Adaptation</a:t>
            </a:r>
            <a:endParaRPr sz="1100" b="1">
              <a:latin typeface="Lato"/>
              <a:ea typeface="Lato"/>
              <a:cs typeface="Lato"/>
              <a:sym typeface="Lato"/>
            </a:endParaRPr>
          </a:p>
          <a:p>
            <a:pPr marL="0" lvl="0" indent="0" algn="l" rtl="0">
              <a:spcBef>
                <a:spcPts val="0"/>
              </a:spcBef>
              <a:spcAft>
                <a:spcPts val="0"/>
              </a:spcAft>
              <a:buNone/>
            </a:pPr>
            <a:r>
              <a:rPr lang="en" sz="1100">
                <a:latin typeface="Lato"/>
                <a:ea typeface="Lato"/>
                <a:cs typeface="Lato"/>
                <a:sym typeface="Lato"/>
              </a:rPr>
              <a:t>- </a:t>
            </a:r>
            <a:r>
              <a:rPr lang="en" sz="1100">
                <a:solidFill>
                  <a:schemeClr val="dk1"/>
                </a:solidFill>
                <a:latin typeface="Lato"/>
                <a:ea typeface="Lato"/>
                <a:cs typeface="Lato"/>
                <a:sym typeface="Lato"/>
              </a:rPr>
              <a:t>these practices encourage regular </a:t>
            </a:r>
            <a:r>
              <a:rPr lang="en" sz="1100" i="1">
                <a:solidFill>
                  <a:schemeClr val="dk1"/>
                </a:solidFill>
                <a:latin typeface="Lato"/>
                <a:ea typeface="Lato"/>
                <a:cs typeface="Lato"/>
                <a:sym typeface="Lato"/>
              </a:rPr>
              <a:t>reflection</a:t>
            </a:r>
            <a:r>
              <a:rPr lang="en" sz="1100">
                <a:solidFill>
                  <a:schemeClr val="dk1"/>
                </a:solidFill>
                <a:latin typeface="Lato"/>
                <a:ea typeface="Lato"/>
                <a:cs typeface="Lato"/>
                <a:sym typeface="Lato"/>
              </a:rPr>
              <a:t>, learning from </a:t>
            </a:r>
            <a:r>
              <a:rPr lang="en" sz="1100" i="1">
                <a:solidFill>
                  <a:schemeClr val="dk1"/>
                </a:solidFill>
                <a:latin typeface="Lato"/>
                <a:ea typeface="Lato"/>
                <a:cs typeface="Lato"/>
                <a:sym typeface="Lato"/>
              </a:rPr>
              <a:t>unintended outcomes</a:t>
            </a:r>
            <a:r>
              <a:rPr lang="en" sz="1100">
                <a:solidFill>
                  <a:schemeClr val="dk1"/>
                </a:solidFill>
                <a:latin typeface="Lato"/>
                <a:ea typeface="Lato"/>
                <a:cs typeface="Lato"/>
                <a:sym typeface="Lato"/>
              </a:rPr>
              <a:t>, and continuous improvement of internal processes and external impact.</a:t>
            </a:r>
            <a:endParaRPr sz="1100">
              <a:latin typeface="Lato"/>
              <a:ea typeface="Lato"/>
              <a:cs typeface="Lato"/>
              <a:sym typeface="Lato"/>
            </a:endParaRPr>
          </a:p>
        </p:txBody>
      </p:sp>
      <p:sp>
        <p:nvSpPr>
          <p:cNvPr id="459" name="Google Shape;459;p50"/>
          <p:cNvSpPr/>
          <p:nvPr/>
        </p:nvSpPr>
        <p:spPr>
          <a:xfrm>
            <a:off x="5994025" y="1015625"/>
            <a:ext cx="2697000" cy="880800"/>
          </a:xfrm>
          <a:prstGeom prst="round2DiagRect">
            <a:avLst>
              <a:gd name="adj1" fmla="val 16667"/>
              <a:gd name="adj2" fmla="val 0"/>
            </a:avLst>
          </a:prstGeom>
          <a:solidFill>
            <a:srgbClr val="DCE9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b="1">
                <a:latin typeface="Lato"/>
                <a:ea typeface="Lato"/>
                <a:cs typeface="Lato"/>
                <a:sym typeface="Lato"/>
              </a:rPr>
              <a:t>Outcome Monitoring</a:t>
            </a:r>
            <a:endParaRPr sz="1100" b="1">
              <a:latin typeface="Lato"/>
              <a:ea typeface="Lato"/>
              <a:cs typeface="Lato"/>
              <a:sym typeface="Lato"/>
            </a:endParaRPr>
          </a:p>
          <a:p>
            <a:pPr marL="0" lvl="0" indent="0" algn="l" rtl="0">
              <a:spcBef>
                <a:spcPts val="0"/>
              </a:spcBef>
              <a:spcAft>
                <a:spcPts val="0"/>
              </a:spcAft>
              <a:buNone/>
            </a:pPr>
            <a:r>
              <a:rPr lang="en" sz="1100">
                <a:latin typeface="Lato"/>
                <a:ea typeface="Lato"/>
                <a:cs typeface="Lato"/>
                <a:sym typeface="Lato"/>
              </a:rPr>
              <a:t>- these practices can be tracked using a performance journal in the monitoring phase, supporting learning and adaptive management.</a:t>
            </a:r>
            <a:endParaRPr sz="11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55"/>
          <p:cNvSpPr txBox="1">
            <a:spLocks noGrp="1"/>
          </p:cNvSpPr>
          <p:nvPr>
            <p:ph type="title" idx="4294967295"/>
          </p:nvPr>
        </p:nvSpPr>
        <p:spPr>
          <a:xfrm>
            <a:off x="352756" y="1314569"/>
            <a:ext cx="7165500" cy="1980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100"/>
              <a:buFont typeface="Arial"/>
              <a:buNone/>
            </a:pPr>
            <a:r>
              <a:rPr lang="en" sz="2600" b="1" i="1"/>
              <a:t>QnA</a:t>
            </a:r>
            <a:endParaRPr sz="2600" b="1" i="1"/>
          </a:p>
          <a:p>
            <a:pPr marL="0" lvl="0" indent="0" algn="l" rtl="0">
              <a:lnSpc>
                <a:spcPct val="90000"/>
              </a:lnSpc>
              <a:spcBef>
                <a:spcPts val="0"/>
              </a:spcBef>
              <a:spcAft>
                <a:spcPts val="0"/>
              </a:spcAft>
              <a:buClr>
                <a:schemeClr val="dk1"/>
              </a:buClr>
              <a:buSzPts val="1100"/>
              <a:buFont typeface="Arial"/>
              <a:buNone/>
            </a:pPr>
            <a:endParaRPr sz="2600" b="1" i="1"/>
          </a:p>
          <a:p>
            <a:pPr marL="0" lvl="0" indent="0" algn="l" rtl="0">
              <a:lnSpc>
                <a:spcPct val="90000"/>
              </a:lnSpc>
              <a:spcBef>
                <a:spcPts val="0"/>
              </a:spcBef>
              <a:spcAft>
                <a:spcPts val="0"/>
              </a:spcAft>
              <a:buClr>
                <a:schemeClr val="dk1"/>
              </a:buClr>
              <a:buSzPts val="1100"/>
              <a:buFont typeface="Arial"/>
              <a:buNone/>
            </a:pPr>
            <a:r>
              <a:rPr lang="en" sz="1500" b="1" i="1">
                <a:solidFill>
                  <a:srgbClr val="004892"/>
                </a:solidFill>
              </a:rPr>
              <a:t>(Any discrepancy, query, issues?)</a:t>
            </a:r>
            <a:endParaRPr sz="1500" b="1" i="1">
              <a:solidFill>
                <a:srgbClr val="00489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6"/>
          <p:cNvSpPr txBox="1">
            <a:spLocks noGrp="1"/>
          </p:cNvSpPr>
          <p:nvPr>
            <p:ph type="body" idx="1"/>
          </p:nvPr>
        </p:nvSpPr>
        <p:spPr>
          <a:xfrm>
            <a:off x="489813" y="1912638"/>
            <a:ext cx="3533700" cy="1519200"/>
          </a:xfrm>
          <a:prstGeom prst="rect">
            <a:avLst/>
          </a:prstGeom>
        </p:spPr>
        <p:txBody>
          <a:bodyPr spcFirstLastPara="1" wrap="square" lIns="0" tIns="0" rIns="0" bIns="0" anchor="t" anchorCtr="0">
            <a:noAutofit/>
          </a:bodyPr>
          <a:lstStyle/>
          <a:p>
            <a:pPr marL="0" lvl="0" indent="0" algn="l" rtl="0">
              <a:spcBef>
                <a:spcPts val="70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Get to Know</a:t>
            </a:r>
            <a:endParaRPr sz="2520" b="1">
              <a:solidFill>
                <a:srgbClr val="004892"/>
              </a:solidFill>
              <a:latin typeface="Lato"/>
              <a:ea typeface="Lato"/>
              <a:cs typeface="Lato"/>
              <a:sym typeface="Lato"/>
            </a:endParaRPr>
          </a:p>
        </p:txBody>
      </p:sp>
      <p:sp>
        <p:nvSpPr>
          <p:cNvPr id="151" name="Google Shape;151;p28"/>
          <p:cNvSpPr txBox="1"/>
          <p:nvPr/>
        </p:nvSpPr>
        <p:spPr>
          <a:xfrm>
            <a:off x="515025" y="2082775"/>
            <a:ext cx="7099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a:solidFill>
                <a:schemeClr val="dk1"/>
              </a:solidFill>
              <a:latin typeface="Lato"/>
              <a:ea typeface="Lato"/>
              <a:cs typeface="Lato"/>
              <a:sym typeface="Lato"/>
            </a:endParaRPr>
          </a:p>
          <a:p>
            <a:pPr marL="0" lvl="0" indent="0" algn="l" rtl="0">
              <a:spcBef>
                <a:spcPts val="0"/>
              </a:spcBef>
              <a:spcAft>
                <a:spcPts val="0"/>
              </a:spcAft>
              <a:buNone/>
            </a:pPr>
            <a:endParaRPr sz="1100" b="1">
              <a:solidFill>
                <a:schemeClr val="dk1"/>
              </a:solidFill>
              <a:latin typeface="Lato"/>
              <a:ea typeface="Lato"/>
              <a:cs typeface="Lato"/>
              <a:sym typeface="Lato"/>
            </a:endParaRPr>
          </a:p>
        </p:txBody>
      </p:sp>
      <p:sp>
        <p:nvSpPr>
          <p:cNvPr id="152" name="Google Shape;152;p28"/>
          <p:cNvSpPr txBox="1"/>
          <p:nvPr/>
        </p:nvSpPr>
        <p:spPr>
          <a:xfrm>
            <a:off x="424250" y="1072100"/>
            <a:ext cx="64179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rgbClr val="CC0000"/>
                </a:solidFill>
                <a:latin typeface="Lato"/>
                <a:ea typeface="Lato"/>
                <a:cs typeface="Lato"/>
                <a:sym typeface="Lato"/>
              </a:rPr>
              <a:t>Before we start, please scan the QR code to share your profile and expectations for the session.</a:t>
            </a:r>
            <a:endParaRPr/>
          </a:p>
        </p:txBody>
      </p:sp>
      <p:sp>
        <p:nvSpPr>
          <p:cNvPr id="153" name="Google Shape;153;p28"/>
          <p:cNvSpPr/>
          <p:nvPr/>
        </p:nvSpPr>
        <p:spPr>
          <a:xfrm>
            <a:off x="2003025" y="2037825"/>
            <a:ext cx="5306700" cy="2381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alibri"/>
                <a:ea typeface="Calibri"/>
                <a:cs typeface="Calibri"/>
                <a:sym typeface="Calibri"/>
              </a:rPr>
              <a:t>Link: </a:t>
            </a:r>
            <a:r>
              <a:rPr lang="en" u="sng">
                <a:solidFill>
                  <a:schemeClr val="hlink"/>
                </a:solidFill>
                <a:latin typeface="Calibri"/>
                <a:ea typeface="Calibri"/>
                <a:cs typeface="Calibri"/>
                <a:sym typeface="Calibri"/>
                <a:hlinkClick r:id="rId3"/>
              </a:rPr>
              <a:t>https://forms.fillout.com/t/g85Tn9vRWWus</a:t>
            </a:r>
            <a:r>
              <a:rPr lang="en">
                <a:latin typeface="Calibri"/>
                <a:ea typeface="Calibri"/>
                <a:cs typeface="Calibri"/>
                <a:sym typeface="Calibri"/>
              </a:rPr>
              <a:t> </a:t>
            </a:r>
            <a:endParaRPr>
              <a:latin typeface="Calibri"/>
              <a:ea typeface="Calibri"/>
              <a:cs typeface="Calibri"/>
              <a:sym typeface="Calibri"/>
            </a:endParaRPr>
          </a:p>
        </p:txBody>
      </p:sp>
      <p:pic>
        <p:nvPicPr>
          <p:cNvPr id="154" name="Google Shape;154;p28"/>
          <p:cNvPicPr preferRelativeResize="0"/>
          <p:nvPr/>
        </p:nvPicPr>
        <p:blipFill>
          <a:blip r:embed="rId4">
            <a:alphaModFix/>
          </a:blip>
          <a:stretch>
            <a:fillRect/>
          </a:stretch>
        </p:blipFill>
        <p:spPr>
          <a:xfrm>
            <a:off x="3881075" y="2498900"/>
            <a:ext cx="1656075" cy="165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idx="4294967295"/>
          </p:nvPr>
        </p:nvSpPr>
        <p:spPr>
          <a:xfrm>
            <a:off x="361881" y="1268869"/>
            <a:ext cx="7165500" cy="19809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100"/>
              <a:buFont typeface="Arial"/>
              <a:buNone/>
            </a:pPr>
            <a:r>
              <a:rPr lang="en" sz="2600" b="1" i="1">
                <a:latin typeface="Lato"/>
                <a:ea typeface="Lato"/>
                <a:cs typeface="Lato"/>
                <a:sym typeface="Lato"/>
              </a:rPr>
              <a:t>Key Objectives &amp; Concepts of Outcome Mapping</a:t>
            </a:r>
            <a:endParaRPr sz="2600" b="1" i="1">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Scope of work</a:t>
            </a:r>
            <a:endParaRPr sz="2520" b="1">
              <a:solidFill>
                <a:srgbClr val="004892"/>
              </a:solidFill>
              <a:latin typeface="Lato"/>
              <a:ea typeface="Lato"/>
              <a:cs typeface="Lato"/>
              <a:sym typeface="Lato"/>
            </a:endParaRPr>
          </a:p>
        </p:txBody>
      </p:sp>
      <p:sp>
        <p:nvSpPr>
          <p:cNvPr id="165" name="Google Shape;165;p30"/>
          <p:cNvSpPr txBox="1"/>
          <p:nvPr/>
        </p:nvSpPr>
        <p:spPr>
          <a:xfrm>
            <a:off x="391450" y="1109175"/>
            <a:ext cx="4406400" cy="229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Lato"/>
                <a:ea typeface="Lato"/>
                <a:cs typeface="Lato"/>
                <a:sym typeface="Lato"/>
              </a:rPr>
              <a:t>🕒 </a:t>
            </a:r>
            <a:r>
              <a:rPr lang="en" sz="1100" b="1">
                <a:solidFill>
                  <a:schemeClr val="dk1"/>
                </a:solidFill>
                <a:latin typeface="Lato"/>
                <a:ea typeface="Lato"/>
                <a:cs typeface="Lato"/>
                <a:sym typeface="Lato"/>
              </a:rPr>
              <a:t>Total Duration</a:t>
            </a:r>
            <a:r>
              <a:rPr lang="en" sz="1100">
                <a:solidFill>
                  <a:schemeClr val="dk1"/>
                </a:solidFill>
                <a:latin typeface="Lato"/>
                <a:ea typeface="Lato"/>
                <a:cs typeface="Lato"/>
                <a:sym typeface="Lato"/>
              </a:rPr>
              <a:t>: 2 Hours</a:t>
            </a:r>
            <a:endParaRPr sz="1100">
              <a:solidFill>
                <a:schemeClr val="dk1"/>
              </a:solidFill>
              <a:latin typeface="Lato"/>
              <a:ea typeface="Lato"/>
              <a:cs typeface="Lato"/>
              <a:sym typeface="Lato"/>
            </a:endParaRPr>
          </a:p>
          <a:p>
            <a:pPr marL="0" lvl="0" indent="0" algn="l" rtl="0">
              <a:spcBef>
                <a:spcPts val="0"/>
              </a:spcBef>
              <a:spcAft>
                <a:spcPts val="0"/>
              </a:spcAft>
              <a:buNone/>
            </a:pPr>
            <a:r>
              <a:rPr lang="en" sz="1100">
                <a:solidFill>
                  <a:schemeClr val="dk1"/>
                </a:solidFill>
                <a:latin typeface="Lato"/>
                <a:ea typeface="Lato"/>
                <a:cs typeface="Lato"/>
                <a:sym typeface="Lato"/>
              </a:rPr>
              <a:t>🧩 </a:t>
            </a:r>
            <a:r>
              <a:rPr lang="en" sz="1100" b="1">
                <a:solidFill>
                  <a:schemeClr val="dk1"/>
                </a:solidFill>
                <a:latin typeface="Lato"/>
                <a:ea typeface="Lato"/>
                <a:cs typeface="Lato"/>
                <a:sym typeface="Lato"/>
              </a:rPr>
              <a:t>Number of Sessions</a:t>
            </a:r>
            <a:r>
              <a:rPr lang="en" sz="1100">
                <a:solidFill>
                  <a:schemeClr val="dk1"/>
                </a:solidFill>
                <a:latin typeface="Lato"/>
                <a:ea typeface="Lato"/>
                <a:cs typeface="Lato"/>
                <a:sym typeface="Lato"/>
              </a:rPr>
              <a:t>: 2</a:t>
            </a:r>
            <a:endParaRPr sz="1100">
              <a:solidFill>
                <a:schemeClr val="dk1"/>
              </a:solidFill>
              <a:latin typeface="Lato"/>
              <a:ea typeface="Lato"/>
              <a:cs typeface="Lato"/>
              <a:sym typeface="Lato"/>
            </a:endParaRPr>
          </a:p>
          <a:p>
            <a:pPr marL="0" lvl="0" indent="0" algn="l" rtl="0">
              <a:spcBef>
                <a:spcPts val="0"/>
              </a:spcBef>
              <a:spcAft>
                <a:spcPts val="0"/>
              </a:spcAft>
              <a:buNone/>
            </a:pPr>
            <a:endParaRPr sz="1100">
              <a:solidFill>
                <a:schemeClr val="dk1"/>
              </a:solidFill>
              <a:latin typeface="Lato"/>
              <a:ea typeface="Lato"/>
              <a:cs typeface="Lato"/>
              <a:sym typeface="Lato"/>
            </a:endParaRPr>
          </a:p>
          <a:p>
            <a:pPr marL="0" lvl="0" indent="0" algn="l" rtl="0">
              <a:lnSpc>
                <a:spcPct val="115000"/>
              </a:lnSpc>
              <a:spcBef>
                <a:spcPts val="1200"/>
              </a:spcBef>
              <a:spcAft>
                <a:spcPts val="0"/>
              </a:spcAft>
              <a:buClr>
                <a:schemeClr val="dk1"/>
              </a:buClr>
              <a:buSzPts val="1100"/>
              <a:buFont typeface="Arial"/>
              <a:buNone/>
            </a:pPr>
            <a:r>
              <a:rPr lang="en" sz="1100" b="1">
                <a:solidFill>
                  <a:schemeClr val="dk1"/>
                </a:solidFill>
                <a:latin typeface="Lato"/>
                <a:ea typeface="Lato"/>
                <a:cs typeface="Lato"/>
                <a:sym typeface="Lato"/>
              </a:rPr>
              <a:t>Session 3 (2 Hours):</a:t>
            </a:r>
            <a:endParaRPr sz="1100" b="1">
              <a:solidFill>
                <a:schemeClr val="dk1"/>
              </a:solidFill>
              <a:latin typeface="Lato"/>
              <a:ea typeface="Lato"/>
              <a:cs typeface="Lato"/>
              <a:sym typeface="Lato"/>
            </a:endParaRPr>
          </a:p>
          <a:p>
            <a:pPr marL="0" lvl="0" indent="0" algn="l" rtl="0">
              <a:lnSpc>
                <a:spcPct val="115000"/>
              </a:lnSpc>
              <a:spcBef>
                <a:spcPts val="1200"/>
              </a:spcBef>
              <a:spcAft>
                <a:spcPts val="0"/>
              </a:spcAft>
              <a:buClr>
                <a:schemeClr val="dk1"/>
              </a:buClr>
              <a:buSzPts val="1100"/>
              <a:buFont typeface="Arial"/>
              <a:buNone/>
            </a:pPr>
            <a:r>
              <a:rPr lang="en" sz="1100" b="1">
                <a:solidFill>
                  <a:schemeClr val="dk1"/>
                </a:solidFill>
                <a:latin typeface="Lato"/>
                <a:ea typeface="Lato"/>
                <a:cs typeface="Lato"/>
                <a:sym typeface="Lato"/>
              </a:rPr>
              <a:t>Topics Covered</a:t>
            </a:r>
            <a:r>
              <a:rPr lang="en" sz="1100">
                <a:solidFill>
                  <a:schemeClr val="dk1"/>
                </a:solidFill>
                <a:latin typeface="Lato"/>
                <a:ea typeface="Lato"/>
                <a:cs typeface="Lato"/>
                <a:sym typeface="Lato"/>
              </a:rPr>
              <a:t>:</a:t>
            </a:r>
            <a:endParaRPr sz="1100">
              <a:solidFill>
                <a:schemeClr val="dk1"/>
              </a:solidFill>
              <a:latin typeface="Lato"/>
              <a:ea typeface="Lato"/>
              <a:cs typeface="Lato"/>
              <a:sym typeface="Lato"/>
            </a:endParaRPr>
          </a:p>
          <a:p>
            <a:pPr marL="457200" lvl="0" indent="-298450" algn="l" rtl="0">
              <a:lnSpc>
                <a:spcPct val="115000"/>
              </a:lnSpc>
              <a:spcBef>
                <a:spcPts val="1200"/>
              </a:spcBef>
              <a:spcAft>
                <a:spcPts val="0"/>
              </a:spcAft>
              <a:buClr>
                <a:schemeClr val="dk1"/>
              </a:buClr>
              <a:buSzPts val="1100"/>
              <a:buFont typeface="Lato"/>
              <a:buChar char="●"/>
            </a:pPr>
            <a:r>
              <a:rPr lang="en" sz="1100">
                <a:solidFill>
                  <a:schemeClr val="dk1"/>
                </a:solidFill>
                <a:latin typeface="Lato"/>
                <a:ea typeface="Lato"/>
                <a:cs typeface="Lato"/>
                <a:sym typeface="Lato"/>
              </a:rPr>
              <a:t>Key Concepts of Outcome Mapping</a:t>
            </a:r>
            <a:endParaRPr sz="1100">
              <a:solidFill>
                <a:schemeClr val="dk1"/>
              </a:solidFill>
              <a:latin typeface="Lato"/>
              <a:ea typeface="Lato"/>
              <a:cs typeface="Lato"/>
              <a:sym typeface="Lato"/>
            </a:endParaRPr>
          </a:p>
          <a:p>
            <a:pPr marL="457200" lvl="0" indent="-298450" algn="l" rtl="0">
              <a:lnSpc>
                <a:spcPct val="115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Principles and Uses of Outcome Mapping</a:t>
            </a:r>
            <a:endParaRPr sz="1100">
              <a:solidFill>
                <a:schemeClr val="dk1"/>
              </a:solidFill>
              <a:latin typeface="Lato"/>
              <a:ea typeface="Lato"/>
              <a:cs typeface="Lato"/>
              <a:sym typeface="Lato"/>
            </a:endParaRPr>
          </a:p>
          <a:p>
            <a:pPr marL="457200" lvl="0" indent="-298450" algn="l" rtl="0">
              <a:lnSpc>
                <a:spcPct val="115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Progress Markers and Validating Lenses</a:t>
            </a:r>
            <a:endParaRPr sz="1100">
              <a:solidFill>
                <a:schemeClr val="dk1"/>
              </a:solidFill>
              <a:latin typeface="Lato"/>
              <a:ea typeface="Lato"/>
              <a:cs typeface="Lato"/>
              <a:sym typeface="Lato"/>
            </a:endParaRPr>
          </a:p>
          <a:p>
            <a:pPr marL="457200" lvl="0" indent="-298450" algn="l" rtl="0">
              <a:lnSpc>
                <a:spcPct val="115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Stages of OM: </a:t>
            </a:r>
            <a:r>
              <a:rPr lang="en" sz="1100" i="1">
                <a:solidFill>
                  <a:schemeClr val="dk1"/>
                </a:solidFill>
                <a:latin typeface="Lato"/>
                <a:ea typeface="Lato"/>
                <a:cs typeface="Lato"/>
                <a:sym typeface="Lato"/>
              </a:rPr>
              <a:t>Intentional Design</a:t>
            </a:r>
            <a:endParaRPr sz="1100">
              <a:solidFill>
                <a:schemeClr val="dk1"/>
              </a:solidFill>
              <a:latin typeface="Lato"/>
              <a:ea typeface="Lato"/>
              <a:cs typeface="Lato"/>
              <a:sym typeface="Lato"/>
            </a:endParaRPr>
          </a:p>
        </p:txBody>
      </p:sp>
      <p:sp>
        <p:nvSpPr>
          <p:cNvPr id="166" name="Google Shape;166;p30"/>
          <p:cNvSpPr/>
          <p:nvPr/>
        </p:nvSpPr>
        <p:spPr>
          <a:xfrm>
            <a:off x="1010650" y="3562075"/>
            <a:ext cx="7647300" cy="1410000"/>
          </a:xfrm>
          <a:prstGeom prst="roundRect">
            <a:avLst>
              <a:gd name="adj" fmla="val 16667"/>
            </a:avLst>
          </a:prstGeom>
          <a:solidFill>
            <a:srgbClr val="FFD7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Lato"/>
                <a:ea typeface="Lato"/>
                <a:cs typeface="Lato"/>
                <a:sym typeface="Lato"/>
              </a:rPr>
              <a:t>Key Objectives</a:t>
            </a:r>
            <a:br>
              <a:rPr lang="en" sz="1100" b="1">
                <a:latin typeface="Lato"/>
                <a:ea typeface="Lato"/>
                <a:cs typeface="Lato"/>
                <a:sym typeface="Lato"/>
              </a:rPr>
            </a:br>
            <a:endParaRPr sz="1100" b="1">
              <a:latin typeface="Lato"/>
              <a:ea typeface="Lato"/>
              <a:cs typeface="Lato"/>
              <a:sym typeface="Lato"/>
            </a:endParaRPr>
          </a:p>
          <a:p>
            <a:pPr marL="457200" lvl="0" indent="-298450" algn="l" rtl="0">
              <a:spcBef>
                <a:spcPts val="0"/>
              </a:spcBef>
              <a:spcAft>
                <a:spcPts val="0"/>
              </a:spcAft>
              <a:buClr>
                <a:schemeClr val="dk1"/>
              </a:buClr>
              <a:buSzPts val="1100"/>
              <a:buFont typeface="Lato"/>
              <a:buChar char="●"/>
            </a:pPr>
            <a:r>
              <a:rPr lang="en" sz="1100" b="1">
                <a:solidFill>
                  <a:schemeClr val="dk1"/>
                </a:solidFill>
              </a:rPr>
              <a:t>Understand the context</a:t>
            </a:r>
            <a:r>
              <a:rPr lang="en" sz="1100">
                <a:solidFill>
                  <a:schemeClr val="dk1"/>
                </a:solidFill>
              </a:rPr>
              <a:t> – Learn about the background and key issues to identify the right kind of outcomes.</a:t>
            </a:r>
            <a:endParaRPr sz="1100">
              <a:solidFill>
                <a:schemeClr val="dk1"/>
              </a:solidFill>
            </a:endParaRPr>
          </a:p>
          <a:p>
            <a:pPr marL="457200" lvl="0" indent="-298450" algn="l" rtl="0">
              <a:spcBef>
                <a:spcPts val="0"/>
              </a:spcBef>
              <a:spcAft>
                <a:spcPts val="0"/>
              </a:spcAft>
              <a:buClr>
                <a:schemeClr val="dk1"/>
              </a:buClr>
              <a:buSzPts val="1100"/>
              <a:buFont typeface="Lato"/>
              <a:buChar char="●"/>
            </a:pPr>
            <a:r>
              <a:rPr lang="en" sz="1100" b="1">
                <a:solidFill>
                  <a:schemeClr val="dk1"/>
                </a:solidFill>
              </a:rPr>
              <a:t>Learn the process</a:t>
            </a:r>
            <a:r>
              <a:rPr lang="en" sz="1100">
                <a:solidFill>
                  <a:schemeClr val="dk1"/>
                </a:solidFill>
              </a:rPr>
              <a:t> – Go step-by-step through how Outcome Mapping works.</a:t>
            </a:r>
            <a:endParaRPr sz="1100">
              <a:solidFill>
                <a:schemeClr val="dk1"/>
              </a:solidFill>
            </a:endParaRPr>
          </a:p>
          <a:p>
            <a:pPr marL="457200" lvl="0" indent="-298450" algn="l" rtl="0">
              <a:spcBef>
                <a:spcPts val="0"/>
              </a:spcBef>
              <a:spcAft>
                <a:spcPts val="0"/>
              </a:spcAft>
              <a:buClr>
                <a:schemeClr val="dk1"/>
              </a:buClr>
              <a:buSzPts val="1100"/>
              <a:buFont typeface="Lato"/>
              <a:buChar char="●"/>
            </a:pPr>
            <a:r>
              <a:rPr lang="en" sz="1100" b="1">
                <a:solidFill>
                  <a:schemeClr val="dk1"/>
                </a:solidFill>
              </a:rPr>
              <a:t>Review and refine outcomes</a:t>
            </a:r>
            <a:r>
              <a:rPr lang="en" sz="1100">
                <a:solidFill>
                  <a:schemeClr val="dk1"/>
                </a:solidFill>
              </a:rPr>
              <a:t> – Use key questions and tools to check if outcomes are realistic and meaningful.</a:t>
            </a:r>
            <a:endParaRPr sz="1100">
              <a:solidFill>
                <a:schemeClr val="dk1"/>
              </a:solidFill>
            </a:endParaRPr>
          </a:p>
          <a:p>
            <a:pPr marL="457200" lvl="0" indent="-298450" algn="l" rtl="0">
              <a:spcBef>
                <a:spcPts val="0"/>
              </a:spcBef>
              <a:spcAft>
                <a:spcPts val="0"/>
              </a:spcAft>
              <a:buClr>
                <a:schemeClr val="dk1"/>
              </a:buClr>
              <a:buSzPts val="1100"/>
              <a:buFont typeface="Lato"/>
              <a:buChar char="●"/>
            </a:pPr>
            <a:r>
              <a:rPr lang="en" sz="1100" b="1">
                <a:solidFill>
                  <a:schemeClr val="dk1"/>
                </a:solidFill>
              </a:rPr>
              <a:t>See where it’s used</a:t>
            </a:r>
            <a:r>
              <a:rPr lang="en" sz="1100">
                <a:solidFill>
                  <a:schemeClr val="dk1"/>
                </a:solidFill>
              </a:rPr>
              <a:t> – Explore examples of how Outcome Mapping has been applied in different programs.</a:t>
            </a:r>
            <a:endParaRPr sz="1100">
              <a:solidFill>
                <a:schemeClr val="dk1"/>
              </a:solidFill>
              <a:latin typeface="Lato"/>
              <a:ea typeface="Lato"/>
              <a:cs typeface="Lato"/>
              <a:sym typeface="Lato"/>
            </a:endParaRPr>
          </a:p>
        </p:txBody>
      </p:sp>
      <p:sp>
        <p:nvSpPr>
          <p:cNvPr id="167" name="Google Shape;167;p30"/>
          <p:cNvSpPr txBox="1"/>
          <p:nvPr/>
        </p:nvSpPr>
        <p:spPr>
          <a:xfrm>
            <a:off x="4797850" y="1761438"/>
            <a:ext cx="3860100" cy="124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100" b="1">
                <a:solidFill>
                  <a:schemeClr val="dk1"/>
                </a:solidFill>
                <a:latin typeface="Lato"/>
                <a:ea typeface="Lato"/>
                <a:cs typeface="Lato"/>
                <a:sym typeface="Lato"/>
              </a:rPr>
              <a:t>Session 4 (2 Hours):</a:t>
            </a:r>
            <a:endParaRPr sz="1100" b="1">
              <a:solidFill>
                <a:schemeClr val="dk1"/>
              </a:solidFill>
              <a:latin typeface="Lato"/>
              <a:ea typeface="Lato"/>
              <a:cs typeface="Lato"/>
              <a:sym typeface="Lato"/>
            </a:endParaRPr>
          </a:p>
          <a:p>
            <a:pPr marL="0" lvl="0" indent="0" algn="l" rtl="0">
              <a:lnSpc>
                <a:spcPct val="115000"/>
              </a:lnSpc>
              <a:spcBef>
                <a:spcPts val="1200"/>
              </a:spcBef>
              <a:spcAft>
                <a:spcPts val="0"/>
              </a:spcAft>
              <a:buNone/>
            </a:pPr>
            <a:endParaRPr sz="1100" b="1">
              <a:solidFill>
                <a:schemeClr val="dk1"/>
              </a:solidFill>
              <a:latin typeface="Lato"/>
              <a:ea typeface="Lato"/>
              <a:cs typeface="Lato"/>
              <a:sym typeface="Lato"/>
            </a:endParaRPr>
          </a:p>
          <a:p>
            <a:pPr marL="457200" lvl="0" indent="-298450" algn="l" rtl="0">
              <a:lnSpc>
                <a:spcPct val="115000"/>
              </a:lnSpc>
              <a:spcBef>
                <a:spcPts val="1200"/>
              </a:spcBef>
              <a:spcAft>
                <a:spcPts val="0"/>
              </a:spcAft>
              <a:buClr>
                <a:schemeClr val="dk1"/>
              </a:buClr>
              <a:buSzPts val="1100"/>
              <a:buFont typeface="Lato"/>
              <a:buChar char="●"/>
            </a:pPr>
            <a:r>
              <a:rPr lang="en" sz="1100">
                <a:solidFill>
                  <a:schemeClr val="dk1"/>
                </a:solidFill>
                <a:latin typeface="Lato"/>
                <a:ea typeface="Lato"/>
                <a:cs typeface="Lato"/>
                <a:sym typeface="Lato"/>
              </a:rPr>
              <a:t>Stages of OM: </a:t>
            </a:r>
            <a:r>
              <a:rPr lang="en" sz="1100" i="1">
                <a:solidFill>
                  <a:schemeClr val="dk1"/>
                </a:solidFill>
                <a:latin typeface="Lato"/>
                <a:ea typeface="Lato"/>
                <a:cs typeface="Lato"/>
                <a:sym typeface="Lato"/>
              </a:rPr>
              <a:t>Outcome &amp; Performance Monitoring</a:t>
            </a:r>
            <a:endParaRPr sz="1100" i="1">
              <a:solidFill>
                <a:schemeClr val="dk1"/>
              </a:solidFill>
              <a:latin typeface="Lato"/>
              <a:ea typeface="Lato"/>
              <a:cs typeface="Lato"/>
              <a:sym typeface="Lato"/>
            </a:endParaRPr>
          </a:p>
          <a:p>
            <a:pPr marL="457200" lvl="0" indent="-298450" algn="l" rtl="0">
              <a:lnSpc>
                <a:spcPct val="115000"/>
              </a:lnSpc>
              <a:spcBef>
                <a:spcPts val="0"/>
              </a:spcBef>
              <a:spcAft>
                <a:spcPts val="0"/>
              </a:spcAft>
              <a:buClr>
                <a:schemeClr val="dk1"/>
              </a:buClr>
              <a:buSzPts val="1100"/>
              <a:buFont typeface="Lato"/>
              <a:buChar char="●"/>
            </a:pPr>
            <a:r>
              <a:rPr lang="en" sz="1100">
                <a:solidFill>
                  <a:schemeClr val="dk1"/>
                </a:solidFill>
                <a:latin typeface="Lato"/>
                <a:ea typeface="Lato"/>
                <a:cs typeface="Lato"/>
                <a:sym typeface="Lato"/>
              </a:rPr>
              <a:t>Stages of OM: </a:t>
            </a:r>
            <a:r>
              <a:rPr lang="en" sz="1100" i="1">
                <a:solidFill>
                  <a:schemeClr val="dk1"/>
                </a:solidFill>
                <a:latin typeface="Lato"/>
                <a:ea typeface="Lato"/>
                <a:cs typeface="Lato"/>
                <a:sym typeface="Lato"/>
              </a:rPr>
              <a:t>Evaluation Planning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About  Outcome Mapping</a:t>
            </a:r>
            <a:endParaRPr sz="2520" b="1">
              <a:solidFill>
                <a:srgbClr val="004892"/>
              </a:solidFill>
              <a:latin typeface="Lato"/>
              <a:ea typeface="Lato"/>
              <a:cs typeface="Lato"/>
              <a:sym typeface="Lato"/>
            </a:endParaRPr>
          </a:p>
        </p:txBody>
      </p:sp>
      <p:sp>
        <p:nvSpPr>
          <p:cNvPr id="173" name="Google Shape;173;p31"/>
          <p:cNvSpPr/>
          <p:nvPr/>
        </p:nvSpPr>
        <p:spPr>
          <a:xfrm>
            <a:off x="5023481" y="1789482"/>
            <a:ext cx="620969" cy="555181"/>
          </a:xfrm>
          <a:custGeom>
            <a:avLst/>
            <a:gdLst/>
            <a:ahLst/>
            <a:cxnLst/>
            <a:rect l="l" t="t" r="r" b="b"/>
            <a:pathLst>
              <a:path w="641828" h="641828" extrusionOk="0">
                <a:moveTo>
                  <a:pt x="641828" y="320914"/>
                </a:moveTo>
                <a:cubicBezTo>
                  <a:pt x="641828" y="498152"/>
                  <a:pt x="498152" y="641828"/>
                  <a:pt x="320914" y="641828"/>
                </a:cubicBezTo>
                <a:cubicBezTo>
                  <a:pt x="143676" y="641828"/>
                  <a:pt x="0" y="498152"/>
                  <a:pt x="0" y="320914"/>
                </a:cubicBezTo>
                <a:cubicBezTo>
                  <a:pt x="0" y="143676"/>
                  <a:pt x="143676" y="0"/>
                  <a:pt x="320914" y="0"/>
                </a:cubicBezTo>
                <a:cubicBezTo>
                  <a:pt x="498152" y="0"/>
                  <a:pt x="641828" y="143676"/>
                  <a:pt x="641828" y="320914"/>
                </a:cubicBezTo>
                <a:close/>
              </a:path>
            </a:pathLst>
          </a:custGeom>
          <a:solidFill>
            <a:srgbClr val="E9F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174" name="Google Shape;174;p31"/>
          <p:cNvSpPr/>
          <p:nvPr/>
        </p:nvSpPr>
        <p:spPr>
          <a:xfrm>
            <a:off x="4479250" y="1581175"/>
            <a:ext cx="1397180" cy="1040965"/>
          </a:xfrm>
          <a:custGeom>
            <a:avLst/>
            <a:gdLst/>
            <a:ahLst/>
            <a:cxnLst/>
            <a:rect l="l" t="t" r="r" b="b"/>
            <a:pathLst>
              <a:path w="1444114" h="1203428" extrusionOk="0">
                <a:moveTo>
                  <a:pt x="485449" y="958677"/>
                </a:moveTo>
                <a:cubicBezTo>
                  <a:pt x="587072" y="1060295"/>
                  <a:pt x="727472" y="1123137"/>
                  <a:pt x="882581" y="1123137"/>
                </a:cubicBezTo>
                <a:cubicBezTo>
                  <a:pt x="1190458" y="1123137"/>
                  <a:pt x="1440504" y="875311"/>
                  <a:pt x="1444114" y="568254"/>
                </a:cubicBezTo>
                <a:cubicBezTo>
                  <a:pt x="1444114" y="566048"/>
                  <a:pt x="1444114" y="548265"/>
                  <a:pt x="1444114" y="544922"/>
                </a:cubicBezTo>
                <a:moveTo>
                  <a:pt x="320914" y="548264"/>
                </a:moveTo>
                <a:cubicBezTo>
                  <a:pt x="320914" y="551607"/>
                  <a:pt x="320914" y="559362"/>
                  <a:pt x="320914" y="561568"/>
                </a:cubicBezTo>
                <a:lnTo>
                  <a:pt x="0" y="561568"/>
                </a:lnTo>
                <a:moveTo>
                  <a:pt x="320981" y="548265"/>
                </a:moveTo>
                <a:cubicBezTo>
                  <a:pt x="324524" y="244884"/>
                  <a:pt x="572363" y="0"/>
                  <a:pt x="882514" y="0"/>
                </a:cubicBezTo>
                <a:cubicBezTo>
                  <a:pt x="1192664" y="0"/>
                  <a:pt x="1444114" y="241742"/>
                  <a:pt x="1444114" y="548197"/>
                </a:cubicBezTo>
                <a:moveTo>
                  <a:pt x="485449" y="958677"/>
                </a:moveTo>
                <a:lnTo>
                  <a:pt x="240685" y="1203428"/>
                </a:lnTo>
                <a:moveTo>
                  <a:pt x="561599" y="561637"/>
                </a:moveTo>
                <a:cubicBezTo>
                  <a:pt x="561599" y="384409"/>
                  <a:pt x="705275" y="240739"/>
                  <a:pt x="882514" y="240739"/>
                </a:cubicBezTo>
                <a:cubicBezTo>
                  <a:pt x="1059752" y="240739"/>
                  <a:pt x="1203428" y="384409"/>
                  <a:pt x="1203428" y="561637"/>
                </a:cubicBezTo>
                <a:cubicBezTo>
                  <a:pt x="1203428" y="738865"/>
                  <a:pt x="1059752" y="882533"/>
                  <a:pt x="882514" y="882533"/>
                </a:cubicBezTo>
                <a:cubicBezTo>
                  <a:pt x="705275" y="882533"/>
                  <a:pt x="561599" y="738865"/>
                  <a:pt x="561599" y="561637"/>
                </a:cubicBezTo>
                <a:close/>
              </a:path>
            </a:pathLst>
          </a:custGeom>
          <a:noFill/>
          <a:ln w="10025" cap="flat" cmpd="sng">
            <a:solidFill>
              <a:srgbClr val="E9FFB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175" name="Google Shape;175;p31"/>
          <p:cNvSpPr/>
          <p:nvPr/>
        </p:nvSpPr>
        <p:spPr>
          <a:xfrm>
            <a:off x="4945778" y="1720092"/>
            <a:ext cx="776211" cy="693939"/>
          </a:xfrm>
          <a:custGeom>
            <a:avLst/>
            <a:gdLst/>
            <a:ahLst/>
            <a:cxnLst/>
            <a:rect l="l" t="t" r="r" b="b"/>
            <a:pathLst>
              <a:path w="802285" h="802242" extrusionOk="0">
                <a:moveTo>
                  <a:pt x="802285" y="401122"/>
                </a:moveTo>
                <a:cubicBezTo>
                  <a:pt x="802285" y="622674"/>
                  <a:pt x="622707" y="802242"/>
                  <a:pt x="401142" y="802242"/>
                </a:cubicBezTo>
                <a:cubicBezTo>
                  <a:pt x="179578" y="802242"/>
                  <a:pt x="0" y="622674"/>
                  <a:pt x="0" y="401122"/>
                </a:cubicBezTo>
                <a:cubicBezTo>
                  <a:pt x="0" y="179570"/>
                  <a:pt x="179578" y="0"/>
                  <a:pt x="401142" y="0"/>
                </a:cubicBezTo>
                <a:cubicBezTo>
                  <a:pt x="622707" y="0"/>
                  <a:pt x="802285" y="179570"/>
                  <a:pt x="802285" y="401122"/>
                </a:cubicBezTo>
                <a:close/>
              </a:path>
            </a:pathLst>
          </a:custGeom>
          <a:noFill/>
          <a:ln w="10025" cap="flat" cmpd="sng">
            <a:solidFill>
              <a:srgbClr val="E9FFB9"/>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nvGrpSpPr>
          <p:cNvPr id="176" name="Google Shape;176;p31"/>
          <p:cNvGrpSpPr/>
          <p:nvPr/>
        </p:nvGrpSpPr>
        <p:grpSpPr>
          <a:xfrm>
            <a:off x="1252592" y="1246699"/>
            <a:ext cx="3226828" cy="1167324"/>
            <a:chOff x="742114" y="1002890"/>
            <a:chExt cx="2166238" cy="1049657"/>
          </a:xfrm>
        </p:grpSpPr>
        <p:sp>
          <p:nvSpPr>
            <p:cNvPr id="177" name="Google Shape;177;p31"/>
            <p:cNvSpPr/>
            <p:nvPr/>
          </p:nvSpPr>
          <p:spPr>
            <a:xfrm>
              <a:off x="742114" y="1002890"/>
              <a:ext cx="2166238" cy="1049657"/>
            </a:xfrm>
            <a:custGeom>
              <a:avLst/>
              <a:gdLst/>
              <a:ahLst/>
              <a:cxnLst/>
              <a:rect l="l" t="t" r="r" b="b"/>
              <a:pathLst>
                <a:path w="2166238" h="1049657" extrusionOk="0">
                  <a:moveTo>
                    <a:pt x="66" y="697988"/>
                  </a:moveTo>
                  <a:lnTo>
                    <a:pt x="66" y="688628"/>
                  </a:lnTo>
                  <a:lnTo>
                    <a:pt x="2166238" y="688628"/>
                  </a:lnTo>
                  <a:lnTo>
                    <a:pt x="2166238" y="697988"/>
                  </a:lnTo>
                  <a:cubicBezTo>
                    <a:pt x="2166238" y="892208"/>
                    <a:pt x="2008789" y="1049657"/>
                    <a:pt x="1814569" y="1049657"/>
                  </a:cubicBezTo>
                  <a:lnTo>
                    <a:pt x="351668" y="1049657"/>
                  </a:lnTo>
                  <a:cubicBezTo>
                    <a:pt x="157448" y="1049657"/>
                    <a:pt x="0" y="892208"/>
                    <a:pt x="0" y="697988"/>
                  </a:cubicBezTo>
                  <a:close/>
                  <a:moveTo>
                    <a:pt x="0" y="361028"/>
                  </a:moveTo>
                  <a:lnTo>
                    <a:pt x="0" y="351668"/>
                  </a:lnTo>
                  <a:cubicBezTo>
                    <a:pt x="0" y="157448"/>
                    <a:pt x="157448" y="0"/>
                    <a:pt x="351668" y="0"/>
                  </a:cubicBezTo>
                  <a:lnTo>
                    <a:pt x="1814569" y="0"/>
                  </a:lnTo>
                  <a:cubicBezTo>
                    <a:pt x="2008789" y="0"/>
                    <a:pt x="2166238" y="157448"/>
                    <a:pt x="2166238" y="351668"/>
                  </a:cubicBezTo>
                  <a:lnTo>
                    <a:pt x="2166238" y="361028"/>
                  </a:lnTo>
                  <a:close/>
                  <a:moveTo>
                    <a:pt x="52" y="361028"/>
                  </a:moveTo>
                  <a:lnTo>
                    <a:pt x="2166223" y="361028"/>
                  </a:lnTo>
                  <a:lnTo>
                    <a:pt x="2166223" y="688628"/>
                  </a:lnTo>
                  <a:lnTo>
                    <a:pt x="52" y="688628"/>
                  </a:lnTo>
                  <a:close/>
                </a:path>
              </a:pathLst>
            </a:custGeom>
            <a:solidFill>
              <a:srgbClr val="E9FFB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178" name="Google Shape;178;p31"/>
            <p:cNvSpPr/>
            <p:nvPr/>
          </p:nvSpPr>
          <p:spPr>
            <a:xfrm>
              <a:off x="742114" y="1002890"/>
              <a:ext cx="2166238" cy="1049657"/>
            </a:xfrm>
            <a:custGeom>
              <a:avLst/>
              <a:gdLst/>
              <a:ahLst/>
              <a:cxnLst/>
              <a:rect l="l" t="t" r="r" b="b"/>
              <a:pathLst>
                <a:path w="2166238" h="1049657" extrusionOk="0">
                  <a:moveTo>
                    <a:pt x="2166238" y="688628"/>
                  </a:moveTo>
                  <a:lnTo>
                    <a:pt x="2166238" y="697988"/>
                  </a:lnTo>
                  <a:cubicBezTo>
                    <a:pt x="2166238" y="892208"/>
                    <a:pt x="2008789" y="1049657"/>
                    <a:pt x="1814569" y="1049657"/>
                  </a:cubicBezTo>
                  <a:lnTo>
                    <a:pt x="351668" y="1049657"/>
                  </a:lnTo>
                  <a:cubicBezTo>
                    <a:pt x="157448" y="1049657"/>
                    <a:pt x="0" y="892208"/>
                    <a:pt x="0" y="697988"/>
                  </a:cubicBezTo>
                  <a:lnTo>
                    <a:pt x="66" y="697988"/>
                  </a:lnTo>
                  <a:lnTo>
                    <a:pt x="66" y="688628"/>
                  </a:lnTo>
                  <a:moveTo>
                    <a:pt x="0" y="361028"/>
                  </a:moveTo>
                  <a:lnTo>
                    <a:pt x="0" y="351668"/>
                  </a:lnTo>
                  <a:cubicBezTo>
                    <a:pt x="0" y="157448"/>
                    <a:pt x="157448" y="0"/>
                    <a:pt x="351668" y="0"/>
                  </a:cubicBezTo>
                  <a:lnTo>
                    <a:pt x="1814569" y="0"/>
                  </a:lnTo>
                  <a:cubicBezTo>
                    <a:pt x="2008789" y="0"/>
                    <a:pt x="2166238" y="157448"/>
                    <a:pt x="2166238" y="351668"/>
                  </a:cubicBezTo>
                  <a:lnTo>
                    <a:pt x="2166238" y="361028"/>
                  </a:lnTo>
                  <a:lnTo>
                    <a:pt x="2166171" y="361028"/>
                  </a:lnTo>
                  <a:moveTo>
                    <a:pt x="52" y="688628"/>
                  </a:moveTo>
                  <a:lnTo>
                    <a:pt x="52" y="361028"/>
                  </a:lnTo>
                  <a:moveTo>
                    <a:pt x="2166223" y="688628"/>
                  </a:moveTo>
                  <a:lnTo>
                    <a:pt x="2166223" y="361028"/>
                  </a:lnTo>
                </a:path>
              </a:pathLst>
            </a:custGeom>
            <a:noFill/>
            <a:ln w="100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sp>
        <p:nvSpPr>
          <p:cNvPr id="179" name="Google Shape;179;p31"/>
          <p:cNvSpPr/>
          <p:nvPr/>
        </p:nvSpPr>
        <p:spPr>
          <a:xfrm>
            <a:off x="3964324" y="2818950"/>
            <a:ext cx="587273" cy="543949"/>
          </a:xfrm>
          <a:custGeom>
            <a:avLst/>
            <a:gdLst/>
            <a:ahLst/>
            <a:cxnLst/>
            <a:rect l="l" t="t" r="r" b="b"/>
            <a:pathLst>
              <a:path w="641828" h="641828" extrusionOk="0">
                <a:moveTo>
                  <a:pt x="641828" y="320914"/>
                </a:moveTo>
                <a:cubicBezTo>
                  <a:pt x="641828" y="498152"/>
                  <a:pt x="498152" y="641828"/>
                  <a:pt x="320914" y="641828"/>
                </a:cubicBezTo>
                <a:cubicBezTo>
                  <a:pt x="143676" y="641828"/>
                  <a:pt x="0" y="498152"/>
                  <a:pt x="0" y="320914"/>
                </a:cubicBezTo>
                <a:cubicBezTo>
                  <a:pt x="0" y="143676"/>
                  <a:pt x="143676" y="0"/>
                  <a:pt x="320914" y="0"/>
                </a:cubicBezTo>
                <a:cubicBezTo>
                  <a:pt x="498152" y="0"/>
                  <a:pt x="641828" y="143676"/>
                  <a:pt x="641828" y="320914"/>
                </a:cubicBezTo>
                <a:close/>
              </a:path>
            </a:pathLst>
          </a:custGeom>
          <a:solidFill>
            <a:srgbClr val="FFD7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180" name="Google Shape;180;p31"/>
          <p:cNvSpPr/>
          <p:nvPr/>
        </p:nvSpPr>
        <p:spPr>
          <a:xfrm>
            <a:off x="3890807" y="2750942"/>
            <a:ext cx="734091" cy="679938"/>
          </a:xfrm>
          <a:custGeom>
            <a:avLst/>
            <a:gdLst/>
            <a:ahLst/>
            <a:cxnLst/>
            <a:rect l="l" t="t" r="r" b="b"/>
            <a:pathLst>
              <a:path w="802285" h="802287" extrusionOk="0">
                <a:moveTo>
                  <a:pt x="0" y="401142"/>
                </a:moveTo>
                <a:cubicBezTo>
                  <a:pt x="0" y="179578"/>
                  <a:pt x="179578" y="0"/>
                  <a:pt x="401142" y="0"/>
                </a:cubicBezTo>
                <a:cubicBezTo>
                  <a:pt x="622707" y="0"/>
                  <a:pt x="802285" y="179578"/>
                  <a:pt x="802285" y="401142"/>
                </a:cubicBezTo>
                <a:cubicBezTo>
                  <a:pt x="802285" y="622707"/>
                  <a:pt x="622707" y="802287"/>
                  <a:pt x="401142" y="802287"/>
                </a:cubicBezTo>
                <a:cubicBezTo>
                  <a:pt x="179578" y="802287"/>
                  <a:pt x="0" y="622707"/>
                  <a:pt x="0" y="401142"/>
                </a:cubicBezTo>
                <a:close/>
              </a:path>
            </a:pathLst>
          </a:custGeom>
          <a:noFill/>
          <a:ln w="10025" cap="flat" cmpd="sng">
            <a:solidFill>
              <a:srgbClr val="FFD7E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181" name="Google Shape;181;p31"/>
          <p:cNvSpPr/>
          <p:nvPr/>
        </p:nvSpPr>
        <p:spPr>
          <a:xfrm>
            <a:off x="3743775" y="2615125"/>
            <a:ext cx="1321364" cy="951912"/>
          </a:xfrm>
          <a:custGeom>
            <a:avLst/>
            <a:gdLst/>
            <a:ahLst/>
            <a:cxnLst/>
            <a:rect l="l" t="t" r="r" b="b"/>
            <a:pathLst>
              <a:path w="1444114" h="1123200" extrusionOk="0">
                <a:moveTo>
                  <a:pt x="958664" y="164468"/>
                </a:moveTo>
                <a:cubicBezTo>
                  <a:pt x="857041" y="62845"/>
                  <a:pt x="716641" y="0"/>
                  <a:pt x="561533" y="0"/>
                </a:cubicBezTo>
                <a:cubicBezTo>
                  <a:pt x="253656" y="0"/>
                  <a:pt x="3610" y="247839"/>
                  <a:pt x="0" y="554914"/>
                </a:cubicBezTo>
                <a:cubicBezTo>
                  <a:pt x="0" y="557120"/>
                  <a:pt x="0" y="572765"/>
                  <a:pt x="0" y="574971"/>
                </a:cubicBezTo>
                <a:moveTo>
                  <a:pt x="1123120" y="575889"/>
                </a:moveTo>
                <a:cubicBezTo>
                  <a:pt x="1123120" y="573683"/>
                  <a:pt x="1123200" y="563806"/>
                  <a:pt x="1123200" y="561600"/>
                </a:cubicBezTo>
                <a:lnTo>
                  <a:pt x="1444114" y="561600"/>
                </a:lnTo>
                <a:moveTo>
                  <a:pt x="1123133" y="574904"/>
                </a:moveTo>
                <a:cubicBezTo>
                  <a:pt x="1119589" y="878302"/>
                  <a:pt x="871750" y="1123200"/>
                  <a:pt x="561600" y="1123200"/>
                </a:cubicBezTo>
                <a:cubicBezTo>
                  <a:pt x="251449" y="1123200"/>
                  <a:pt x="0" y="881444"/>
                  <a:pt x="0" y="574971"/>
                </a:cubicBezTo>
                <a:moveTo>
                  <a:pt x="882514" y="561533"/>
                </a:moveTo>
                <a:cubicBezTo>
                  <a:pt x="882514" y="738771"/>
                  <a:pt x="738838" y="882448"/>
                  <a:pt x="561600" y="882448"/>
                </a:cubicBezTo>
                <a:cubicBezTo>
                  <a:pt x="384361" y="882448"/>
                  <a:pt x="240685" y="738771"/>
                  <a:pt x="240685" y="561533"/>
                </a:cubicBezTo>
                <a:cubicBezTo>
                  <a:pt x="240685" y="384294"/>
                  <a:pt x="384361" y="240618"/>
                  <a:pt x="561600" y="240618"/>
                </a:cubicBezTo>
                <a:cubicBezTo>
                  <a:pt x="738838" y="240618"/>
                  <a:pt x="882514" y="384294"/>
                  <a:pt x="882514" y="561533"/>
                </a:cubicBezTo>
                <a:close/>
              </a:path>
            </a:pathLst>
          </a:custGeom>
          <a:noFill/>
          <a:ln w="10025" cap="flat" cmpd="sng">
            <a:solidFill>
              <a:srgbClr val="FEADD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nvGrpSpPr>
          <p:cNvPr id="182" name="Google Shape;182;p31"/>
          <p:cNvGrpSpPr/>
          <p:nvPr/>
        </p:nvGrpSpPr>
        <p:grpSpPr>
          <a:xfrm>
            <a:off x="5067169" y="2647404"/>
            <a:ext cx="2894960" cy="1008825"/>
            <a:chOff x="3509999" y="2126091"/>
            <a:chExt cx="2166238" cy="1049657"/>
          </a:xfrm>
        </p:grpSpPr>
        <p:sp>
          <p:nvSpPr>
            <p:cNvPr id="183" name="Google Shape;183;p31"/>
            <p:cNvSpPr/>
            <p:nvPr/>
          </p:nvSpPr>
          <p:spPr>
            <a:xfrm>
              <a:off x="3509999" y="2126091"/>
              <a:ext cx="2166238" cy="1049657"/>
            </a:xfrm>
            <a:custGeom>
              <a:avLst/>
              <a:gdLst/>
              <a:ahLst/>
              <a:cxnLst/>
              <a:rect l="l" t="t" r="r" b="b"/>
              <a:pathLst>
                <a:path w="2166238" h="1049657" extrusionOk="0">
                  <a:moveTo>
                    <a:pt x="2166171" y="351668"/>
                  </a:moveTo>
                  <a:lnTo>
                    <a:pt x="2166171" y="361028"/>
                  </a:lnTo>
                  <a:lnTo>
                    <a:pt x="0" y="361028"/>
                  </a:lnTo>
                  <a:lnTo>
                    <a:pt x="0" y="351668"/>
                  </a:lnTo>
                  <a:cubicBezTo>
                    <a:pt x="0" y="157448"/>
                    <a:pt x="157448" y="0"/>
                    <a:pt x="351668" y="0"/>
                  </a:cubicBezTo>
                  <a:lnTo>
                    <a:pt x="1814569" y="0"/>
                  </a:lnTo>
                  <a:cubicBezTo>
                    <a:pt x="2008789" y="0"/>
                    <a:pt x="2166238" y="157448"/>
                    <a:pt x="2166238" y="351668"/>
                  </a:cubicBezTo>
                  <a:close/>
                  <a:moveTo>
                    <a:pt x="2166238" y="688628"/>
                  </a:moveTo>
                  <a:lnTo>
                    <a:pt x="2166238" y="697988"/>
                  </a:lnTo>
                  <a:cubicBezTo>
                    <a:pt x="2166238" y="892208"/>
                    <a:pt x="2008789" y="1049657"/>
                    <a:pt x="1814569" y="1049657"/>
                  </a:cubicBezTo>
                  <a:lnTo>
                    <a:pt x="351668" y="1049657"/>
                  </a:lnTo>
                  <a:cubicBezTo>
                    <a:pt x="157448" y="1049657"/>
                    <a:pt x="0" y="892208"/>
                    <a:pt x="0" y="697988"/>
                  </a:cubicBezTo>
                  <a:lnTo>
                    <a:pt x="0" y="688628"/>
                  </a:lnTo>
                  <a:close/>
                  <a:moveTo>
                    <a:pt x="2166171" y="688628"/>
                  </a:moveTo>
                  <a:lnTo>
                    <a:pt x="0" y="688628"/>
                  </a:lnTo>
                  <a:lnTo>
                    <a:pt x="0" y="361028"/>
                  </a:lnTo>
                  <a:lnTo>
                    <a:pt x="2166171" y="361028"/>
                  </a:lnTo>
                  <a:close/>
                </a:path>
              </a:pathLst>
            </a:custGeom>
            <a:solidFill>
              <a:srgbClr val="FFD7E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184" name="Google Shape;184;p31"/>
            <p:cNvSpPr/>
            <p:nvPr/>
          </p:nvSpPr>
          <p:spPr>
            <a:xfrm>
              <a:off x="3509999" y="2126091"/>
              <a:ext cx="2166238" cy="1049657"/>
            </a:xfrm>
            <a:custGeom>
              <a:avLst/>
              <a:gdLst/>
              <a:ahLst/>
              <a:cxnLst/>
              <a:rect l="l" t="t" r="r" b="b"/>
              <a:pathLst>
                <a:path w="2166238" h="1049657" extrusionOk="0">
                  <a:moveTo>
                    <a:pt x="0" y="361028"/>
                  </a:moveTo>
                  <a:lnTo>
                    <a:pt x="0" y="351668"/>
                  </a:lnTo>
                  <a:cubicBezTo>
                    <a:pt x="0" y="157448"/>
                    <a:pt x="157448" y="0"/>
                    <a:pt x="351668" y="0"/>
                  </a:cubicBezTo>
                  <a:lnTo>
                    <a:pt x="1814569" y="0"/>
                  </a:lnTo>
                  <a:cubicBezTo>
                    <a:pt x="2008789" y="0"/>
                    <a:pt x="2166238" y="157448"/>
                    <a:pt x="2166238" y="351668"/>
                  </a:cubicBezTo>
                  <a:lnTo>
                    <a:pt x="2166171" y="351668"/>
                  </a:lnTo>
                  <a:lnTo>
                    <a:pt x="2166171" y="361028"/>
                  </a:lnTo>
                  <a:moveTo>
                    <a:pt x="2166238" y="688628"/>
                  </a:moveTo>
                  <a:lnTo>
                    <a:pt x="2166238" y="697988"/>
                  </a:lnTo>
                  <a:cubicBezTo>
                    <a:pt x="2166238" y="892208"/>
                    <a:pt x="2008789" y="1049657"/>
                    <a:pt x="1814569" y="1049657"/>
                  </a:cubicBezTo>
                  <a:lnTo>
                    <a:pt x="351668" y="1049657"/>
                  </a:lnTo>
                  <a:cubicBezTo>
                    <a:pt x="157448" y="1049657"/>
                    <a:pt x="0" y="892208"/>
                    <a:pt x="0" y="697988"/>
                  </a:cubicBezTo>
                  <a:lnTo>
                    <a:pt x="0" y="688628"/>
                  </a:lnTo>
                  <a:lnTo>
                    <a:pt x="66" y="688628"/>
                  </a:lnTo>
                  <a:moveTo>
                    <a:pt x="2166171" y="688628"/>
                  </a:moveTo>
                  <a:lnTo>
                    <a:pt x="2166171" y="361028"/>
                  </a:lnTo>
                  <a:moveTo>
                    <a:pt x="0" y="688628"/>
                  </a:moveTo>
                  <a:lnTo>
                    <a:pt x="0" y="361028"/>
                  </a:lnTo>
                </a:path>
              </a:pathLst>
            </a:custGeom>
            <a:noFill/>
            <a:ln w="1002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grpSp>
      <p:sp>
        <p:nvSpPr>
          <p:cNvPr id="185" name="Google Shape;185;p31"/>
          <p:cNvSpPr txBox="1"/>
          <p:nvPr/>
        </p:nvSpPr>
        <p:spPr>
          <a:xfrm>
            <a:off x="1471600" y="1581180"/>
            <a:ext cx="2847000" cy="6156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000">
                <a:solidFill>
                  <a:schemeClr val="dk1"/>
                </a:solidFill>
                <a:latin typeface="Lato"/>
                <a:ea typeface="Lato"/>
                <a:cs typeface="Lato"/>
                <a:sym typeface="Lato"/>
              </a:rPr>
              <a:t>OM is an approach that helps unpack an initiative’s theory of change and provides a framework to collect data on the immediate, basic changes that lead to longer, more transformative change.</a:t>
            </a:r>
            <a:endParaRPr sz="1000">
              <a:solidFill>
                <a:schemeClr val="dk1"/>
              </a:solidFill>
              <a:latin typeface="Lato"/>
              <a:ea typeface="Lato"/>
              <a:cs typeface="Lato"/>
              <a:sym typeface="Lato"/>
            </a:endParaRPr>
          </a:p>
        </p:txBody>
      </p:sp>
      <p:sp>
        <p:nvSpPr>
          <p:cNvPr id="186" name="Google Shape;186;p31"/>
          <p:cNvSpPr txBox="1"/>
          <p:nvPr/>
        </p:nvSpPr>
        <p:spPr>
          <a:xfrm>
            <a:off x="1897471" y="1386354"/>
            <a:ext cx="1995000" cy="1539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000" b="1">
                <a:solidFill>
                  <a:schemeClr val="dk1"/>
                </a:solidFill>
                <a:latin typeface="Lato"/>
                <a:ea typeface="Lato"/>
                <a:cs typeface="Lato"/>
                <a:sym typeface="Lato"/>
              </a:rPr>
              <a:t>OUTCOME MAPPING</a:t>
            </a:r>
            <a:endParaRPr sz="1000" b="1">
              <a:solidFill>
                <a:schemeClr val="dk1"/>
              </a:solidFill>
              <a:latin typeface="Lato"/>
              <a:ea typeface="Lato"/>
              <a:cs typeface="Lato"/>
              <a:sym typeface="Lato"/>
            </a:endParaRPr>
          </a:p>
        </p:txBody>
      </p:sp>
      <p:sp>
        <p:nvSpPr>
          <p:cNvPr id="187" name="Google Shape;187;p31"/>
          <p:cNvSpPr txBox="1"/>
          <p:nvPr/>
        </p:nvSpPr>
        <p:spPr>
          <a:xfrm>
            <a:off x="5312494" y="2899009"/>
            <a:ext cx="2404200" cy="6156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000">
                <a:solidFill>
                  <a:schemeClr val="dk1"/>
                </a:solidFill>
                <a:latin typeface="Lato"/>
                <a:ea typeface="Lato"/>
                <a:cs typeface="Lato"/>
                <a:sym typeface="Lato"/>
              </a:rPr>
              <a:t>An observable and significant change in behaviour, relationships, actions, activities, policies, or practices of an individual, group, community, organisation or institution</a:t>
            </a:r>
            <a:endParaRPr sz="1000">
              <a:solidFill>
                <a:schemeClr val="dk1"/>
              </a:solidFill>
              <a:latin typeface="Lato"/>
              <a:ea typeface="Lato"/>
              <a:cs typeface="Lato"/>
              <a:sym typeface="Lato"/>
            </a:endParaRPr>
          </a:p>
        </p:txBody>
      </p:sp>
      <p:sp>
        <p:nvSpPr>
          <p:cNvPr id="188" name="Google Shape;188;p31"/>
          <p:cNvSpPr/>
          <p:nvPr/>
        </p:nvSpPr>
        <p:spPr>
          <a:xfrm>
            <a:off x="4050892" y="2946367"/>
            <a:ext cx="311638" cy="290508"/>
          </a:xfrm>
          <a:custGeom>
            <a:avLst/>
            <a:gdLst/>
            <a:ahLst/>
            <a:cxnLst/>
            <a:rect l="l" t="t" r="r" b="b"/>
            <a:pathLst>
              <a:path w="367714" h="367732" extrusionOk="0">
                <a:moveTo>
                  <a:pt x="117000" y="142089"/>
                </a:moveTo>
                <a:lnTo>
                  <a:pt x="117000" y="50160"/>
                </a:lnTo>
                <a:cubicBezTo>
                  <a:pt x="117000" y="40929"/>
                  <a:pt x="124483" y="33446"/>
                  <a:pt x="133714" y="33446"/>
                </a:cubicBezTo>
                <a:lnTo>
                  <a:pt x="351000" y="33446"/>
                </a:lnTo>
                <a:cubicBezTo>
                  <a:pt x="360231" y="33446"/>
                  <a:pt x="367714" y="40929"/>
                  <a:pt x="367714" y="50160"/>
                </a:cubicBezTo>
                <a:lnTo>
                  <a:pt x="367714" y="351017"/>
                </a:lnTo>
                <a:cubicBezTo>
                  <a:pt x="367714" y="360248"/>
                  <a:pt x="360231" y="367732"/>
                  <a:pt x="351000" y="367732"/>
                </a:cubicBezTo>
                <a:lnTo>
                  <a:pt x="192214" y="367732"/>
                </a:lnTo>
                <a:moveTo>
                  <a:pt x="274599" y="25089"/>
                </a:moveTo>
                <a:cubicBezTo>
                  <a:pt x="270858" y="10333"/>
                  <a:pt x="257579" y="0"/>
                  <a:pt x="242357" y="0"/>
                </a:cubicBezTo>
                <a:cubicBezTo>
                  <a:pt x="227134" y="0"/>
                  <a:pt x="213855" y="10333"/>
                  <a:pt x="210115" y="25089"/>
                </a:cubicBezTo>
                <a:lnTo>
                  <a:pt x="175500" y="25089"/>
                </a:lnTo>
                <a:lnTo>
                  <a:pt x="175500" y="75232"/>
                </a:lnTo>
                <a:lnTo>
                  <a:pt x="309214" y="75232"/>
                </a:lnTo>
                <a:lnTo>
                  <a:pt x="309214" y="25089"/>
                </a:lnTo>
                <a:close/>
                <a:moveTo>
                  <a:pt x="0" y="275803"/>
                </a:moveTo>
                <a:cubicBezTo>
                  <a:pt x="0" y="225032"/>
                  <a:pt x="41157" y="183874"/>
                  <a:pt x="91928" y="183874"/>
                </a:cubicBezTo>
                <a:cubicBezTo>
                  <a:pt x="142699" y="183874"/>
                  <a:pt x="183857" y="225032"/>
                  <a:pt x="183857" y="275803"/>
                </a:cubicBezTo>
                <a:cubicBezTo>
                  <a:pt x="183857" y="326574"/>
                  <a:pt x="142699" y="367732"/>
                  <a:pt x="91928" y="367732"/>
                </a:cubicBezTo>
                <a:cubicBezTo>
                  <a:pt x="41157" y="367732"/>
                  <a:pt x="0" y="326574"/>
                  <a:pt x="0" y="275803"/>
                </a:cubicBezTo>
                <a:moveTo>
                  <a:pt x="58500" y="284160"/>
                </a:moveTo>
                <a:lnTo>
                  <a:pt x="75214" y="309232"/>
                </a:lnTo>
                <a:lnTo>
                  <a:pt x="133714" y="250732"/>
                </a:lnTo>
                <a:moveTo>
                  <a:pt x="175500" y="133732"/>
                </a:moveTo>
                <a:lnTo>
                  <a:pt x="309214" y="133732"/>
                </a:lnTo>
                <a:moveTo>
                  <a:pt x="309214" y="192232"/>
                </a:moveTo>
                <a:lnTo>
                  <a:pt x="217285" y="192232"/>
                </a:lnTo>
                <a:moveTo>
                  <a:pt x="250714" y="250732"/>
                </a:moveTo>
                <a:lnTo>
                  <a:pt x="309214" y="250732"/>
                </a:lnTo>
                <a:moveTo>
                  <a:pt x="309214" y="309232"/>
                </a:moveTo>
                <a:lnTo>
                  <a:pt x="250714" y="309232"/>
                </a:lnTo>
              </a:path>
            </a:pathLst>
          </a:custGeom>
          <a:noFill/>
          <a:ln w="10025" cap="flat" cmpd="sng">
            <a:solidFill>
              <a:srgbClr val="C04B9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189" name="Google Shape;189;p31"/>
          <p:cNvSpPr/>
          <p:nvPr/>
        </p:nvSpPr>
        <p:spPr>
          <a:xfrm>
            <a:off x="5169217" y="1921350"/>
            <a:ext cx="329344" cy="291455"/>
          </a:xfrm>
          <a:custGeom>
            <a:avLst/>
            <a:gdLst/>
            <a:ahLst/>
            <a:cxnLst/>
            <a:rect l="l" t="t" r="r" b="b"/>
            <a:pathLst>
              <a:path w="388607" h="388607" extrusionOk="0">
                <a:moveTo>
                  <a:pt x="129535" y="388607"/>
                </a:moveTo>
                <a:lnTo>
                  <a:pt x="12535" y="388607"/>
                </a:lnTo>
                <a:lnTo>
                  <a:pt x="12535" y="12535"/>
                </a:lnTo>
                <a:lnTo>
                  <a:pt x="129535" y="12535"/>
                </a:lnTo>
                <a:close/>
                <a:moveTo>
                  <a:pt x="129535" y="136221"/>
                </a:moveTo>
                <a:lnTo>
                  <a:pt x="12535" y="136221"/>
                </a:lnTo>
                <a:moveTo>
                  <a:pt x="129535" y="263250"/>
                </a:moveTo>
                <a:lnTo>
                  <a:pt x="12535" y="263250"/>
                </a:lnTo>
                <a:moveTo>
                  <a:pt x="388607" y="388607"/>
                </a:moveTo>
                <a:lnTo>
                  <a:pt x="271607" y="388607"/>
                </a:lnTo>
                <a:lnTo>
                  <a:pt x="271607" y="12535"/>
                </a:lnTo>
                <a:lnTo>
                  <a:pt x="388607" y="12535"/>
                </a:lnTo>
                <a:close/>
                <a:moveTo>
                  <a:pt x="271607" y="136221"/>
                </a:moveTo>
                <a:lnTo>
                  <a:pt x="388607" y="136221"/>
                </a:lnTo>
                <a:moveTo>
                  <a:pt x="388607" y="263250"/>
                </a:moveTo>
                <a:lnTo>
                  <a:pt x="271607" y="263250"/>
                </a:lnTo>
                <a:moveTo>
                  <a:pt x="231492" y="308378"/>
                </a:moveTo>
                <a:lnTo>
                  <a:pt x="167978" y="308378"/>
                </a:lnTo>
                <a:moveTo>
                  <a:pt x="198064" y="274950"/>
                </a:moveTo>
                <a:lnTo>
                  <a:pt x="231492" y="308378"/>
                </a:lnTo>
                <a:lnTo>
                  <a:pt x="198064" y="341807"/>
                </a:lnTo>
                <a:moveTo>
                  <a:pt x="231492" y="91092"/>
                </a:moveTo>
                <a:lnTo>
                  <a:pt x="167978" y="91092"/>
                </a:lnTo>
                <a:moveTo>
                  <a:pt x="198064" y="57663"/>
                </a:moveTo>
                <a:lnTo>
                  <a:pt x="231492" y="91091"/>
                </a:lnTo>
                <a:lnTo>
                  <a:pt x="198064" y="124520"/>
                </a:lnTo>
              </a:path>
            </a:pathLst>
          </a:custGeom>
          <a:noFill/>
          <a:ln w="10025" cap="flat" cmpd="sng">
            <a:solidFill>
              <a:srgbClr val="92BD3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i="0" u="none" strike="noStrike" cap="none">
              <a:solidFill>
                <a:schemeClr val="dk1"/>
              </a:solidFill>
              <a:latin typeface="Lato"/>
              <a:ea typeface="Lato"/>
              <a:cs typeface="Lato"/>
              <a:sym typeface="Lato"/>
            </a:endParaRPr>
          </a:p>
        </p:txBody>
      </p:sp>
      <p:sp>
        <p:nvSpPr>
          <p:cNvPr id="190" name="Google Shape;190;p31"/>
          <p:cNvSpPr txBox="1"/>
          <p:nvPr/>
        </p:nvSpPr>
        <p:spPr>
          <a:xfrm>
            <a:off x="5619636" y="2709604"/>
            <a:ext cx="1789800" cy="153900"/>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 sz="1000" b="1">
                <a:solidFill>
                  <a:schemeClr val="dk1"/>
                </a:solidFill>
                <a:latin typeface="Lato"/>
                <a:ea typeface="Lato"/>
                <a:cs typeface="Lato"/>
                <a:sym typeface="Lato"/>
              </a:rPr>
              <a:t>OUTCOME </a:t>
            </a:r>
            <a:endParaRPr sz="1000" b="1">
              <a:solidFill>
                <a:schemeClr val="dk1"/>
              </a:solidFill>
              <a:latin typeface="Lato"/>
              <a:ea typeface="Lato"/>
              <a:cs typeface="Lato"/>
              <a:sym typeface="Lato"/>
            </a:endParaRPr>
          </a:p>
        </p:txBody>
      </p:sp>
      <p:sp>
        <p:nvSpPr>
          <p:cNvPr id="191" name="Google Shape;191;p31"/>
          <p:cNvSpPr/>
          <p:nvPr/>
        </p:nvSpPr>
        <p:spPr>
          <a:xfrm>
            <a:off x="514950" y="3199525"/>
            <a:ext cx="3226800" cy="1761900"/>
          </a:xfrm>
          <a:prstGeom prst="round2DiagRect">
            <a:avLst>
              <a:gd name="adj1" fmla="val 16667"/>
              <a:gd name="adj2"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587328" lvl="0" indent="0" algn="l" rtl="0">
              <a:spcBef>
                <a:spcPts val="0"/>
              </a:spcBef>
              <a:spcAft>
                <a:spcPts val="0"/>
              </a:spcAft>
              <a:buNone/>
            </a:pPr>
            <a:r>
              <a:rPr lang="en" sz="1100" b="1">
                <a:latin typeface="Lato"/>
                <a:ea typeface="Lato"/>
                <a:cs typeface="Lato"/>
                <a:sym typeface="Lato"/>
              </a:rPr>
              <a:t>Example: </a:t>
            </a:r>
            <a:br>
              <a:rPr lang="en" sz="1100" b="1">
                <a:latin typeface="Lato"/>
                <a:ea typeface="Lato"/>
                <a:cs typeface="Lato"/>
                <a:sym typeface="Lato"/>
              </a:rPr>
            </a:br>
            <a:r>
              <a:rPr lang="en" sz="1100">
                <a:latin typeface="Lato"/>
                <a:ea typeface="Lato"/>
                <a:cs typeface="Lato"/>
                <a:sym typeface="Lato"/>
              </a:rPr>
              <a:t>70% of women from  self-help groups (SHGs)  report increased decision-making power in significant household financial investments-Wedding, purchase of property, College Education and Jewellery , </a:t>
            </a:r>
            <a:r>
              <a:rPr lang="en" sz="1100">
                <a:solidFill>
                  <a:schemeClr val="dk1"/>
                </a:solidFill>
                <a:latin typeface="Lato"/>
                <a:ea typeface="Lato"/>
                <a:cs typeface="Lato"/>
                <a:sym typeface="Lato"/>
              </a:rPr>
              <a:t>by March 2026,</a:t>
            </a:r>
            <a:endParaRPr sz="1100">
              <a:latin typeface="Lato"/>
              <a:ea typeface="Lato"/>
              <a:cs typeface="Lato"/>
              <a:sym typeface="Lato"/>
            </a:endParaRPr>
          </a:p>
        </p:txBody>
      </p:sp>
      <p:pic>
        <p:nvPicPr>
          <p:cNvPr id="192" name="Google Shape;192;p31"/>
          <p:cNvPicPr preferRelativeResize="0"/>
          <p:nvPr/>
        </p:nvPicPr>
        <p:blipFill rotWithShape="1">
          <a:blip r:embed="rId3">
            <a:alphaModFix/>
          </a:blip>
          <a:srcRect/>
          <a:stretch/>
        </p:blipFill>
        <p:spPr>
          <a:xfrm>
            <a:off x="2882375" y="4183392"/>
            <a:ext cx="620975" cy="604335"/>
          </a:xfrm>
          <a:prstGeom prst="rect">
            <a:avLst/>
          </a:prstGeom>
          <a:noFill/>
          <a:ln w="9525" cap="flat" cmpd="sng">
            <a:solidFill>
              <a:schemeClr val="dk2"/>
            </a:solidFill>
            <a:prstDash val="solid"/>
            <a:round/>
            <a:headEnd type="none" w="sm" len="sm"/>
            <a:tailEnd type="none" w="sm" len="sm"/>
          </a:ln>
        </p:spPr>
      </p:pic>
      <p:sp>
        <p:nvSpPr>
          <p:cNvPr id="193" name="Google Shape;193;p31"/>
          <p:cNvSpPr/>
          <p:nvPr/>
        </p:nvSpPr>
        <p:spPr>
          <a:xfrm>
            <a:off x="4945775" y="3791450"/>
            <a:ext cx="3933000" cy="1352100"/>
          </a:xfrm>
          <a:prstGeom prst="round2DiagRect">
            <a:avLst>
              <a:gd name="adj1" fmla="val 16667"/>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100" b="1">
              <a:latin typeface="Lato"/>
              <a:ea typeface="Lato"/>
              <a:cs typeface="Lato"/>
              <a:sym typeface="Lato"/>
            </a:endParaRPr>
          </a:p>
          <a:p>
            <a:pPr marL="0" marR="0" lvl="0" indent="0" algn="l" rtl="0">
              <a:spcBef>
                <a:spcPts val="0"/>
              </a:spcBef>
              <a:spcAft>
                <a:spcPts val="0"/>
              </a:spcAft>
              <a:buNone/>
            </a:pPr>
            <a:r>
              <a:rPr lang="en" sz="1100" b="1">
                <a:latin typeface="Lato"/>
                <a:ea typeface="Lato"/>
                <a:cs typeface="Lato"/>
                <a:sym typeface="Lato"/>
              </a:rPr>
              <a:t>Example: </a:t>
            </a:r>
            <a:br>
              <a:rPr lang="en" sz="1100" b="1">
                <a:latin typeface="Lato"/>
                <a:ea typeface="Lato"/>
                <a:cs typeface="Lato"/>
                <a:sym typeface="Lato"/>
              </a:rPr>
            </a:br>
            <a:r>
              <a:rPr lang="en" sz="1100">
                <a:latin typeface="Lato"/>
                <a:ea typeface="Lato"/>
                <a:cs typeface="Lato"/>
                <a:sym typeface="Lato"/>
              </a:rPr>
              <a:t>80% of Unorganised sector workers collectivise, raise voice and demand redressal against unfair and/exploitative labour practices and denial of rights and entitlements. They obtain benefits from social security schemes and public and private safety nets., </a:t>
            </a:r>
            <a:r>
              <a:rPr lang="en" sz="1100">
                <a:solidFill>
                  <a:schemeClr val="dk1"/>
                </a:solidFill>
                <a:latin typeface="Lato"/>
                <a:ea typeface="Lato"/>
                <a:cs typeface="Lato"/>
                <a:sym typeface="Lato"/>
              </a:rPr>
              <a:t>by June 2025</a:t>
            </a:r>
            <a:r>
              <a:rPr lang="en" sz="1100">
                <a:latin typeface="Lato"/>
                <a:ea typeface="Lato"/>
                <a:cs typeface="Lato"/>
                <a:sym typeface="Lato"/>
              </a:rPr>
              <a:t>.</a:t>
            </a:r>
            <a:endParaRPr sz="1100">
              <a:latin typeface="Lato"/>
              <a:ea typeface="Lato"/>
              <a:cs typeface="Lato"/>
              <a:sym typeface="Lato"/>
            </a:endParaRPr>
          </a:p>
          <a:p>
            <a:pPr marL="0" marR="587328" lvl="0" indent="0" algn="l" rtl="0">
              <a:spcBef>
                <a:spcPts val="0"/>
              </a:spcBef>
              <a:spcAft>
                <a:spcPts val="0"/>
              </a:spcAft>
              <a:buNone/>
            </a:pPr>
            <a:endParaRPr sz="1100">
              <a:latin typeface="Lato"/>
              <a:ea typeface="Lato"/>
              <a:cs typeface="Lato"/>
              <a:sym typeface="Lato"/>
            </a:endParaRPr>
          </a:p>
        </p:txBody>
      </p:sp>
      <p:sp>
        <p:nvSpPr>
          <p:cNvPr id="194" name="Google Shape;194;p31"/>
          <p:cNvSpPr/>
          <p:nvPr/>
        </p:nvSpPr>
        <p:spPr>
          <a:xfrm>
            <a:off x="5238450" y="244325"/>
            <a:ext cx="3758100" cy="1545000"/>
          </a:xfrm>
          <a:prstGeom prst="round2DiagRect">
            <a:avLst>
              <a:gd name="adj1" fmla="val 16667"/>
              <a:gd name="adj2" fmla="val 5000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587328" lvl="0" indent="0" algn="l" rtl="0">
              <a:spcBef>
                <a:spcPts val="0"/>
              </a:spcBef>
              <a:spcAft>
                <a:spcPts val="0"/>
              </a:spcAft>
              <a:buNone/>
            </a:pPr>
            <a:r>
              <a:rPr lang="en" sz="1100" b="1">
                <a:latin typeface="Lato"/>
                <a:ea typeface="Lato"/>
                <a:cs typeface="Lato"/>
                <a:sym typeface="Lato"/>
              </a:rPr>
              <a:t>Example: </a:t>
            </a:r>
            <a:br>
              <a:rPr lang="en" sz="1100" b="1">
                <a:latin typeface="Lato"/>
                <a:ea typeface="Lato"/>
                <a:cs typeface="Lato"/>
                <a:sym typeface="Lato"/>
              </a:rPr>
            </a:br>
            <a:r>
              <a:rPr lang="en" sz="1100">
                <a:latin typeface="Lato"/>
                <a:ea typeface="Lato"/>
                <a:cs typeface="Lato"/>
                <a:sym typeface="Lato"/>
              </a:rPr>
              <a:t>300 households from Indigenous communities claim and receive land titles and Record of Rights (ROR) for Individual Forest Rights (IFR) and Community Forest Rights (CFR) under Forest Rights Act (FRA).</a:t>
            </a:r>
            <a:endParaRPr sz="1100">
              <a:latin typeface="Lato"/>
              <a:ea typeface="Lato"/>
              <a:cs typeface="Lato"/>
              <a:sym typeface="Lato"/>
            </a:endParaRPr>
          </a:p>
          <a:p>
            <a:pPr marL="0" marR="587328" lvl="0" indent="0" algn="l" rtl="0">
              <a:spcBef>
                <a:spcPts val="0"/>
              </a:spcBef>
              <a:spcAft>
                <a:spcPts val="0"/>
              </a:spcAft>
              <a:buNone/>
            </a:pPr>
            <a:endParaRPr sz="11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About  Outcome Mapping</a:t>
            </a:r>
            <a:endParaRPr sz="2520" b="1">
              <a:solidFill>
                <a:srgbClr val="004892"/>
              </a:solidFill>
              <a:latin typeface="Lato"/>
              <a:ea typeface="Lato"/>
              <a:cs typeface="Lato"/>
              <a:sym typeface="Lato"/>
            </a:endParaRPr>
          </a:p>
        </p:txBody>
      </p:sp>
      <p:pic>
        <p:nvPicPr>
          <p:cNvPr id="200" name="Google Shape;200;p32"/>
          <p:cNvPicPr preferRelativeResize="0"/>
          <p:nvPr/>
        </p:nvPicPr>
        <p:blipFill>
          <a:blip r:embed="rId3">
            <a:alphaModFix/>
          </a:blip>
          <a:stretch>
            <a:fillRect/>
          </a:stretch>
        </p:blipFill>
        <p:spPr>
          <a:xfrm>
            <a:off x="820150" y="1017725"/>
            <a:ext cx="7080631"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Purpose of Outcome Mapping</a:t>
            </a:r>
            <a:endParaRPr sz="2520" b="1">
              <a:solidFill>
                <a:srgbClr val="004892"/>
              </a:solidFill>
              <a:latin typeface="Lato"/>
              <a:ea typeface="Lato"/>
              <a:cs typeface="Lato"/>
              <a:sym typeface="Lato"/>
            </a:endParaRPr>
          </a:p>
        </p:txBody>
      </p:sp>
      <p:sp>
        <p:nvSpPr>
          <p:cNvPr id="206" name="Google Shape;206;p33"/>
          <p:cNvSpPr/>
          <p:nvPr/>
        </p:nvSpPr>
        <p:spPr>
          <a:xfrm>
            <a:off x="1176575" y="1222325"/>
            <a:ext cx="6372300" cy="2631600"/>
          </a:xfrm>
          <a:prstGeom prst="ellipse">
            <a:avLst/>
          </a:prstGeom>
          <a:solidFill>
            <a:srgbClr val="E5F1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7" name="Google Shape;207;p33"/>
          <p:cNvSpPr/>
          <p:nvPr/>
        </p:nvSpPr>
        <p:spPr>
          <a:xfrm>
            <a:off x="1176575" y="1420746"/>
            <a:ext cx="4346100" cy="2328600"/>
          </a:xfrm>
          <a:prstGeom prst="ellipse">
            <a:avLst/>
          </a:prstGeom>
          <a:solidFill>
            <a:srgbClr val="BCD7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33"/>
          <p:cNvSpPr/>
          <p:nvPr/>
        </p:nvSpPr>
        <p:spPr>
          <a:xfrm>
            <a:off x="1176575" y="1765036"/>
            <a:ext cx="2740200" cy="1691700"/>
          </a:xfrm>
          <a:prstGeom prst="ellipse">
            <a:avLst/>
          </a:prstGeom>
          <a:solidFill>
            <a:srgbClr val="9FC5E8"/>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09" name="Google Shape;209;p33"/>
          <p:cNvSpPr txBox="1"/>
          <p:nvPr/>
        </p:nvSpPr>
        <p:spPr>
          <a:xfrm>
            <a:off x="1659522" y="2015817"/>
            <a:ext cx="1805700" cy="12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Lato"/>
                <a:ea typeface="Lato"/>
                <a:cs typeface="Lato"/>
                <a:sym typeface="Lato"/>
              </a:rPr>
              <a:t>Sphere of Control</a:t>
            </a:r>
            <a:br>
              <a:rPr lang="en" sz="1100" b="1">
                <a:solidFill>
                  <a:schemeClr val="dk1"/>
                </a:solidFill>
                <a:latin typeface="Lato"/>
                <a:ea typeface="Lato"/>
                <a:cs typeface="Lato"/>
                <a:sym typeface="Lato"/>
              </a:rPr>
            </a:br>
            <a:br>
              <a:rPr lang="en" sz="1100" b="1">
                <a:solidFill>
                  <a:schemeClr val="dk1"/>
                </a:solidFill>
                <a:latin typeface="Lato"/>
                <a:ea typeface="Lato"/>
                <a:cs typeface="Lato"/>
                <a:sym typeface="Lato"/>
              </a:rPr>
            </a:br>
            <a:r>
              <a:rPr lang="en" sz="1100">
                <a:solidFill>
                  <a:schemeClr val="dk1"/>
                </a:solidFill>
                <a:latin typeface="Lato"/>
                <a:ea typeface="Lato"/>
                <a:cs typeface="Lato"/>
                <a:sym typeface="Lato"/>
              </a:rPr>
              <a:t>What can be directly controlled by an intervention?</a:t>
            </a:r>
            <a:br>
              <a:rPr lang="en" sz="1100" b="1">
                <a:solidFill>
                  <a:schemeClr val="dk1"/>
                </a:solidFill>
                <a:latin typeface="Lato"/>
                <a:ea typeface="Lato"/>
                <a:cs typeface="Lato"/>
                <a:sym typeface="Lato"/>
              </a:rPr>
            </a:br>
            <a:br>
              <a:rPr lang="en" sz="1100" b="1">
                <a:solidFill>
                  <a:schemeClr val="dk1"/>
                </a:solidFill>
                <a:latin typeface="Lato"/>
                <a:ea typeface="Lato"/>
                <a:cs typeface="Lato"/>
                <a:sym typeface="Lato"/>
              </a:rPr>
            </a:br>
            <a:r>
              <a:rPr lang="en" sz="1100" b="1">
                <a:solidFill>
                  <a:srgbClr val="004892"/>
                </a:solidFill>
                <a:latin typeface="Lato"/>
                <a:ea typeface="Lato"/>
                <a:cs typeface="Lato"/>
                <a:sym typeface="Lato"/>
              </a:rPr>
              <a:t>Input, Activity, Output</a:t>
            </a:r>
            <a:endParaRPr sz="1100" b="1">
              <a:solidFill>
                <a:srgbClr val="004892"/>
              </a:solidFill>
              <a:latin typeface="Lato"/>
              <a:ea typeface="Lato"/>
              <a:cs typeface="Lato"/>
              <a:sym typeface="Lato"/>
            </a:endParaRPr>
          </a:p>
        </p:txBody>
      </p:sp>
      <p:sp>
        <p:nvSpPr>
          <p:cNvPr id="210" name="Google Shape;210;p33"/>
          <p:cNvSpPr txBox="1"/>
          <p:nvPr/>
        </p:nvSpPr>
        <p:spPr>
          <a:xfrm>
            <a:off x="3979553" y="1984559"/>
            <a:ext cx="1690500" cy="127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Lato"/>
                <a:ea typeface="Lato"/>
                <a:cs typeface="Lato"/>
                <a:sym typeface="Lato"/>
              </a:rPr>
              <a:t>Sphere of Influence</a:t>
            </a:r>
            <a:br>
              <a:rPr lang="en" sz="1100" b="1">
                <a:solidFill>
                  <a:schemeClr val="dk1"/>
                </a:solidFill>
                <a:latin typeface="Lato"/>
                <a:ea typeface="Lato"/>
                <a:cs typeface="Lato"/>
                <a:sym typeface="Lato"/>
              </a:rPr>
            </a:br>
            <a:br>
              <a:rPr lang="en" sz="1100" b="1">
                <a:solidFill>
                  <a:schemeClr val="dk1"/>
                </a:solidFill>
                <a:latin typeface="Lato"/>
                <a:ea typeface="Lato"/>
                <a:cs typeface="Lato"/>
                <a:sym typeface="Lato"/>
              </a:rPr>
            </a:br>
            <a:r>
              <a:rPr lang="en" sz="1100">
                <a:solidFill>
                  <a:schemeClr val="dk1"/>
                </a:solidFill>
                <a:latin typeface="Lato"/>
                <a:ea typeface="Lato"/>
                <a:cs typeface="Lato"/>
                <a:sym typeface="Lato"/>
              </a:rPr>
              <a:t>What can be directly influenced but not controlled</a:t>
            </a:r>
            <a:br>
              <a:rPr lang="en" sz="1100" b="1">
                <a:solidFill>
                  <a:schemeClr val="dk1"/>
                </a:solidFill>
                <a:latin typeface="Lato"/>
                <a:ea typeface="Lato"/>
                <a:cs typeface="Lato"/>
                <a:sym typeface="Lato"/>
              </a:rPr>
            </a:br>
            <a:br>
              <a:rPr lang="en" sz="1100" b="1">
                <a:solidFill>
                  <a:schemeClr val="dk1"/>
                </a:solidFill>
                <a:latin typeface="Lato"/>
                <a:ea typeface="Lato"/>
                <a:cs typeface="Lato"/>
                <a:sym typeface="Lato"/>
              </a:rPr>
            </a:br>
            <a:r>
              <a:rPr lang="en" sz="1100" b="1">
                <a:solidFill>
                  <a:srgbClr val="004892"/>
                </a:solidFill>
                <a:latin typeface="Lato"/>
                <a:ea typeface="Lato"/>
                <a:cs typeface="Lato"/>
                <a:sym typeface="Lato"/>
              </a:rPr>
              <a:t>Outcome</a:t>
            </a:r>
            <a:endParaRPr sz="1100" b="1">
              <a:solidFill>
                <a:srgbClr val="004892"/>
              </a:solidFill>
              <a:latin typeface="Lato"/>
              <a:ea typeface="Lato"/>
              <a:cs typeface="Lato"/>
              <a:sym typeface="Lato"/>
            </a:endParaRPr>
          </a:p>
        </p:txBody>
      </p:sp>
      <p:sp>
        <p:nvSpPr>
          <p:cNvPr id="211" name="Google Shape;211;p33"/>
          <p:cNvSpPr txBox="1"/>
          <p:nvPr/>
        </p:nvSpPr>
        <p:spPr>
          <a:xfrm>
            <a:off x="5522680" y="1648786"/>
            <a:ext cx="1878900" cy="16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Lato"/>
                <a:ea typeface="Lato"/>
                <a:cs typeface="Lato"/>
                <a:sym typeface="Lato"/>
              </a:rPr>
              <a:t>Sphere of Concern</a:t>
            </a:r>
            <a:br>
              <a:rPr lang="en" sz="1100" b="1">
                <a:solidFill>
                  <a:schemeClr val="dk1"/>
                </a:solidFill>
                <a:latin typeface="Lato"/>
                <a:ea typeface="Lato"/>
                <a:cs typeface="Lato"/>
                <a:sym typeface="Lato"/>
              </a:rPr>
            </a:br>
            <a:br>
              <a:rPr lang="en" sz="1100" b="1">
                <a:solidFill>
                  <a:schemeClr val="dk1"/>
                </a:solidFill>
                <a:latin typeface="Lato"/>
                <a:ea typeface="Lato"/>
                <a:cs typeface="Lato"/>
                <a:sym typeface="Lato"/>
              </a:rPr>
            </a:br>
            <a:r>
              <a:rPr lang="en" sz="1100">
                <a:solidFill>
                  <a:schemeClr val="dk1"/>
                </a:solidFill>
                <a:latin typeface="Lato"/>
                <a:ea typeface="Lato"/>
                <a:cs typeface="Lato"/>
                <a:sym typeface="Lato"/>
              </a:rPr>
              <a:t>Long-term changes desired but beyond direct influence of the intervention; may occur through actions of external key actors.</a:t>
            </a:r>
            <a:br>
              <a:rPr lang="en" sz="1100" b="1">
                <a:solidFill>
                  <a:schemeClr val="dk1"/>
                </a:solidFill>
                <a:latin typeface="Lato"/>
                <a:ea typeface="Lato"/>
                <a:cs typeface="Lato"/>
                <a:sym typeface="Lato"/>
              </a:rPr>
            </a:br>
            <a:br>
              <a:rPr lang="en" sz="1100" b="1">
                <a:solidFill>
                  <a:schemeClr val="dk1"/>
                </a:solidFill>
                <a:latin typeface="Lato"/>
                <a:ea typeface="Lato"/>
                <a:cs typeface="Lato"/>
                <a:sym typeface="Lato"/>
              </a:rPr>
            </a:br>
            <a:r>
              <a:rPr lang="en" sz="1100" b="1">
                <a:solidFill>
                  <a:srgbClr val="004892"/>
                </a:solidFill>
                <a:latin typeface="Lato"/>
                <a:ea typeface="Lato"/>
                <a:cs typeface="Lato"/>
                <a:sym typeface="Lato"/>
              </a:rPr>
              <a:t>Impact</a:t>
            </a:r>
            <a:endParaRPr sz="1100" b="1">
              <a:solidFill>
                <a:srgbClr val="004892"/>
              </a:solidFill>
              <a:latin typeface="Lato"/>
              <a:ea typeface="Lato"/>
              <a:cs typeface="Lato"/>
              <a:sym typeface="Lato"/>
            </a:endParaRPr>
          </a:p>
        </p:txBody>
      </p:sp>
      <p:sp>
        <p:nvSpPr>
          <p:cNvPr id="212" name="Google Shape;212;p33"/>
          <p:cNvSpPr/>
          <p:nvPr/>
        </p:nvSpPr>
        <p:spPr>
          <a:xfrm>
            <a:off x="350150" y="4058525"/>
            <a:ext cx="3629400" cy="880800"/>
          </a:xfrm>
          <a:prstGeom prst="roundRect">
            <a:avLst>
              <a:gd name="adj" fmla="val 16667"/>
            </a:avLst>
          </a:prstGeom>
          <a:solidFill>
            <a:srgbClr val="FFD7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Lato"/>
                <a:ea typeface="Lato"/>
                <a:cs typeface="Lato"/>
                <a:sym typeface="Lato"/>
              </a:rPr>
              <a:t>Boundary Partners</a:t>
            </a:r>
            <a:endParaRPr sz="1100" b="1">
              <a:latin typeface="Lato"/>
              <a:ea typeface="Lato"/>
              <a:cs typeface="Lato"/>
              <a:sym typeface="Lato"/>
            </a:endParaRPr>
          </a:p>
          <a:p>
            <a:pPr marL="0" lvl="0" indent="0" algn="ctr" rtl="0">
              <a:spcBef>
                <a:spcPts val="0"/>
              </a:spcBef>
              <a:spcAft>
                <a:spcPts val="0"/>
              </a:spcAft>
              <a:buNone/>
            </a:pPr>
            <a:r>
              <a:rPr lang="en" sz="1100">
                <a:latin typeface="Lato"/>
                <a:ea typeface="Lato"/>
                <a:cs typeface="Lato"/>
                <a:sym typeface="Lato"/>
              </a:rPr>
              <a:t>Key actors within the intervention’s sphere of influence whose behavioral changes are essential to achieving goals.</a:t>
            </a:r>
            <a:endParaRPr sz="1100">
              <a:latin typeface="Lato"/>
              <a:ea typeface="Lato"/>
              <a:cs typeface="Lato"/>
              <a:sym typeface="Lato"/>
            </a:endParaRPr>
          </a:p>
        </p:txBody>
      </p:sp>
      <p:sp>
        <p:nvSpPr>
          <p:cNvPr id="213" name="Google Shape;213;p33"/>
          <p:cNvSpPr/>
          <p:nvPr/>
        </p:nvSpPr>
        <p:spPr>
          <a:xfrm>
            <a:off x="4819450" y="4058525"/>
            <a:ext cx="3915000" cy="880800"/>
          </a:xfrm>
          <a:prstGeom prst="roundRect">
            <a:avLst>
              <a:gd name="adj" fmla="val 16667"/>
            </a:avLst>
          </a:prstGeom>
          <a:solidFill>
            <a:srgbClr val="FFD7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Lato"/>
                <a:ea typeface="Lato"/>
                <a:cs typeface="Lato"/>
                <a:sym typeface="Lato"/>
              </a:rPr>
              <a:t>Causal contribution</a:t>
            </a:r>
            <a:br>
              <a:rPr lang="en" sz="1100" b="1">
                <a:latin typeface="Lato"/>
                <a:ea typeface="Lato"/>
                <a:cs typeface="Lato"/>
                <a:sym typeface="Lato"/>
              </a:rPr>
            </a:br>
            <a:r>
              <a:rPr lang="en" sz="1100">
                <a:latin typeface="Lato"/>
                <a:ea typeface="Lato"/>
                <a:cs typeface="Lato"/>
                <a:sym typeface="Lato"/>
              </a:rPr>
              <a:t>Recognising that multiple factors combine to produce a result, and therefore an intervention will never be the only reason for changes in boundary partners and social actors.</a:t>
            </a:r>
            <a:endParaRPr sz="1100">
              <a:latin typeface="Lato"/>
              <a:ea typeface="Lato"/>
              <a:cs typeface="Lato"/>
              <a:sym typeface="Lato"/>
            </a:endParaRPr>
          </a:p>
        </p:txBody>
      </p:sp>
      <p:cxnSp>
        <p:nvCxnSpPr>
          <p:cNvPr id="214" name="Google Shape;214;p33"/>
          <p:cNvCxnSpPr/>
          <p:nvPr/>
        </p:nvCxnSpPr>
        <p:spPr>
          <a:xfrm rot="10800000" flipH="1">
            <a:off x="3294350" y="3181775"/>
            <a:ext cx="685200" cy="10800"/>
          </a:xfrm>
          <a:prstGeom prst="straightConnector1">
            <a:avLst/>
          </a:prstGeom>
          <a:noFill/>
          <a:ln w="28575" cap="flat" cmpd="sng">
            <a:solidFill>
              <a:schemeClr val="dk2"/>
            </a:solidFill>
            <a:prstDash val="solid"/>
            <a:round/>
            <a:headEnd type="none" w="med" len="med"/>
            <a:tailEnd type="triangle" w="med" len="med"/>
          </a:ln>
        </p:spPr>
      </p:cxnSp>
      <p:cxnSp>
        <p:nvCxnSpPr>
          <p:cNvPr id="215" name="Google Shape;215;p33"/>
          <p:cNvCxnSpPr/>
          <p:nvPr/>
        </p:nvCxnSpPr>
        <p:spPr>
          <a:xfrm rot="10800000" flipH="1">
            <a:off x="4819450" y="3181775"/>
            <a:ext cx="685200" cy="10800"/>
          </a:xfrm>
          <a:prstGeom prst="straightConnector1">
            <a:avLst/>
          </a:prstGeom>
          <a:noFill/>
          <a:ln w="28575"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idx="4294967295"/>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 sz="2520" b="1">
                <a:solidFill>
                  <a:srgbClr val="004892"/>
                </a:solidFill>
                <a:latin typeface="Lato"/>
                <a:ea typeface="Lato"/>
                <a:cs typeface="Lato"/>
                <a:sym typeface="Lato"/>
              </a:rPr>
              <a:t>Purpose of Outcome Mapping</a:t>
            </a:r>
            <a:endParaRPr sz="2520" b="1">
              <a:solidFill>
                <a:srgbClr val="004892"/>
              </a:solidFill>
              <a:latin typeface="Lato"/>
              <a:ea typeface="Lato"/>
              <a:cs typeface="Lato"/>
              <a:sym typeface="Lato"/>
            </a:endParaRPr>
          </a:p>
        </p:txBody>
      </p:sp>
      <p:sp>
        <p:nvSpPr>
          <p:cNvPr id="221" name="Google Shape;221;p34"/>
          <p:cNvSpPr/>
          <p:nvPr/>
        </p:nvSpPr>
        <p:spPr>
          <a:xfrm>
            <a:off x="350150" y="1222325"/>
            <a:ext cx="8307900" cy="2631600"/>
          </a:xfrm>
          <a:prstGeom prst="ellipse">
            <a:avLst/>
          </a:prstGeom>
          <a:solidFill>
            <a:srgbClr val="E5F1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2" name="Google Shape;222;p34"/>
          <p:cNvSpPr/>
          <p:nvPr/>
        </p:nvSpPr>
        <p:spPr>
          <a:xfrm>
            <a:off x="350150" y="1420746"/>
            <a:ext cx="5666400" cy="2328600"/>
          </a:xfrm>
          <a:prstGeom prst="ellipse">
            <a:avLst/>
          </a:prstGeom>
          <a:solidFill>
            <a:srgbClr val="BCD7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3" name="Google Shape;223;p34"/>
          <p:cNvSpPr/>
          <p:nvPr/>
        </p:nvSpPr>
        <p:spPr>
          <a:xfrm>
            <a:off x="350150" y="1765036"/>
            <a:ext cx="3572700" cy="1691700"/>
          </a:xfrm>
          <a:prstGeom prst="ellipse">
            <a:avLst/>
          </a:prstGeom>
          <a:solidFill>
            <a:srgbClr val="9FC5E8"/>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24" name="Google Shape;224;p34"/>
          <p:cNvSpPr txBox="1"/>
          <p:nvPr/>
        </p:nvSpPr>
        <p:spPr>
          <a:xfrm>
            <a:off x="850375" y="1688825"/>
            <a:ext cx="2707500" cy="130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1"/>
                </a:solidFill>
                <a:latin typeface="Lato"/>
                <a:ea typeface="Lato"/>
                <a:cs typeface="Lato"/>
                <a:sym typeface="Lato"/>
              </a:rPr>
              <a:t>Sphere of Control </a:t>
            </a:r>
            <a:endParaRPr sz="1100" b="1">
              <a:solidFill>
                <a:schemeClr val="dk1"/>
              </a:solidFill>
              <a:latin typeface="Lato"/>
              <a:ea typeface="Lato"/>
              <a:cs typeface="Lato"/>
              <a:sym typeface="Lato"/>
            </a:endParaRPr>
          </a:p>
          <a:p>
            <a:pPr marL="0" lvl="0" indent="0" algn="ctr" rtl="0">
              <a:spcBef>
                <a:spcPts val="0"/>
              </a:spcBef>
              <a:spcAft>
                <a:spcPts val="0"/>
              </a:spcAft>
              <a:buNone/>
            </a:pPr>
            <a:r>
              <a:rPr lang="en" sz="1100" b="1">
                <a:solidFill>
                  <a:schemeClr val="dk1"/>
                </a:solidFill>
                <a:latin typeface="Lato"/>
                <a:ea typeface="Lato"/>
                <a:cs typeface="Lato"/>
                <a:sym typeface="Lato"/>
              </a:rPr>
              <a:t>(</a:t>
            </a:r>
            <a:r>
              <a:rPr lang="en" sz="1100" b="1">
                <a:solidFill>
                  <a:srgbClr val="004892"/>
                </a:solidFill>
                <a:latin typeface="Lato"/>
                <a:ea typeface="Lato"/>
                <a:cs typeface="Lato"/>
                <a:sym typeface="Lato"/>
              </a:rPr>
              <a:t>Input, Activity, Output )</a:t>
            </a:r>
            <a:endParaRPr sz="1100" b="1">
              <a:solidFill>
                <a:srgbClr val="004892"/>
              </a:solidFill>
              <a:latin typeface="Lato"/>
              <a:ea typeface="Lato"/>
              <a:cs typeface="Lato"/>
              <a:sym typeface="Lato"/>
            </a:endParaRPr>
          </a:p>
          <a:p>
            <a:pPr marL="0" lvl="0" indent="0" algn="l" rtl="0">
              <a:spcBef>
                <a:spcPts val="0"/>
              </a:spcBef>
              <a:spcAft>
                <a:spcPts val="0"/>
              </a:spcAft>
              <a:buNone/>
            </a:pPr>
            <a:endParaRPr sz="1100" b="1">
              <a:solidFill>
                <a:srgbClr val="004892"/>
              </a:solidFill>
              <a:latin typeface="Lato"/>
              <a:ea typeface="Lato"/>
              <a:cs typeface="Lato"/>
              <a:sym typeface="Lato"/>
            </a:endParaRPr>
          </a:p>
          <a:p>
            <a:pPr marL="0" lvl="0" indent="0" algn="l" rtl="0">
              <a:spcBef>
                <a:spcPts val="0"/>
              </a:spcBef>
              <a:spcAft>
                <a:spcPts val="0"/>
              </a:spcAft>
              <a:buNone/>
            </a:pPr>
            <a:r>
              <a:rPr lang="en" sz="1100" b="1">
                <a:solidFill>
                  <a:schemeClr val="dk1"/>
                </a:solidFill>
                <a:latin typeface="Lato"/>
                <a:ea typeface="Lato"/>
                <a:cs typeface="Lato"/>
                <a:sym typeface="Lato"/>
              </a:rPr>
              <a:t>1. Sessions to girls and leaders about why early marriage is harmful.</a:t>
            </a:r>
            <a:endParaRPr sz="1100" b="1">
              <a:solidFill>
                <a:schemeClr val="dk1"/>
              </a:solidFill>
              <a:latin typeface="Lato"/>
              <a:ea typeface="Lato"/>
              <a:cs typeface="Lato"/>
              <a:sym typeface="Lato"/>
            </a:endParaRPr>
          </a:p>
          <a:p>
            <a:pPr marL="0" lvl="0" indent="0" algn="l" rtl="0">
              <a:spcBef>
                <a:spcPts val="0"/>
              </a:spcBef>
              <a:spcAft>
                <a:spcPts val="0"/>
              </a:spcAft>
              <a:buNone/>
            </a:pPr>
            <a:endParaRPr sz="1100" b="1">
              <a:solidFill>
                <a:schemeClr val="dk1"/>
              </a:solidFill>
              <a:latin typeface="Lato"/>
              <a:ea typeface="Lato"/>
              <a:cs typeface="Lato"/>
              <a:sym typeface="Lato"/>
            </a:endParaRPr>
          </a:p>
          <a:p>
            <a:pPr marL="0" lvl="0" indent="0" algn="l" rtl="0">
              <a:spcBef>
                <a:spcPts val="0"/>
              </a:spcBef>
              <a:spcAft>
                <a:spcPts val="0"/>
              </a:spcAft>
              <a:buNone/>
            </a:pPr>
            <a:r>
              <a:rPr lang="en" sz="1100" b="1">
                <a:solidFill>
                  <a:schemeClr val="dk1"/>
                </a:solidFill>
                <a:latin typeface="Lato"/>
                <a:ea typeface="Lato"/>
                <a:cs typeface="Lato"/>
                <a:sym typeface="Lato"/>
              </a:rPr>
              <a:t>2. NGO conducts training sessions for trade union leaders on gender issues and worker rights.</a:t>
            </a:r>
            <a:endParaRPr sz="1100" b="1">
              <a:solidFill>
                <a:schemeClr val="dk1"/>
              </a:solidFill>
              <a:latin typeface="Lato"/>
              <a:ea typeface="Lato"/>
              <a:cs typeface="Lato"/>
              <a:sym typeface="Lato"/>
            </a:endParaRPr>
          </a:p>
        </p:txBody>
      </p:sp>
      <p:sp>
        <p:nvSpPr>
          <p:cNvPr id="225" name="Google Shape;225;p34"/>
          <p:cNvSpPr txBox="1"/>
          <p:nvPr/>
        </p:nvSpPr>
        <p:spPr>
          <a:xfrm>
            <a:off x="3823350" y="1612625"/>
            <a:ext cx="2029200" cy="147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br>
              <a:rPr lang="en" sz="1100" b="1">
                <a:solidFill>
                  <a:srgbClr val="004892"/>
                </a:solidFill>
                <a:latin typeface="Lato"/>
                <a:ea typeface="Lato"/>
                <a:cs typeface="Lato"/>
                <a:sym typeface="Lato"/>
              </a:rPr>
            </a:br>
            <a:r>
              <a:rPr lang="en" sz="1100" b="1">
                <a:solidFill>
                  <a:schemeClr val="dk1"/>
                </a:solidFill>
                <a:latin typeface="Lato"/>
                <a:ea typeface="Lato"/>
                <a:cs typeface="Lato"/>
                <a:sym typeface="Lato"/>
              </a:rPr>
              <a:t>1.Committee starts reporting child marriage. Peer groups spread awareness in schools and villages.</a:t>
            </a:r>
            <a:endParaRPr sz="1100" b="1">
              <a:solidFill>
                <a:schemeClr val="dk1"/>
              </a:solidFill>
              <a:latin typeface="Lato"/>
              <a:ea typeface="Lato"/>
              <a:cs typeface="Lato"/>
              <a:sym typeface="Lato"/>
            </a:endParaRPr>
          </a:p>
          <a:p>
            <a:pPr marL="0" lvl="0" indent="0" algn="l" rtl="0">
              <a:spcBef>
                <a:spcPts val="0"/>
              </a:spcBef>
              <a:spcAft>
                <a:spcPts val="0"/>
              </a:spcAft>
              <a:buNone/>
            </a:pPr>
            <a:endParaRPr sz="1100" b="1">
              <a:solidFill>
                <a:schemeClr val="dk1"/>
              </a:solidFill>
              <a:latin typeface="Lato"/>
              <a:ea typeface="Lato"/>
              <a:cs typeface="Lato"/>
              <a:sym typeface="Lato"/>
            </a:endParaRPr>
          </a:p>
          <a:p>
            <a:pPr marL="0" lvl="0" indent="0" algn="l" rtl="0">
              <a:spcBef>
                <a:spcPts val="0"/>
              </a:spcBef>
              <a:spcAft>
                <a:spcPts val="0"/>
              </a:spcAft>
              <a:buNone/>
            </a:pPr>
            <a:r>
              <a:rPr lang="en" sz="1100" b="1">
                <a:solidFill>
                  <a:schemeClr val="dk1"/>
                </a:solidFill>
                <a:latin typeface="Lato"/>
                <a:ea typeface="Lato"/>
                <a:cs typeface="Lato"/>
                <a:sym typeface="Lato"/>
              </a:rPr>
              <a:t>2. Trade union leaders begin raising awareness about sexual harassment and support tea garden workers in reporting cases.</a:t>
            </a:r>
            <a:endParaRPr sz="1100" b="1">
              <a:solidFill>
                <a:schemeClr val="dk1"/>
              </a:solidFill>
              <a:latin typeface="Lato"/>
              <a:ea typeface="Lato"/>
              <a:cs typeface="Lato"/>
              <a:sym typeface="Lato"/>
            </a:endParaRPr>
          </a:p>
        </p:txBody>
      </p:sp>
      <p:sp>
        <p:nvSpPr>
          <p:cNvPr id="226" name="Google Shape;226;p34"/>
          <p:cNvSpPr txBox="1"/>
          <p:nvPr/>
        </p:nvSpPr>
        <p:spPr>
          <a:xfrm>
            <a:off x="6016400" y="1648786"/>
            <a:ext cx="2449500" cy="169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1"/>
                </a:solidFill>
                <a:latin typeface="Lato"/>
                <a:ea typeface="Lato"/>
                <a:cs typeface="Lato"/>
                <a:sym typeface="Lato"/>
              </a:rPr>
              <a:t>Sphere of Concern</a:t>
            </a:r>
            <a:br>
              <a:rPr lang="en" sz="1100" b="1">
                <a:solidFill>
                  <a:schemeClr val="dk1"/>
                </a:solidFill>
                <a:latin typeface="Lato"/>
                <a:ea typeface="Lato"/>
                <a:cs typeface="Lato"/>
                <a:sym typeface="Lato"/>
              </a:rPr>
            </a:br>
            <a:r>
              <a:rPr lang="en" sz="1100" b="1">
                <a:solidFill>
                  <a:schemeClr val="dk1"/>
                </a:solidFill>
                <a:latin typeface="Lato"/>
                <a:ea typeface="Lato"/>
                <a:cs typeface="Lato"/>
                <a:sym typeface="Lato"/>
              </a:rPr>
              <a:t>(</a:t>
            </a:r>
            <a:r>
              <a:rPr lang="en" sz="1100" b="1">
                <a:solidFill>
                  <a:srgbClr val="004892"/>
                </a:solidFill>
                <a:latin typeface="Lato"/>
                <a:ea typeface="Lato"/>
                <a:cs typeface="Lato"/>
                <a:sym typeface="Lato"/>
              </a:rPr>
              <a:t>Impact)</a:t>
            </a:r>
            <a:endParaRPr sz="1100" b="1">
              <a:solidFill>
                <a:srgbClr val="004892"/>
              </a:solidFill>
              <a:latin typeface="Lato"/>
              <a:ea typeface="Lato"/>
              <a:cs typeface="Lato"/>
              <a:sym typeface="Lato"/>
            </a:endParaRPr>
          </a:p>
          <a:p>
            <a:pPr marL="0" lvl="0" indent="0" algn="l" rtl="0">
              <a:spcBef>
                <a:spcPts val="0"/>
              </a:spcBef>
              <a:spcAft>
                <a:spcPts val="0"/>
              </a:spcAft>
              <a:buNone/>
            </a:pPr>
            <a:endParaRPr sz="1100" b="1">
              <a:solidFill>
                <a:srgbClr val="004892"/>
              </a:solidFill>
              <a:latin typeface="Lato"/>
              <a:ea typeface="Lato"/>
              <a:cs typeface="Lato"/>
              <a:sym typeface="Lato"/>
            </a:endParaRPr>
          </a:p>
          <a:p>
            <a:pPr marL="0" lvl="0" indent="0" algn="l" rtl="0">
              <a:spcBef>
                <a:spcPts val="0"/>
              </a:spcBef>
              <a:spcAft>
                <a:spcPts val="0"/>
              </a:spcAft>
              <a:buNone/>
            </a:pPr>
            <a:r>
              <a:rPr lang="en" sz="1100" b="1">
                <a:solidFill>
                  <a:schemeClr val="dk1"/>
                </a:solidFill>
                <a:latin typeface="Lato"/>
                <a:ea typeface="Lato"/>
                <a:cs typeface="Lato"/>
                <a:sym typeface="Lato"/>
              </a:rPr>
              <a:t>1. Fewer child marriages and more girls staying in school.</a:t>
            </a:r>
            <a:endParaRPr sz="1100" b="1">
              <a:solidFill>
                <a:schemeClr val="dk1"/>
              </a:solidFill>
              <a:latin typeface="Lato"/>
              <a:ea typeface="Lato"/>
              <a:cs typeface="Lato"/>
              <a:sym typeface="Lato"/>
            </a:endParaRPr>
          </a:p>
          <a:p>
            <a:pPr marL="0" lvl="0" indent="0" algn="l" rtl="0">
              <a:spcBef>
                <a:spcPts val="0"/>
              </a:spcBef>
              <a:spcAft>
                <a:spcPts val="0"/>
              </a:spcAft>
              <a:buNone/>
            </a:pPr>
            <a:endParaRPr sz="1100" b="1">
              <a:solidFill>
                <a:schemeClr val="dk1"/>
              </a:solidFill>
              <a:latin typeface="Lato"/>
              <a:ea typeface="Lato"/>
              <a:cs typeface="Lato"/>
              <a:sym typeface="Lato"/>
            </a:endParaRPr>
          </a:p>
          <a:p>
            <a:pPr marL="0" lvl="0" indent="0" algn="l" rtl="0">
              <a:spcBef>
                <a:spcPts val="0"/>
              </a:spcBef>
              <a:spcAft>
                <a:spcPts val="0"/>
              </a:spcAft>
              <a:buNone/>
            </a:pPr>
            <a:r>
              <a:rPr lang="en" sz="1100" b="1">
                <a:solidFill>
                  <a:schemeClr val="dk1"/>
                </a:solidFill>
                <a:latin typeface="Lato"/>
                <a:ea typeface="Lato"/>
                <a:cs typeface="Lato"/>
                <a:sym typeface="Lato"/>
              </a:rPr>
              <a:t>2. Improved safety and rights for women workers in tea gardens; reduction in harassment cases.</a:t>
            </a:r>
            <a:endParaRPr sz="1100" b="1">
              <a:solidFill>
                <a:schemeClr val="dk1"/>
              </a:solidFill>
              <a:latin typeface="Lato"/>
              <a:ea typeface="Lato"/>
              <a:cs typeface="Lato"/>
              <a:sym typeface="Lato"/>
            </a:endParaRPr>
          </a:p>
        </p:txBody>
      </p:sp>
      <p:sp>
        <p:nvSpPr>
          <p:cNvPr id="227" name="Google Shape;227;p34"/>
          <p:cNvSpPr/>
          <p:nvPr/>
        </p:nvSpPr>
        <p:spPr>
          <a:xfrm>
            <a:off x="350150" y="3995175"/>
            <a:ext cx="3629400" cy="944100"/>
          </a:xfrm>
          <a:prstGeom prst="roundRect">
            <a:avLst>
              <a:gd name="adj" fmla="val 16667"/>
            </a:avLst>
          </a:prstGeom>
          <a:solidFill>
            <a:srgbClr val="FFD7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Lato"/>
                <a:ea typeface="Lato"/>
                <a:cs typeface="Lato"/>
                <a:sym typeface="Lato"/>
              </a:rPr>
              <a:t>Boundary Partners</a:t>
            </a:r>
            <a:endParaRPr sz="1100" b="1">
              <a:latin typeface="Lato"/>
              <a:ea typeface="Lato"/>
              <a:cs typeface="Lato"/>
              <a:sym typeface="Lato"/>
            </a:endParaRPr>
          </a:p>
          <a:p>
            <a:pPr marL="0" lvl="0" indent="0" algn="l" rtl="0">
              <a:spcBef>
                <a:spcPts val="0"/>
              </a:spcBef>
              <a:spcAft>
                <a:spcPts val="0"/>
              </a:spcAft>
              <a:buNone/>
            </a:pPr>
            <a:r>
              <a:rPr lang="en" sz="1100" b="1">
                <a:latin typeface="Lato"/>
                <a:ea typeface="Lato"/>
                <a:cs typeface="Lato"/>
                <a:sym typeface="Lato"/>
              </a:rPr>
              <a:t>1. Child Protection Committee and peer groups.</a:t>
            </a:r>
            <a:endParaRPr sz="1100" b="1">
              <a:latin typeface="Lato"/>
              <a:ea typeface="Lato"/>
              <a:cs typeface="Lato"/>
              <a:sym typeface="Lato"/>
            </a:endParaRPr>
          </a:p>
          <a:p>
            <a:pPr marL="0" lvl="0" indent="0" algn="l" rtl="0">
              <a:spcBef>
                <a:spcPts val="0"/>
              </a:spcBef>
              <a:spcAft>
                <a:spcPts val="0"/>
              </a:spcAft>
              <a:buNone/>
            </a:pPr>
            <a:r>
              <a:rPr lang="en" sz="1100" b="1">
                <a:latin typeface="Lato"/>
                <a:ea typeface="Lato"/>
                <a:cs typeface="Lato"/>
                <a:sym typeface="Lato"/>
              </a:rPr>
              <a:t>2. Trade union leaders</a:t>
            </a:r>
            <a:endParaRPr sz="1100" b="1">
              <a:latin typeface="Lato"/>
              <a:ea typeface="Lato"/>
              <a:cs typeface="Lato"/>
              <a:sym typeface="Lato"/>
            </a:endParaRPr>
          </a:p>
          <a:p>
            <a:pPr marL="0" lvl="0" indent="0" algn="l" rtl="0">
              <a:spcBef>
                <a:spcPts val="0"/>
              </a:spcBef>
              <a:spcAft>
                <a:spcPts val="0"/>
              </a:spcAft>
              <a:buNone/>
            </a:pPr>
            <a:r>
              <a:rPr lang="en" sz="1100" b="1">
                <a:latin typeface="Lato"/>
                <a:ea typeface="Lato"/>
                <a:cs typeface="Lato"/>
                <a:sym typeface="Lato"/>
              </a:rPr>
              <a:t>3. Govt agencies-Labour Welfare, Women and Child -Social Support Agencies</a:t>
            </a:r>
            <a:endParaRPr sz="1100" b="1">
              <a:latin typeface="Lato"/>
              <a:ea typeface="Lato"/>
              <a:cs typeface="Lato"/>
              <a:sym typeface="Lato"/>
            </a:endParaRPr>
          </a:p>
          <a:p>
            <a:pPr marL="0" lvl="0" indent="0" algn="ctr" rtl="0">
              <a:spcBef>
                <a:spcPts val="0"/>
              </a:spcBef>
              <a:spcAft>
                <a:spcPts val="0"/>
              </a:spcAft>
              <a:buNone/>
            </a:pPr>
            <a:endParaRPr sz="1100">
              <a:latin typeface="Lato"/>
              <a:ea typeface="Lato"/>
              <a:cs typeface="Lato"/>
              <a:sym typeface="Lato"/>
            </a:endParaRPr>
          </a:p>
        </p:txBody>
      </p:sp>
      <p:sp>
        <p:nvSpPr>
          <p:cNvPr id="228" name="Google Shape;228;p34"/>
          <p:cNvSpPr/>
          <p:nvPr/>
        </p:nvSpPr>
        <p:spPr>
          <a:xfrm>
            <a:off x="4819450" y="3919075"/>
            <a:ext cx="3915000" cy="1174500"/>
          </a:xfrm>
          <a:prstGeom prst="roundRect">
            <a:avLst>
              <a:gd name="adj" fmla="val 16667"/>
            </a:avLst>
          </a:prstGeom>
          <a:solidFill>
            <a:srgbClr val="FFD7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latin typeface="Lato"/>
                <a:ea typeface="Lato"/>
                <a:cs typeface="Lato"/>
                <a:sym typeface="Lato"/>
              </a:rPr>
              <a:t>Causal contribution</a:t>
            </a:r>
            <a:endParaRPr sz="1100" b="1">
              <a:latin typeface="Lato"/>
              <a:ea typeface="Lato"/>
              <a:cs typeface="Lato"/>
              <a:sym typeface="Lato"/>
            </a:endParaRPr>
          </a:p>
          <a:p>
            <a:pPr marL="0" lvl="0" indent="0" algn="l" rtl="0">
              <a:spcBef>
                <a:spcPts val="0"/>
              </a:spcBef>
              <a:spcAft>
                <a:spcPts val="0"/>
              </a:spcAft>
              <a:buNone/>
            </a:pPr>
            <a:r>
              <a:rPr lang="en" sz="1100" b="1">
                <a:latin typeface="Lato"/>
                <a:ea typeface="Lato"/>
                <a:cs typeface="Lato"/>
                <a:sym typeface="Lato"/>
              </a:rPr>
              <a:t>1.Police and local leaders help by taking action and joining the awareness drive.</a:t>
            </a:r>
            <a:br>
              <a:rPr lang="en" sz="1100" b="1">
                <a:latin typeface="Lato"/>
                <a:ea typeface="Lato"/>
                <a:cs typeface="Lato"/>
                <a:sym typeface="Lato"/>
              </a:rPr>
            </a:br>
            <a:r>
              <a:rPr lang="en" sz="1100" b="1">
                <a:latin typeface="Lato"/>
                <a:ea typeface="Lato"/>
                <a:cs typeface="Lato"/>
                <a:sym typeface="Lato"/>
              </a:rPr>
              <a:t>2. NGO’s sessions, Leadership commitment, Workers’ growing trust in union support</a:t>
            </a:r>
            <a:br>
              <a:rPr lang="en" sz="1100" b="1">
                <a:latin typeface="Lato"/>
                <a:ea typeface="Lato"/>
                <a:cs typeface="Lato"/>
                <a:sym typeface="Lato"/>
              </a:rPr>
            </a:br>
            <a:endParaRPr sz="1100" b="1">
              <a:latin typeface="Lato"/>
              <a:ea typeface="Lato"/>
              <a:cs typeface="Lato"/>
              <a:sym typeface="Lato"/>
            </a:endParaRPr>
          </a:p>
        </p:txBody>
      </p:sp>
      <p:sp>
        <p:nvSpPr>
          <p:cNvPr id="229" name="Google Shape;229;p34"/>
          <p:cNvSpPr txBox="1"/>
          <p:nvPr/>
        </p:nvSpPr>
        <p:spPr>
          <a:xfrm>
            <a:off x="3072000" y="1420750"/>
            <a:ext cx="3000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1"/>
                </a:solidFill>
                <a:latin typeface="Lato"/>
                <a:ea typeface="Lato"/>
                <a:cs typeface="Lato"/>
                <a:sym typeface="Lato"/>
              </a:rPr>
              <a:t>Sphere of Influence</a:t>
            </a:r>
            <a:br>
              <a:rPr lang="en" sz="1100" b="1">
                <a:solidFill>
                  <a:schemeClr val="dk1"/>
                </a:solidFill>
                <a:latin typeface="Lato"/>
                <a:ea typeface="Lato"/>
                <a:cs typeface="Lato"/>
                <a:sym typeface="Lato"/>
              </a:rPr>
            </a:br>
            <a:r>
              <a:rPr lang="en" sz="1100" b="1">
                <a:solidFill>
                  <a:schemeClr val="dk1"/>
                </a:solidFill>
                <a:latin typeface="Lato"/>
                <a:ea typeface="Lato"/>
                <a:cs typeface="Lato"/>
                <a:sym typeface="Lato"/>
              </a:rPr>
              <a:t>(</a:t>
            </a:r>
            <a:r>
              <a:rPr lang="en" sz="1100" b="1">
                <a:solidFill>
                  <a:srgbClr val="004892"/>
                </a:solidFill>
                <a:latin typeface="Lato"/>
                <a:ea typeface="Lato"/>
                <a:cs typeface="Lato"/>
                <a:sym typeface="Lato"/>
              </a:rPr>
              <a:t>Outcome)</a:t>
            </a:r>
            <a:endParaRPr/>
          </a:p>
        </p:txBody>
      </p:sp>
      <p:pic>
        <p:nvPicPr>
          <p:cNvPr id="230" name="Google Shape;230;p34"/>
          <p:cNvPicPr preferRelativeResize="0"/>
          <p:nvPr/>
        </p:nvPicPr>
        <p:blipFill>
          <a:blip r:embed="rId3">
            <a:alphaModFix/>
          </a:blip>
          <a:stretch>
            <a:fillRect/>
          </a:stretch>
        </p:blipFill>
        <p:spPr>
          <a:xfrm>
            <a:off x="7716925" y="625025"/>
            <a:ext cx="1229053" cy="944100"/>
          </a:xfrm>
          <a:prstGeom prst="rect">
            <a:avLst/>
          </a:prstGeom>
          <a:noFill/>
          <a:ln w="19050" cap="flat" cmpd="sng">
            <a:solidFill>
              <a:schemeClr val="dk2"/>
            </a:solidFill>
            <a:prstDash val="solid"/>
            <a:round/>
            <a:headEnd type="none" w="sm" len="sm"/>
            <a:tailEnd type="none" w="sm" len="sm"/>
          </a:ln>
        </p:spPr>
      </p:pic>
      <p:pic>
        <p:nvPicPr>
          <p:cNvPr id="231" name="Google Shape;231;p34"/>
          <p:cNvPicPr preferRelativeResize="0"/>
          <p:nvPr/>
        </p:nvPicPr>
        <p:blipFill>
          <a:blip r:embed="rId4">
            <a:alphaModFix/>
          </a:blip>
          <a:stretch>
            <a:fillRect/>
          </a:stretch>
        </p:blipFill>
        <p:spPr>
          <a:xfrm>
            <a:off x="8278100" y="2876219"/>
            <a:ext cx="865906" cy="11745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4929</Words>
  <Application>Microsoft Office PowerPoint</Application>
  <PresentationFormat>On-screen Show (16:9)</PresentationFormat>
  <Paragraphs>355</Paragraphs>
  <Slides>27</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Roboto</vt:lpstr>
      <vt:lpstr>Arial</vt:lpstr>
      <vt:lpstr>Shantell Sans</vt:lpstr>
      <vt:lpstr>Lato</vt:lpstr>
      <vt:lpstr>Calibri</vt:lpstr>
      <vt:lpstr>Simple Light</vt:lpstr>
      <vt:lpstr>Office Theme</vt:lpstr>
      <vt:lpstr>Session 3: Outcome Mapping and Indicator Development- I  </vt:lpstr>
      <vt:lpstr>Outline</vt:lpstr>
      <vt:lpstr>Get to Know</vt:lpstr>
      <vt:lpstr>Key Objectives &amp; Concepts of Outcome Mapping</vt:lpstr>
      <vt:lpstr>Scope of work</vt:lpstr>
      <vt:lpstr>About  Outcome Mapping</vt:lpstr>
      <vt:lpstr>About  Outcome Mapping</vt:lpstr>
      <vt:lpstr>Purpose of Outcome Mapping</vt:lpstr>
      <vt:lpstr>Purpose of Outcome Mapping</vt:lpstr>
      <vt:lpstr>Principles of OM</vt:lpstr>
      <vt:lpstr>Quiz</vt:lpstr>
      <vt:lpstr>Quiz 1</vt:lpstr>
      <vt:lpstr>Introduction to Outcome Mapping</vt:lpstr>
      <vt:lpstr>Three Stages of OM</vt:lpstr>
      <vt:lpstr>Vision &amp; Mission</vt:lpstr>
      <vt:lpstr>Who are Boundary Partners?</vt:lpstr>
      <vt:lpstr>Activity</vt:lpstr>
      <vt:lpstr>Activity</vt:lpstr>
      <vt:lpstr>Intentional Design Core components of Outcome Mapping</vt:lpstr>
      <vt:lpstr>Identify the Outcome Challenge</vt:lpstr>
      <vt:lpstr>2. Develop Graduated Progress Markers</vt:lpstr>
      <vt:lpstr>2. Develop Graduated Progress Markers</vt:lpstr>
      <vt:lpstr>PowerPoint Presentation</vt:lpstr>
      <vt:lpstr>3. Complete a Strategy Map</vt:lpstr>
      <vt:lpstr>4. Articulate Organizational Practices</vt:lpstr>
      <vt:lpstr>QnA  (Any discrepancy, query, issues?)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User</cp:lastModifiedBy>
  <cp:revision>1</cp:revision>
  <dcterms:modified xsi:type="dcterms:W3CDTF">2025-07-24T17:09:40Z</dcterms:modified>
</cp:coreProperties>
</file>