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00414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858685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rgbClr val="858685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rgbClr val="CCCDCB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70.000000</c:v>
                </c:pt>
                <c:pt idx="1">
                  <c:v>30.000000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Line"/>
          <p:cNvSpPr/>
          <p:nvPr/>
        </p:nvSpPr>
        <p:spPr>
          <a:xfrm>
            <a:off x="507999" y="4089400"/>
            <a:ext cx="1200002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Line"/>
          <p:cNvSpPr/>
          <p:nvPr/>
        </p:nvSpPr>
        <p:spPr>
          <a:xfrm flipV="1">
            <a:off x="7994301" y="4526255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  <a:lvl2pPr marL="861483" indent="-391583" algn="ctr">
              <a:spcBef>
                <a:spcPts val="1200"/>
              </a:spcBef>
              <a:buClrTx/>
              <a:buFontTx/>
              <a:defRPr i="1" sz="3000"/>
            </a:lvl2pPr>
            <a:lvl3pPr marL="1331383" indent="-391583" algn="ctr">
              <a:spcBef>
                <a:spcPts val="1200"/>
              </a:spcBef>
              <a:buClrTx/>
              <a:buFontTx/>
              <a:defRPr i="1" sz="3000"/>
            </a:lvl3pPr>
            <a:lvl4pPr marL="1801283" indent="-391583" algn="ctr">
              <a:spcBef>
                <a:spcPts val="1200"/>
              </a:spcBef>
              <a:buClrTx/>
              <a:buFontTx/>
              <a:defRPr i="1" sz="3000"/>
            </a:lvl4pPr>
            <a:lvl5pPr marL="2271183" indent="-391583" algn="ctr">
              <a:spcBef>
                <a:spcPts val="1200"/>
              </a:spcBef>
              <a:buClrTx/>
              <a:buFontTx/>
              <a:defRPr i="1"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“Type a quote here.”"/>
          <p:cNvSpPr txBox="1"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Line"/>
          <p:cNvSpPr/>
          <p:nvPr/>
        </p:nvSpPr>
        <p:spPr>
          <a:xfrm>
            <a:off x="507999" y="6629400"/>
            <a:ext cx="1200002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Image"/>
          <p:cNvSpPr/>
          <p:nvPr>
            <p:ph type="pic" idx="13"/>
          </p:nvPr>
        </p:nvSpPr>
        <p:spPr>
          <a:xfrm>
            <a:off x="596900" y="633460"/>
            <a:ext cx="11811000" cy="5207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4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7999" y="4876800"/>
            <a:ext cx="567637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Image"/>
          <p:cNvSpPr/>
          <p:nvPr>
            <p:ph type="pic" sz="half" idx="13"/>
          </p:nvPr>
        </p:nvSpPr>
        <p:spPr>
          <a:xfrm>
            <a:off x="6818218" y="647698"/>
            <a:ext cx="5588002" cy="8331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4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8" y="4772798"/>
            <a:ext cx="5499102" cy="4229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1" y="609600"/>
            <a:ext cx="5499103" cy="3530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8" y="609598"/>
            <a:ext cx="5588003" cy="839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7999" y="2171700"/>
            <a:ext cx="119972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ne"/>
          <p:cNvSpPr/>
          <p:nvPr/>
        </p:nvSpPr>
        <p:spPr>
          <a:xfrm>
            <a:off x="507999" y="635000"/>
            <a:ext cx="119972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chandra63@gatech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imic.physionet.org/" TargetMode="External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SE 6250: Final Presentation…"/>
          <p:cNvSpPr txBox="1"/>
          <p:nvPr>
            <p:ph type="title"/>
          </p:nvPr>
        </p:nvSpPr>
        <p:spPr>
          <a:xfrm>
            <a:off x="508000" y="4140200"/>
            <a:ext cx="6426438" cy="2413000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defRPr b="1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CSE 6250: Final Presentation</a:t>
            </a:r>
            <a:endParaRPr sz="1500"/>
          </a:p>
          <a:p>
            <a:pPr algn="ctr">
              <a:lnSpc>
                <a:spcPct val="100000"/>
              </a:lnSpc>
              <a:spcBef>
                <a:spcPts val="0"/>
              </a:spcBef>
              <a:defRPr b="1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Georgia Institute of Technology</a:t>
            </a:r>
          </a:p>
        </p:txBody>
      </p:sp>
      <p:sp>
        <p:nvSpPr>
          <p:cNvPr id="134" name="Team99 : Sachin Chandrasekhar…"/>
          <p:cNvSpPr txBox="1"/>
          <p:nvPr>
            <p:ph type="body" sz="quarter" idx="1"/>
          </p:nvPr>
        </p:nvSpPr>
        <p:spPr>
          <a:xfrm>
            <a:off x="6938182" y="4140200"/>
            <a:ext cx="5584018" cy="241487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/>
          <a:p>
            <a:pPr defTabSz="572516">
              <a:lnSpc>
                <a:spcPct val="100000"/>
              </a:lnSpc>
              <a:defRPr b="1" i="0" sz="2900"/>
            </a:pPr>
            <a:r>
              <a:t>Team99 : Sachin Chandrasekhar</a:t>
            </a:r>
          </a:p>
          <a:p>
            <a:pPr defTabSz="572516">
              <a:lnSpc>
                <a:spcPct val="100000"/>
              </a:lnSpc>
              <a:defRPr b="1" i="0" sz="2900"/>
            </a:pPr>
            <a:r>
              <a:t>GTID : 903541842</a:t>
            </a:r>
          </a:p>
          <a:p>
            <a:pPr defTabSz="572516">
              <a:lnSpc>
                <a:spcPct val="100000"/>
              </a:lnSpc>
              <a:defRPr b="1" i="0" sz="2900"/>
            </a:pPr>
            <a:r>
              <a:t>Email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schandra63@gatech.edu</a:t>
            </a:r>
          </a:p>
        </p:txBody>
      </p:sp>
      <p:sp>
        <p:nvSpPr>
          <p:cNvPr id="135" name="Mortality Prediction in ICU"/>
          <p:cNvSpPr/>
          <p:nvPr/>
        </p:nvSpPr>
        <p:spPr>
          <a:xfrm>
            <a:off x="386909" y="622859"/>
            <a:ext cx="12230982" cy="2413002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7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Mortality Prediction in ICU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achine Learning Model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Machine Learning Model </a:t>
            </a:r>
          </a:p>
        </p:txBody>
      </p:sp>
      <p:graphicFrame>
        <p:nvGraphicFramePr>
          <p:cNvPr id="228" name="Table"/>
          <p:cNvGraphicFramePr/>
          <p:nvPr/>
        </p:nvGraphicFramePr>
        <p:xfrm>
          <a:off x="894005" y="2815158"/>
          <a:ext cx="11364443" cy="61441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682220"/>
                <a:gridCol w="5682220"/>
              </a:tblGrid>
              <a:tr h="6144111">
                <a:tc>
                  <a:txBody>
                    <a:bodyPr/>
                    <a:lstStyle/>
                    <a:p>
                      <a:pPr marL="615948" indent="-476248" algn="l">
                        <a:lnSpc>
                          <a:spcPct val="120000"/>
                        </a:lnSpc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sz="1900"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defRPr>
                      </a:pPr>
                      <a:r>
                        <a:t>In Phase 1, a binary classifier was trained using the 123 extracted features identified to predict in-hospital mortality. </a:t>
                      </a:r>
                    </a:p>
                    <a:p>
                      <a:pPr marL="615948" indent="-476248" algn="l">
                        <a:lnSpc>
                          <a:spcPct val="120000"/>
                        </a:lnSpc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sz="1900"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defRPr>
                      </a:pPr>
                      <a:r>
                        <a:t>In Phase 1 the study response variable, mortality, is a binary variable. As such, a set of supervised classification algorithms was used to develop different predictive models. </a:t>
                      </a:r>
                    </a:p>
                    <a:p>
                      <a:pPr marL="615948" indent="-476248" algn="l">
                        <a:lnSpc>
                          <a:spcPct val="120000"/>
                        </a:lnSpc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sz="1900"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defRPr>
                      </a:pPr>
                      <a:r>
                        <a:t>These included Logistic Regression, Support Vector Machine (SVM), Decision Tree,Neural Network and Random Forest.</a:t>
                      </a:r>
                    </a:p>
                    <a:p>
                      <a:pPr marL="615948" indent="-476248" algn="l">
                        <a:lnSpc>
                          <a:spcPct val="120000"/>
                        </a:lnSpc>
                        <a:buClr>
                          <a:srgbClr val="000000"/>
                        </a:buClr>
                        <a:buSzPct val="100000"/>
                        <a:buFont typeface="Arial"/>
                        <a:buChar char="•"/>
                        <a:defRPr sz="1900"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defRPr>
                      </a:pPr>
                      <a:r>
                        <a:t>Each model was tested with the test set, and performance metrics such as accuracy, precision, recall, F-score and AUC- ROC were calculated at the multiple time frame window like 6 hr ,12 hr and 18 hr. </a:t>
                      </a:r>
                      <a:br/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 algn="l" defTabSz="457200">
                        <a:lnSpc>
                          <a:spcPct val="120000"/>
                        </a:lnSpc>
                        <a:spcBef>
                          <a:spcPts val="1200"/>
                        </a:spcBef>
                        <a:buSzPct val="75000"/>
                        <a:buChar char="•"/>
                        <a:defRPr sz="2000">
                          <a:solidFill>
                            <a:srgbClr val="000000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defRPr>
                      </a:pPr>
                      <a:r>
                        <a:t>A multi-class classifier was trained on the training set to predict the death time label using 6-hour, 12-hour and 18-hour data respectively.</a:t>
                      </a:r>
                    </a:p>
                    <a:p>
                      <a:pPr marL="254000" indent="-254000" algn="l" defTabSz="457200">
                        <a:lnSpc>
                          <a:spcPct val="120000"/>
                        </a:lnSpc>
                        <a:spcBef>
                          <a:spcPts val="1200"/>
                        </a:spcBef>
                        <a:buSzPct val="75000"/>
                        <a:buChar char="•"/>
                        <a:defRPr sz="2000">
                          <a:solidFill>
                            <a:srgbClr val="000000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defRPr>
                      </a:pPr>
                      <a:r>
                        <a:t>We label each data to one of the three specified classes, then built a custom machine learning pipeline to train a multi class random forest classifier using grid search on 5-fold CV to predict the death time label.</a:t>
                      </a:r>
                    </a:p>
                    <a:p>
                      <a:pPr marL="254000" indent="-254000" algn="l" defTabSz="457200">
                        <a:lnSpc>
                          <a:spcPct val="120000"/>
                        </a:lnSpc>
                        <a:spcBef>
                          <a:spcPts val="1200"/>
                        </a:spcBef>
                        <a:buSzPct val="75000"/>
                        <a:buChar char="•"/>
                        <a:defRPr sz="2000">
                          <a:solidFill>
                            <a:srgbClr val="000000"/>
                          </a:solidFill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defRPr>
                      </a:pPr>
                      <a:r>
                        <a:t>The model performance of the best classifier resulted from the grid search under 6-hour, 12-hour and 18-hour scenarios was then compared and evaluated on the test set. </a:t>
                      </a:r>
                      <a:endParaRPr sz="1200"/>
                    </a:p>
                    <a:p>
                      <a:pPr algn="l">
                        <a:lnSpc>
                          <a:spcPct val="120000"/>
                        </a:lnSpc>
                        <a:defRPr sz="2000">
                          <a:latin typeface="Bodoni SvtyTwo ITC TT-Bold"/>
                          <a:ea typeface="Bodoni SvtyTwo ITC TT-Bold"/>
                          <a:cs typeface="Bodoni SvtyTwo ITC TT-Bold"/>
                          <a:sym typeface="Bodoni SvtyTwo ITC TT-Bold"/>
                        </a:defRPr>
                      </a:pPr>
                      <a:br>
                        <a:rPr sz="1200">
                          <a:solidFill>
                            <a:srgbClr val="000000"/>
                          </a:solidFill>
                        </a:rPr>
                      </a:b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CA67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Experiment Results Phase 1 - 6 hr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Experiment Results Phase 1 - 6 hr</a:t>
            </a:r>
          </a:p>
        </p:txBody>
      </p:sp>
      <p:graphicFrame>
        <p:nvGraphicFramePr>
          <p:cNvPr id="231" name="Table"/>
          <p:cNvGraphicFramePr/>
          <p:nvPr/>
        </p:nvGraphicFramePr>
        <p:xfrm>
          <a:off x="508000" y="2628900"/>
          <a:ext cx="11988800" cy="6096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{4C3C2611-4C71-4FC5-86AE-919BDF0F9419}</a:tableStyleId>
              </a:tblPr>
              <a:tblGrid>
                <a:gridCol w="2253250"/>
                <a:gridCol w="1321791"/>
                <a:gridCol w="1673543"/>
                <a:gridCol w="1656080"/>
                <a:gridCol w="1769289"/>
                <a:gridCol w="1602155"/>
                <a:gridCol w="1712685"/>
              </a:tblGrid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7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Algorithm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Accuracy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Confusion matrix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Logistic Regression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0.94305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0.94907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0.99896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0.89934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0.94654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[840  108]</a:t>
                      </a:r>
                    </a:p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[ 1    965]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Decision Tree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0.96238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0.96289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0.97722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0.94305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0.94969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[898  50]</a:t>
                      </a:r>
                    </a:p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 [22  944]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9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Random Forest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0.96238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0.96445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0.99378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0.93567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0.96385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[882  66]</a:t>
                      </a:r>
                    </a:p>
                    <a:p>
                      <a:pPr>
                        <a:def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[6    960]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SVM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0.94200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0.94801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0.99792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0.89841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0.94556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[839  109]</a:t>
                      </a:r>
                    </a:p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[ 2    964]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Neural 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0.96133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0.96340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0.99275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0.93469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0.96285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[881  67]</a:t>
                      </a:r>
                    </a:p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[7    959]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2" name="By Comparing the results for various models, we can see that for the first 6 hour data Random Forest Classifier has the best performance."/>
          <p:cNvSpPr txBox="1"/>
          <p:nvPr/>
        </p:nvSpPr>
        <p:spPr>
          <a:xfrm>
            <a:off x="454965" y="8116993"/>
            <a:ext cx="12310719" cy="7620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By Comparing the results for various models, we can see that for the first 6 hour data Random Forest Classifier has the best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Experiment Results Phase 1 - 12 hr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Experiment Results Phase 1 - 12 hr</a:t>
            </a:r>
          </a:p>
        </p:txBody>
      </p:sp>
      <p:graphicFrame>
        <p:nvGraphicFramePr>
          <p:cNvPr id="235" name="Table"/>
          <p:cNvGraphicFramePr/>
          <p:nvPr/>
        </p:nvGraphicFramePr>
        <p:xfrm>
          <a:off x="508000" y="2628900"/>
          <a:ext cx="11988800" cy="6096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{4C3C2611-4C71-4FC5-86AE-919BDF0F9419}</a:tableStyleId>
              </a:tblPr>
              <a:tblGrid>
                <a:gridCol w="2267396"/>
                <a:gridCol w="1462774"/>
                <a:gridCol w="1621651"/>
                <a:gridCol w="1808381"/>
                <a:gridCol w="1554232"/>
                <a:gridCol w="1561674"/>
                <a:gridCol w="1712685"/>
              </a:tblGrid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7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Algorithm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Accuracy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Confusion matrix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Logistic Regression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0.94150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0.94693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0.99905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0.89491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0.94412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[956  124]</a:t>
                      </a:r>
                    </a:p>
                    <a:p>
                      <a:pPr>
                        <a:defRPr sz="1600"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[1    1056]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Decision Tree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0.95975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0.96022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0.97824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0.94257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0.96007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[1017  63]</a:t>
                      </a:r>
                    </a:p>
                    <a:p>
                      <a:pPr>
                        <a:defRPr sz="1600"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 [ 23  1034]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9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Random Forest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0.96022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0.96174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0.99148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0.93238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0.96102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[1004  76]</a:t>
                      </a:r>
                    </a:p>
                    <a:p>
                      <a:pPr>
                        <a:defRPr sz="2000">
                          <a:solidFill>
                            <a:srgbClr val="B0564E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[9    1048]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SVM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0.93869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0.94466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0.99905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0.89038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0.94159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[950  130]</a:t>
                      </a:r>
                    </a:p>
                    <a:p>
                      <a:pPr>
                        <a:defRPr sz="1600"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[1    1056]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Neural 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0.95648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0.95928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0.99810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0.92059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41414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0.95778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[989  91]</a:t>
                      </a:r>
                    </a:p>
                    <a:p>
                      <a:pPr>
                        <a:defRPr sz="1600"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 [2  1055]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6" name="By Comparing the results for various models, we can see that for the first 12 hour data Random Forest Classifier has the best performance."/>
          <p:cNvSpPr txBox="1"/>
          <p:nvPr/>
        </p:nvSpPr>
        <p:spPr>
          <a:xfrm>
            <a:off x="467665" y="8104293"/>
            <a:ext cx="12310719" cy="7620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By Comparing the results for various models, we can see that for the first 12 hour data Random Forest Classifier has the best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periment Results Phase 1 - 18 hr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Experiment Results Phase 1 - 18 hr</a:t>
            </a:r>
          </a:p>
        </p:txBody>
      </p:sp>
      <p:graphicFrame>
        <p:nvGraphicFramePr>
          <p:cNvPr id="239" name="Table"/>
          <p:cNvGraphicFramePr/>
          <p:nvPr/>
        </p:nvGraphicFramePr>
        <p:xfrm>
          <a:off x="508000" y="2628900"/>
          <a:ext cx="11988800" cy="6096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0" rtl="0">
                <a:tableStyleId>{4C3C2611-4C71-4FC5-86AE-919BDF0F9419}</a:tableStyleId>
              </a:tblPr>
              <a:tblGrid>
                <a:gridCol w="1712685"/>
                <a:gridCol w="1712685"/>
                <a:gridCol w="1712685"/>
                <a:gridCol w="1712685"/>
                <a:gridCol w="1712685"/>
                <a:gridCol w="1712685"/>
                <a:gridCol w="1712685"/>
              </a:tblGrid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7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Algorithm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Accuracy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Confusion matrix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Logistic Regression 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0.95198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0.95748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0.91497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0.95560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[952  105]</a:t>
                      </a:r>
                    </a:p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[0    1130]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Decision Tree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0.95930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0.95949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0.96637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0.95538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0.96084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[1006  51]</a:t>
                      </a:r>
                    </a:p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 [ 38  1092]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Random Forest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0.96799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0.96930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0.98849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0.95144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0.96961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[1000  57]</a:t>
                      </a:r>
                    </a:p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[13  1117]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1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SVM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0.94878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0.95491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0.90982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0.95278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[945  112]</a:t>
                      </a:r>
                    </a:p>
                    <a:p>
                      <a:pPr>
                        <a:defRPr sz="1600">
                          <a:solidFill>
                            <a:srgbClr val="000000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[0    1130]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457200">
                        <a:lnSpc>
                          <a:spcPts val="3900"/>
                        </a:lnSpc>
                        <a:spcBef>
                          <a:spcPts val="12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Neural 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7312B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0.96982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7312B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0.97124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7312B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0.99115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7312B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0.95238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87312B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0.97137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87312B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[1001  56]</a:t>
                      </a:r>
                    </a:p>
                    <a:p>
                      <a:pPr>
                        <a:defRPr sz="2000">
                          <a:solidFill>
                            <a:srgbClr val="87312B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defRPr>
                      </a:pPr>
                      <a:r>
                        <a:t> [10  1120]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870857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Bodoni SvtyTwo ITC TT-Book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0" name="By Comparing the results for various models, we can see that for the first 18 hour data Neural Network Classifier has the best performance."/>
          <p:cNvSpPr txBox="1"/>
          <p:nvPr/>
        </p:nvSpPr>
        <p:spPr>
          <a:xfrm>
            <a:off x="454965" y="8116993"/>
            <a:ext cx="12310719" cy="7620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By Comparing the results for various models, we can see that for the first 18 hour data Neural Network Classifier has the best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74" y="5142053"/>
            <a:ext cx="4352437" cy="3792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6182" y="5127011"/>
            <a:ext cx="4352436" cy="3792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7424" y="5127011"/>
            <a:ext cx="4352438" cy="379222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Experiment Results Phase 2"/>
          <p:cNvSpPr/>
          <p:nvPr/>
        </p:nvSpPr>
        <p:spPr>
          <a:xfrm>
            <a:off x="508000" y="800100"/>
            <a:ext cx="11988800" cy="1219200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55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Experiment Results Phase 2</a:t>
            </a:r>
          </a:p>
        </p:txBody>
      </p:sp>
      <p:sp>
        <p:nvSpPr>
          <p:cNvPr id="246" name="The death time multi class classifier trained on 6-hour data also provides an effective base (micro-average AUROC 0.72) to give a rough estimate of death hours since ICU admission. The result is competitive to the models trained on 12-hour or 18-hour data (micro-average AUROC  0.77 and 0.79 respectively)"/>
          <p:cNvSpPr txBox="1"/>
          <p:nvPr/>
        </p:nvSpPr>
        <p:spPr>
          <a:xfrm>
            <a:off x="347040" y="2517965"/>
            <a:ext cx="12310719" cy="12954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The death time multi class classifier trained on 6-hour data also provides an effective base (micro-average AUROC 0.72) to give a rough estimate of death hours since ICU admission. The result is competitive to the models trained on 12-hour or 18-hour data (micro-average AUROC  0.77 and 0.79 respectively)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onclusion"/>
          <p:cNvSpPr/>
          <p:nvPr/>
        </p:nvSpPr>
        <p:spPr>
          <a:xfrm>
            <a:off x="508000" y="800100"/>
            <a:ext cx="11988800" cy="1219200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55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49" name="Although the models trained on the data in the first 18-hour since ICU admission give better performance, the first 6 hours of ICU data provides enough information for mortality prediction and a rough estimate of death hours since ICU admission."/>
          <p:cNvSpPr txBox="1"/>
          <p:nvPr/>
        </p:nvSpPr>
        <p:spPr>
          <a:xfrm>
            <a:off x="494757" y="2980403"/>
            <a:ext cx="12015286" cy="14224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Although the models trained on the data in the first 18-hour since ICU admission give better performance, the first 6 hours of ICU data provides enough information for mortality prediction and a rough estimate of death hours since ICU admission. </a:t>
            </a:r>
            <a:br/>
          </a:p>
        </p:txBody>
      </p:sp>
      <p:sp>
        <p:nvSpPr>
          <p:cNvPr id="250" name="The proposed framework provides a base to promptly identify high-risk patients who might be dead within hours or days since ICU admission in the early stage of ICU stay, and there are potential avenues for improvement."/>
          <p:cNvSpPr txBox="1"/>
          <p:nvPr/>
        </p:nvSpPr>
        <p:spPr>
          <a:xfrm>
            <a:off x="421145" y="5130800"/>
            <a:ext cx="12162510" cy="10922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The proposed framework provides a base to promptly identify high-risk patients who might be dead within hours or days since ICU admission in the early stage of ICU stay, and there are potential avenues for improvement.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hank You"/>
          <p:cNvSpPr/>
          <p:nvPr/>
        </p:nvSpPr>
        <p:spPr>
          <a:xfrm>
            <a:off x="508000" y="3029686"/>
            <a:ext cx="11988800" cy="3355500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6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erview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38" name="Why Mortality Prediction in ICU?…"/>
          <p:cNvSpPr txBox="1"/>
          <p:nvPr>
            <p:ph type="body" idx="1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/>
          <a:p>
            <a:pPr marL="342899" indent="-342899" defTabSz="914400">
              <a:lnSpc>
                <a:spcPct val="8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  <a:defRPr b="1" sz="3900">
                <a:solidFill>
                  <a:srgbClr val="000000"/>
                </a:solidFill>
              </a:defRPr>
            </a:pPr>
            <a:r>
              <a:t>Why Mortality Prediction in ICU? </a:t>
            </a:r>
          </a:p>
          <a:p>
            <a:pPr marL="342899" indent="-342899" defTabSz="914400">
              <a:lnSpc>
                <a:spcPct val="8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  <a:defRPr b="1" sz="3900">
                <a:solidFill>
                  <a:srgbClr val="000000"/>
                </a:solidFill>
              </a:defRPr>
            </a:pPr>
            <a:r>
              <a:t>Data Source</a:t>
            </a:r>
          </a:p>
          <a:p>
            <a:pPr marL="342899" indent="-342899" defTabSz="914400">
              <a:lnSpc>
                <a:spcPct val="8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  <a:defRPr b="1" sz="3900">
                <a:solidFill>
                  <a:srgbClr val="000000"/>
                </a:solidFill>
              </a:defRPr>
            </a:pPr>
            <a:r>
              <a:t>Environment Set Up</a:t>
            </a:r>
          </a:p>
          <a:p>
            <a:pPr marL="342899" indent="-342899" defTabSz="914400">
              <a:lnSpc>
                <a:spcPct val="8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  <a:defRPr b="1" sz="3900">
                <a:solidFill>
                  <a:srgbClr val="000000"/>
                </a:solidFill>
              </a:defRPr>
            </a:pPr>
            <a:r>
              <a:t>Implementation</a:t>
            </a:r>
          </a:p>
          <a:p>
            <a:pPr marL="342899" indent="-342899" defTabSz="914400">
              <a:lnSpc>
                <a:spcPct val="8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  <a:defRPr b="1" sz="3900">
                <a:solidFill>
                  <a:srgbClr val="000000"/>
                </a:solidFill>
              </a:defRPr>
            </a:pPr>
            <a:r>
              <a:t>Feature Engineering</a:t>
            </a:r>
          </a:p>
          <a:p>
            <a:pPr marL="342899" indent="-342899" defTabSz="914400">
              <a:lnSpc>
                <a:spcPct val="8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  <a:defRPr b="1" sz="3900">
                <a:solidFill>
                  <a:srgbClr val="000000"/>
                </a:solidFill>
              </a:defRPr>
            </a:pPr>
            <a:r>
              <a:t>Machine Learning Model</a:t>
            </a:r>
          </a:p>
          <a:p>
            <a:pPr marL="342899" indent="-342899" defTabSz="914400">
              <a:lnSpc>
                <a:spcPct val="8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  <a:defRPr b="1" sz="3900">
                <a:solidFill>
                  <a:srgbClr val="000000"/>
                </a:solidFill>
              </a:defRPr>
            </a:pPr>
            <a:r>
              <a:t>Experiment Results</a:t>
            </a:r>
          </a:p>
          <a:p>
            <a:pPr marL="342899" indent="-342899" defTabSz="914400">
              <a:lnSpc>
                <a:spcPct val="8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  <a:defRPr b="1" sz="3900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5.png" descr="image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688191" y="1963378"/>
            <a:ext cx="8781164" cy="4089487"/>
          </a:xfrm>
          <a:prstGeom prst="rect">
            <a:avLst/>
          </a:prstGeom>
        </p:spPr>
      </p:pic>
      <p:sp>
        <p:nvSpPr>
          <p:cNvPr id="141" name="Patients suffer from serious emergency illness.…"/>
          <p:cNvSpPr txBox="1"/>
          <p:nvPr>
            <p:ph type="title"/>
          </p:nvPr>
        </p:nvSpPr>
        <p:spPr>
          <a:xfrm>
            <a:off x="470557" y="6703799"/>
            <a:ext cx="8164891" cy="2413002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/>
          <a:p>
            <a:pPr marL="280736" indent="-280736" defTabSz="525779">
              <a:lnSpc>
                <a:spcPct val="100000"/>
              </a:lnSpc>
              <a:spcBef>
                <a:spcPts val="0"/>
              </a:spcBef>
              <a:buSzPct val="100000"/>
              <a:buChar char="•"/>
              <a:defRPr b="1" sz="28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Patients suffer from serious emergency illness.</a:t>
            </a:r>
            <a:endParaRPr sz="2200"/>
          </a:p>
          <a:p>
            <a:pPr marL="280736" indent="-280736" defTabSz="525779">
              <a:lnSpc>
                <a:spcPct val="100000"/>
              </a:lnSpc>
              <a:spcBef>
                <a:spcPts val="0"/>
              </a:spcBef>
              <a:buSzPct val="100000"/>
              <a:defRPr b="1" sz="28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Constant need to be monitored.</a:t>
            </a:r>
            <a:endParaRPr sz="2200"/>
          </a:p>
          <a:p>
            <a:pPr marL="280736" indent="-280736" defTabSz="525779">
              <a:lnSpc>
                <a:spcPct val="100000"/>
              </a:lnSpc>
              <a:spcBef>
                <a:spcPts val="0"/>
              </a:spcBef>
              <a:buSzPct val="100000"/>
              <a:defRPr b="1" sz="28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High risk of mortality.</a:t>
            </a:r>
            <a:endParaRPr sz="2200"/>
          </a:p>
          <a:p>
            <a:pPr marL="280736" indent="-280736" defTabSz="525779">
              <a:lnSpc>
                <a:spcPct val="100000"/>
              </a:lnSpc>
              <a:spcBef>
                <a:spcPts val="0"/>
              </a:spcBef>
              <a:buSzPct val="100000"/>
              <a:defRPr b="1" sz="28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Allocation of medical resources.</a:t>
            </a:r>
          </a:p>
        </p:txBody>
      </p:sp>
      <p:sp>
        <p:nvSpPr>
          <p:cNvPr id="142" name="Title 3"/>
          <p:cNvSpPr txBox="1"/>
          <p:nvPr/>
        </p:nvSpPr>
        <p:spPr>
          <a:xfrm>
            <a:off x="752707" y="422663"/>
            <a:ext cx="11647548" cy="1187380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b="1" sz="55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Why Mortality Prediction in ICU?</a:t>
            </a:r>
          </a:p>
        </p:txBody>
      </p:sp>
      <p:graphicFrame>
        <p:nvGraphicFramePr>
          <p:cNvPr id="143" name="Chart 9"/>
          <p:cNvGraphicFramePr/>
          <p:nvPr/>
        </p:nvGraphicFramePr>
        <p:xfrm>
          <a:off x="289406" y="2296627"/>
          <a:ext cx="3310617" cy="331061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pic>
        <p:nvPicPr>
          <p:cNvPr id="144" name="Picture 64" descr="Picture 64"/>
          <p:cNvPicPr>
            <a:picLocks noChangeAspect="1"/>
          </p:cNvPicPr>
          <p:nvPr/>
        </p:nvPicPr>
        <p:blipFill>
          <a:blip r:embed="rId4">
            <a:extLst/>
          </a:blip>
          <a:srcRect l="19046" t="2627" r="19045" b="4511"/>
          <a:stretch>
            <a:fillRect/>
          </a:stretch>
        </p:blipFill>
        <p:spPr>
          <a:xfrm>
            <a:off x="856681" y="2868092"/>
            <a:ext cx="2176066" cy="2176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3"/>
                  <a:pt x="4833" y="21600"/>
                  <a:pt x="10798" y="21600"/>
                </a:cubicBezTo>
                <a:cubicBezTo>
                  <a:pt x="16763" y="21600"/>
                  <a:pt x="21600" y="16763"/>
                  <a:pt x="21600" y="10798"/>
                </a:cubicBezTo>
                <a:cubicBezTo>
                  <a:pt x="21600" y="4833"/>
                  <a:pt x="16763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48" name="Group 8"/>
          <p:cNvGrpSpPr/>
          <p:nvPr/>
        </p:nvGrpSpPr>
        <p:grpSpPr>
          <a:xfrm>
            <a:off x="9360186" y="6743040"/>
            <a:ext cx="2910587" cy="2263791"/>
            <a:chOff x="0" y="0"/>
            <a:chExt cx="2910585" cy="2263789"/>
          </a:xfrm>
        </p:grpSpPr>
        <p:sp>
          <p:nvSpPr>
            <p:cNvPr id="145" name="Freeform 26"/>
            <p:cNvSpPr/>
            <p:nvPr/>
          </p:nvSpPr>
          <p:spPr>
            <a:xfrm>
              <a:off x="448771" y="1349965"/>
              <a:ext cx="1948938" cy="91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8173"/>
                  </a:moveTo>
                  <a:cubicBezTo>
                    <a:pt x="15862" y="9341"/>
                    <a:pt x="15188" y="9924"/>
                    <a:pt x="14513" y="9924"/>
                  </a:cubicBezTo>
                  <a:cubicBezTo>
                    <a:pt x="13500" y="9924"/>
                    <a:pt x="12825" y="8757"/>
                    <a:pt x="12487" y="7589"/>
                  </a:cubicBezTo>
                  <a:cubicBezTo>
                    <a:pt x="11138" y="0"/>
                    <a:pt x="11138" y="0"/>
                    <a:pt x="11138" y="0"/>
                  </a:cubicBezTo>
                  <a:cubicBezTo>
                    <a:pt x="10125" y="3503"/>
                    <a:pt x="10125" y="3503"/>
                    <a:pt x="10125" y="3503"/>
                  </a:cubicBezTo>
                  <a:cubicBezTo>
                    <a:pt x="9787" y="4670"/>
                    <a:pt x="9450" y="5254"/>
                    <a:pt x="8438" y="5254"/>
                  </a:cubicBezTo>
                  <a:cubicBezTo>
                    <a:pt x="7763" y="5254"/>
                    <a:pt x="7088" y="4670"/>
                    <a:pt x="6750" y="3503"/>
                  </a:cubicBezTo>
                  <a:cubicBezTo>
                    <a:pt x="5738" y="584"/>
                    <a:pt x="5738" y="584"/>
                    <a:pt x="5738" y="584"/>
                  </a:cubicBezTo>
                  <a:cubicBezTo>
                    <a:pt x="5400" y="1751"/>
                    <a:pt x="5400" y="1751"/>
                    <a:pt x="5400" y="1751"/>
                  </a:cubicBezTo>
                  <a:cubicBezTo>
                    <a:pt x="5063" y="2335"/>
                    <a:pt x="4388" y="2919"/>
                    <a:pt x="3713" y="2919"/>
                  </a:cubicBezTo>
                  <a:cubicBezTo>
                    <a:pt x="0" y="2919"/>
                    <a:pt x="0" y="2919"/>
                    <a:pt x="0" y="2919"/>
                  </a:cubicBezTo>
                  <a:cubicBezTo>
                    <a:pt x="2363" y="9341"/>
                    <a:pt x="7425" y="17514"/>
                    <a:pt x="10800" y="21016"/>
                  </a:cubicBezTo>
                  <a:cubicBezTo>
                    <a:pt x="10800" y="21016"/>
                    <a:pt x="11138" y="21600"/>
                    <a:pt x="11138" y="21600"/>
                  </a:cubicBezTo>
                  <a:cubicBezTo>
                    <a:pt x="11138" y="21600"/>
                    <a:pt x="11475" y="21016"/>
                    <a:pt x="11475" y="21016"/>
                  </a:cubicBezTo>
                  <a:cubicBezTo>
                    <a:pt x="14513" y="16930"/>
                    <a:pt x="19238" y="8757"/>
                    <a:pt x="21600" y="2919"/>
                  </a:cubicBezTo>
                  <a:cubicBezTo>
                    <a:pt x="17888" y="2919"/>
                    <a:pt x="17888" y="2919"/>
                    <a:pt x="17888" y="2919"/>
                  </a:cubicBezTo>
                  <a:lnTo>
                    <a:pt x="16200" y="8173"/>
                  </a:ln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" name="Freeform 27"/>
            <p:cNvSpPr/>
            <p:nvPr/>
          </p:nvSpPr>
          <p:spPr>
            <a:xfrm>
              <a:off x="115401" y="-1"/>
              <a:ext cx="2666966" cy="1225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0736"/>
                  </a:moveTo>
                  <a:cubicBezTo>
                    <a:pt x="4664" y="20736"/>
                    <a:pt x="4664" y="20736"/>
                    <a:pt x="4664" y="20736"/>
                  </a:cubicBezTo>
                  <a:cubicBezTo>
                    <a:pt x="5645" y="18144"/>
                    <a:pt x="5645" y="18144"/>
                    <a:pt x="5645" y="18144"/>
                  </a:cubicBezTo>
                  <a:cubicBezTo>
                    <a:pt x="5891" y="17712"/>
                    <a:pt x="6382" y="17280"/>
                    <a:pt x="6873" y="17280"/>
                  </a:cubicBezTo>
                  <a:cubicBezTo>
                    <a:pt x="7364" y="17280"/>
                    <a:pt x="7855" y="17712"/>
                    <a:pt x="8100" y="18576"/>
                  </a:cubicBezTo>
                  <a:cubicBezTo>
                    <a:pt x="8591" y="19872"/>
                    <a:pt x="8591" y="19872"/>
                    <a:pt x="8591" y="19872"/>
                  </a:cubicBezTo>
                  <a:cubicBezTo>
                    <a:pt x="10064" y="15120"/>
                    <a:pt x="10064" y="15120"/>
                    <a:pt x="10064" y="15120"/>
                  </a:cubicBezTo>
                  <a:cubicBezTo>
                    <a:pt x="10309" y="14256"/>
                    <a:pt x="10800" y="13824"/>
                    <a:pt x="11291" y="13824"/>
                  </a:cubicBezTo>
                  <a:cubicBezTo>
                    <a:pt x="12027" y="13824"/>
                    <a:pt x="12518" y="14688"/>
                    <a:pt x="12764" y="15552"/>
                  </a:cubicBezTo>
                  <a:cubicBezTo>
                    <a:pt x="13745" y="21600"/>
                    <a:pt x="13745" y="21600"/>
                    <a:pt x="13745" y="21600"/>
                  </a:cubicBezTo>
                  <a:cubicBezTo>
                    <a:pt x="13991" y="21168"/>
                    <a:pt x="14236" y="20736"/>
                    <a:pt x="14727" y="20736"/>
                  </a:cubicBezTo>
                  <a:cubicBezTo>
                    <a:pt x="20127" y="20736"/>
                    <a:pt x="20127" y="20736"/>
                    <a:pt x="20127" y="20736"/>
                  </a:cubicBezTo>
                  <a:cubicBezTo>
                    <a:pt x="20864" y="18576"/>
                    <a:pt x="21600" y="14688"/>
                    <a:pt x="21600" y="11232"/>
                  </a:cubicBezTo>
                  <a:cubicBezTo>
                    <a:pt x="21600" y="3888"/>
                    <a:pt x="18900" y="0"/>
                    <a:pt x="16200" y="0"/>
                  </a:cubicBezTo>
                  <a:cubicBezTo>
                    <a:pt x="13991" y="0"/>
                    <a:pt x="11782" y="2160"/>
                    <a:pt x="10800" y="6912"/>
                  </a:cubicBezTo>
                  <a:cubicBezTo>
                    <a:pt x="9818" y="2160"/>
                    <a:pt x="7609" y="0"/>
                    <a:pt x="5645" y="0"/>
                  </a:cubicBezTo>
                  <a:cubicBezTo>
                    <a:pt x="1964" y="0"/>
                    <a:pt x="0" y="6480"/>
                    <a:pt x="0" y="12528"/>
                  </a:cubicBezTo>
                  <a:cubicBezTo>
                    <a:pt x="0" y="15552"/>
                    <a:pt x="491" y="19008"/>
                    <a:pt x="982" y="20736"/>
                  </a:cubicBez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914400">
                <a:defRPr sz="1800">
                  <a:solidFill>
                    <a:srgbClr val="FF26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Freeform 28"/>
            <p:cNvSpPr/>
            <p:nvPr/>
          </p:nvSpPr>
          <p:spPr>
            <a:xfrm>
              <a:off x="0" y="882672"/>
              <a:ext cx="2910586" cy="78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50" y="10800"/>
                  </a:moveTo>
                  <a:cubicBezTo>
                    <a:pt x="14400" y="10800"/>
                    <a:pt x="14400" y="10800"/>
                    <a:pt x="14400" y="10800"/>
                  </a:cubicBezTo>
                  <a:cubicBezTo>
                    <a:pt x="14175" y="10800"/>
                    <a:pt x="14175" y="10800"/>
                    <a:pt x="13950" y="11475"/>
                  </a:cubicBezTo>
                  <a:cubicBezTo>
                    <a:pt x="13275" y="16875"/>
                    <a:pt x="13275" y="16875"/>
                    <a:pt x="13275" y="16875"/>
                  </a:cubicBezTo>
                  <a:cubicBezTo>
                    <a:pt x="11700" y="675"/>
                    <a:pt x="11700" y="675"/>
                    <a:pt x="11700" y="675"/>
                  </a:cubicBezTo>
                  <a:cubicBezTo>
                    <a:pt x="11700" y="675"/>
                    <a:pt x="11475" y="0"/>
                    <a:pt x="11250" y="0"/>
                  </a:cubicBezTo>
                  <a:cubicBezTo>
                    <a:pt x="11025" y="0"/>
                    <a:pt x="11025" y="0"/>
                    <a:pt x="10800" y="675"/>
                  </a:cubicBezTo>
                  <a:cubicBezTo>
                    <a:pt x="9000" y="12150"/>
                    <a:pt x="9000" y="12150"/>
                    <a:pt x="9000" y="12150"/>
                  </a:cubicBezTo>
                  <a:cubicBezTo>
                    <a:pt x="7650" y="6075"/>
                    <a:pt x="7650" y="6075"/>
                    <a:pt x="7650" y="6075"/>
                  </a:cubicBezTo>
                  <a:cubicBezTo>
                    <a:pt x="7425" y="5400"/>
                    <a:pt x="7425" y="5400"/>
                    <a:pt x="7200" y="5400"/>
                  </a:cubicBezTo>
                  <a:cubicBezTo>
                    <a:pt x="6975" y="5400"/>
                    <a:pt x="6975" y="5400"/>
                    <a:pt x="6750" y="6075"/>
                  </a:cubicBezTo>
                  <a:cubicBezTo>
                    <a:pt x="5625" y="10800"/>
                    <a:pt x="5625" y="10800"/>
                    <a:pt x="5625" y="10800"/>
                  </a:cubicBezTo>
                  <a:cubicBezTo>
                    <a:pt x="450" y="10800"/>
                    <a:pt x="450" y="10800"/>
                    <a:pt x="450" y="10800"/>
                  </a:cubicBezTo>
                  <a:cubicBezTo>
                    <a:pt x="225" y="10800"/>
                    <a:pt x="0" y="11475"/>
                    <a:pt x="0" y="12150"/>
                  </a:cubicBezTo>
                  <a:cubicBezTo>
                    <a:pt x="0" y="12825"/>
                    <a:pt x="225" y="13500"/>
                    <a:pt x="450" y="13500"/>
                  </a:cubicBezTo>
                  <a:cubicBezTo>
                    <a:pt x="5850" y="13500"/>
                    <a:pt x="5850" y="13500"/>
                    <a:pt x="5850" y="13500"/>
                  </a:cubicBezTo>
                  <a:cubicBezTo>
                    <a:pt x="6075" y="13500"/>
                    <a:pt x="6075" y="13500"/>
                    <a:pt x="6300" y="12825"/>
                  </a:cubicBezTo>
                  <a:cubicBezTo>
                    <a:pt x="7200" y="8775"/>
                    <a:pt x="7200" y="8775"/>
                    <a:pt x="7200" y="8775"/>
                  </a:cubicBezTo>
                  <a:cubicBezTo>
                    <a:pt x="8550" y="15525"/>
                    <a:pt x="8550" y="15525"/>
                    <a:pt x="8550" y="15525"/>
                  </a:cubicBezTo>
                  <a:cubicBezTo>
                    <a:pt x="8775" y="16200"/>
                    <a:pt x="8775" y="16200"/>
                    <a:pt x="9000" y="16200"/>
                  </a:cubicBezTo>
                  <a:cubicBezTo>
                    <a:pt x="9225" y="16200"/>
                    <a:pt x="9225" y="16200"/>
                    <a:pt x="9450" y="15525"/>
                  </a:cubicBezTo>
                  <a:cubicBezTo>
                    <a:pt x="11025" y="5400"/>
                    <a:pt x="11025" y="5400"/>
                    <a:pt x="11025" y="5400"/>
                  </a:cubicBezTo>
                  <a:cubicBezTo>
                    <a:pt x="12600" y="20925"/>
                    <a:pt x="12600" y="20925"/>
                    <a:pt x="12600" y="20925"/>
                  </a:cubicBezTo>
                  <a:cubicBezTo>
                    <a:pt x="12600" y="20925"/>
                    <a:pt x="12825" y="21600"/>
                    <a:pt x="13050" y="21600"/>
                  </a:cubicBezTo>
                  <a:cubicBezTo>
                    <a:pt x="13275" y="21600"/>
                    <a:pt x="13275" y="21600"/>
                    <a:pt x="13500" y="20925"/>
                  </a:cubicBezTo>
                  <a:cubicBezTo>
                    <a:pt x="14625" y="13500"/>
                    <a:pt x="14625" y="13500"/>
                    <a:pt x="14625" y="13500"/>
                  </a:cubicBezTo>
                  <a:cubicBezTo>
                    <a:pt x="21150" y="13500"/>
                    <a:pt x="21150" y="13500"/>
                    <a:pt x="21150" y="13500"/>
                  </a:cubicBezTo>
                  <a:cubicBezTo>
                    <a:pt x="21375" y="13500"/>
                    <a:pt x="21600" y="12825"/>
                    <a:pt x="21600" y="12150"/>
                  </a:cubicBezTo>
                  <a:cubicBezTo>
                    <a:pt x="21600" y="11475"/>
                    <a:pt x="21375" y="10800"/>
                    <a:pt x="21150" y="10800"/>
                  </a:cubicBezTo>
                  <a:close/>
                </a:path>
              </a:pathLst>
            </a:custGeom>
            <a:solidFill>
              <a:srgbClr val="4F81B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500" fill="hold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fill="hold" autoRev="1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2"/>
      <p:bldP build="whole" bldLvl="1" animBg="1" rev="0" advAuto="0" spid="1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jective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Objective</a:t>
            </a:r>
          </a:p>
        </p:txBody>
      </p:sp>
      <p:pic>
        <p:nvPicPr>
          <p:cNvPr id="151" name="page5image1448704.png" descr="page5image14487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00" y="4220276"/>
            <a:ext cx="8521700" cy="336550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he goal is to build a two-phase model framework to predict…"/>
          <p:cNvSpPr txBox="1"/>
          <p:nvPr/>
        </p:nvSpPr>
        <p:spPr>
          <a:xfrm>
            <a:off x="419441" y="3549663"/>
            <a:ext cx="12165918" cy="17526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The goal is to build a two-phase model framework to predict    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             (1)  in-hospital mortality and 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             (2)  death hours since ICU admission </a:t>
            </a:r>
            <a:br/>
            <a:r>
              <a:t>	during the early stages of ICU stay, i.e. first 6-hour,12-hour and 18-hours since ICU admission. </a:t>
            </a:r>
            <a:br/>
          </a:p>
        </p:txBody>
      </p:sp>
      <p:sp>
        <p:nvSpPr>
          <p:cNvPr id="153" name="The model would be useful to promptly identify high-risk patients who might die within hours or days since ICU admission, so that resources can be efficiently allocated during the early stage of ICU stay."/>
          <p:cNvSpPr txBox="1"/>
          <p:nvPr/>
        </p:nvSpPr>
        <p:spPr>
          <a:xfrm>
            <a:off x="419441" y="5952319"/>
            <a:ext cx="12165918" cy="14224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The model would be useful to promptly identify high-risk patients who might die within hours or days since ICU admission, so that resources can be efficiently allocated during the early stage of ICU stay.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Source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DataSource</a:t>
            </a:r>
          </a:p>
        </p:txBody>
      </p:sp>
      <p:grpSp>
        <p:nvGrpSpPr>
          <p:cNvPr id="187" name="Group 2"/>
          <p:cNvGrpSpPr/>
          <p:nvPr/>
        </p:nvGrpSpPr>
        <p:grpSpPr>
          <a:xfrm>
            <a:off x="699599" y="5907486"/>
            <a:ext cx="4901723" cy="3096801"/>
            <a:chOff x="0" y="0"/>
            <a:chExt cx="4901722" cy="3096800"/>
          </a:xfrm>
        </p:grpSpPr>
        <p:grpSp>
          <p:nvGrpSpPr>
            <p:cNvPr id="181" name="Group 7"/>
            <p:cNvGrpSpPr/>
            <p:nvPr/>
          </p:nvGrpSpPr>
          <p:grpSpPr>
            <a:xfrm>
              <a:off x="0" y="0"/>
              <a:ext cx="4901723" cy="3096801"/>
              <a:chOff x="0" y="0"/>
              <a:chExt cx="4901722" cy="3096800"/>
            </a:xfrm>
          </p:grpSpPr>
          <p:grpSp>
            <p:nvGrpSpPr>
              <p:cNvPr id="160" name="Group 13"/>
              <p:cNvGrpSpPr/>
              <p:nvPr/>
            </p:nvGrpSpPr>
            <p:grpSpPr>
              <a:xfrm>
                <a:off x="0" y="0"/>
                <a:ext cx="1354918" cy="1358106"/>
                <a:chOff x="0" y="0"/>
                <a:chExt cx="1354917" cy="1358105"/>
              </a:xfrm>
            </p:grpSpPr>
            <p:sp>
              <p:nvSpPr>
                <p:cNvPr id="156" name="Circle: Hollow 97"/>
                <p:cNvSpPr/>
                <p:nvPr/>
              </p:nvSpPr>
              <p:spPr>
                <a:xfrm>
                  <a:off x="160867" y="110730"/>
                  <a:ext cx="1033183" cy="9827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511" y="10800"/>
                      </a:moveTo>
                      <a:cubicBezTo>
                        <a:pt x="2511" y="15307"/>
                        <a:pt x="6222" y="18960"/>
                        <a:pt x="10800" y="18960"/>
                      </a:cubicBezTo>
                      <a:cubicBezTo>
                        <a:pt x="15378" y="18960"/>
                        <a:pt x="19089" y="15307"/>
                        <a:pt x="19089" y="10800"/>
                      </a:cubicBezTo>
                      <a:cubicBezTo>
                        <a:pt x="19089" y="6293"/>
                        <a:pt x="15378" y="2640"/>
                        <a:pt x="10800" y="2640"/>
                      </a:cubicBezTo>
                      <a:cubicBezTo>
                        <a:pt x="6222" y="2640"/>
                        <a:pt x="2511" y="6293"/>
                        <a:pt x="2511" y="10800"/>
                      </a:cubicBezTo>
                      <a:close/>
                    </a:path>
                  </a:pathLst>
                </a:custGeom>
                <a:solidFill>
                  <a:srgbClr val="C9C3B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57" name="Block Arc 35"/>
                <p:cNvSpPr/>
                <p:nvPr/>
              </p:nvSpPr>
              <p:spPr>
                <a:xfrm rot="20700000">
                  <a:off x="266587" y="103416"/>
                  <a:ext cx="927772" cy="977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59" h="20746" fill="norm" stroke="1" extrusionOk="0">
                      <a:moveTo>
                        <a:pt x="11166" y="0"/>
                      </a:moveTo>
                      <a:cubicBezTo>
                        <a:pt x="17432" y="1020"/>
                        <a:pt x="21600" y="6453"/>
                        <a:pt x="20476" y="12137"/>
                      </a:cubicBezTo>
                      <a:cubicBezTo>
                        <a:pt x="19351" y="17820"/>
                        <a:pt x="13361" y="21600"/>
                        <a:pt x="7095" y="20580"/>
                      </a:cubicBezTo>
                      <a:cubicBezTo>
                        <a:pt x="4277" y="20122"/>
                        <a:pt x="1748" y="18728"/>
                        <a:pt x="0" y="16671"/>
                      </a:cubicBezTo>
                      <a:lnTo>
                        <a:pt x="2129" y="15183"/>
                      </a:lnTo>
                      <a:cubicBezTo>
                        <a:pt x="5154" y="18637"/>
                        <a:pt x="10742" y="19246"/>
                        <a:pt x="14609" y="16544"/>
                      </a:cubicBezTo>
                      <a:cubicBezTo>
                        <a:pt x="18476" y="13842"/>
                        <a:pt x="19158" y="8851"/>
                        <a:pt x="16133" y="5397"/>
                      </a:cubicBezTo>
                      <a:cubicBezTo>
                        <a:pt x="14781" y="3854"/>
                        <a:pt x="12838" y="2812"/>
                        <a:pt x="10678" y="2471"/>
                      </a:cubicBezTo>
                      <a:close/>
                    </a:path>
                  </a:pathLst>
                </a:custGeom>
                <a:solidFill>
                  <a:srgbClr val="89847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58" name="TextBox 36"/>
                <p:cNvSpPr txBox="1"/>
                <p:nvPr/>
              </p:nvSpPr>
              <p:spPr>
                <a:xfrm>
                  <a:off x="156687" y="403711"/>
                  <a:ext cx="1041544" cy="2565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defTabSz="914400">
                    <a:defRPr b="1" sz="1100">
                      <a:solidFill>
                        <a:srgbClr val="000000"/>
                      </a:solidFill>
                      <a:latin typeface="DAGGERSQUARE"/>
                      <a:ea typeface="DAGGERSQUARE"/>
                      <a:cs typeface="DAGGERSQUARE"/>
                      <a:sym typeface="DAGGERSQUARE"/>
                    </a:defRPr>
                  </a:lvl1pPr>
                </a:lstStyle>
                <a:p>
                  <a:pPr/>
                  <a:r>
                    <a:t>62.61%</a:t>
                  </a:r>
                </a:p>
              </p:txBody>
            </p:sp>
            <p:sp>
              <p:nvSpPr>
                <p:cNvPr id="159" name="TextBox 37"/>
                <p:cNvSpPr txBox="1"/>
                <p:nvPr/>
              </p:nvSpPr>
              <p:spPr>
                <a:xfrm>
                  <a:off x="0" y="1088867"/>
                  <a:ext cx="1354918" cy="2692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defTabSz="914400">
                    <a:defRPr b="1" sz="1200">
                      <a:solidFill>
                        <a:srgbClr val="000000"/>
                      </a:solidFill>
                      <a:latin typeface="DAGGERSQUARE"/>
                      <a:ea typeface="DAGGERSQUARE"/>
                      <a:cs typeface="DAGGERSQUARE"/>
                      <a:sym typeface="DAGGERSQUARE"/>
                    </a:defRPr>
                  </a:lvl1pPr>
                </a:lstStyle>
                <a:p>
                  <a:pPr/>
                  <a:r>
                    <a:t>Age</a:t>
                  </a:r>
                </a:p>
              </p:txBody>
            </p:sp>
          </p:grpSp>
          <p:grpSp>
            <p:nvGrpSpPr>
              <p:cNvPr id="164" name="Group 14"/>
              <p:cNvGrpSpPr/>
              <p:nvPr/>
            </p:nvGrpSpPr>
            <p:grpSpPr>
              <a:xfrm>
                <a:off x="1716774" y="592"/>
                <a:ext cx="1354918" cy="1357514"/>
                <a:chOff x="0" y="0"/>
                <a:chExt cx="1354917" cy="1357513"/>
              </a:xfrm>
            </p:grpSpPr>
            <p:sp>
              <p:nvSpPr>
                <p:cNvPr id="161" name="Circle: Hollow 93"/>
                <p:cNvSpPr/>
                <p:nvPr/>
              </p:nvSpPr>
              <p:spPr>
                <a:xfrm>
                  <a:off x="160867" y="110137"/>
                  <a:ext cx="1033183" cy="982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511" y="10800"/>
                      </a:moveTo>
                      <a:cubicBezTo>
                        <a:pt x="2511" y="15307"/>
                        <a:pt x="6222" y="18960"/>
                        <a:pt x="10800" y="18960"/>
                      </a:cubicBezTo>
                      <a:cubicBezTo>
                        <a:pt x="15378" y="18960"/>
                        <a:pt x="19089" y="15307"/>
                        <a:pt x="19089" y="10800"/>
                      </a:cubicBezTo>
                      <a:cubicBezTo>
                        <a:pt x="19089" y="6293"/>
                        <a:pt x="15378" y="2640"/>
                        <a:pt x="10800" y="2640"/>
                      </a:cubicBezTo>
                      <a:cubicBezTo>
                        <a:pt x="6222" y="2640"/>
                        <a:pt x="2511" y="6293"/>
                        <a:pt x="2511" y="10800"/>
                      </a:cubicBezTo>
                      <a:close/>
                    </a:path>
                  </a:pathLst>
                </a:custGeom>
                <a:solidFill>
                  <a:srgbClr val="C9C3B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62" name="Block Arc 32"/>
                <p:cNvSpPr/>
                <p:nvPr/>
              </p:nvSpPr>
              <p:spPr>
                <a:xfrm rot="20700000">
                  <a:off x="327123" y="95466"/>
                  <a:ext cx="866255" cy="9764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6" h="20721" fill="norm" stroke="1" extrusionOk="0">
                      <a:moveTo>
                        <a:pt x="10528" y="0"/>
                      </a:moveTo>
                      <a:cubicBezTo>
                        <a:pt x="17200" y="1058"/>
                        <a:pt x="21600" y="6515"/>
                        <a:pt x="20355" y="12187"/>
                      </a:cubicBezTo>
                      <a:cubicBezTo>
                        <a:pt x="19111" y="17859"/>
                        <a:pt x="12693" y="21600"/>
                        <a:pt x="6021" y="20542"/>
                      </a:cubicBezTo>
                      <a:cubicBezTo>
                        <a:pt x="3775" y="20185"/>
                        <a:pt x="1690" y="19304"/>
                        <a:pt x="0" y="17995"/>
                      </a:cubicBezTo>
                      <a:lnTo>
                        <a:pt x="1829" y="16288"/>
                      </a:lnTo>
                      <a:cubicBezTo>
                        <a:pt x="5793" y="19273"/>
                        <a:pt x="11893" y="18998"/>
                        <a:pt x="15454" y="15674"/>
                      </a:cubicBezTo>
                      <a:cubicBezTo>
                        <a:pt x="19014" y="12351"/>
                        <a:pt x="18686" y="7238"/>
                        <a:pt x="14721" y="4253"/>
                      </a:cubicBezTo>
                      <a:cubicBezTo>
                        <a:pt x="13397" y="3257"/>
                        <a:pt x="11770" y="2586"/>
                        <a:pt x="10020" y="2317"/>
                      </a:cubicBezTo>
                      <a:close/>
                    </a:path>
                  </a:pathLst>
                </a:custGeom>
                <a:solidFill>
                  <a:srgbClr val="6663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63" name="TextBox 33"/>
                <p:cNvSpPr txBox="1"/>
                <p:nvPr/>
              </p:nvSpPr>
              <p:spPr>
                <a:xfrm>
                  <a:off x="0" y="1088275"/>
                  <a:ext cx="1354918" cy="2692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defTabSz="914400">
                    <a:defRPr b="1" sz="1200">
                      <a:solidFill>
                        <a:srgbClr val="000000"/>
                      </a:solidFill>
                      <a:latin typeface="DAGGERSQUARE"/>
                      <a:ea typeface="DAGGERSQUARE"/>
                      <a:cs typeface="DAGGERSQUARE"/>
                      <a:sym typeface="DAGGERSQUARE"/>
                    </a:defRPr>
                  </a:lvl1pPr>
                </a:lstStyle>
                <a:p>
                  <a:pPr/>
                  <a:r>
                    <a:t>Gender</a:t>
                  </a:r>
                </a:p>
              </p:txBody>
            </p:sp>
          </p:grpSp>
          <p:grpSp>
            <p:nvGrpSpPr>
              <p:cNvPr id="168" name="Group 15"/>
              <p:cNvGrpSpPr/>
              <p:nvPr/>
            </p:nvGrpSpPr>
            <p:grpSpPr>
              <a:xfrm>
                <a:off x="3418921" y="6112"/>
                <a:ext cx="1371979" cy="1341274"/>
                <a:chOff x="0" y="0"/>
                <a:chExt cx="1371978" cy="1341273"/>
              </a:xfrm>
            </p:grpSpPr>
            <p:sp>
              <p:nvSpPr>
                <p:cNvPr id="165" name="Circle: Hollow 89"/>
                <p:cNvSpPr/>
                <p:nvPr/>
              </p:nvSpPr>
              <p:spPr>
                <a:xfrm>
                  <a:off x="160867" y="104618"/>
                  <a:ext cx="1033184" cy="9827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511" y="10800"/>
                      </a:moveTo>
                      <a:cubicBezTo>
                        <a:pt x="2511" y="15307"/>
                        <a:pt x="6222" y="18960"/>
                        <a:pt x="10800" y="18960"/>
                      </a:cubicBezTo>
                      <a:cubicBezTo>
                        <a:pt x="15378" y="18960"/>
                        <a:pt x="19089" y="15307"/>
                        <a:pt x="19089" y="10800"/>
                      </a:cubicBezTo>
                      <a:cubicBezTo>
                        <a:pt x="19089" y="6293"/>
                        <a:pt x="15378" y="2640"/>
                        <a:pt x="10800" y="2640"/>
                      </a:cubicBezTo>
                      <a:cubicBezTo>
                        <a:pt x="6222" y="2640"/>
                        <a:pt x="2511" y="6293"/>
                        <a:pt x="2511" y="10800"/>
                      </a:cubicBezTo>
                      <a:close/>
                    </a:path>
                  </a:pathLst>
                </a:custGeom>
                <a:solidFill>
                  <a:srgbClr val="C9C3B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66" name="Block Arc 29"/>
                <p:cNvSpPr/>
                <p:nvPr/>
              </p:nvSpPr>
              <p:spPr>
                <a:xfrm rot="18000000">
                  <a:off x="262421" y="212224"/>
                  <a:ext cx="984761" cy="8567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58" h="19933" fill="norm" stroke="1" extrusionOk="0">
                      <a:moveTo>
                        <a:pt x="17832" y="1224"/>
                      </a:moveTo>
                      <a:cubicBezTo>
                        <a:pt x="20805" y="6764"/>
                        <a:pt x="19587" y="14239"/>
                        <a:pt x="15112" y="17919"/>
                      </a:cubicBezTo>
                      <a:cubicBezTo>
                        <a:pt x="10637" y="21600"/>
                        <a:pt x="4599" y="20093"/>
                        <a:pt x="1625" y="14553"/>
                      </a:cubicBezTo>
                      <a:cubicBezTo>
                        <a:pt x="-795" y="10044"/>
                        <a:pt x="-487" y="4090"/>
                        <a:pt x="2378" y="0"/>
                      </a:cubicBezTo>
                      <a:lnTo>
                        <a:pt x="3971" y="1710"/>
                      </a:lnTo>
                      <a:cubicBezTo>
                        <a:pt x="1252" y="5701"/>
                        <a:pt x="1626" y="11702"/>
                        <a:pt x="4805" y="15114"/>
                      </a:cubicBezTo>
                      <a:cubicBezTo>
                        <a:pt x="7985" y="18527"/>
                        <a:pt x="12767" y="18058"/>
                        <a:pt x="15486" y="14067"/>
                      </a:cubicBezTo>
                      <a:cubicBezTo>
                        <a:pt x="17675" y="10855"/>
                        <a:pt x="17911" y="6214"/>
                        <a:pt x="16064" y="2678"/>
                      </a:cubicBezTo>
                      <a:close/>
                    </a:path>
                  </a:pathLst>
                </a:custGeom>
                <a:solidFill>
                  <a:srgbClr val="89847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67" name="TextBox 30"/>
                <p:cNvSpPr txBox="1"/>
                <p:nvPr/>
              </p:nvSpPr>
              <p:spPr>
                <a:xfrm>
                  <a:off x="0" y="1072035"/>
                  <a:ext cx="1354918" cy="2692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defTabSz="914400">
                    <a:defRPr b="1" sz="1200">
                      <a:solidFill>
                        <a:srgbClr val="000000"/>
                      </a:solidFill>
                      <a:latin typeface="DAGGERSQUARE"/>
                      <a:ea typeface="DAGGERSQUARE"/>
                      <a:cs typeface="DAGGERSQUARE"/>
                      <a:sym typeface="DAGGERSQUARE"/>
                    </a:defRPr>
                  </a:lvl1pPr>
                </a:lstStyle>
                <a:p>
                  <a:pPr/>
                  <a:r>
                    <a:t>Ethnicity</a:t>
                  </a:r>
                </a:p>
              </p:txBody>
            </p:sp>
          </p:grpSp>
          <p:grpSp>
            <p:nvGrpSpPr>
              <p:cNvPr id="172" name="Group 16"/>
              <p:cNvGrpSpPr/>
              <p:nvPr/>
            </p:nvGrpSpPr>
            <p:grpSpPr>
              <a:xfrm>
                <a:off x="15447" y="1513889"/>
                <a:ext cx="1354919" cy="1405112"/>
                <a:chOff x="0" y="0"/>
                <a:chExt cx="1354917" cy="1405110"/>
              </a:xfrm>
            </p:grpSpPr>
            <p:sp>
              <p:nvSpPr>
                <p:cNvPr id="169" name="Circle: Hollow 85"/>
                <p:cNvSpPr/>
                <p:nvPr/>
              </p:nvSpPr>
              <p:spPr>
                <a:xfrm>
                  <a:off x="145419" y="118306"/>
                  <a:ext cx="1033184" cy="982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511" y="10800"/>
                      </a:moveTo>
                      <a:cubicBezTo>
                        <a:pt x="2511" y="15307"/>
                        <a:pt x="6222" y="18960"/>
                        <a:pt x="10800" y="18960"/>
                      </a:cubicBezTo>
                      <a:cubicBezTo>
                        <a:pt x="15378" y="18960"/>
                        <a:pt x="19089" y="15307"/>
                        <a:pt x="19089" y="10800"/>
                      </a:cubicBezTo>
                      <a:cubicBezTo>
                        <a:pt x="19089" y="6293"/>
                        <a:pt x="15378" y="2640"/>
                        <a:pt x="10800" y="2640"/>
                      </a:cubicBezTo>
                      <a:cubicBezTo>
                        <a:pt x="6222" y="2640"/>
                        <a:pt x="2511" y="6293"/>
                        <a:pt x="2511" y="10800"/>
                      </a:cubicBezTo>
                      <a:close/>
                    </a:path>
                  </a:pathLst>
                </a:custGeom>
                <a:solidFill>
                  <a:srgbClr val="C9C3B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0" name="Block Arc 26"/>
                <p:cNvSpPr/>
                <p:nvPr/>
              </p:nvSpPr>
              <p:spPr>
                <a:xfrm rot="900000">
                  <a:off x="144388" y="117207"/>
                  <a:ext cx="1035382" cy="9849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09" h="19260" fill="norm" stroke="1" extrusionOk="0">
                      <a:moveTo>
                        <a:pt x="6977" y="475"/>
                      </a:moveTo>
                      <a:cubicBezTo>
                        <a:pt x="12282" y="-1170"/>
                        <a:pt x="17983" y="1595"/>
                        <a:pt x="19710" y="6651"/>
                      </a:cubicBezTo>
                      <a:cubicBezTo>
                        <a:pt x="21437" y="11706"/>
                        <a:pt x="18536" y="17139"/>
                        <a:pt x="13230" y="18785"/>
                      </a:cubicBezTo>
                      <a:cubicBezTo>
                        <a:pt x="7924" y="20430"/>
                        <a:pt x="2223" y="17665"/>
                        <a:pt x="496" y="12609"/>
                      </a:cubicBezTo>
                      <a:cubicBezTo>
                        <a:pt x="-121" y="10802"/>
                        <a:pt x="-163" y="8861"/>
                        <a:pt x="375" y="7031"/>
                      </a:cubicBezTo>
                      <a:lnTo>
                        <a:pt x="2594" y="7624"/>
                      </a:lnTo>
                      <a:cubicBezTo>
                        <a:pt x="1413" y="11516"/>
                        <a:pt x="3818" y="15570"/>
                        <a:pt x="7966" y="16678"/>
                      </a:cubicBezTo>
                      <a:cubicBezTo>
                        <a:pt x="12113" y="17786"/>
                        <a:pt x="16432" y="15528"/>
                        <a:pt x="17613" y="11636"/>
                      </a:cubicBezTo>
                      <a:cubicBezTo>
                        <a:pt x="18793" y="7744"/>
                        <a:pt x="16388" y="3690"/>
                        <a:pt x="12241" y="2582"/>
                      </a:cubicBezTo>
                      <a:cubicBezTo>
                        <a:pt x="10760" y="2187"/>
                        <a:pt x="9187" y="2211"/>
                        <a:pt x="7720" y="2652"/>
                      </a:cubicBezTo>
                      <a:close/>
                    </a:path>
                  </a:pathLst>
                </a:custGeom>
                <a:solidFill>
                  <a:srgbClr val="89847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1" name="TextBox 27"/>
                <p:cNvSpPr txBox="1"/>
                <p:nvPr/>
              </p:nvSpPr>
              <p:spPr>
                <a:xfrm>
                  <a:off x="0" y="1135872"/>
                  <a:ext cx="1354918" cy="2692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defTabSz="914400">
                    <a:defRPr b="1" sz="1200">
                      <a:solidFill>
                        <a:srgbClr val="000000"/>
                      </a:solidFill>
                      <a:latin typeface="DAGGERSQUARE"/>
                      <a:ea typeface="DAGGERSQUARE"/>
                      <a:cs typeface="DAGGERSQUARE"/>
                      <a:sym typeface="DAGGERSQUARE"/>
                    </a:defRPr>
                  </a:lvl1pPr>
                </a:lstStyle>
                <a:p>
                  <a:pPr/>
                  <a:r>
                    <a:t>Admission type</a:t>
                  </a:r>
                </a:p>
              </p:txBody>
            </p:sp>
          </p:grpSp>
          <p:grpSp>
            <p:nvGrpSpPr>
              <p:cNvPr id="176" name="Group 17"/>
              <p:cNvGrpSpPr/>
              <p:nvPr/>
            </p:nvGrpSpPr>
            <p:grpSpPr>
              <a:xfrm>
                <a:off x="1732222" y="1599843"/>
                <a:ext cx="1354919" cy="1496958"/>
                <a:chOff x="0" y="0"/>
                <a:chExt cx="1354917" cy="1496956"/>
              </a:xfrm>
            </p:grpSpPr>
            <p:sp>
              <p:nvSpPr>
                <p:cNvPr id="173" name="Circle: Hollow 81"/>
                <p:cNvSpPr/>
                <p:nvPr/>
              </p:nvSpPr>
              <p:spPr>
                <a:xfrm>
                  <a:off x="145419" y="32352"/>
                  <a:ext cx="1033184" cy="982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511" y="10800"/>
                      </a:moveTo>
                      <a:cubicBezTo>
                        <a:pt x="2511" y="15307"/>
                        <a:pt x="6222" y="18960"/>
                        <a:pt x="10800" y="18960"/>
                      </a:cubicBezTo>
                      <a:cubicBezTo>
                        <a:pt x="15378" y="18960"/>
                        <a:pt x="19089" y="15307"/>
                        <a:pt x="19089" y="10800"/>
                      </a:cubicBezTo>
                      <a:cubicBezTo>
                        <a:pt x="19089" y="6293"/>
                        <a:pt x="15378" y="2640"/>
                        <a:pt x="10800" y="2640"/>
                      </a:cubicBezTo>
                      <a:cubicBezTo>
                        <a:pt x="6222" y="2640"/>
                        <a:pt x="2511" y="6293"/>
                        <a:pt x="2511" y="10800"/>
                      </a:cubicBezTo>
                      <a:close/>
                    </a:path>
                  </a:pathLst>
                </a:custGeom>
                <a:solidFill>
                  <a:srgbClr val="C9C3B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4" name="Block Arc 23"/>
                <p:cNvSpPr/>
                <p:nvPr/>
              </p:nvSpPr>
              <p:spPr>
                <a:xfrm rot="15300000">
                  <a:off x="641296" y="25805"/>
                  <a:ext cx="172483" cy="1551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5646"/>
                      </a:moveTo>
                      <a:cubicBezTo>
                        <a:pt x="20315" y="11202"/>
                        <a:pt x="18466" y="16558"/>
                        <a:pt x="16091" y="21600"/>
                      </a:cubicBezTo>
                      <a:lnTo>
                        <a:pt x="0" y="11245"/>
                      </a:lnTo>
                      <a:cubicBezTo>
                        <a:pt x="1609" y="7685"/>
                        <a:pt x="2860" y="3910"/>
                        <a:pt x="3727" y="0"/>
                      </a:cubicBezTo>
                      <a:close/>
                    </a:path>
                  </a:pathLst>
                </a:custGeom>
                <a:solidFill>
                  <a:srgbClr val="89847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5" name="TextBox 24"/>
                <p:cNvSpPr txBox="1"/>
                <p:nvPr/>
              </p:nvSpPr>
              <p:spPr>
                <a:xfrm>
                  <a:off x="0" y="1049918"/>
                  <a:ext cx="1354918" cy="4470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defTabSz="914400">
                    <a:defRPr b="1" sz="1200">
                      <a:solidFill>
                        <a:srgbClr val="000000"/>
                      </a:solidFill>
                      <a:latin typeface="DAGGERSQUARE"/>
                      <a:ea typeface="DAGGERSQUARE"/>
                      <a:cs typeface="DAGGERSQUARE"/>
                      <a:sym typeface="DAGGERSQUARE"/>
                    </a:defRPr>
                  </a:lvl1pPr>
                </a:lstStyle>
                <a:p>
                  <a:pPr/>
                  <a:r>
                    <a:t>Number of ICU stays</a:t>
                  </a:r>
                </a:p>
              </p:txBody>
            </p:sp>
          </p:grpSp>
          <p:grpSp>
            <p:nvGrpSpPr>
              <p:cNvPr id="180" name="Group 18"/>
              <p:cNvGrpSpPr/>
              <p:nvPr/>
            </p:nvGrpSpPr>
            <p:grpSpPr>
              <a:xfrm>
                <a:off x="3434369" y="1566173"/>
                <a:ext cx="1467354" cy="1530627"/>
                <a:chOff x="0" y="0"/>
                <a:chExt cx="1467353" cy="1530626"/>
              </a:xfrm>
            </p:grpSpPr>
            <p:sp>
              <p:nvSpPr>
                <p:cNvPr id="177" name="Circle: Hollow 77"/>
                <p:cNvSpPr/>
                <p:nvPr/>
              </p:nvSpPr>
              <p:spPr>
                <a:xfrm>
                  <a:off x="145420" y="66022"/>
                  <a:ext cx="1033183" cy="982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511" y="10800"/>
                      </a:moveTo>
                      <a:cubicBezTo>
                        <a:pt x="2511" y="15307"/>
                        <a:pt x="6222" y="18960"/>
                        <a:pt x="10800" y="18960"/>
                      </a:cubicBezTo>
                      <a:cubicBezTo>
                        <a:pt x="15378" y="18960"/>
                        <a:pt x="19089" y="15307"/>
                        <a:pt x="19089" y="10800"/>
                      </a:cubicBezTo>
                      <a:cubicBezTo>
                        <a:pt x="19089" y="6293"/>
                        <a:pt x="15378" y="2640"/>
                        <a:pt x="10800" y="2640"/>
                      </a:cubicBezTo>
                      <a:cubicBezTo>
                        <a:pt x="6222" y="2640"/>
                        <a:pt x="2511" y="6293"/>
                        <a:pt x="2511" y="10800"/>
                      </a:cubicBezTo>
                      <a:close/>
                    </a:path>
                  </a:pathLst>
                </a:custGeom>
                <a:solidFill>
                  <a:srgbClr val="C9C3B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8" name="Block Arc 20"/>
                <p:cNvSpPr/>
                <p:nvPr/>
              </p:nvSpPr>
              <p:spPr>
                <a:xfrm rot="18000000">
                  <a:off x="723160" y="-24178"/>
                  <a:ext cx="157798" cy="3700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45" h="21600" fill="norm" stroke="1" extrusionOk="0">
                      <a:moveTo>
                        <a:pt x="11271" y="0"/>
                      </a:moveTo>
                      <a:cubicBezTo>
                        <a:pt x="19061" y="6511"/>
                        <a:pt x="21600" y="14217"/>
                        <a:pt x="18388" y="21600"/>
                      </a:cubicBezTo>
                      <a:lnTo>
                        <a:pt x="5475" y="20248"/>
                      </a:lnTo>
                      <a:cubicBezTo>
                        <a:pt x="7936" y="14439"/>
                        <a:pt x="5986" y="8382"/>
                        <a:pt x="0" y="3244"/>
                      </a:cubicBezTo>
                      <a:close/>
                    </a:path>
                  </a:pathLst>
                </a:custGeom>
                <a:solidFill>
                  <a:srgbClr val="89847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000">
                      <a:solidFill>
                        <a:srgbClr val="558ED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9" name="TextBox 21"/>
                <p:cNvSpPr txBox="1"/>
                <p:nvPr/>
              </p:nvSpPr>
              <p:spPr>
                <a:xfrm>
                  <a:off x="0" y="1083588"/>
                  <a:ext cx="1467354" cy="4470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defTabSz="914400">
                    <a:defRPr b="1" sz="1200">
                      <a:solidFill>
                        <a:srgbClr val="000000"/>
                      </a:solidFill>
                      <a:latin typeface="DAGGERSQUARE"/>
                      <a:ea typeface="DAGGERSQUARE"/>
                      <a:cs typeface="DAGGERSQUARE"/>
                      <a:sym typeface="DAGGERSQUARE"/>
                    </a:defRPr>
                  </a:lvl1pPr>
                </a:lstStyle>
                <a:p>
                  <a:pPr/>
                  <a:r>
                    <a:t>In-hospital mortality ratio</a:t>
                  </a:r>
                </a:p>
              </p:txBody>
            </p:sp>
          </p:grpSp>
        </p:grpSp>
        <p:sp>
          <p:nvSpPr>
            <p:cNvPr id="182" name="TextBox 8"/>
            <p:cNvSpPr txBox="1"/>
            <p:nvPr/>
          </p:nvSpPr>
          <p:spPr>
            <a:xfrm>
              <a:off x="1868328" y="449870"/>
              <a:ext cx="1165065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b="1" sz="1100">
                  <a:solidFill>
                    <a:srgbClr val="000000"/>
                  </a:solidFill>
                  <a:latin typeface="DAGGERSQUARE"/>
                  <a:ea typeface="DAGGERSQUARE"/>
                  <a:cs typeface="DAGGERSQUARE"/>
                  <a:sym typeface="DAGGERSQUARE"/>
                </a:defRPr>
              </a:lvl1pPr>
            </a:lstStyle>
            <a:p>
              <a:pPr/>
              <a:r>
                <a:t>57.79%</a:t>
              </a:r>
            </a:p>
          </p:txBody>
        </p:sp>
        <p:sp>
          <p:nvSpPr>
            <p:cNvPr id="183" name="TextBox 9"/>
            <p:cNvSpPr txBox="1"/>
            <p:nvPr/>
          </p:nvSpPr>
          <p:spPr>
            <a:xfrm>
              <a:off x="3566461" y="449870"/>
              <a:ext cx="1114222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b="1" sz="1100">
                  <a:solidFill>
                    <a:srgbClr val="000000"/>
                  </a:solidFill>
                  <a:latin typeface="DAGGERSQUARE"/>
                  <a:ea typeface="DAGGERSQUARE"/>
                  <a:cs typeface="DAGGERSQUARE"/>
                  <a:sym typeface="DAGGERSQUARE"/>
                </a:defRPr>
              </a:lvl1pPr>
            </a:lstStyle>
            <a:p>
              <a:pPr/>
              <a:r>
                <a:t>71%</a:t>
              </a:r>
            </a:p>
          </p:txBody>
        </p:sp>
        <p:sp>
          <p:nvSpPr>
            <p:cNvPr id="184" name="TextBox 10"/>
            <p:cNvSpPr txBox="1"/>
            <p:nvPr/>
          </p:nvSpPr>
          <p:spPr>
            <a:xfrm>
              <a:off x="88778" y="1957751"/>
              <a:ext cx="1165066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b="1" sz="1100">
                  <a:solidFill>
                    <a:srgbClr val="000000"/>
                  </a:solidFill>
                  <a:latin typeface="DAGGERSQUARE"/>
                  <a:ea typeface="DAGGERSQUARE"/>
                  <a:cs typeface="DAGGERSQUARE"/>
                  <a:sym typeface="DAGGERSQUARE"/>
                </a:defRPr>
              </a:lvl1pPr>
            </a:lstStyle>
            <a:p>
              <a:pPr/>
              <a:r>
                <a:t>82.31%</a:t>
              </a:r>
            </a:p>
          </p:txBody>
        </p:sp>
        <p:sp>
          <p:nvSpPr>
            <p:cNvPr id="185" name="TextBox 11"/>
            <p:cNvSpPr txBox="1"/>
            <p:nvPr/>
          </p:nvSpPr>
          <p:spPr>
            <a:xfrm>
              <a:off x="1868328" y="1957751"/>
              <a:ext cx="1165065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b="1" sz="1100">
                  <a:solidFill>
                    <a:srgbClr val="000000"/>
                  </a:solidFill>
                  <a:latin typeface="DAGGERSQUARE"/>
                  <a:ea typeface="DAGGERSQUARE"/>
                  <a:cs typeface="DAGGERSQUARE"/>
                  <a:sym typeface="DAGGERSQUARE"/>
                </a:defRPr>
              </a:lvl1pPr>
            </a:lstStyle>
            <a:p>
              <a:pPr/>
              <a:r>
                <a:t>1.37%</a:t>
              </a:r>
            </a:p>
          </p:txBody>
        </p:sp>
        <p:sp>
          <p:nvSpPr>
            <p:cNvPr id="186" name="TextBox 12"/>
            <p:cNvSpPr txBox="1"/>
            <p:nvPr/>
          </p:nvSpPr>
          <p:spPr>
            <a:xfrm>
              <a:off x="3541040" y="1957751"/>
              <a:ext cx="1165065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b="1" sz="1100">
                  <a:solidFill>
                    <a:srgbClr val="000000"/>
                  </a:solidFill>
                  <a:latin typeface="DAGGERSQUARE"/>
                  <a:ea typeface="DAGGERSQUARE"/>
                  <a:cs typeface="DAGGERSQUARE"/>
                  <a:sym typeface="DAGGERSQUARE"/>
                </a:defRPr>
              </a:lvl1pPr>
            </a:lstStyle>
            <a:p>
              <a:pPr/>
              <a:r>
                <a:t>11.62%</a:t>
              </a:r>
            </a:p>
          </p:txBody>
        </p:sp>
      </p:grpSp>
      <p:sp>
        <p:nvSpPr>
          <p:cNvPr id="188" name="TextBox 38"/>
          <p:cNvSpPr txBox="1"/>
          <p:nvPr/>
        </p:nvSpPr>
        <p:spPr>
          <a:xfrm>
            <a:off x="503753" y="2178050"/>
            <a:ext cx="11997295" cy="3632200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MIMIC-III is a freely-accessible database of ICU data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A total of 26 dataset in the MIMIC-III database consists of 61,532 distinct ICU stays of 46,520 unique patients. 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To form our study population, we have included all ICU stays to analyze the data of unusual short stays and only consider all patients. 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The final study population covered 49,632 ICU stays of 36,343 patients. 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5,718 records consisted of in-hospital mortality information.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Below chart provides summary statistics of the study population.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Their average death time since ICU admission is 9.57 days, maximum death time is 206.38 days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and minimum death time is 0 day.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More information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https://mimic.physionet.org/</a:t>
            </a:r>
            <a:r>
              <a:t> 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0871" y="6064289"/>
            <a:ext cx="6955453" cy="3004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6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  <p:bldP build="whole" bldLvl="1" animBg="1" rev="0" advAuto="0" spid="18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0262" y="6990684"/>
            <a:ext cx="8377288" cy="2387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60" y="7015595"/>
            <a:ext cx="6172157" cy="233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Environment Set Up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Environment Set Up</a:t>
            </a:r>
          </a:p>
        </p:txBody>
      </p:sp>
      <p:sp>
        <p:nvSpPr>
          <p:cNvPr id="194" name="TextBox 38"/>
          <p:cNvSpPr txBox="1"/>
          <p:nvPr/>
        </p:nvSpPr>
        <p:spPr>
          <a:xfrm>
            <a:off x="541884" y="2336800"/>
            <a:ext cx="11997294" cy="4622800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The MIT Laboratory of Computational Physiology (LCP) is hosting the MIMIC-III dataset on the AWS cloud through the AWS Public Dataset program.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A data transformation job using AWS Glue was used to convert the original MIMIC-III CSV dataset to Apache Parquet.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Apache Parquet stores data by column, so queries that fetch specific columns can run without reading the whole table.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The data was then stored as tables in AWS Athena from where the data can be easily accessed by Python jupyter notebooks which were setup in AWS Amazon Sage-maker.</a:t>
            </a: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156633" indent="-156633" algn="l">
              <a:buSzPct val="75000"/>
              <a:buChar char="•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Machine learning using Python 3.6 on AWS Amazon Sage maker notebook instance ’ml.t3.large’ was used to host and implement the ML model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6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mplementation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Implementation</a:t>
            </a:r>
          </a:p>
        </p:txBody>
      </p:sp>
      <p:pic>
        <p:nvPicPr>
          <p:cNvPr id="197" name="page7image1356736.png" descr="page7image13567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747" y="4774701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ge7image1346176.png" descr="page7image134617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113" y="4411976"/>
            <a:ext cx="3665736" cy="3665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ge7image1356544.png" descr="page7image13565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342" y="7650528"/>
            <a:ext cx="2842144" cy="1195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ge7image1354048.png" descr="page7image13540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2912" y="6945010"/>
            <a:ext cx="2842143" cy="725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ge7image1349248.png" descr="page7image134924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34061" y="3925099"/>
            <a:ext cx="2976860" cy="1272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ge7image1354240.png" descr="page7image135424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34011" y="3288124"/>
            <a:ext cx="2976859" cy="73908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tage 1: Feature Engineering"/>
          <p:cNvSpPr txBox="1"/>
          <p:nvPr/>
        </p:nvSpPr>
        <p:spPr>
          <a:xfrm>
            <a:off x="2302536" y="3429014"/>
            <a:ext cx="263991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18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Stage 1:</a:t>
            </a:r>
            <a:br/>
            <a:r>
              <a:t>Feature Engineering </a:t>
            </a:r>
          </a:p>
        </p:txBody>
      </p:sp>
      <p:sp>
        <p:nvSpPr>
          <p:cNvPr id="204" name="Stage 2: Machine Learning Model"/>
          <p:cNvSpPr txBox="1"/>
          <p:nvPr/>
        </p:nvSpPr>
        <p:spPr>
          <a:xfrm>
            <a:off x="494083" y="6951956"/>
            <a:ext cx="296666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1800">
                <a:solidFill>
                  <a:srgbClr val="FFFFFF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Stage 2:</a:t>
            </a:r>
            <a:br/>
            <a:r>
              <a:t>Machine Learning Model </a:t>
            </a:r>
          </a:p>
        </p:txBody>
      </p:sp>
      <p:sp>
        <p:nvSpPr>
          <p:cNvPr id="205" name="AWS Athena on Amazon AWS"/>
          <p:cNvSpPr txBox="1"/>
          <p:nvPr/>
        </p:nvSpPr>
        <p:spPr>
          <a:xfrm>
            <a:off x="2134571" y="4090199"/>
            <a:ext cx="2975841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AWS Athena on Amazon AWS</a:t>
            </a:r>
          </a:p>
        </p:txBody>
      </p:sp>
      <p:sp>
        <p:nvSpPr>
          <p:cNvPr id="206" name="Python 3.6 on Amazon Sage Maker."/>
          <p:cNvSpPr txBox="1"/>
          <p:nvPr/>
        </p:nvSpPr>
        <p:spPr>
          <a:xfrm>
            <a:off x="609489" y="7689558"/>
            <a:ext cx="273585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Python 3.6 on Amazon Sage Maker.</a:t>
            </a:r>
          </a:p>
        </p:txBody>
      </p:sp>
      <p:pic>
        <p:nvPicPr>
          <p:cNvPr id="207" name="page7image1349824.png" descr="page7image134982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-25400" y="4295943"/>
            <a:ext cx="4406900" cy="365760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● The project has been implemented in 2 stages.…"/>
          <p:cNvSpPr txBox="1"/>
          <p:nvPr/>
        </p:nvSpPr>
        <p:spPr>
          <a:xfrm>
            <a:off x="5654313" y="3245788"/>
            <a:ext cx="6890516" cy="5426349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● </a:t>
            </a:r>
            <a:r>
              <a:rPr>
                <a:latin typeface="Palatino"/>
                <a:ea typeface="Palatino"/>
                <a:cs typeface="Palatino"/>
                <a:sym typeface="Palatino"/>
              </a:rPr>
              <a:t>The project has been implemented in 2 stages.</a:t>
            </a:r>
            <a:endParaRPr>
              <a:latin typeface="Palatino"/>
              <a:ea typeface="Palatino"/>
              <a:cs typeface="Palatino"/>
              <a:sym typeface="Palatino"/>
            </a:endParaRP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algn="l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●  </a:t>
            </a:r>
            <a:r>
              <a:rPr>
                <a:latin typeface="Palatino"/>
                <a:ea typeface="Palatino"/>
                <a:cs typeface="Palatino"/>
                <a:sym typeface="Palatino"/>
              </a:rPr>
              <a:t>A data transformation job using spark and </a:t>
            </a:r>
            <a:endParaRPr sz="1200">
              <a:latin typeface="Palatino"/>
              <a:ea typeface="Palatino"/>
              <a:cs typeface="Palatino"/>
              <a:sym typeface="Palatino"/>
            </a:endParaRP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AWS Glue was used to convert the CSV files into Apache Parquet format ,which is optimized for modern data processing technologies such as Athena 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br/>
            <a:r>
              <a:rPr>
                <a:latin typeface="Arial"/>
                <a:ea typeface="Arial"/>
                <a:cs typeface="Arial"/>
                <a:sym typeface="Arial"/>
              </a:rPr>
              <a:t>●  </a:t>
            </a:r>
            <a:r>
              <a:t>Data output in Stage 1 was used as feature input for the model training in Stage 2. 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br/>
            <a:r>
              <a:rPr>
                <a:latin typeface="Arial"/>
                <a:ea typeface="Arial"/>
                <a:cs typeface="Arial"/>
                <a:sym typeface="Arial"/>
              </a:rPr>
              <a:t>●  </a:t>
            </a:r>
            <a:r>
              <a:t>Python 3.6 on AWS Amazon Sage maker notebook instance ’ml.t3.large’ was used to host and implement the ML model code. 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br/>
            <a:r>
              <a:rPr>
                <a:latin typeface="Arial"/>
                <a:ea typeface="Arial"/>
                <a:cs typeface="Arial"/>
                <a:sym typeface="Arial"/>
              </a:rPr>
              <a:t>●  </a:t>
            </a:r>
            <a:r>
              <a:t>The development process was iterative.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eature Engineering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b="1" sz="5500"/>
              <a:t>Feature Engineering</a:t>
            </a:r>
          </a:p>
        </p:txBody>
      </p:sp>
      <p:sp>
        <p:nvSpPr>
          <p:cNvPr id="211" name="For each ICU stay, we have extracted data from the first 6 hours, 12 hours and 18 hours since ICU admission.…"/>
          <p:cNvSpPr txBox="1"/>
          <p:nvPr/>
        </p:nvSpPr>
        <p:spPr>
          <a:xfrm>
            <a:off x="507999" y="2724149"/>
            <a:ext cx="11988803" cy="65786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6633" indent="-156633" algn="l">
              <a:buSzPct val="75000"/>
              <a:buChar char="●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For each ICU stay, we have extracted data from the first 6 hours, 12 hours and 18 hours since ICU admission.</a:t>
            </a:r>
          </a:p>
          <a:p>
            <a:pPr marL="156633" indent="-156633" algn="l">
              <a:buSzPct val="75000"/>
              <a:buChar char="●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156633" indent="-156633" algn="l">
              <a:buSzPct val="75000"/>
              <a:buChar char="●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 There are altogether 123 extracted features covering 5 static variables and 40 physiological variables.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156633" indent="-156633" algn="l">
              <a:buSzPct val="75000"/>
              <a:buChar char="●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 The static variables includes :</a:t>
            </a:r>
          </a:p>
          <a:p>
            <a:pPr lvl="2"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      	○  Admission type </a:t>
            </a:r>
            <a:br/>
            <a:r>
              <a:t>         ○  Number of ICU stays </a:t>
            </a:r>
            <a:br/>
            <a:r>
              <a:t>         ○  Demographic features such as age, gender and ethnicity</a:t>
            </a:r>
          </a:p>
          <a:p>
            <a:pPr lvl="2" algn="l">
              <a:defRPr sz="1200">
                <a:latin typeface="Times"/>
                <a:ea typeface="Times"/>
                <a:cs typeface="Times"/>
                <a:sym typeface="Times"/>
              </a:defRPr>
            </a:pPr>
          </a:p>
          <a:p>
            <a:pPr marL="156633" indent="-156633" algn="l">
              <a:buSzPct val="75000"/>
              <a:buChar char="●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The temporal data of physiological variables includes :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  	○  patients’ vital signs e.g. heart rate and blood pressure </a:t>
            </a:r>
            <a:br/>
            <a:r>
              <a:rPr sz="1200">
                <a:latin typeface="Times"/>
                <a:ea typeface="Times"/>
                <a:cs typeface="Times"/>
                <a:sym typeface="Times"/>
              </a:rPr>
              <a:t>               </a:t>
            </a:r>
            <a:r>
              <a:t>○  Glasgow coma scale </a:t>
            </a:r>
            <a:br/>
            <a:r>
              <a:t>         ○  blood gases and chemistry values 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         ○  laboratory results </a:t>
            </a:r>
            <a:br/>
            <a:r>
              <a:t>         ○  urine output </a:t>
            </a:r>
          </a:p>
          <a:p>
            <a:pPr algn="l"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156633" indent="-156633" algn="l">
              <a:buSzPct val="75000"/>
              <a:buChar char="●"/>
              <a:defRPr b="1" sz="2000">
                <a:latin typeface="Palatino"/>
                <a:ea typeface="Palatino"/>
                <a:cs typeface="Palatino"/>
                <a:sym typeface="Palatino"/>
              </a:defRPr>
            </a:pPr>
            <a:r>
              <a:t>Most of the temporal variables were aggregated by maximum, minimum, and average during the specified timeframe, except that urine output was aggregated by sum.</a:t>
            </a:r>
            <a:br/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age12image33221120.png" descr="page12image332211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7222" y="3515195"/>
            <a:ext cx="6270392" cy="5107337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Machine Learning Model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1" sz="55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Machine Learning Model </a:t>
            </a:r>
          </a:p>
        </p:txBody>
      </p:sp>
      <p:pic>
        <p:nvPicPr>
          <p:cNvPr id="215" name="page12image1679808.png" descr="page12image16798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559" y="3479800"/>
            <a:ext cx="6124247" cy="509093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ext"/>
          <p:cNvSpPr txBox="1"/>
          <p:nvPr/>
        </p:nvSpPr>
        <p:spPr>
          <a:xfrm>
            <a:off x="4959350" y="3496309"/>
            <a:ext cx="152400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17" name="page12image33224592.png" descr="page12image3322459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55606" y="4993433"/>
            <a:ext cx="1106775" cy="110677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ext"/>
          <p:cNvSpPr txBox="1"/>
          <p:nvPr/>
        </p:nvSpPr>
        <p:spPr>
          <a:xfrm>
            <a:off x="6318250" y="4594859"/>
            <a:ext cx="152400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19" name="Text"/>
          <p:cNvSpPr txBox="1"/>
          <p:nvPr/>
        </p:nvSpPr>
        <p:spPr>
          <a:xfrm>
            <a:off x="7878101" y="4296409"/>
            <a:ext cx="152401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20" name="page12image1679808.png" descr="page12image16798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1953" y="3794731"/>
            <a:ext cx="3855237" cy="3204765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Phase 1"/>
          <p:cNvSpPr txBox="1"/>
          <p:nvPr/>
        </p:nvSpPr>
        <p:spPr>
          <a:xfrm>
            <a:off x="1000957" y="3581399"/>
            <a:ext cx="20495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>
              <a:defRPr b="1" sz="3200">
                <a:latin typeface="Palatino"/>
                <a:ea typeface="Palatino"/>
                <a:cs typeface="Palatino"/>
                <a:sym typeface="Palatino"/>
              </a:defRPr>
            </a:pPr>
            <a:r>
              <a:t>Phase 1</a:t>
            </a:r>
            <a:r>
              <a:rPr b="0"/>
              <a:t> </a:t>
            </a:r>
          </a:p>
        </p:txBody>
      </p:sp>
      <p:sp>
        <p:nvSpPr>
          <p:cNvPr id="222" name="A binary classifier was trained on the extracted features to predict in-hospital mortality"/>
          <p:cNvSpPr txBox="1"/>
          <p:nvPr/>
        </p:nvSpPr>
        <p:spPr>
          <a:xfrm>
            <a:off x="1296232" y="4847590"/>
            <a:ext cx="3855245" cy="1658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spcBef>
                <a:spcPts val="1200"/>
              </a:spcBef>
              <a:defRPr b="1"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A binary classifier was trained on the extracted features to predict in-hospital mortality </a:t>
            </a:r>
          </a:p>
        </p:txBody>
      </p:sp>
      <p:sp>
        <p:nvSpPr>
          <p:cNvPr id="223" name="Phase 2"/>
          <p:cNvSpPr txBox="1"/>
          <p:nvPr/>
        </p:nvSpPr>
        <p:spPr>
          <a:xfrm>
            <a:off x="7449102" y="4075465"/>
            <a:ext cx="160397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200">
                <a:latin typeface="Palatino"/>
                <a:ea typeface="Palatino"/>
                <a:cs typeface="Palatino"/>
                <a:sym typeface="Palatino"/>
              </a:defRPr>
            </a:pPr>
            <a:r>
              <a:t>Phase 2</a:t>
            </a:r>
            <a:r>
              <a:rPr b="0"/>
              <a:t> </a:t>
            </a:r>
          </a:p>
        </p:txBody>
      </p:sp>
      <p:sp>
        <p:nvSpPr>
          <p:cNvPr id="224" name="A multi-class classifier was trained on the same set of extracted features to predict death time in hours since ICU admission for the predicted dead patients in Phase 1"/>
          <p:cNvSpPr txBox="1"/>
          <p:nvPr/>
        </p:nvSpPr>
        <p:spPr>
          <a:xfrm>
            <a:off x="7820790" y="4800599"/>
            <a:ext cx="4590766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A multi-class classifier was trained on the same set of extracted features to predict death time in hours since ICU admission for the predicted dead patients in Phase 1</a:t>
            </a:r>
          </a:p>
        </p:txBody>
      </p:sp>
      <p:sp>
        <p:nvSpPr>
          <p:cNvPr id="225" name="A two-phased model framework is implemented to predict in-hospital mortality and death time in hours."/>
          <p:cNvSpPr txBox="1"/>
          <p:nvPr/>
        </p:nvSpPr>
        <p:spPr>
          <a:xfrm>
            <a:off x="441534" y="2305050"/>
            <a:ext cx="12310719" cy="431801"/>
          </a:xfrm>
          <a:prstGeom prst="rect">
            <a:avLst/>
          </a:prstGeom>
          <a:gradFill>
            <a:gsLst>
              <a:gs pos="0">
                <a:srgbClr val="89847F">
                  <a:alpha val="5000"/>
                </a:srgbClr>
              </a:gs>
              <a:gs pos="100000">
                <a:srgbClr val="89847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A two-phased model framework is implemented to predict in-hospital mortality and death time in hours.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