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75" r:id="rId3"/>
    <p:sldId id="289" r:id="rId4"/>
    <p:sldId id="281" r:id="rId5"/>
    <p:sldId id="279" r:id="rId6"/>
    <p:sldId id="284" r:id="rId7"/>
    <p:sldId id="282" r:id="rId8"/>
    <p:sldId id="278" r:id="rId9"/>
    <p:sldId id="271" r:id="rId10"/>
    <p:sldId id="285" r:id="rId11"/>
    <p:sldId id="286" r:id="rId12"/>
    <p:sldId id="287" r:id="rId13"/>
    <p:sldId id="288" r:id="rId14"/>
    <p:sldId id="274" r:id="rId15"/>
    <p:sldId id="26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5B1BC4-7FD0-45E3-B656-DDD119C3F02E}">
          <p14:sldIdLst>
            <p14:sldId id="261"/>
            <p14:sldId id="275"/>
            <p14:sldId id="289"/>
            <p14:sldId id="281"/>
            <p14:sldId id="279"/>
            <p14:sldId id="284"/>
            <p14:sldId id="282"/>
            <p14:sldId id="278"/>
            <p14:sldId id="271"/>
          </p14:sldIdLst>
        </p14:section>
        <p14:section name="Untitled Section" id="{46573962-5D27-4285-8ABF-E81AC3E1482F}">
          <p14:sldIdLst>
            <p14:sldId id="285"/>
            <p14:sldId id="286"/>
            <p14:sldId id="287"/>
            <p14:sldId id="288"/>
            <p14:sldId id="274"/>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5050"/>
    <a:srgbClr val="683808"/>
    <a:srgbClr val="007033"/>
    <a:srgbClr val="FF4370"/>
    <a:srgbClr val="990099"/>
    <a:srgbClr val="FE9202"/>
    <a:srgbClr val="FFF3E7"/>
    <a:srgbClr val="5EEC3C"/>
    <a:srgbClr val="FFD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94003" autoAdjust="0"/>
  </p:normalViewPr>
  <p:slideViewPr>
    <p:cSldViewPr>
      <p:cViewPr varScale="1">
        <p:scale>
          <a:sx n="86" d="100"/>
          <a:sy n="86" d="100"/>
        </p:scale>
        <p:origin x="400" y="-272"/>
      </p:cViewPr>
      <p:guideLst>
        <p:guide orient="horz" pos="1620"/>
        <p:guide pos="2880"/>
      </p:guideLst>
    </p:cSldViewPr>
  </p:slideViewPr>
  <p:notesTextViewPr>
    <p:cViewPr>
      <p:scale>
        <a:sx n="25" d="100"/>
        <a:sy n="25" d="100"/>
      </p:scale>
      <p:origin x="0" y="0"/>
    </p:cViewPr>
  </p:notesTextViewPr>
  <p:sorterViewPr>
    <p:cViewPr>
      <p:scale>
        <a:sx n="100" d="100"/>
        <a:sy n="100" d="100"/>
      </p:scale>
      <p:origin x="0" y="-2996"/>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587DA-7125-4CC4-B41B-E8DF3E6051EE}" type="doc">
      <dgm:prSet loTypeId="urn:microsoft.com/office/officeart/2005/8/layout/hProcess3" loCatId="process" qsTypeId="urn:microsoft.com/office/officeart/2005/8/quickstyle/simple3" qsCatId="simple" csTypeId="urn:microsoft.com/office/officeart/2005/8/colors/accent1_2" csCatId="accent1" phldr="0"/>
      <dgm:spPr/>
    </dgm:pt>
    <dgm:pt modelId="{D12796CD-C1FB-4101-9D10-5374B209F0DA}" type="pres">
      <dgm:prSet presAssocID="{199587DA-7125-4CC4-B41B-E8DF3E6051EE}" presName="Name0" presStyleCnt="0">
        <dgm:presLayoutVars>
          <dgm:dir/>
          <dgm:animLvl val="lvl"/>
          <dgm:resizeHandles val="exact"/>
        </dgm:presLayoutVars>
      </dgm:prSet>
      <dgm:spPr/>
    </dgm:pt>
    <dgm:pt modelId="{28BB336F-E450-4EFB-B1E6-425F179A37BF}" type="pres">
      <dgm:prSet presAssocID="{199587DA-7125-4CC4-B41B-E8DF3E6051EE}" presName="dummy" presStyleCnt="0"/>
      <dgm:spPr/>
    </dgm:pt>
    <dgm:pt modelId="{47A529BF-A572-4D44-B1B7-2498FC7F8347}" type="pres">
      <dgm:prSet presAssocID="{199587DA-7125-4CC4-B41B-E8DF3E6051EE}" presName="linH" presStyleCnt="0"/>
      <dgm:spPr/>
    </dgm:pt>
    <dgm:pt modelId="{F729EFD7-CB2F-4575-BE28-B7E0E529C4E4}" type="pres">
      <dgm:prSet presAssocID="{199587DA-7125-4CC4-B41B-E8DF3E6051EE}" presName="padding1" presStyleCnt="0"/>
      <dgm:spPr/>
    </dgm:pt>
    <dgm:pt modelId="{EA788442-35D3-443F-B9E7-4FB7506B4DA6}" type="pres">
      <dgm:prSet presAssocID="{199587DA-7125-4CC4-B41B-E8DF3E6051EE}" presName="padding2" presStyleCnt="0"/>
      <dgm:spPr/>
    </dgm:pt>
    <dgm:pt modelId="{CDADAD14-D8C7-4AAC-8DDC-4F97BDC26DB7}" type="pres">
      <dgm:prSet presAssocID="{199587DA-7125-4CC4-B41B-E8DF3E6051EE}" presName="negArrow" presStyleCnt="0"/>
      <dgm:spPr/>
    </dgm:pt>
    <dgm:pt modelId="{53C98A25-269B-4139-8589-D85172B12A35}" type="pres">
      <dgm:prSet presAssocID="{199587DA-7125-4CC4-B41B-E8DF3E6051EE}" presName="backgroundArrow" presStyleLbl="node1" presStyleIdx="0" presStyleCnt="1" custLinFactNeighborX="-70" custLinFactNeighborY="2105"/>
      <dgm:spPr/>
      <dgm:t>
        <a:bodyPr/>
        <a:lstStyle/>
        <a:p>
          <a:endParaRPr lang="en-US"/>
        </a:p>
      </dgm:t>
    </dgm:pt>
  </dgm:ptLst>
  <dgm:cxnLst>
    <dgm:cxn modelId="{E07D8D12-A512-48B4-B253-49D576DBEC72}" type="presOf" srcId="{199587DA-7125-4CC4-B41B-E8DF3E6051EE}" destId="{D12796CD-C1FB-4101-9D10-5374B209F0DA}" srcOrd="0" destOrd="0" presId="urn:microsoft.com/office/officeart/2005/8/layout/hProcess3"/>
    <dgm:cxn modelId="{40260715-4110-41CD-B43D-78C9C825BEC0}" type="presParOf" srcId="{D12796CD-C1FB-4101-9D10-5374B209F0DA}" destId="{28BB336F-E450-4EFB-B1E6-425F179A37BF}" srcOrd="0" destOrd="0" presId="urn:microsoft.com/office/officeart/2005/8/layout/hProcess3"/>
    <dgm:cxn modelId="{D269F395-0A9E-446B-B463-9BE01640318D}" type="presParOf" srcId="{D12796CD-C1FB-4101-9D10-5374B209F0DA}" destId="{47A529BF-A572-4D44-B1B7-2498FC7F8347}" srcOrd="1" destOrd="0" presId="urn:microsoft.com/office/officeart/2005/8/layout/hProcess3"/>
    <dgm:cxn modelId="{AB47709B-E876-4D68-8521-10D440222C78}" type="presParOf" srcId="{47A529BF-A572-4D44-B1B7-2498FC7F8347}" destId="{F729EFD7-CB2F-4575-BE28-B7E0E529C4E4}" srcOrd="0" destOrd="0" presId="urn:microsoft.com/office/officeart/2005/8/layout/hProcess3"/>
    <dgm:cxn modelId="{FF8BDF9C-9A88-400A-ABC1-FC9232562646}" type="presParOf" srcId="{47A529BF-A572-4D44-B1B7-2498FC7F8347}" destId="{EA788442-35D3-443F-B9E7-4FB7506B4DA6}" srcOrd="1" destOrd="0" presId="urn:microsoft.com/office/officeart/2005/8/layout/hProcess3"/>
    <dgm:cxn modelId="{ED832200-8C51-46EB-B7CA-7A3BA36D94A4}" type="presParOf" srcId="{47A529BF-A572-4D44-B1B7-2498FC7F8347}" destId="{CDADAD14-D8C7-4AAC-8DDC-4F97BDC26DB7}" srcOrd="2" destOrd="0" presId="urn:microsoft.com/office/officeart/2005/8/layout/hProcess3"/>
    <dgm:cxn modelId="{0BEDFE09-0522-4489-9EB1-42868FAAED7B}" type="presParOf" srcId="{47A529BF-A572-4D44-B1B7-2498FC7F8347}" destId="{53C98A25-269B-4139-8589-D85172B12A35}" srcOrd="3"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98A25-269B-4139-8589-D85172B12A35}">
      <dsp:nvSpPr>
        <dsp:cNvPr id="0" name=""/>
        <dsp:cNvSpPr/>
      </dsp:nvSpPr>
      <dsp:spPr>
        <a:xfrm>
          <a:off x="0" y="0"/>
          <a:ext cx="814639" cy="353177"/>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1</a:t>
            </a:fld>
            <a:endParaRPr lang="en-US"/>
          </a:p>
        </p:txBody>
      </p:sp>
    </p:spTree>
    <p:extLst>
      <p:ext uri="{BB962C8B-B14F-4D97-AF65-F5344CB8AC3E}">
        <p14:creationId xmlns:p14="http://schemas.microsoft.com/office/powerpoint/2010/main" val="422491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5</a:t>
            </a:fld>
            <a:endParaRPr lang="en-US"/>
          </a:p>
        </p:txBody>
      </p:sp>
    </p:spTree>
    <p:extLst>
      <p:ext uri="{BB962C8B-B14F-4D97-AF65-F5344CB8AC3E}">
        <p14:creationId xmlns:p14="http://schemas.microsoft.com/office/powerpoint/2010/main" val="120297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6</a:t>
            </a:fld>
            <a:endParaRPr lang="en-US"/>
          </a:p>
        </p:txBody>
      </p:sp>
    </p:spTree>
    <p:extLst>
      <p:ext uri="{BB962C8B-B14F-4D97-AF65-F5344CB8AC3E}">
        <p14:creationId xmlns:p14="http://schemas.microsoft.com/office/powerpoint/2010/main" val="310246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8</a:t>
            </a:fld>
            <a:endParaRPr lang="en-US"/>
          </a:p>
        </p:txBody>
      </p:sp>
    </p:spTree>
    <p:extLst>
      <p:ext uri="{BB962C8B-B14F-4D97-AF65-F5344CB8AC3E}">
        <p14:creationId xmlns:p14="http://schemas.microsoft.com/office/powerpoint/2010/main" val="282418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14</a:t>
            </a:fld>
            <a:endParaRPr lang="en-US"/>
          </a:p>
        </p:txBody>
      </p:sp>
    </p:spTree>
    <p:extLst>
      <p:ext uri="{BB962C8B-B14F-4D97-AF65-F5344CB8AC3E}">
        <p14:creationId xmlns:p14="http://schemas.microsoft.com/office/powerpoint/2010/main" val="4079698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332891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1424" y="1808225"/>
            <a:ext cx="6862575" cy="152705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Loan Prediction Model using Machine Learning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8964" y="3793389"/>
            <a:ext cx="8246071" cy="1068935"/>
          </a:xfrm>
        </p:spPr>
        <p:txBody>
          <a:bodyPr>
            <a:normAutofit/>
          </a:bodyPr>
          <a:lstStyle/>
          <a:p>
            <a:r>
              <a:rPr lang="en-US" sz="1900" u="sng" dirty="0" smtClean="0">
                <a:latin typeface="Times New Roman" panose="02020603050405020304" pitchFamily="18" charset="0"/>
                <a:cs typeface="Times New Roman" panose="02020603050405020304" pitchFamily="18" charset="0"/>
              </a:rPr>
              <a:t>Presented By</a:t>
            </a:r>
            <a:r>
              <a:rPr lang="en-US" sz="1900" dirty="0" smtClean="0">
                <a:latin typeface="Times New Roman" panose="02020603050405020304" pitchFamily="18" charset="0"/>
                <a:cs typeface="Times New Roman" panose="02020603050405020304" pitchFamily="18" charset="0"/>
              </a:rPr>
              <a:t>:</a:t>
            </a:r>
          </a:p>
          <a:p>
            <a:r>
              <a:rPr lang="en-US" sz="1900" b="1" dirty="0" smtClean="0">
                <a:latin typeface="Times New Roman" panose="02020603050405020304" pitchFamily="18" charset="0"/>
                <a:cs typeface="Times New Roman" panose="02020603050405020304" pitchFamily="18" charset="0"/>
              </a:rPr>
              <a:t> Sachin Ramdas Digraskar</a:t>
            </a:r>
          </a:p>
          <a:p>
            <a:r>
              <a:rPr lang="en-US" sz="1500" dirty="0" smtClean="0">
                <a:latin typeface="Times New Roman" panose="02020603050405020304" pitchFamily="18" charset="0"/>
                <a:cs typeface="Times New Roman" panose="02020603050405020304" pitchFamily="18" charset="0"/>
              </a:rPr>
              <a:t>Batch No.</a:t>
            </a:r>
            <a:r>
              <a:rPr lang="en-US" sz="1500" b="1" dirty="0" smtClean="0">
                <a:latin typeface="Times New Roman" panose="02020603050405020304" pitchFamily="18" charset="0"/>
                <a:cs typeface="Times New Roman" panose="02020603050405020304" pitchFamily="18" charset="0"/>
              </a:rPr>
              <a:t>THA-SEP2022-DS-1</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34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18" y="128470"/>
            <a:ext cx="8229600" cy="857250"/>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                                                     Machine Learning Model</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Content Placeholder 14"/>
          <p:cNvSpPr>
            <a:spLocks noGrp="1"/>
          </p:cNvSpPr>
          <p:nvPr>
            <p:ph sz="half" idx="1"/>
          </p:nvPr>
        </p:nvSpPr>
        <p:spPr>
          <a:xfrm>
            <a:off x="298318" y="1308929"/>
            <a:ext cx="2587750" cy="3553396"/>
          </a:xfrm>
        </p:spPr>
        <p:style>
          <a:lnRef idx="1">
            <a:schemeClr val="accent1"/>
          </a:lnRef>
          <a:fillRef idx="2">
            <a:schemeClr val="accent1"/>
          </a:fillRef>
          <a:effectRef idx="1">
            <a:schemeClr val="accent1"/>
          </a:effectRef>
          <a:fontRef idx="minor">
            <a:schemeClr val="dk1"/>
          </a:fontRef>
        </p:style>
        <p:txBody>
          <a:bodyPr>
            <a:normAutofit/>
          </a:bodyPr>
          <a:lstStyle/>
          <a:p>
            <a:endParaRPr lang="en-US" sz="1400" dirty="0" smtClean="0">
              <a:solidFill>
                <a:schemeClr val="tx2"/>
              </a:solidFill>
            </a:endParaRPr>
          </a:p>
          <a:p>
            <a:r>
              <a:rPr lang="en-US" sz="1400" dirty="0" smtClean="0">
                <a:solidFill>
                  <a:schemeClr val="tx2"/>
                </a:solidFill>
                <a:latin typeface="Times New Roman" panose="02020603050405020304" pitchFamily="18" charset="0"/>
                <a:cs typeface="Times New Roman" panose="02020603050405020304" pitchFamily="18" charset="0"/>
              </a:rPr>
              <a:t>logistic regression.</a:t>
            </a:r>
          </a:p>
          <a:p>
            <a:pPr marL="0" indent="0">
              <a:buNone/>
            </a:pPr>
            <a:endParaRPr lang="en-US" sz="1400" dirty="0">
              <a:solidFill>
                <a:schemeClr val="tx2"/>
              </a:solidFill>
              <a:latin typeface="Times New Roman" panose="02020603050405020304" pitchFamily="18" charset="0"/>
              <a:cs typeface="Times New Roman" panose="02020603050405020304" pitchFamily="18" charset="0"/>
            </a:endParaRPr>
          </a:p>
          <a:p>
            <a:pPr algn="just"/>
            <a:endParaRPr lang="en-US" sz="1200" dirty="0" smtClean="0">
              <a:solidFill>
                <a:schemeClr val="tx2"/>
              </a:solidFill>
              <a:latin typeface="Times New Roman" panose="02020603050405020304" pitchFamily="18" charset="0"/>
              <a:cs typeface="Times New Roman" panose="02020603050405020304" pitchFamily="18" charset="0"/>
            </a:endParaRPr>
          </a:p>
          <a:p>
            <a:pPr algn="just"/>
            <a:endParaRPr lang="en-US" sz="1200" dirty="0">
              <a:solidFill>
                <a:schemeClr val="tx2"/>
              </a:solidFill>
              <a:latin typeface="Times New Roman" panose="02020603050405020304" pitchFamily="18" charset="0"/>
              <a:cs typeface="Times New Roman" panose="02020603050405020304" pitchFamily="18" charset="0"/>
            </a:endParaRPr>
          </a:p>
          <a:p>
            <a:pPr algn="just"/>
            <a:r>
              <a:rPr lang="en-US" sz="1200" dirty="0" smtClean="0">
                <a:solidFill>
                  <a:schemeClr val="tx2"/>
                </a:solidFill>
                <a:latin typeface="Times New Roman" panose="02020603050405020304" pitchFamily="18" charset="0"/>
                <a:cs typeface="Times New Roman" panose="02020603050405020304" pitchFamily="18" charset="0"/>
              </a:rPr>
              <a:t>Logistic </a:t>
            </a:r>
            <a:r>
              <a:rPr lang="en-US" sz="1200" dirty="0">
                <a:solidFill>
                  <a:schemeClr val="tx2"/>
                </a:solidFill>
                <a:latin typeface="Times New Roman" panose="02020603050405020304" pitchFamily="18" charset="0"/>
                <a:cs typeface="Times New Roman" panose="02020603050405020304" pitchFamily="18" charset="0"/>
              </a:rPr>
              <a:t>regression is one of the most popular Machine Learning algorithms, which comes under the Supervised Learning technique. It is used for predicting the categorical dependent variable using a given set of independent </a:t>
            </a:r>
            <a:r>
              <a:rPr lang="en-US" sz="1200" dirty="0" smtClean="0">
                <a:solidFill>
                  <a:schemeClr val="tx2"/>
                </a:solidFill>
                <a:latin typeface="Times New Roman" panose="02020603050405020304" pitchFamily="18" charset="0"/>
                <a:cs typeface="Times New Roman" panose="02020603050405020304" pitchFamily="18" charset="0"/>
              </a:rPr>
              <a:t>variables</a:t>
            </a:r>
          </a:p>
          <a:p>
            <a:pPr algn="just"/>
            <a:r>
              <a:rPr lang="en-US" sz="1200" dirty="0">
                <a:solidFill>
                  <a:schemeClr val="tx2"/>
                </a:solidFill>
                <a:latin typeface="Times New Roman" panose="02020603050405020304" pitchFamily="18" charset="0"/>
                <a:cs typeface="Times New Roman" panose="02020603050405020304" pitchFamily="18" charset="0"/>
              </a:rPr>
              <a:t>Logistic regression is used for solving the classification problems</a:t>
            </a:r>
            <a:r>
              <a:rPr lang="en-US" sz="1200" dirty="0" smtClean="0">
                <a:solidFill>
                  <a:schemeClr val="tx2"/>
                </a:solidFill>
                <a:latin typeface="Times New Roman" panose="02020603050405020304" pitchFamily="18" charset="0"/>
                <a:cs typeface="Times New Roman" panose="02020603050405020304" pitchFamily="18" charset="0"/>
              </a:rPr>
              <a:t>.</a:t>
            </a:r>
            <a:endParaRPr lang="en-US" sz="1200" dirty="0">
              <a:solidFill>
                <a:schemeClr val="tx2"/>
              </a:solidFill>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sz="half" idx="2"/>
          </p:nvPr>
        </p:nvSpPr>
        <p:spPr>
          <a:xfrm>
            <a:off x="3271949" y="1308929"/>
            <a:ext cx="2591867" cy="3553396"/>
          </a:xfrm>
        </p:spPr>
        <p:style>
          <a:lnRef idx="1">
            <a:schemeClr val="accent1"/>
          </a:lnRef>
          <a:fillRef idx="2">
            <a:schemeClr val="accent1"/>
          </a:fillRef>
          <a:effectRef idx="1">
            <a:schemeClr val="accent1"/>
          </a:effectRef>
          <a:fontRef idx="minor">
            <a:schemeClr val="dk1"/>
          </a:fontRef>
        </p:style>
        <p:txBody>
          <a:bodyPr>
            <a:normAutofit/>
          </a:bodyPr>
          <a:lstStyle/>
          <a:p>
            <a:endParaRPr lang="en-US" sz="1400" dirty="0" smtClean="0">
              <a:solidFill>
                <a:schemeClr val="tx2"/>
              </a:solidFill>
              <a:latin typeface="Times New Roman" panose="02020603050405020304" pitchFamily="18" charset="0"/>
              <a:cs typeface="Times New Roman" panose="02020603050405020304" pitchFamily="18" charset="0"/>
            </a:endParaRPr>
          </a:p>
          <a:p>
            <a:r>
              <a:rPr lang="en-US" sz="1400" dirty="0" smtClean="0">
                <a:solidFill>
                  <a:schemeClr val="tx2"/>
                </a:solidFill>
                <a:latin typeface="Times New Roman" panose="02020603050405020304" pitchFamily="18" charset="0"/>
                <a:cs typeface="Times New Roman" panose="02020603050405020304" pitchFamily="18" charset="0"/>
              </a:rPr>
              <a:t>Support Vector Classification (SVM)</a:t>
            </a:r>
            <a:endParaRPr lang="en-US" sz="14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200" dirty="0" smtClean="0">
              <a:solidFill>
                <a:schemeClr val="tx2"/>
              </a:solidFill>
              <a:latin typeface="Times New Roman" panose="02020603050405020304" pitchFamily="18" charset="0"/>
              <a:cs typeface="Times New Roman" panose="02020603050405020304" pitchFamily="18" charset="0"/>
            </a:endParaRPr>
          </a:p>
          <a:p>
            <a:endParaRPr lang="en-US" sz="1200" dirty="0">
              <a:solidFill>
                <a:schemeClr val="tx2"/>
              </a:solidFill>
              <a:latin typeface="Times New Roman" panose="02020603050405020304" pitchFamily="18" charset="0"/>
              <a:cs typeface="Times New Roman" panose="02020603050405020304" pitchFamily="18" charset="0"/>
            </a:endParaRPr>
          </a:p>
          <a:p>
            <a:pPr algn="just"/>
            <a:r>
              <a:rPr lang="en-US" sz="1200" dirty="0" smtClean="0">
                <a:solidFill>
                  <a:schemeClr val="tx2"/>
                </a:solidFill>
                <a:latin typeface="Times New Roman" panose="02020603050405020304" pitchFamily="18" charset="0"/>
                <a:cs typeface="Times New Roman" panose="02020603050405020304" pitchFamily="18" charset="0"/>
              </a:rPr>
              <a:t>A</a:t>
            </a:r>
            <a:r>
              <a:rPr lang="en-US" sz="1200" dirty="0">
                <a:solidFill>
                  <a:schemeClr val="tx2"/>
                </a:solidFill>
                <a:latin typeface="Times New Roman" panose="02020603050405020304" pitchFamily="18" charset="0"/>
                <a:cs typeface="Times New Roman" panose="02020603050405020304" pitchFamily="18" charset="0"/>
              </a:rPr>
              <a:t> support vector machine (SVM) is a type of deep learning algorithm that performs supervised learning for classification or regression of data groups. In AI and machine learning, supervised learning systems provide both input and desired output data, which are labeled for classification</a:t>
            </a:r>
            <a:r>
              <a:rPr lang="en-US" sz="1200" dirty="0">
                <a:solidFill>
                  <a:schemeClr val="tx2"/>
                </a:solidFill>
              </a:rPr>
              <a:t>.</a:t>
            </a: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14"/>
          <p:cNvSpPr txBox="1">
            <a:spLocks/>
          </p:cNvSpPr>
          <p:nvPr/>
        </p:nvSpPr>
        <p:spPr>
          <a:xfrm>
            <a:off x="6247638" y="1308929"/>
            <a:ext cx="2587750" cy="355339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sz="1400" dirty="0" smtClean="0">
              <a:latin typeface="Times New Roman" panose="02020603050405020304" pitchFamily="18" charset="0"/>
              <a:cs typeface="Times New Roman" panose="02020603050405020304" pitchFamily="18" charset="0"/>
            </a:endParaRPr>
          </a:p>
          <a:p>
            <a:r>
              <a:rPr lang="en-US" sz="1400" dirty="0" smtClean="0">
                <a:solidFill>
                  <a:schemeClr val="tx2"/>
                </a:solidFill>
                <a:latin typeface="Times New Roman" panose="02020603050405020304" pitchFamily="18" charset="0"/>
                <a:cs typeface="Times New Roman" panose="02020603050405020304" pitchFamily="18" charset="0"/>
              </a:rPr>
              <a:t>Random Forest Classification</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solidFill>
                <a:schemeClr val="tx2"/>
              </a:solidFill>
              <a:latin typeface="Times New Roman" panose="02020603050405020304" pitchFamily="18" charset="0"/>
              <a:cs typeface="Times New Roman" panose="02020603050405020304" pitchFamily="18" charset="0"/>
            </a:endParaRPr>
          </a:p>
          <a:p>
            <a:pPr algn="just"/>
            <a:r>
              <a:rPr lang="en-US" sz="1200" dirty="0">
                <a:solidFill>
                  <a:schemeClr val="tx2"/>
                </a:solidFill>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a:t>
            </a:r>
          </a:p>
        </p:txBody>
      </p:sp>
      <p:cxnSp>
        <p:nvCxnSpPr>
          <p:cNvPr id="23" name="Straight Connector 22"/>
          <p:cNvCxnSpPr/>
          <p:nvPr/>
        </p:nvCxnSpPr>
        <p:spPr>
          <a:xfrm>
            <a:off x="3271949" y="2113635"/>
            <a:ext cx="25918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6259" y="2113635"/>
            <a:ext cx="25918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247638" y="2127124"/>
            <a:ext cx="25918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742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18" y="148398"/>
            <a:ext cx="8229600" cy="857250"/>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                                                     Machine Learning Model</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01670" y="1197405"/>
            <a:ext cx="8458248" cy="307777"/>
          </a:xfrm>
          <a:prstGeom prst="rect">
            <a:avLst/>
          </a:prstGeom>
        </p:spPr>
        <p:txBody>
          <a:bodyPr wrap="square">
            <a:spAutoFit/>
          </a:bodyPr>
          <a:lstStyle/>
          <a:p>
            <a:pPr lvl="0"/>
            <a:r>
              <a:rPr lang="en-US" sz="1400" b="1" dirty="0">
                <a:solidFill>
                  <a:schemeClr val="tx2"/>
                </a:solidFill>
                <a:latin typeface="Times New Roman" panose="02020603050405020304" pitchFamily="18" charset="0"/>
                <a:cs typeface="Times New Roman" panose="02020603050405020304" pitchFamily="18" charset="0"/>
              </a:rPr>
              <a:t>Splitting the data set into the Training Set and test set  &amp; applying  K -fold cross Validation</a:t>
            </a:r>
          </a:p>
        </p:txBody>
      </p:sp>
      <p:pic>
        <p:nvPicPr>
          <p:cNvPr id="6" name="Picture 5"/>
          <p:cNvPicPr>
            <a:picLocks noChangeAspect="1"/>
          </p:cNvPicPr>
          <p:nvPr/>
        </p:nvPicPr>
        <p:blipFill>
          <a:blip r:embed="rId2"/>
          <a:stretch>
            <a:fillRect/>
          </a:stretch>
        </p:blipFill>
        <p:spPr>
          <a:xfrm>
            <a:off x="325279" y="1808224"/>
            <a:ext cx="8325278" cy="2901396"/>
          </a:xfrm>
          <a:prstGeom prst="rect">
            <a:avLst/>
          </a:prstGeom>
        </p:spPr>
      </p:pic>
    </p:spTree>
    <p:extLst>
      <p:ext uri="{BB962C8B-B14F-4D97-AF65-F5344CB8AC3E}">
        <p14:creationId xmlns:p14="http://schemas.microsoft.com/office/powerpoint/2010/main" val="3484063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18" y="148398"/>
            <a:ext cx="8229600" cy="857250"/>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                                                     Machine Learning Model</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601670" y="1197405"/>
            <a:ext cx="8458248" cy="3754874"/>
          </a:xfrm>
          <a:prstGeom prst="rect">
            <a:avLst/>
          </a:prstGeom>
        </p:spPr>
        <p:txBody>
          <a:bodyPr wrap="square">
            <a:spAutoFit/>
          </a:bodyPr>
          <a:lstStyle/>
          <a:p>
            <a:pPr marL="342900" lvl="0" indent="-342900">
              <a:buFont typeface="+mj-lt"/>
              <a:buAutoNum type="arabicPeriod"/>
            </a:pPr>
            <a:r>
              <a:rPr lang="en-US" sz="1400" b="1" dirty="0" smtClean="0">
                <a:solidFill>
                  <a:schemeClr val="tx2"/>
                </a:solidFill>
                <a:latin typeface="Times New Roman" panose="02020603050405020304" pitchFamily="18" charset="0"/>
                <a:cs typeface="Times New Roman" panose="02020603050405020304" pitchFamily="18" charset="0"/>
              </a:rPr>
              <a:t>Logistic Regression :</a:t>
            </a:r>
          </a:p>
          <a:p>
            <a:pPr marL="342900" lvl="0" indent="-342900">
              <a:buFont typeface="+mj-lt"/>
              <a:buAutoNum type="arabicPeriod"/>
            </a:pPr>
            <a:endParaRPr lang="en-US" sz="1400" b="1" dirty="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a:solidFill>
                  <a:schemeClr val="tx2"/>
                </a:solidFill>
                <a:latin typeface="Times New Roman" panose="02020603050405020304" pitchFamily="18" charset="0"/>
                <a:cs typeface="Times New Roman" panose="02020603050405020304" pitchFamily="18" charset="0"/>
              </a:rPr>
              <a:t>Support Vector Classification (SVC)</a:t>
            </a:r>
          </a:p>
          <a:p>
            <a:pPr marL="342900" lvl="0" indent="-342900">
              <a:buFont typeface="+mj-lt"/>
              <a:buAutoNum type="arabicPeriod"/>
            </a:pPr>
            <a:r>
              <a:rPr lang="en-US" sz="1400" b="1" dirty="0" smtClean="0">
                <a:solidFill>
                  <a:schemeClr val="tx2"/>
                </a:solidFill>
                <a:latin typeface="Times New Roman" panose="02020603050405020304" pitchFamily="18" charset="0"/>
                <a:cs typeface="Times New Roman" panose="02020603050405020304" pitchFamily="18" charset="0"/>
              </a:rPr>
              <a:t> : </a:t>
            </a: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lvl="0"/>
            <a:endParaRPr lang="en-US" sz="1400" b="1" dirty="0">
              <a:solidFill>
                <a:schemeClr val="tx2"/>
              </a:solidFill>
              <a:latin typeface="Times New Roman" panose="02020603050405020304" pitchFamily="18" charset="0"/>
              <a:cs typeface="Times New Roman" panose="02020603050405020304" pitchFamily="18" charset="0"/>
            </a:endParaRPr>
          </a:p>
          <a:p>
            <a:pPr lvl="0"/>
            <a:r>
              <a:rPr lang="en-US" sz="1400" b="1" dirty="0" smtClean="0">
                <a:solidFill>
                  <a:schemeClr val="tx2"/>
                </a:solidFill>
                <a:latin typeface="Times New Roman" panose="02020603050405020304" pitchFamily="18" charset="0"/>
                <a:cs typeface="Times New Roman" panose="02020603050405020304" pitchFamily="18" charset="0"/>
              </a:rPr>
              <a:t>3.     Random </a:t>
            </a:r>
            <a:r>
              <a:rPr lang="en-US" sz="1400" b="1" dirty="0">
                <a:solidFill>
                  <a:schemeClr val="tx2"/>
                </a:solidFill>
                <a:latin typeface="Times New Roman" panose="02020603050405020304" pitchFamily="18" charset="0"/>
                <a:cs typeface="Times New Roman" panose="02020603050405020304" pitchFamily="18" charset="0"/>
              </a:rPr>
              <a:t>Forest Classification</a:t>
            </a: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lvl="0"/>
            <a:endParaRPr lang="en-US" sz="1400" b="1" dirty="0" smtClean="0">
              <a:solidFill>
                <a:schemeClr val="tx2"/>
              </a:solidFill>
              <a:latin typeface="Times New Roman" panose="02020603050405020304" pitchFamily="18" charset="0"/>
              <a:cs typeface="Times New Roman" panose="02020603050405020304" pitchFamily="18" charset="0"/>
            </a:endParaRPr>
          </a:p>
          <a:p>
            <a:pPr lvl="0"/>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a:solidFill>
                <a:schemeClr val="tx2"/>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48965" y="1537995"/>
            <a:ext cx="8293526" cy="901746"/>
          </a:xfrm>
          <a:prstGeom prst="rect">
            <a:avLst/>
          </a:prstGeom>
        </p:spPr>
      </p:pic>
      <p:pic>
        <p:nvPicPr>
          <p:cNvPr id="7" name="Picture 6"/>
          <p:cNvPicPr>
            <a:picLocks noChangeAspect="1"/>
          </p:cNvPicPr>
          <p:nvPr/>
        </p:nvPicPr>
        <p:blipFill>
          <a:blip r:embed="rId3"/>
          <a:stretch>
            <a:fillRect/>
          </a:stretch>
        </p:blipFill>
        <p:spPr>
          <a:xfrm>
            <a:off x="448965" y="2780331"/>
            <a:ext cx="8217322" cy="857294"/>
          </a:xfrm>
          <a:prstGeom prst="rect">
            <a:avLst/>
          </a:prstGeom>
        </p:spPr>
      </p:pic>
      <p:pic>
        <p:nvPicPr>
          <p:cNvPr id="9" name="Picture 8"/>
          <p:cNvPicPr>
            <a:picLocks noChangeAspect="1"/>
          </p:cNvPicPr>
          <p:nvPr/>
        </p:nvPicPr>
        <p:blipFill>
          <a:blip r:embed="rId4"/>
          <a:stretch>
            <a:fillRect/>
          </a:stretch>
        </p:blipFill>
        <p:spPr>
          <a:xfrm>
            <a:off x="391812" y="4098800"/>
            <a:ext cx="8331628" cy="920797"/>
          </a:xfrm>
          <a:prstGeom prst="rect">
            <a:avLst/>
          </a:prstGeom>
        </p:spPr>
      </p:pic>
    </p:spTree>
    <p:extLst>
      <p:ext uri="{BB962C8B-B14F-4D97-AF65-F5344CB8AC3E}">
        <p14:creationId xmlns:p14="http://schemas.microsoft.com/office/powerpoint/2010/main" val="878528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18" y="148398"/>
            <a:ext cx="8229600" cy="857250"/>
          </a:xfrm>
        </p:spPr>
        <p:txBody>
          <a:bodyPr>
            <a:normAutofit/>
          </a:bodyPr>
          <a:lstStyle/>
          <a:p>
            <a:r>
              <a:rPr lang="en-US" sz="2400" b="1" dirty="0" smtClean="0">
                <a:solidFill>
                  <a:schemeClr val="bg1"/>
                </a:solidFill>
                <a:latin typeface="Times New Roman" panose="02020603050405020304" pitchFamily="18" charset="0"/>
                <a:cs typeface="Times New Roman" panose="02020603050405020304" pitchFamily="18" charset="0"/>
              </a:rPr>
              <a:t>                                                           Hyperparameter Tuning</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601670" y="1197405"/>
            <a:ext cx="8458248" cy="707886"/>
          </a:xfrm>
          <a:prstGeom prst="rect">
            <a:avLst/>
          </a:prstGeom>
        </p:spPr>
        <p:txBody>
          <a:bodyPr wrap="square">
            <a:spAutoFit/>
          </a:bodyPr>
          <a:lstStyle/>
          <a:p>
            <a:pPr lvl="0"/>
            <a:r>
              <a:rPr lang="en-US" sz="1400" b="1" dirty="0" smtClean="0">
                <a:solidFill>
                  <a:schemeClr val="tx2"/>
                </a:solidFill>
                <a:latin typeface="Times New Roman" panose="02020603050405020304" pitchFamily="18" charset="0"/>
                <a:cs typeface="Times New Roman" panose="02020603050405020304" pitchFamily="18" charset="0"/>
              </a:rPr>
              <a:t>Hyperparameter Tuning </a:t>
            </a:r>
          </a:p>
          <a:p>
            <a:pPr lvl="0"/>
            <a:endParaRPr lang="en-US" sz="1400" b="1" dirty="0">
              <a:solidFill>
                <a:schemeClr val="tx2"/>
              </a:solidFill>
              <a:latin typeface="Times New Roman" panose="02020603050405020304" pitchFamily="18" charset="0"/>
              <a:cs typeface="Times New Roman" panose="02020603050405020304" pitchFamily="18" charset="0"/>
            </a:endParaRPr>
          </a:p>
          <a:p>
            <a:pPr lvl="0"/>
            <a:r>
              <a:rPr lang="en-US" sz="1200" dirty="0">
                <a:solidFill>
                  <a:schemeClr val="tx2"/>
                </a:solidFill>
                <a:latin typeface="Times New Roman" panose="02020603050405020304" pitchFamily="18" charset="0"/>
                <a:cs typeface="Times New Roman" panose="02020603050405020304" pitchFamily="18" charset="0"/>
              </a:rPr>
              <a:t>from sklearn.model_selection import RandomizedSearchCV</a:t>
            </a:r>
          </a:p>
        </p:txBody>
      </p:sp>
      <p:sp>
        <p:nvSpPr>
          <p:cNvPr id="11" name="Rectangle 10"/>
          <p:cNvSpPr/>
          <p:nvPr/>
        </p:nvSpPr>
        <p:spPr>
          <a:xfrm>
            <a:off x="601670" y="1905290"/>
            <a:ext cx="8246070" cy="2031325"/>
          </a:xfrm>
          <a:prstGeom prst="rect">
            <a:avLst/>
          </a:prstGeom>
        </p:spPr>
        <p:txBody>
          <a:bodyPr wrap="square">
            <a:spAutoFit/>
          </a:bodyPr>
          <a:lstStyle/>
          <a:p>
            <a:pPr marL="342900" lvl="0" indent="-342900">
              <a:buFont typeface="+mj-lt"/>
              <a:buAutoNum type="arabicPeriod"/>
            </a:pPr>
            <a:r>
              <a:rPr lang="en-US" sz="1400" b="1" dirty="0">
                <a:solidFill>
                  <a:schemeClr val="tx2"/>
                </a:solidFill>
                <a:latin typeface="Times New Roman" panose="02020603050405020304" pitchFamily="18" charset="0"/>
                <a:cs typeface="Times New Roman" panose="02020603050405020304" pitchFamily="18" charset="0"/>
              </a:rPr>
              <a:t>Logistic Regression </a:t>
            </a:r>
            <a:r>
              <a:rPr lang="en-US" sz="1400" b="1" dirty="0" smtClean="0">
                <a:solidFill>
                  <a:schemeClr val="tx2"/>
                </a:solidFill>
                <a:latin typeface="Times New Roman" panose="02020603050405020304" pitchFamily="18" charset="0"/>
                <a:cs typeface="Times New Roman" panose="02020603050405020304" pitchFamily="18" charset="0"/>
              </a:rPr>
              <a:t>:</a:t>
            </a:r>
          </a:p>
          <a:p>
            <a:pPr marL="342900" lvl="0" indent="-342900">
              <a:buFont typeface="+mj-lt"/>
              <a:buAutoNum type="arabicPeriod"/>
            </a:pPr>
            <a:endParaRPr lang="en-US" sz="1400" b="1" dirty="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b="1" dirty="0" smtClean="0">
                <a:solidFill>
                  <a:schemeClr val="tx2"/>
                </a:solidFill>
                <a:latin typeface="Times New Roman" panose="02020603050405020304" pitchFamily="18" charset="0"/>
                <a:cs typeface="Times New Roman" panose="02020603050405020304" pitchFamily="18" charset="0"/>
              </a:rPr>
              <a:t>Support Vector Classification (SVC)</a:t>
            </a: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400" b="1"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b="1" dirty="0" smtClean="0">
                <a:solidFill>
                  <a:schemeClr val="tx2"/>
                </a:solidFill>
                <a:latin typeface="Times New Roman" panose="02020603050405020304" pitchFamily="18" charset="0"/>
                <a:cs typeface="Times New Roman" panose="02020603050405020304" pitchFamily="18" charset="0"/>
              </a:rPr>
              <a:t>Random Forest Classification</a:t>
            </a:r>
            <a:endParaRPr lang="en-US" sz="1400" b="1" dirty="0">
              <a:solidFill>
                <a:schemeClr val="tx2"/>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325279" y="2187178"/>
            <a:ext cx="8325278" cy="514376"/>
          </a:xfrm>
          <a:prstGeom prst="rect">
            <a:avLst/>
          </a:prstGeom>
        </p:spPr>
      </p:pic>
      <p:pic>
        <p:nvPicPr>
          <p:cNvPr id="13" name="Picture 12"/>
          <p:cNvPicPr>
            <a:picLocks noChangeAspect="1"/>
          </p:cNvPicPr>
          <p:nvPr/>
        </p:nvPicPr>
        <p:blipFill>
          <a:blip r:embed="rId3"/>
          <a:stretch>
            <a:fillRect/>
          </a:stretch>
        </p:blipFill>
        <p:spPr>
          <a:xfrm>
            <a:off x="370912" y="3042845"/>
            <a:ext cx="8230023" cy="552478"/>
          </a:xfrm>
          <a:prstGeom prst="rect">
            <a:avLst/>
          </a:prstGeom>
        </p:spPr>
      </p:pic>
      <p:pic>
        <p:nvPicPr>
          <p:cNvPr id="14" name="Picture 13"/>
          <p:cNvPicPr>
            <a:picLocks noChangeAspect="1"/>
          </p:cNvPicPr>
          <p:nvPr/>
        </p:nvPicPr>
        <p:blipFill>
          <a:blip r:embed="rId4"/>
          <a:stretch>
            <a:fillRect/>
          </a:stretch>
        </p:blipFill>
        <p:spPr>
          <a:xfrm>
            <a:off x="325279" y="4076377"/>
            <a:ext cx="8306227" cy="571529"/>
          </a:xfrm>
          <a:prstGeom prst="rect">
            <a:avLst/>
          </a:prstGeom>
        </p:spPr>
      </p:pic>
    </p:spTree>
    <p:extLst>
      <p:ext uri="{BB962C8B-B14F-4D97-AF65-F5344CB8AC3E}">
        <p14:creationId xmlns:p14="http://schemas.microsoft.com/office/powerpoint/2010/main" val="3461056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610820"/>
          </a:xfrm>
        </p:spPr>
        <p:txBody>
          <a:bodyPr>
            <a:normAutofit/>
          </a:bodyPr>
          <a:lstStyle/>
          <a:p>
            <a:r>
              <a:rPr lang="en-US" sz="2400" b="1" dirty="0" smtClean="0">
                <a:latin typeface="Times New Roman" panose="02020603050405020304" pitchFamily="18" charset="0"/>
                <a:cs typeface="Times New Roman" panose="02020603050405020304" pitchFamily="18" charset="0"/>
              </a:rPr>
              <a:t>Loan Prediction Models Comparison</a:t>
            </a:r>
            <a:endParaRPr lang="en-US" sz="2400" b="1"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93884488"/>
              </p:ext>
            </p:extLst>
          </p:nvPr>
        </p:nvGraphicFramePr>
        <p:xfrm>
          <a:off x="448965" y="1502819"/>
          <a:ext cx="8246071" cy="2563972"/>
        </p:xfrm>
        <a:graphic>
          <a:graphicData uri="http://schemas.openxmlformats.org/drawingml/2006/table">
            <a:tbl>
              <a:tblPr firstRow="1" bandRow="1">
                <a:tableStyleId>{5C22544A-7EE6-4342-B048-85BDC9FD1C3A}</a:tableStyleId>
              </a:tblPr>
              <a:tblGrid>
                <a:gridCol w="1832460"/>
                <a:gridCol w="2137870"/>
                <a:gridCol w="2137870"/>
                <a:gridCol w="2137871"/>
              </a:tblGrid>
              <a:tr h="458111">
                <a:tc>
                  <a:txBody>
                    <a:bodyPr/>
                    <a:lstStyle/>
                    <a:p>
                      <a:pPr algn="ctr"/>
                      <a:r>
                        <a:rPr lang="en-US" sz="1200" dirty="0" smtClean="0">
                          <a:latin typeface="Times New Roman" panose="02020603050405020304" pitchFamily="18" charset="0"/>
                          <a:cs typeface="Times New Roman" panose="02020603050405020304" pitchFamily="18" charset="0"/>
                        </a:rPr>
                        <a:t>Loan</a:t>
                      </a:r>
                      <a:r>
                        <a:rPr lang="en-US" sz="1200" baseline="0" dirty="0" smtClean="0">
                          <a:latin typeface="Times New Roman" panose="02020603050405020304" pitchFamily="18" charset="0"/>
                          <a:cs typeface="Times New Roman" panose="02020603050405020304" pitchFamily="18" charset="0"/>
                        </a:rPr>
                        <a:t> Prediction</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Accuracy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Accuracy</a:t>
                      </a:r>
                      <a:r>
                        <a:rPr lang="en-US" sz="1200" baseline="0" dirty="0" smtClean="0">
                          <a:latin typeface="Times New Roman" panose="02020603050405020304" pitchFamily="18" charset="0"/>
                          <a:cs typeface="Times New Roman" panose="02020603050405020304" pitchFamily="18" charset="0"/>
                        </a:rPr>
                        <a:t> using K -fold cross validation</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Hyper parameter</a:t>
                      </a:r>
                      <a:r>
                        <a:rPr lang="en-US" sz="1200" baseline="0" dirty="0" smtClean="0">
                          <a:latin typeface="Times New Roman" panose="02020603050405020304" pitchFamily="18" charset="0"/>
                          <a:cs typeface="Times New Roman" panose="02020603050405020304" pitchFamily="18" charset="0"/>
                        </a:rPr>
                        <a:t> tuning</a:t>
                      </a:r>
                      <a:endParaRPr lang="en-US" sz="1200" dirty="0">
                        <a:latin typeface="Times New Roman" panose="02020603050405020304" pitchFamily="18" charset="0"/>
                        <a:cs typeface="Times New Roman" panose="02020603050405020304" pitchFamily="18" charset="0"/>
                      </a:endParaRPr>
                    </a:p>
                  </a:txBody>
                  <a:tcPr/>
                </a:tc>
              </a:tr>
              <a:tr h="638820">
                <a:tc>
                  <a:txBody>
                    <a:bodyPr/>
                    <a:lstStyle/>
                    <a:p>
                      <a:pPr algn="l"/>
                      <a:endParaRPr lang="en-US" sz="1400" dirty="0" smtClean="0">
                        <a:solidFill>
                          <a:schemeClr val="tx2"/>
                        </a:solidFill>
                        <a:latin typeface="Times New Roman" panose="02020603050405020304" pitchFamily="18" charset="0"/>
                        <a:cs typeface="Times New Roman" panose="02020603050405020304" pitchFamily="18" charset="0"/>
                      </a:endParaRPr>
                    </a:p>
                    <a:p>
                      <a:pPr algn="l"/>
                      <a:r>
                        <a:rPr lang="en-US" sz="1400" dirty="0" smtClean="0">
                          <a:solidFill>
                            <a:schemeClr val="tx2"/>
                          </a:solidFill>
                          <a:latin typeface="Times New Roman" panose="02020603050405020304" pitchFamily="18" charset="0"/>
                          <a:cs typeface="Times New Roman" panose="02020603050405020304" pitchFamily="18" charset="0"/>
                        </a:rPr>
                        <a:t>Logistic Regression</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80.18018018018018</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80.47829647829647</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80.47829647829647</a:t>
                      </a:r>
                      <a:endParaRPr lang="en-US" sz="1400" dirty="0">
                        <a:solidFill>
                          <a:schemeClr val="tx2"/>
                        </a:solidFill>
                        <a:latin typeface="Times New Roman" panose="02020603050405020304" pitchFamily="18" charset="0"/>
                        <a:cs typeface="Times New Roman" panose="02020603050405020304" pitchFamily="18" charset="0"/>
                      </a:endParaRPr>
                    </a:p>
                  </a:txBody>
                  <a:tcPr/>
                </a:tc>
              </a:tr>
              <a:tr h="697151">
                <a:tc>
                  <a:txBody>
                    <a:bodyPr/>
                    <a:lstStyle/>
                    <a:p>
                      <a:pPr algn="l"/>
                      <a:endParaRPr lang="en-US" sz="1400" dirty="0">
                        <a:solidFill>
                          <a:schemeClr val="tx2"/>
                        </a:solidFill>
                        <a:latin typeface="Times New Roman" panose="02020603050405020304" pitchFamily="18" charset="0"/>
                        <a:cs typeface="Times New Roman" panose="02020603050405020304" pitchFamily="18" charset="0"/>
                      </a:endParaRPr>
                    </a:p>
                    <a:p>
                      <a:pPr algn="l"/>
                      <a:r>
                        <a:rPr lang="en-US" sz="1400" dirty="0" smtClean="0">
                          <a:solidFill>
                            <a:schemeClr val="tx2"/>
                          </a:solidFill>
                          <a:latin typeface="Times New Roman" panose="02020603050405020304" pitchFamily="18" charset="0"/>
                          <a:cs typeface="Times New Roman" panose="02020603050405020304" pitchFamily="18" charset="0"/>
                        </a:rPr>
                        <a:t>Support</a:t>
                      </a:r>
                      <a:r>
                        <a:rPr lang="en-US" sz="1400" baseline="0" dirty="0" smtClean="0">
                          <a:solidFill>
                            <a:schemeClr val="tx2"/>
                          </a:solidFill>
                          <a:latin typeface="Times New Roman" panose="02020603050405020304" pitchFamily="18" charset="0"/>
                          <a:cs typeface="Times New Roman" panose="02020603050405020304" pitchFamily="18" charset="0"/>
                        </a:rPr>
                        <a:t> vector classification </a:t>
                      </a:r>
                      <a:endParaRPr lang="en-US" sz="1400" dirty="0" smtClean="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79.27927927927928</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79.38902538902539</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80.66011466011467</a:t>
                      </a:r>
                      <a:endParaRPr lang="en-US" sz="1400" dirty="0">
                        <a:solidFill>
                          <a:schemeClr val="tx2"/>
                        </a:solidFill>
                        <a:latin typeface="Times New Roman" panose="02020603050405020304" pitchFamily="18" charset="0"/>
                        <a:cs typeface="Times New Roman" panose="02020603050405020304" pitchFamily="18" charset="0"/>
                      </a:endParaRPr>
                    </a:p>
                  </a:txBody>
                  <a:tcPr/>
                </a:tc>
              </a:tr>
              <a:tr h="735521">
                <a:tc>
                  <a:txBody>
                    <a:bodyPr/>
                    <a:lstStyle/>
                    <a:p>
                      <a:pPr algn="l"/>
                      <a:endParaRPr lang="en-US" sz="1400" dirty="0" smtClean="0">
                        <a:solidFill>
                          <a:schemeClr val="tx2"/>
                        </a:solidFill>
                        <a:latin typeface="Times New Roman" panose="02020603050405020304" pitchFamily="18" charset="0"/>
                        <a:cs typeface="Times New Roman" panose="02020603050405020304" pitchFamily="18" charset="0"/>
                      </a:endParaRPr>
                    </a:p>
                    <a:p>
                      <a:pPr algn="l"/>
                      <a:r>
                        <a:rPr lang="en-US" sz="1400" dirty="0" smtClean="0">
                          <a:solidFill>
                            <a:schemeClr val="tx2"/>
                          </a:solidFill>
                          <a:latin typeface="Times New Roman" panose="02020603050405020304" pitchFamily="18" charset="0"/>
                          <a:cs typeface="Times New Roman" panose="02020603050405020304" pitchFamily="18" charset="0"/>
                        </a:rPr>
                        <a:t>Random Forest Classification</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76.57657657657657</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78.66502866502867</a:t>
                      </a:r>
                      <a:endParaRPr lang="en-US"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endParaRPr lang="en-US" sz="1400" dirty="0" smtClean="0">
                        <a:solidFill>
                          <a:schemeClr val="tx2"/>
                        </a:solidFill>
                        <a:latin typeface="Times New Roman" panose="02020603050405020304" pitchFamily="18" charset="0"/>
                        <a:cs typeface="Times New Roman" panose="02020603050405020304" pitchFamily="18" charset="0"/>
                      </a:endParaRPr>
                    </a:p>
                    <a:p>
                      <a:pPr algn="ctr"/>
                      <a:r>
                        <a:rPr lang="en-US" sz="1400" dirty="0" smtClean="0">
                          <a:solidFill>
                            <a:schemeClr val="tx2"/>
                          </a:solidFill>
                          <a:latin typeface="Times New Roman" panose="02020603050405020304" pitchFamily="18" charset="0"/>
                          <a:cs typeface="Times New Roman" panose="02020603050405020304" pitchFamily="18" charset="0"/>
                        </a:rPr>
                        <a:t>80.66175266175266</a:t>
                      </a:r>
                      <a:endParaRPr lang="en-US" sz="1400" dirty="0">
                        <a:solidFill>
                          <a:schemeClr val="tx2"/>
                        </a:solidFill>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296260" y="4251505"/>
            <a:ext cx="8504839" cy="523220"/>
          </a:xfrm>
          <a:prstGeom prst="rect">
            <a:avLst/>
          </a:prstGeom>
          <a:noFill/>
        </p:spPr>
        <p:txBody>
          <a:bodyPr wrap="square" rtlCol="0">
            <a:spAutoFit/>
          </a:bodyPr>
          <a:lstStyle/>
          <a:p>
            <a:r>
              <a:rPr lang="en-US" sz="1400" b="1" u="sng" dirty="0" smtClean="0">
                <a:solidFill>
                  <a:schemeClr val="tx2"/>
                </a:solidFill>
                <a:latin typeface="Times New Roman" panose="02020603050405020304" pitchFamily="18" charset="0"/>
                <a:cs typeface="Times New Roman" panose="02020603050405020304" pitchFamily="18" charset="0"/>
              </a:rPr>
              <a:t>Conclusion</a:t>
            </a:r>
            <a:r>
              <a:rPr lang="en-US" sz="1400" dirty="0" smtClean="0">
                <a:solidFill>
                  <a:schemeClr val="tx2"/>
                </a:solidFill>
                <a:latin typeface="Times New Roman" panose="02020603050405020304" pitchFamily="18" charset="0"/>
                <a:cs typeface="Times New Roman" panose="02020603050405020304" pitchFamily="18" charset="0"/>
              </a:rPr>
              <a:t> : This means that from the above accuracy table , we can conclude that Random Forest  Classificatio</a:t>
            </a:r>
            <a:r>
              <a:rPr lang="en-US" sz="1400" dirty="0">
                <a:solidFill>
                  <a:schemeClr val="tx2"/>
                </a:solidFill>
                <a:latin typeface="Times New Roman" panose="02020603050405020304" pitchFamily="18" charset="0"/>
                <a:cs typeface="Times New Roman" panose="02020603050405020304" pitchFamily="18" charset="0"/>
              </a:rPr>
              <a:t>n</a:t>
            </a:r>
            <a:r>
              <a:rPr lang="en-US" sz="1400" dirty="0" smtClean="0">
                <a:solidFill>
                  <a:schemeClr val="tx2"/>
                </a:solidFill>
                <a:latin typeface="Times New Roman" panose="02020603050405020304" pitchFamily="18" charset="0"/>
                <a:cs typeface="Times New Roman" panose="02020603050405020304" pitchFamily="18" charset="0"/>
              </a:rPr>
              <a:t> is best model for the loan prediction problem</a:t>
            </a:r>
            <a:r>
              <a:rPr lang="en-US" sz="1400" dirty="0" smtClean="0">
                <a:solidFill>
                  <a:schemeClr val="tx2"/>
                </a:solidFill>
              </a:rPr>
              <a:t>. </a:t>
            </a:r>
            <a:endParaRPr lang="en-US" sz="1400" dirty="0">
              <a:solidFill>
                <a:schemeClr val="tx2"/>
              </a:solidFill>
            </a:endParaRPr>
          </a:p>
        </p:txBody>
      </p:sp>
    </p:spTree>
    <p:extLst>
      <p:ext uri="{BB962C8B-B14F-4D97-AF65-F5344CB8AC3E}">
        <p14:creationId xmlns:p14="http://schemas.microsoft.com/office/powerpoint/2010/main" val="3037981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4949" y="2113635"/>
            <a:ext cx="3512215" cy="923330"/>
          </a:xfrm>
          <a:prstGeom prst="rect">
            <a:avLst/>
          </a:prstGeom>
          <a:noFill/>
        </p:spPr>
        <p:txBody>
          <a:bodyPr wrap="square" rtlCol="0">
            <a:spAutoFit/>
          </a:bodyPr>
          <a:lstStyle/>
          <a:p>
            <a:pPr algn="ctr"/>
            <a:r>
              <a:rPr lang="en-US" sz="5400" dirty="0" smtClean="0">
                <a:solidFill>
                  <a:schemeClr val="tx2"/>
                </a:solidFill>
                <a:latin typeface="Times New Roman" panose="02020603050405020304" pitchFamily="18" charset="0"/>
                <a:cs typeface="Times New Roman" panose="02020603050405020304" pitchFamily="18" charset="0"/>
              </a:rPr>
              <a:t>Thank You</a:t>
            </a:r>
            <a:endParaRPr lang="en-US" sz="5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097"/>
            <a:ext cx="6260905" cy="572644"/>
          </a:xfrm>
        </p:spPr>
        <p:txBody>
          <a:bodyPr>
            <a:normAutofit/>
          </a:bodyPr>
          <a:lstStyle/>
          <a:p>
            <a:r>
              <a:rPr lang="en-US" sz="2400" b="1" dirty="0" smtClean="0">
                <a:latin typeface="Times New Roman" panose="02020603050405020304" pitchFamily="18" charset="0"/>
                <a:cs typeface="Times New Roman" panose="02020603050405020304" pitchFamily="18" charset="0"/>
              </a:rPr>
              <a:t>Index</a:t>
            </a:r>
            <a:endParaRPr lang="en-US" sz="24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281425" y="586585"/>
            <a:ext cx="6719020" cy="4428445"/>
          </a:xfrm>
        </p:spPr>
        <p:txBody>
          <a:bodyPr>
            <a:normAutofit fontScale="62500" lnSpcReduction="20000"/>
          </a:bodyPr>
          <a:lstStyle/>
          <a:p>
            <a:r>
              <a:rPr lang="en-US" sz="1900" dirty="0" smtClean="0">
                <a:latin typeface="Times New Roman" panose="02020603050405020304" pitchFamily="18" charset="0"/>
                <a:cs typeface="Times New Roman" panose="02020603050405020304" pitchFamily="18" charset="0"/>
              </a:rPr>
              <a:t>Problem Statement</a:t>
            </a:r>
          </a:p>
          <a:p>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Life cycle to build Model with Machine Learning (ML)</a:t>
            </a:r>
          </a:p>
          <a:p>
            <a:endParaRPr lang="en-US" sz="1900" dirty="0" smtClean="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Data Acquisition &amp; Features present in </a:t>
            </a:r>
            <a:r>
              <a:rPr lang="en-US" sz="1900" dirty="0" smtClean="0">
                <a:latin typeface="Times New Roman" panose="02020603050405020304" pitchFamily="18" charset="0"/>
                <a:cs typeface="Times New Roman" panose="02020603050405020304" pitchFamily="18" charset="0"/>
              </a:rPr>
              <a:t>Dataset</a:t>
            </a:r>
          </a:p>
          <a:p>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Data </a:t>
            </a:r>
            <a:r>
              <a:rPr lang="en-US" sz="1900" dirty="0">
                <a:latin typeface="Times New Roman" panose="02020603050405020304" pitchFamily="18" charset="0"/>
                <a:cs typeface="Times New Roman" panose="02020603050405020304" pitchFamily="18" charset="0"/>
              </a:rPr>
              <a:t>Understanding &amp; </a:t>
            </a:r>
            <a:r>
              <a:rPr lang="en-US" sz="1900" dirty="0" smtClean="0">
                <a:latin typeface="Times New Roman" panose="02020603050405020304" pitchFamily="18" charset="0"/>
                <a:cs typeface="Times New Roman" panose="02020603050405020304" pitchFamily="18" charset="0"/>
              </a:rPr>
              <a:t>Cleaning</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Exploratory Data Analysis (EDA</a:t>
            </a:r>
            <a:r>
              <a:rPr lang="en-US" sz="1900" dirty="0" smtClean="0">
                <a:latin typeface="Times New Roman" panose="02020603050405020304" pitchFamily="18" charset="0"/>
                <a:cs typeface="Times New Roman" panose="02020603050405020304" pitchFamily="18" charset="0"/>
              </a:rPr>
              <a:t>)</a:t>
            </a:r>
          </a:p>
          <a:p>
            <a:endParaRPr lang="en-US" sz="1900" dirty="0" smtClean="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Data Visualizations (Scatter plot</a:t>
            </a:r>
            <a:r>
              <a:rPr lang="en-US" sz="1900" dirty="0" smtClean="0">
                <a:latin typeface="Times New Roman" panose="02020603050405020304" pitchFamily="18" charset="0"/>
                <a:cs typeface="Times New Roman" panose="02020603050405020304" pitchFamily="18" charset="0"/>
              </a:rPr>
              <a:t>)</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Data Visualizations (Heat Map</a:t>
            </a:r>
            <a:r>
              <a:rPr lang="en-US" sz="1900" dirty="0" smtClean="0">
                <a:latin typeface="Times New Roman" panose="02020603050405020304" pitchFamily="18" charset="0"/>
                <a:cs typeface="Times New Roman" panose="02020603050405020304" pitchFamily="18" charset="0"/>
              </a:rPr>
              <a:t>)</a:t>
            </a:r>
          </a:p>
          <a:p>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Machine Learning Model</a:t>
            </a:r>
          </a:p>
          <a:p>
            <a:pPr marL="0" indent="0">
              <a:buNone/>
            </a:pPr>
            <a:r>
              <a:rPr lang="en-US" sz="1900" b="1" dirty="0" smtClean="0">
                <a:solidFill>
                  <a:schemeClr val="bg1"/>
                </a:solidFill>
                <a:latin typeface="Times New Roman" panose="02020603050405020304" pitchFamily="18" charset="0"/>
                <a:cs typeface="Times New Roman" panose="02020603050405020304" pitchFamily="18" charset="0"/>
              </a:rPr>
              <a:t>Model</a:t>
            </a:r>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Machine Learning Model of training and testing the dataset.</a:t>
            </a: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1. </a:t>
            </a:r>
            <a:r>
              <a:rPr lang="en-US" sz="1900" dirty="0">
                <a:latin typeface="Times New Roman" panose="02020603050405020304" pitchFamily="18" charset="0"/>
                <a:cs typeface="Times New Roman" panose="02020603050405020304" pitchFamily="18" charset="0"/>
              </a:rPr>
              <a:t>Machine Learning models </a:t>
            </a:r>
            <a:r>
              <a:rPr lang="en-US" sz="1900" dirty="0" smtClean="0">
                <a:latin typeface="Times New Roman" panose="02020603050405020304" pitchFamily="18" charset="0"/>
                <a:cs typeface="Times New Roman" panose="02020603050405020304" pitchFamily="18" charset="0"/>
              </a:rPr>
              <a:t> using Logistics Regression ,SVC and Random Forest Classification</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2.Machine </a:t>
            </a:r>
            <a:r>
              <a:rPr lang="en-US" sz="1900" dirty="0">
                <a:latin typeface="Times New Roman" panose="02020603050405020304" pitchFamily="18" charset="0"/>
                <a:cs typeface="Times New Roman" panose="02020603050405020304" pitchFamily="18" charset="0"/>
              </a:rPr>
              <a:t>Learning models with Hyper parameter tuning ( Logistic ,SVC &amp; Random </a:t>
            </a:r>
            <a:r>
              <a:rPr lang="en-US" sz="1900" dirty="0" smtClean="0">
                <a:latin typeface="Times New Roman" panose="02020603050405020304" pitchFamily="18" charset="0"/>
                <a:cs typeface="Times New Roman" panose="02020603050405020304" pitchFamily="18" charset="0"/>
              </a:rPr>
              <a:t>Forest Classification)</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Loan Prediction Models comparison &amp; conclusion.</a:t>
            </a:r>
          </a:p>
          <a:p>
            <a:endParaRPr lang="en-US" sz="19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111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197405"/>
            <a:ext cx="8246070" cy="3512210"/>
          </a:xfrm>
        </p:spPr>
        <p:txBody>
          <a:bodyPr>
            <a:normAutofit/>
          </a:bodyPr>
          <a:lstStyle/>
          <a:p>
            <a:pPr marL="0" indent="0">
              <a:buNone/>
            </a:pPr>
            <a:r>
              <a:rPr lang="en-US" sz="1200" dirty="0" smtClean="0">
                <a:latin typeface="Times New Roman" panose="02020603050405020304" pitchFamily="18" charset="0"/>
                <a:cs typeface="Times New Roman" panose="02020603050405020304" pitchFamily="18" charset="0"/>
              </a:rPr>
              <a:t>Problem Statement:</a:t>
            </a:r>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Loan prediction</a:t>
            </a:r>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Let's </a:t>
            </a:r>
            <a:r>
              <a:rPr lang="en-US" sz="1200" dirty="0">
                <a:latin typeface="Times New Roman" panose="02020603050405020304" pitchFamily="18" charset="0"/>
                <a:cs typeface="Times New Roman" panose="02020603050405020304" pitchFamily="18" charset="0"/>
              </a:rPr>
              <a:t>Say, You are the owner of the </a:t>
            </a:r>
            <a:r>
              <a:rPr lang="en-US" sz="1200" b="1" dirty="0">
                <a:latin typeface="Times New Roman" panose="02020603050405020304" pitchFamily="18" charset="0"/>
                <a:cs typeface="Times New Roman" panose="02020603050405020304" pitchFamily="18" charset="0"/>
              </a:rPr>
              <a:t>Housing Finance Company</a:t>
            </a:r>
            <a:r>
              <a:rPr lang="en-US" sz="1200" dirty="0">
                <a:latin typeface="Times New Roman" panose="02020603050405020304" pitchFamily="18" charset="0"/>
                <a:cs typeface="Times New Roman" panose="02020603050405020304" pitchFamily="18" charset="0"/>
              </a:rPr>
              <a:t> and you want to build your own model to predict the customers are applying for the home loan and company want to check and validate the customer are eligible for the home loan.</a:t>
            </a:r>
          </a:p>
          <a:p>
            <a:r>
              <a:rPr lang="en-US" sz="1200" b="1" dirty="0">
                <a:latin typeface="Times New Roman" panose="02020603050405020304" pitchFamily="18" charset="0"/>
                <a:cs typeface="Times New Roman" panose="02020603050405020304" pitchFamily="18" charset="0"/>
              </a:rPr>
              <a:t>The Problem </a:t>
            </a:r>
            <a:r>
              <a:rPr lang="en-US" sz="1200" b="1" dirty="0" smtClean="0">
                <a:latin typeface="Times New Roman" panose="02020603050405020304" pitchFamily="18" charset="0"/>
                <a:cs typeface="Times New Roman" panose="02020603050405020304" pitchFamily="18" charset="0"/>
              </a:rPr>
              <a:t>is,   </a:t>
            </a:r>
            <a:r>
              <a:rPr lang="en-US" sz="1200" dirty="0" smtClean="0">
                <a:latin typeface="Times New Roman" panose="02020603050405020304" pitchFamily="18" charset="0"/>
                <a:cs typeface="Times New Roman" panose="02020603050405020304" pitchFamily="18" charset="0"/>
              </a:rPr>
              <a:t>In </a:t>
            </a:r>
            <a:r>
              <a:rPr lang="en-US" sz="1200" dirty="0">
                <a:latin typeface="Times New Roman" panose="02020603050405020304" pitchFamily="18" charset="0"/>
                <a:cs typeface="Times New Roman" panose="02020603050405020304" pitchFamily="18" charset="0"/>
              </a:rPr>
              <a:t>a Simple Term, Company wants to make automate the Loan Eligibility Process in a real time scenario related to customer's detail provided while applying application for home loan forms</a:t>
            </a:r>
          </a:p>
          <a:p>
            <a:endParaRPr lang="en-US" dirty="0"/>
          </a:p>
        </p:txBody>
      </p:sp>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1670" y="3182570"/>
            <a:ext cx="3817625" cy="1643627"/>
          </a:xfrm>
          <a:prstGeom prst="rect">
            <a:avLst/>
          </a:prstGeom>
        </p:spPr>
      </p:pic>
    </p:spTree>
    <p:extLst>
      <p:ext uri="{BB962C8B-B14F-4D97-AF65-F5344CB8AC3E}">
        <p14:creationId xmlns:p14="http://schemas.microsoft.com/office/powerpoint/2010/main" val="44327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610820"/>
          </a:xfrm>
        </p:spPr>
        <p:txBody>
          <a:bodyPr>
            <a:normAutofit/>
          </a:bodyPr>
          <a:lstStyle/>
          <a:p>
            <a:r>
              <a:rPr lang="en-US" sz="2000" b="1" dirty="0" smtClean="0">
                <a:latin typeface="Times New Roman" panose="02020603050405020304" pitchFamily="18" charset="0"/>
                <a:cs typeface="Times New Roman" panose="02020603050405020304" pitchFamily="18" charset="0"/>
              </a:rPr>
              <a:t>Life Cycle to build Model with ML</a:t>
            </a:r>
            <a:endParaRPr lang="en-US" b="1" dirty="0"/>
          </a:p>
        </p:txBody>
      </p:sp>
      <p:sp>
        <p:nvSpPr>
          <p:cNvPr id="4" name="Rectangle 1"/>
          <p:cNvSpPr>
            <a:spLocks noGrp="1" noChangeArrowheads="1"/>
          </p:cNvSpPr>
          <p:nvPr>
            <p:ph idx="1"/>
          </p:nvPr>
        </p:nvSpPr>
        <p:spPr bwMode="auto">
          <a:xfrm>
            <a:off x="448965" y="1044700"/>
            <a:ext cx="7940660" cy="89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sz="1200" b="0" i="0"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rPr>
              <a:t>Steps are:</a:t>
            </a:r>
          </a:p>
          <a:p>
            <a:pPr marL="0" marR="0" lvl="0" indent="0" defTabSz="914400" rtl="0" eaLnBrk="0" fontAlgn="base" latinLnBrk="0" hangingPunct="0">
              <a:lnSpc>
                <a:spcPct val="100000"/>
              </a:lnSpc>
              <a:spcBef>
                <a:spcPct val="0"/>
              </a:spcBef>
              <a:spcAft>
                <a:spcPct val="0"/>
              </a:spcAft>
              <a:buClrTx/>
              <a:buSzTx/>
              <a:buNone/>
              <a:tabLst/>
            </a:pPr>
            <a:endParaRPr kumimoji="0" lang="en-US" sz="1800" b="0" i="0"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1"/>
          <p:cNvSpPr/>
          <p:nvPr/>
        </p:nvSpPr>
        <p:spPr>
          <a:xfrm>
            <a:off x="448965" y="1472698"/>
            <a:ext cx="1985165" cy="64736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smtClean="0">
                <a:latin typeface="Times New Roman" panose="02020603050405020304" pitchFamily="18" charset="0"/>
                <a:cs typeface="Times New Roman" panose="02020603050405020304" pitchFamily="18" charset="0"/>
              </a:rPr>
              <a:t>Understand the Business Problem</a:t>
            </a:r>
            <a:endParaRPr lang="en-US" sz="1200" b="1" dirty="0">
              <a:latin typeface="Times New Roman" panose="02020603050405020304" pitchFamily="18" charset="0"/>
              <a:cs typeface="Times New Roman" panose="02020603050405020304" pitchFamily="18" charset="0"/>
            </a:endParaRPr>
          </a:p>
        </p:txBody>
      </p:sp>
      <p:sp>
        <p:nvSpPr>
          <p:cNvPr id="23" name="Rectangle 22"/>
          <p:cNvSpPr/>
          <p:nvPr/>
        </p:nvSpPr>
        <p:spPr>
          <a:xfrm>
            <a:off x="3263845" y="1490952"/>
            <a:ext cx="2071680" cy="651970"/>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latin typeface="Times New Roman" panose="02020603050405020304" pitchFamily="18" charset="0"/>
                <a:cs typeface="Times New Roman" panose="02020603050405020304" pitchFamily="18" charset="0"/>
              </a:rPr>
              <a:t>Data Acquisition</a:t>
            </a:r>
            <a:endParaRPr lang="en-US" sz="1200" b="1" dirty="0">
              <a:latin typeface="Times New Roman" panose="02020603050405020304" pitchFamily="18" charset="0"/>
              <a:cs typeface="Times New Roman" panose="02020603050405020304" pitchFamily="18" charset="0"/>
            </a:endParaRPr>
          </a:p>
        </p:txBody>
      </p:sp>
      <p:sp>
        <p:nvSpPr>
          <p:cNvPr id="24" name="Rectangle 23"/>
          <p:cNvSpPr/>
          <p:nvPr/>
        </p:nvSpPr>
        <p:spPr>
          <a:xfrm>
            <a:off x="6165240" y="1490952"/>
            <a:ext cx="2310900" cy="651970"/>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latin typeface="Times New Roman" panose="02020603050405020304" pitchFamily="18" charset="0"/>
                <a:cs typeface="Times New Roman" panose="02020603050405020304" pitchFamily="18" charset="0"/>
              </a:rPr>
              <a:t>Data Cleaning</a:t>
            </a:r>
            <a:endParaRPr lang="en-US" sz="1200" b="1" dirty="0">
              <a:latin typeface="Times New Roman" panose="02020603050405020304" pitchFamily="18" charset="0"/>
              <a:cs typeface="Times New Roman" panose="02020603050405020304" pitchFamily="18" charset="0"/>
            </a:endParaRPr>
          </a:p>
        </p:txBody>
      </p:sp>
      <p:sp>
        <p:nvSpPr>
          <p:cNvPr id="25" name="Rectangle 24"/>
          <p:cNvSpPr/>
          <p:nvPr/>
        </p:nvSpPr>
        <p:spPr>
          <a:xfrm>
            <a:off x="6165240" y="2872810"/>
            <a:ext cx="2310900" cy="651970"/>
          </a:xfrm>
          <a:prstGeom prst="rect">
            <a:avLst/>
          </a:prstGeom>
          <a:solidFill>
            <a:srgbClr val="FFC000"/>
          </a:solidFill>
        </p:spPr>
        <p:style>
          <a:lnRef idx="1">
            <a:schemeClr val="accent2"/>
          </a:lnRef>
          <a:fillRef idx="3">
            <a:schemeClr val="accent2"/>
          </a:fillRef>
          <a:effectRef idx="2">
            <a:schemeClr val="accent2"/>
          </a:effectRef>
          <a:fontRef idx="minor">
            <a:schemeClr val="lt1"/>
          </a:fontRef>
        </p:style>
        <p:txBody>
          <a:bodyPr rtlCol="0" anchor="ctr"/>
          <a:lstStyle/>
          <a:p>
            <a:pPr lvl="0" algn="ctr" eaLnBrk="0" fontAlgn="base" hangingPunct="0">
              <a:spcBef>
                <a:spcPct val="0"/>
              </a:spcBef>
              <a:spcAft>
                <a:spcPct val="0"/>
              </a:spcAft>
            </a:pPr>
            <a:r>
              <a:rPr lang="en-US" sz="1200" b="1" dirty="0">
                <a:solidFill>
                  <a:schemeClr val="bg1"/>
                </a:solidFill>
                <a:latin typeface="Times New Roman" panose="02020603050405020304" pitchFamily="18" charset="0"/>
                <a:cs typeface="Times New Roman" panose="02020603050405020304" pitchFamily="18" charset="0"/>
              </a:rPr>
              <a:t>Exploratory Data Analysis</a:t>
            </a:r>
          </a:p>
        </p:txBody>
      </p:sp>
      <p:sp>
        <p:nvSpPr>
          <p:cNvPr id="26" name="Rectangle 25"/>
          <p:cNvSpPr/>
          <p:nvPr/>
        </p:nvSpPr>
        <p:spPr>
          <a:xfrm>
            <a:off x="6127600" y="4234600"/>
            <a:ext cx="2310900" cy="6519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lgn="ctr" eaLnBrk="0" fontAlgn="base" hangingPunct="0">
              <a:spcBef>
                <a:spcPct val="0"/>
              </a:spcBef>
              <a:spcAft>
                <a:spcPct val="0"/>
              </a:spcAft>
            </a:pPr>
            <a:r>
              <a:rPr lang="en-US" sz="1200" b="1" dirty="0" smtClean="0">
                <a:solidFill>
                  <a:schemeClr val="bg1"/>
                </a:solidFill>
                <a:latin typeface="Times New Roman" panose="02020603050405020304" pitchFamily="18" charset="0"/>
                <a:cs typeface="Times New Roman" panose="02020603050405020304" pitchFamily="18" charset="0"/>
              </a:rPr>
              <a:t>Machine Learning Algorithm</a:t>
            </a: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3263845" y="4234600"/>
            <a:ext cx="2071680" cy="651970"/>
          </a:xfrm>
          <a:prstGeom prst="rect">
            <a:avLst/>
          </a:prstGeom>
          <a:solidFill>
            <a:srgbClr val="FF4370"/>
          </a:solidFill>
        </p:spPr>
        <p:style>
          <a:lnRef idx="1">
            <a:schemeClr val="accent3"/>
          </a:lnRef>
          <a:fillRef idx="3">
            <a:schemeClr val="accent3"/>
          </a:fillRef>
          <a:effectRef idx="2">
            <a:schemeClr val="accent3"/>
          </a:effectRef>
          <a:fontRef idx="minor">
            <a:schemeClr val="lt1"/>
          </a:fontRef>
        </p:style>
        <p:txBody>
          <a:bodyPr rtlCol="0" anchor="ctr"/>
          <a:lstStyle/>
          <a:p>
            <a:pPr lvl="0" algn="ctr" eaLnBrk="0" fontAlgn="base" hangingPunct="0">
              <a:spcBef>
                <a:spcPct val="0"/>
              </a:spcBef>
              <a:spcAft>
                <a:spcPct val="0"/>
              </a:spcAft>
            </a:pPr>
            <a:r>
              <a:rPr lang="en-US" sz="1200" b="1" dirty="0">
                <a:solidFill>
                  <a:schemeClr val="bg1"/>
                </a:solidFill>
                <a:latin typeface="Times New Roman" panose="02020603050405020304" pitchFamily="18" charset="0"/>
                <a:cs typeface="Times New Roman" panose="02020603050405020304" pitchFamily="18" charset="0"/>
              </a:rPr>
              <a:t>Predict your Model Accuracy</a:t>
            </a:r>
          </a:p>
        </p:txBody>
      </p:sp>
      <p:sp>
        <p:nvSpPr>
          <p:cNvPr id="28" name="Rectangle 27"/>
          <p:cNvSpPr/>
          <p:nvPr/>
        </p:nvSpPr>
        <p:spPr>
          <a:xfrm>
            <a:off x="448965" y="4234600"/>
            <a:ext cx="1985165" cy="6519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lvl="0" algn="ctr" eaLnBrk="0" fontAlgn="base" hangingPunct="0">
              <a:spcBef>
                <a:spcPct val="0"/>
              </a:spcBef>
              <a:spcAft>
                <a:spcPct val="0"/>
              </a:spcAft>
            </a:pPr>
            <a:r>
              <a:rPr lang="en-US" sz="1200" b="1" dirty="0" smtClean="0">
                <a:solidFill>
                  <a:schemeClr val="bg1"/>
                </a:solidFill>
                <a:latin typeface="Times New Roman" panose="02020603050405020304" pitchFamily="18" charset="0"/>
                <a:cs typeface="Times New Roman" panose="02020603050405020304" pitchFamily="18" charset="0"/>
              </a:rPr>
              <a:t>Deploy the Model</a:t>
            </a:r>
            <a:endParaRPr lang="en-US" sz="1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378388769"/>
              </p:ext>
            </p:extLst>
          </p:nvPr>
        </p:nvGraphicFramePr>
        <p:xfrm>
          <a:off x="2449380" y="1632912"/>
          <a:ext cx="815436" cy="353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ight Arrow 28"/>
          <p:cNvSpPr/>
          <p:nvPr/>
        </p:nvSpPr>
        <p:spPr>
          <a:xfrm>
            <a:off x="5350601" y="1645875"/>
            <a:ext cx="814639" cy="353177"/>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 name="Right Arrow 30"/>
          <p:cNvSpPr/>
          <p:nvPr/>
        </p:nvSpPr>
        <p:spPr>
          <a:xfrm rot="10800000">
            <a:off x="5312961" y="4383996"/>
            <a:ext cx="814639" cy="353177"/>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2" name="Right Arrow 31"/>
          <p:cNvSpPr/>
          <p:nvPr/>
        </p:nvSpPr>
        <p:spPr>
          <a:xfrm rot="5400000">
            <a:off x="6963304" y="2345705"/>
            <a:ext cx="714768" cy="353177"/>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3" name="Right Arrow 32"/>
          <p:cNvSpPr/>
          <p:nvPr/>
        </p:nvSpPr>
        <p:spPr>
          <a:xfrm rot="5400000">
            <a:off x="6963304" y="3714364"/>
            <a:ext cx="714768" cy="353177"/>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4" name="Right Arrow 33"/>
          <p:cNvSpPr/>
          <p:nvPr/>
        </p:nvSpPr>
        <p:spPr>
          <a:xfrm rot="10800000">
            <a:off x="2433191" y="4383997"/>
            <a:ext cx="814639" cy="353177"/>
          </a:xfrm>
          <a:prstGeom prst="rightArrow">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Tree>
    <p:extLst>
      <p:ext uri="{BB962C8B-B14F-4D97-AF65-F5344CB8AC3E}">
        <p14:creationId xmlns:p14="http://schemas.microsoft.com/office/powerpoint/2010/main" val="1854978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33" y="281175"/>
            <a:ext cx="8551480" cy="458115"/>
          </a:xfrm>
        </p:spPr>
        <p:txBody>
          <a:bodyPr>
            <a:normAutofit/>
          </a:bodyPr>
          <a:lstStyle/>
          <a:p>
            <a:r>
              <a:rPr lang="en-US" sz="2200" b="1" dirty="0">
                <a:latin typeface="Times New Roman" panose="02020603050405020304" pitchFamily="18" charset="0"/>
                <a:cs typeface="Times New Roman" panose="02020603050405020304" pitchFamily="18" charset="0"/>
              </a:rPr>
              <a:t>Data </a:t>
            </a:r>
            <a:r>
              <a:rPr lang="en-US" sz="2200" b="1" dirty="0" smtClean="0">
                <a:latin typeface="Times New Roman" panose="02020603050405020304" pitchFamily="18" charset="0"/>
                <a:cs typeface="Times New Roman" panose="02020603050405020304" pitchFamily="18" charset="0"/>
              </a:rPr>
              <a:t>Acquisition &amp; Features present in Dataset </a:t>
            </a:r>
            <a:endParaRPr lang="en-US" sz="2200" b="1"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530132" y="1004590"/>
            <a:ext cx="4123034" cy="4508927"/>
          </a:xfrm>
          <a:prstGeom prst="rect">
            <a:avLst/>
          </a:prstGeom>
          <a:noFill/>
        </p:spPr>
        <p:txBody>
          <a:bodyPr wrap="square" rtlCol="0">
            <a:spAutoFit/>
          </a:bodyPr>
          <a:lstStyle/>
          <a:p>
            <a:pPr marL="285750" indent="-285750">
              <a:buFont typeface="Arial" panose="020B0604020202020204" pitchFamily="34" charset="0"/>
              <a:buChar char="•"/>
            </a:pPr>
            <a:endParaRPr lang="en-US" sz="1400" b="1" u="sng"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u="sng" dirty="0" smtClean="0">
                <a:solidFill>
                  <a:schemeClr val="tx2"/>
                </a:solidFill>
                <a:latin typeface="Times New Roman" panose="02020603050405020304" pitchFamily="18" charset="0"/>
                <a:cs typeface="Times New Roman" panose="02020603050405020304" pitchFamily="18" charset="0"/>
              </a:rPr>
              <a:t>Data Acquisition :</a:t>
            </a:r>
          </a:p>
          <a:p>
            <a:endParaRPr lang="en-US" sz="1400" b="1" u="sng" dirty="0" smtClean="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We have received data a CSV </a:t>
            </a:r>
            <a:r>
              <a:rPr lang="en-US" sz="1200" dirty="0" smtClean="0">
                <a:solidFill>
                  <a:schemeClr val="tx2"/>
                </a:solidFill>
                <a:latin typeface="Times New Roman" panose="02020603050405020304" pitchFamily="18" charset="0"/>
                <a:cs typeface="Times New Roman" panose="02020603050405020304" pitchFamily="18" charset="0"/>
              </a:rPr>
              <a:t>file (train &amp; test datasets)</a:t>
            </a:r>
            <a:endParaRPr lang="en-US" sz="1200" dirty="0">
              <a:solidFill>
                <a:schemeClr val="tx2"/>
              </a:solidFill>
              <a:latin typeface="Times New Roman" panose="02020603050405020304" pitchFamily="18" charset="0"/>
              <a:cs typeface="Times New Roman" panose="02020603050405020304" pitchFamily="18" charset="0"/>
            </a:endParaRPr>
          </a:p>
          <a:p>
            <a:endParaRPr lang="en-US" sz="1400" b="1" u="sng" dirty="0" smtClean="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u="sng" dirty="0" smtClean="0">
                <a:solidFill>
                  <a:schemeClr val="tx2"/>
                </a:solidFill>
                <a:latin typeface="Times New Roman" panose="02020603050405020304" pitchFamily="18" charset="0"/>
                <a:cs typeface="Times New Roman" panose="02020603050405020304" pitchFamily="18" charset="0"/>
              </a:rPr>
              <a:t>Import the </a:t>
            </a:r>
            <a:r>
              <a:rPr lang="en-US" sz="1400" b="1" u="sng" dirty="0">
                <a:solidFill>
                  <a:schemeClr val="tx2"/>
                </a:solidFill>
                <a:latin typeface="Times New Roman" panose="02020603050405020304" pitchFamily="18" charset="0"/>
                <a:cs typeface="Times New Roman" panose="02020603050405020304" pitchFamily="18" charset="0"/>
              </a:rPr>
              <a:t>Library </a:t>
            </a:r>
            <a:r>
              <a:rPr lang="en-US" sz="1400" b="1" u="sng" dirty="0" smtClean="0">
                <a:solidFill>
                  <a:schemeClr val="tx2"/>
                </a:solidFill>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ü"/>
            </a:pPr>
            <a:endParaRPr lang="en-US" sz="1200" b="1" u="sng"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200" dirty="0" smtClean="0">
                <a:solidFill>
                  <a:schemeClr val="tx2"/>
                </a:solidFill>
                <a:latin typeface="Times New Roman" panose="02020603050405020304" pitchFamily="18" charset="0"/>
                <a:cs typeface="Times New Roman" panose="02020603050405020304" pitchFamily="18" charset="0"/>
              </a:rPr>
              <a:t>import </a:t>
            </a:r>
            <a:r>
              <a:rPr lang="en-US" sz="1200" dirty="0">
                <a:solidFill>
                  <a:schemeClr val="tx2"/>
                </a:solidFill>
                <a:latin typeface="Times New Roman" panose="02020603050405020304" pitchFamily="18" charset="0"/>
                <a:cs typeface="Times New Roman" panose="02020603050405020304" pitchFamily="18" charset="0"/>
              </a:rPr>
              <a:t>pandas as pd</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import </a:t>
            </a:r>
            <a:r>
              <a:rPr lang="en-US" sz="1200" dirty="0" smtClean="0">
                <a:solidFill>
                  <a:schemeClr val="tx2"/>
                </a:solidFill>
                <a:latin typeface="Times New Roman" panose="02020603050405020304" pitchFamily="18" charset="0"/>
                <a:cs typeface="Times New Roman" panose="02020603050405020304" pitchFamily="18" charset="0"/>
              </a:rPr>
              <a:t>numpy </a:t>
            </a:r>
            <a:r>
              <a:rPr lang="en-US" sz="1200" dirty="0">
                <a:solidFill>
                  <a:schemeClr val="tx2"/>
                </a:solidFill>
                <a:latin typeface="Times New Roman" panose="02020603050405020304" pitchFamily="18" charset="0"/>
                <a:cs typeface="Times New Roman" panose="02020603050405020304" pitchFamily="18" charset="0"/>
              </a:rPr>
              <a:t>as np</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import matplotlib.pyplot as plt</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%matplotlib inline</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import seaborn as sns                    </a:t>
            </a:r>
            <a:endParaRPr lang="en-US" sz="1200" dirty="0" smtClean="0">
              <a:solidFill>
                <a:schemeClr val="tx2"/>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100" dirty="0">
              <a:solidFill>
                <a:schemeClr val="tx2"/>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u="sng" dirty="0" smtClean="0">
                <a:solidFill>
                  <a:schemeClr val="tx2"/>
                </a:solidFill>
                <a:latin typeface="Times New Roman" panose="02020603050405020304" pitchFamily="18" charset="0"/>
                <a:cs typeface="Times New Roman" panose="02020603050405020304" pitchFamily="18" charset="0"/>
              </a:rPr>
              <a:t>Load the Dataset </a:t>
            </a:r>
            <a:r>
              <a:rPr lang="en-US" sz="1100" b="1" u="sng" dirty="0" smtClean="0">
                <a:solidFill>
                  <a:schemeClr val="tx2"/>
                </a:solidFill>
                <a:latin typeface="Times New Roman" panose="02020603050405020304" pitchFamily="18" charset="0"/>
                <a:cs typeface="Times New Roman" panose="02020603050405020304" pitchFamily="18" charset="0"/>
              </a:rPr>
              <a:t>: </a:t>
            </a:r>
          </a:p>
          <a:p>
            <a:r>
              <a:rPr lang="en-US" sz="1200" dirty="0" smtClean="0">
                <a:solidFill>
                  <a:schemeClr val="tx2"/>
                </a:solidFill>
                <a:latin typeface="Times New Roman" panose="02020603050405020304" pitchFamily="18" charset="0"/>
                <a:cs typeface="Times New Roman" panose="02020603050405020304" pitchFamily="18" charset="0"/>
              </a:rPr>
              <a:t>Show </a:t>
            </a:r>
            <a:r>
              <a:rPr lang="en-US" sz="1200" dirty="0">
                <a:solidFill>
                  <a:schemeClr val="tx2"/>
                </a:solidFill>
                <a:latin typeface="Times New Roman" panose="02020603050405020304" pitchFamily="18" charset="0"/>
                <a:cs typeface="Times New Roman" panose="02020603050405020304" pitchFamily="18" charset="0"/>
              </a:rPr>
              <a:t>the Dataset Path to get </a:t>
            </a:r>
            <a:r>
              <a:rPr lang="en-US" sz="1200" dirty="0" smtClean="0">
                <a:solidFill>
                  <a:schemeClr val="tx2"/>
                </a:solidFill>
                <a:latin typeface="Times New Roman" panose="02020603050405020304" pitchFamily="18" charset="0"/>
                <a:cs typeface="Times New Roman" panose="02020603050405020304" pitchFamily="18" charset="0"/>
              </a:rPr>
              <a:t>dataset</a:t>
            </a:r>
            <a:endParaRPr lang="en-US" sz="1200" b="1" u="sng" dirty="0" smtClean="0">
              <a:solidFill>
                <a:schemeClr val="tx2"/>
              </a:solidFill>
              <a:latin typeface="Times New Roman" panose="02020603050405020304" pitchFamily="18" charset="0"/>
              <a:cs typeface="Times New Roman" panose="02020603050405020304" pitchFamily="18" charset="0"/>
            </a:endParaRP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dirty="0">
                <a:solidFill>
                  <a:schemeClr val="tx2"/>
                </a:solidFill>
                <a:latin typeface="Times New Roman" panose="02020603050405020304" pitchFamily="18" charset="0"/>
                <a:cs typeface="Times New Roman" panose="02020603050405020304" pitchFamily="18" charset="0"/>
              </a:rPr>
              <a:t>loan_train =</a:t>
            </a:r>
            <a:r>
              <a:rPr lang="en-US" sz="1200" dirty="0" smtClean="0">
                <a:solidFill>
                  <a:schemeClr val="tx2"/>
                </a:solidFill>
                <a:latin typeface="Times New Roman" panose="02020603050405020304" pitchFamily="18" charset="0"/>
                <a:cs typeface="Times New Roman" panose="02020603050405020304" pitchFamily="18" charset="0"/>
              </a:rPr>
              <a:t>pd.read_csv(r 'D</a:t>
            </a:r>
            <a:r>
              <a:rPr lang="en-US" sz="1200" dirty="0">
                <a:solidFill>
                  <a:schemeClr val="tx2"/>
                </a:solidFill>
                <a:latin typeface="Times New Roman" panose="02020603050405020304" pitchFamily="18" charset="0"/>
                <a:cs typeface="Times New Roman" panose="02020603050405020304" pitchFamily="18" charset="0"/>
              </a:rPr>
              <a:t>:\</a:t>
            </a:r>
            <a:r>
              <a:rPr lang="en-US" sz="1200" dirty="0" smtClean="0">
                <a:solidFill>
                  <a:schemeClr val="tx2"/>
                </a:solidFill>
                <a:latin typeface="Times New Roman" panose="02020603050405020304" pitchFamily="18" charset="0"/>
                <a:cs typeface="Times New Roman" panose="02020603050405020304" pitchFamily="18" charset="0"/>
              </a:rPr>
              <a:t>BIA\</a:t>
            </a:r>
            <a:r>
              <a:rPr lang="en-US" sz="1200" dirty="0" err="1" smtClean="0">
                <a:solidFill>
                  <a:schemeClr val="tx2"/>
                </a:solidFill>
                <a:latin typeface="Times New Roman" panose="02020603050405020304" pitchFamily="18" charset="0"/>
                <a:cs typeface="Times New Roman" panose="02020603050405020304" pitchFamily="18" charset="0"/>
              </a:rPr>
              <a:t>SD_Load</a:t>
            </a:r>
            <a:r>
              <a:rPr lang="en-US" sz="1200" dirty="0" smtClean="0">
                <a:solidFill>
                  <a:schemeClr val="tx2"/>
                </a:solidFill>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Prediction/loan-train.csv</a:t>
            </a:r>
            <a:r>
              <a:rPr lang="en-US" sz="1200" dirty="0" smtClean="0">
                <a:solidFill>
                  <a:schemeClr val="tx2"/>
                </a:solidFill>
                <a:latin typeface="Times New Roman" panose="02020603050405020304" pitchFamily="18" charset="0"/>
                <a:cs typeface="Times New Roman" panose="02020603050405020304" pitchFamily="18" charset="0"/>
              </a:rPr>
              <a:t>')</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dirty="0">
                <a:solidFill>
                  <a:schemeClr val="tx2"/>
                </a:solidFill>
                <a:latin typeface="Times New Roman" panose="02020603050405020304" pitchFamily="18" charset="0"/>
                <a:cs typeface="Times New Roman" panose="02020603050405020304" pitchFamily="18" charset="0"/>
              </a:rPr>
              <a:t>loan_test = </a:t>
            </a:r>
            <a:r>
              <a:rPr lang="en-US" sz="1200" dirty="0" smtClean="0">
                <a:solidFill>
                  <a:schemeClr val="tx2"/>
                </a:solidFill>
                <a:latin typeface="Times New Roman" panose="02020603050405020304" pitchFamily="18" charset="0"/>
                <a:cs typeface="Times New Roman" panose="02020603050405020304" pitchFamily="18" charset="0"/>
              </a:rPr>
              <a:t>pd.read_csv(r‘ D</a:t>
            </a:r>
            <a:r>
              <a:rPr lang="en-US" sz="1200" dirty="0">
                <a:solidFill>
                  <a:schemeClr val="tx2"/>
                </a:solidFill>
                <a:latin typeface="Times New Roman" panose="02020603050405020304" pitchFamily="18" charset="0"/>
                <a:cs typeface="Times New Roman" panose="02020603050405020304" pitchFamily="18" charset="0"/>
              </a:rPr>
              <a:t>:\BIA\SD_Load Prediction/loan-test.csv')</a:t>
            </a:r>
          </a:p>
          <a:p>
            <a:endParaRPr lang="en-US" sz="1200" dirty="0">
              <a:solidFill>
                <a:schemeClr val="tx2"/>
              </a:solidFill>
              <a:latin typeface="Times New Roman" panose="02020603050405020304" pitchFamily="18" charset="0"/>
              <a:cs typeface="Times New Roman" panose="02020603050405020304" pitchFamily="18" charset="0"/>
            </a:endParaRPr>
          </a:p>
          <a:p>
            <a:pPr marL="285750" indent="-285750">
              <a:buFont typeface="+mj-lt"/>
              <a:buAutoNum type="arabicPeriod"/>
            </a:pPr>
            <a:endParaRPr lang="en-US" sz="1200" dirty="0">
              <a:solidFill>
                <a:schemeClr val="tx2"/>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6918889"/>
              </p:ext>
            </p:extLst>
          </p:nvPr>
        </p:nvGraphicFramePr>
        <p:xfrm>
          <a:off x="4419295" y="1197401"/>
          <a:ext cx="4428445" cy="3723198"/>
        </p:xfrm>
        <a:graphic>
          <a:graphicData uri="http://schemas.openxmlformats.org/drawingml/2006/table">
            <a:tbl>
              <a:tblPr firstRow="1" bandRow="1">
                <a:tableStyleId>{5C22544A-7EE6-4342-B048-85BDC9FD1C3A}</a:tableStyleId>
              </a:tblPr>
              <a:tblGrid>
                <a:gridCol w="1374345"/>
                <a:gridCol w="3054100"/>
              </a:tblGrid>
              <a:tr h="262301">
                <a:tc>
                  <a:txBody>
                    <a:bodyPr/>
                    <a:lstStyle/>
                    <a:p>
                      <a:r>
                        <a:rPr lang="en-US" sz="1100" dirty="0" smtClean="0">
                          <a:latin typeface="Times New Roman" panose="02020603050405020304" pitchFamily="18" charset="0"/>
                          <a:cs typeface="Times New Roman" panose="02020603050405020304" pitchFamily="18" charset="0"/>
                        </a:rPr>
                        <a:t>Index</a:t>
                      </a:r>
                      <a:r>
                        <a:rPr lang="en-US" sz="1100" baseline="0" dirty="0" smtClean="0">
                          <a:latin typeface="Times New Roman" panose="02020603050405020304" pitchFamily="18" charset="0"/>
                          <a:cs typeface="Times New Roman" panose="02020603050405020304" pitchFamily="18" charset="0"/>
                        </a:rPr>
                        <a:t> 0</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Index</a:t>
                      </a:r>
                      <a:r>
                        <a:rPr lang="en-US" sz="1100" baseline="0" dirty="0" smtClean="0">
                          <a:latin typeface="Times New Roman" panose="02020603050405020304" pitchFamily="18" charset="0"/>
                          <a:cs typeface="Times New Roman" panose="02020603050405020304" pitchFamily="18" charset="0"/>
                        </a:rPr>
                        <a:t> 1</a:t>
                      </a:r>
                      <a:endParaRPr lang="en-US" sz="1100" dirty="0">
                        <a:latin typeface="Times New Roman" panose="02020603050405020304" pitchFamily="18" charset="0"/>
                        <a:cs typeface="Times New Roman" panose="02020603050405020304" pitchFamily="18" charset="0"/>
                      </a:endParaRPr>
                    </a:p>
                  </a:txBody>
                  <a:tcPr/>
                </a:tc>
              </a:tr>
              <a:tr h="262301">
                <a:tc>
                  <a:txBody>
                    <a:bodyPr/>
                    <a:lstStyle/>
                    <a:p>
                      <a:r>
                        <a:rPr lang="en-US" sz="1100" dirty="0" smtClean="0">
                          <a:latin typeface="Times New Roman" panose="02020603050405020304" pitchFamily="18" charset="0"/>
                          <a:cs typeface="Times New Roman" panose="02020603050405020304" pitchFamily="18" charset="0"/>
                        </a:rPr>
                        <a:t>Loan_ID</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Unique Loan ID.</a:t>
                      </a:r>
                      <a:endParaRPr lang="en-US" sz="1100" dirty="0">
                        <a:solidFill>
                          <a:schemeClr val="tx2"/>
                        </a:solidFill>
                        <a:latin typeface="Times New Roman" panose="02020603050405020304" pitchFamily="18" charset="0"/>
                        <a:cs typeface="Times New Roman" panose="02020603050405020304" pitchFamily="18" charset="0"/>
                      </a:endParaRPr>
                    </a:p>
                  </a:txBody>
                  <a:tcPr/>
                </a:tc>
              </a:tr>
              <a:tr h="262301">
                <a:tc>
                  <a:txBody>
                    <a:bodyPr/>
                    <a:lstStyle/>
                    <a:p>
                      <a:r>
                        <a:rPr lang="en-US" sz="1100" dirty="0" smtClean="0">
                          <a:latin typeface="Times New Roman" panose="02020603050405020304" pitchFamily="18" charset="0"/>
                          <a:cs typeface="Times New Roman" panose="02020603050405020304" pitchFamily="18" charset="0"/>
                        </a:rPr>
                        <a:t>Gender</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Male/ Female</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lang="en-US" sz="1100" dirty="0" smtClean="0">
                          <a:latin typeface="Times New Roman" panose="02020603050405020304" pitchFamily="18" charset="0"/>
                          <a:cs typeface="Times New Roman" panose="02020603050405020304" pitchFamily="18" charset="0"/>
                        </a:rPr>
                        <a:t>Married</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Applicant married (Y/N)</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lang="en-US" sz="1100" dirty="0" smtClean="0">
                          <a:latin typeface="Times New Roman" panose="02020603050405020304" pitchFamily="18" charset="0"/>
                          <a:cs typeface="Times New Roman" panose="02020603050405020304" pitchFamily="18" charset="0"/>
                        </a:rPr>
                        <a:t>Dependents</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Number of dependents</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313285">
                <a:tc>
                  <a:txBody>
                    <a:bodyPr/>
                    <a:lstStyle/>
                    <a:p>
                      <a:r>
                        <a:rPr lang="en-US" sz="1100" dirty="0" smtClean="0">
                          <a:latin typeface="Times New Roman" panose="02020603050405020304" pitchFamily="18" charset="0"/>
                          <a:cs typeface="Times New Roman" panose="02020603050405020304" pitchFamily="18" charset="0"/>
                        </a:rPr>
                        <a:t>Eduction</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Applicant Education (Graduate/ Under Graduate)</a:t>
                      </a:r>
                      <a:endParaRPr lang="en-US" sz="1100" dirty="0">
                        <a:solidFill>
                          <a:schemeClr val="tx2"/>
                        </a:solidFill>
                        <a:latin typeface="Times New Roman" panose="02020603050405020304" pitchFamily="18" charset="0"/>
                        <a:cs typeface="Times New Roman" panose="02020603050405020304" pitchFamily="18" charset="0"/>
                      </a:endParaRPr>
                    </a:p>
                  </a:txBody>
                  <a:tcPr/>
                </a:tc>
              </a:tr>
              <a:tr h="262301">
                <a:tc>
                  <a:txBody>
                    <a:bodyPr/>
                    <a:lstStyle/>
                    <a:p>
                      <a:r>
                        <a:rPr lang="en-US" sz="1100" dirty="0" smtClean="0">
                          <a:latin typeface="Times New Roman" panose="02020603050405020304" pitchFamily="18" charset="0"/>
                          <a:cs typeface="Times New Roman" panose="02020603050405020304" pitchFamily="18" charset="0"/>
                        </a:rPr>
                        <a:t>Self_Employed</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Self-employed (Y/N)</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lang="en-US" sz="1100" dirty="0" smtClean="0">
                          <a:latin typeface="Times New Roman" panose="02020603050405020304" pitchFamily="18" charset="0"/>
                          <a:cs typeface="Times New Roman" panose="02020603050405020304" pitchFamily="18" charset="0"/>
                        </a:rPr>
                        <a:t>ApplicantIncome</a:t>
                      </a:r>
                      <a:endParaRPr lang="en-US" sz="1100" dirty="0" smtClean="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Applicant income</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CoapplicantIncome</a:t>
                      </a:r>
                      <a:r>
                        <a:rPr lang="en-US" sz="1100" dirty="0" smtClean="0">
                          <a:latin typeface="Times New Roman" panose="02020603050405020304" pitchFamily="18" charset="0"/>
                          <a:cs typeface="Times New Roman" panose="02020603050405020304" pitchFamily="18" charset="0"/>
                        </a:rPr>
                        <a:t> </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Coapplicant income</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LoanAmount</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Loan amount in thousands</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Loan_Amount_Term</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Term of a loan in months</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Credit_History</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Credit history meets guidelines</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Property Area</a:t>
                      </a:r>
                      <a:r>
                        <a:rPr lang="en-US" sz="1100" dirty="0" smtClean="0">
                          <a:latin typeface="Times New Roman" panose="02020603050405020304" pitchFamily="18" charset="0"/>
                          <a:cs typeface="Times New Roman" panose="02020603050405020304" pitchFamily="18" charset="0"/>
                        </a:rPr>
                        <a:t> </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Urban/ Semi-Urban/ Rural</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r h="262301">
                <a:tc>
                  <a:txBody>
                    <a:bodyPr/>
                    <a:lstStyle/>
                    <a:p>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Loan Status</a:t>
                      </a:r>
                      <a:r>
                        <a:rPr lang="en-US" sz="1100" dirty="0" smtClean="0">
                          <a:latin typeface="Times New Roman" panose="02020603050405020304" pitchFamily="18" charset="0"/>
                          <a:cs typeface="Times New Roman" panose="02020603050405020304" pitchFamily="18" charset="0"/>
                        </a:rPr>
                        <a:t> </a:t>
                      </a:r>
                      <a:endParaRPr lang="en-US" sz="11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sz="1100" u="none" strike="noStrike" cap="none" normalizeH="0" baseline="0" dirty="0" smtClean="0">
                          <a:ln>
                            <a:noFill/>
                          </a:ln>
                          <a:effectLst/>
                          <a:latin typeface="Times New Roman" panose="02020603050405020304" pitchFamily="18" charset="0"/>
                          <a:cs typeface="Times New Roman" panose="02020603050405020304" pitchFamily="18" charset="0"/>
                        </a:rPr>
                        <a:t>Loan approved (Y/N)</a:t>
                      </a:r>
                      <a:endParaRPr kumimoji="0" lang="en-US" sz="1100" b="0" i="0" u="none" strike="noStrike" cap="none" normalizeH="0" baseline="0" dirty="0" smtClean="0">
                        <a:ln>
                          <a:noFill/>
                        </a:ln>
                        <a:solidFill>
                          <a:schemeClr val="tx2"/>
                        </a:solidFill>
                        <a:effectLst/>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26584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458115"/>
          </a:xfrm>
        </p:spPr>
        <p:txBody>
          <a:bodyPr>
            <a:normAutofit/>
          </a:bodyPr>
          <a:lstStyle/>
          <a:p>
            <a:r>
              <a:rPr lang="en-US" sz="2400" b="1" dirty="0" smtClean="0">
                <a:latin typeface="Times New Roman" panose="02020603050405020304" pitchFamily="18" charset="0"/>
                <a:cs typeface="Times New Roman" panose="02020603050405020304" pitchFamily="18" charset="0"/>
              </a:rPr>
              <a:t>Data Understanding &amp; Cleaning</a:t>
            </a:r>
            <a:endParaRPr lang="en-US" sz="2400" b="1"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601670" y="1004590"/>
            <a:ext cx="7940660" cy="4955203"/>
          </a:xfrm>
          <a:prstGeom prst="rect">
            <a:avLst/>
          </a:prstGeom>
          <a:noFill/>
        </p:spPr>
        <p:txBody>
          <a:bodyPr wrap="square" rtlCol="0">
            <a:spAutoFit/>
          </a:bodyPr>
          <a:lstStyle/>
          <a:p>
            <a:endParaRPr lang="en-US" sz="1400" dirty="0">
              <a:solidFill>
                <a:schemeClr val="tx2"/>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u="sng" dirty="0">
                <a:solidFill>
                  <a:schemeClr val="tx2"/>
                </a:solidFill>
                <a:latin typeface="Times New Roman" panose="02020603050405020304" pitchFamily="18" charset="0"/>
                <a:cs typeface="Times New Roman" panose="02020603050405020304" pitchFamily="18" charset="0"/>
              </a:rPr>
              <a:t>Understanding the data:</a:t>
            </a:r>
          </a:p>
          <a:p>
            <a:endParaRPr lang="en-US" sz="12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loan_train.head() : used to return top n (5 by default) rows of a data frame or series.</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loan_train :</a:t>
            </a:r>
            <a:r>
              <a:rPr lang="en-US" sz="1200" dirty="0">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loan_train to show few rows from the first five and last five record from the dataset </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loan_train.shape : To check the dimension.</a:t>
            </a: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loan_train.describe() :</a:t>
            </a:r>
            <a:r>
              <a:rPr lang="en-US" sz="1200" dirty="0">
                <a:latin typeface="Times New Roman" panose="02020603050405020304" pitchFamily="18" charset="0"/>
                <a:cs typeface="Times New Roman" panose="02020603050405020304" pitchFamily="18" charset="0"/>
              </a:rPr>
              <a:t> </a:t>
            </a:r>
            <a:r>
              <a:rPr lang="en-US" sz="1200" dirty="0">
                <a:solidFill>
                  <a:schemeClr val="tx2"/>
                </a:solidFill>
                <a:latin typeface="Times New Roman" panose="02020603050405020304" pitchFamily="18" charset="0"/>
                <a:cs typeface="Times New Roman" panose="02020603050405020304" pitchFamily="18" charset="0"/>
              </a:rPr>
              <a:t>information of all the mathematical details from dataset. Like count, mean, standard deviation (</a:t>
            </a:r>
            <a:r>
              <a:rPr lang="en-US" sz="1200" dirty="0" err="1">
                <a:solidFill>
                  <a:schemeClr val="tx2"/>
                </a:solidFill>
                <a:latin typeface="Times New Roman" panose="02020603050405020304" pitchFamily="18" charset="0"/>
                <a:cs typeface="Times New Roman" panose="02020603050405020304" pitchFamily="18" charset="0"/>
              </a:rPr>
              <a:t>std</a:t>
            </a:r>
            <a:r>
              <a:rPr lang="en-US" sz="1200" dirty="0">
                <a:solidFill>
                  <a:schemeClr val="tx2"/>
                </a:solidFill>
                <a:latin typeface="Times New Roman" panose="02020603050405020304" pitchFamily="18" charset="0"/>
                <a:cs typeface="Times New Roman" panose="02020603050405020304" pitchFamily="18" charset="0"/>
              </a:rPr>
              <a:t>), min, quartiles(25%, 50%, 75%) and </a:t>
            </a:r>
            <a:r>
              <a:rPr lang="en-US" sz="1200" dirty="0" smtClean="0">
                <a:solidFill>
                  <a:schemeClr val="tx2"/>
                </a:solidFill>
                <a:latin typeface="Times New Roman" panose="02020603050405020304" pitchFamily="18" charset="0"/>
                <a:cs typeface="Times New Roman" panose="02020603050405020304" pitchFamily="18" charset="0"/>
              </a:rPr>
              <a:t>max</a:t>
            </a:r>
          </a:p>
          <a:p>
            <a:pPr marL="285750" indent="-285750">
              <a:buFont typeface="Wingdings" panose="05000000000000000000" pitchFamily="2" charset="2"/>
              <a:buChar char="ü"/>
            </a:pPr>
            <a:endParaRPr lang="en-US" sz="1200" b="1" u="sng" dirty="0">
              <a:solidFill>
                <a:schemeClr val="tx2"/>
              </a:solidFill>
              <a:latin typeface="Times New Roman" panose="02020603050405020304" pitchFamily="18" charset="0"/>
              <a:cs typeface="Times New Roman" panose="02020603050405020304" pitchFamily="18" charset="0"/>
            </a:endParaRPr>
          </a:p>
          <a:p>
            <a:endParaRPr lang="en-US" sz="1200" b="1" u="sng" dirty="0" smtClean="0">
              <a:solidFill>
                <a:schemeClr val="tx2"/>
              </a:solidFill>
              <a:latin typeface="Times New Roman" panose="02020603050405020304" pitchFamily="18" charset="0"/>
              <a:cs typeface="Times New Roman" panose="02020603050405020304" pitchFamily="18" charset="0"/>
            </a:endParaRPr>
          </a:p>
          <a:p>
            <a:endParaRPr lang="en-US" sz="1200" b="1" u="sng"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u="sng" dirty="0" smtClean="0">
                <a:solidFill>
                  <a:schemeClr val="tx2"/>
                </a:solidFill>
                <a:latin typeface="Times New Roman" panose="02020603050405020304" pitchFamily="18" charset="0"/>
                <a:cs typeface="Times New Roman" panose="02020603050405020304" pitchFamily="18" charset="0"/>
              </a:rPr>
              <a:t>Data Cleaning:</a:t>
            </a:r>
          </a:p>
          <a:p>
            <a:pPr marL="171450" indent="-171450">
              <a:buFont typeface="Wingdings" panose="05000000000000000000" pitchFamily="2" charset="2"/>
              <a:buChar char="ü"/>
            </a:pPr>
            <a:endParaRPr lang="en-US" sz="1200" b="1" u="sng"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200" dirty="0" smtClean="0">
                <a:solidFill>
                  <a:schemeClr val="tx2"/>
                </a:solidFill>
                <a:latin typeface="Times New Roman" panose="02020603050405020304" pitchFamily="18" charset="0"/>
                <a:cs typeface="Times New Roman" panose="02020603050405020304" pitchFamily="18" charset="0"/>
              </a:rPr>
              <a:t>Dropping  irrelevant  columns  and rows</a:t>
            </a:r>
          </a:p>
          <a:p>
            <a:pPr marL="285750" indent="-285750">
              <a:buFont typeface="Wingdings" panose="05000000000000000000" pitchFamily="2" charset="2"/>
              <a:buChar char="ü"/>
            </a:pPr>
            <a:r>
              <a:rPr lang="en-US" sz="1200" dirty="0" smtClean="0">
                <a:solidFill>
                  <a:schemeClr val="tx2"/>
                </a:solidFill>
                <a:latin typeface="Times New Roman" panose="02020603050405020304" pitchFamily="18" charset="0"/>
                <a:cs typeface="Times New Roman" panose="02020603050405020304" pitchFamily="18" charset="0"/>
              </a:rPr>
              <a:t>Identify duplicated columns</a:t>
            </a:r>
          </a:p>
          <a:p>
            <a:pPr marL="285750" indent="-285750">
              <a:buFont typeface="Wingdings" panose="05000000000000000000" pitchFamily="2" charset="2"/>
              <a:buChar char="ü"/>
            </a:pPr>
            <a:r>
              <a:rPr lang="en-US" sz="1200" dirty="0" smtClean="0">
                <a:solidFill>
                  <a:schemeClr val="tx2"/>
                </a:solidFill>
                <a:latin typeface="Times New Roman" panose="02020603050405020304" pitchFamily="18" charset="0"/>
                <a:cs typeface="Times New Roman" panose="02020603050405020304" pitchFamily="18" charset="0"/>
              </a:rPr>
              <a:t>Renaming Columns</a:t>
            </a:r>
          </a:p>
          <a:p>
            <a:pPr marL="285750" indent="-285750">
              <a:buFont typeface="Wingdings" panose="05000000000000000000" pitchFamily="2" charset="2"/>
              <a:buChar char="ü"/>
            </a:pPr>
            <a:r>
              <a:rPr lang="en-US" sz="1200" dirty="0" smtClean="0">
                <a:solidFill>
                  <a:schemeClr val="tx2"/>
                </a:solidFill>
                <a:latin typeface="Times New Roman" panose="02020603050405020304" pitchFamily="18" charset="0"/>
                <a:cs typeface="Times New Roman" panose="02020603050405020304" pitchFamily="18" charset="0"/>
              </a:rPr>
              <a:t>Checking number </a:t>
            </a:r>
            <a:r>
              <a:rPr lang="en-US" sz="1200" dirty="0">
                <a:solidFill>
                  <a:schemeClr val="tx2"/>
                </a:solidFill>
                <a:latin typeface="Times New Roman" panose="02020603050405020304" pitchFamily="18" charset="0"/>
                <a:cs typeface="Times New Roman" panose="02020603050405020304" pitchFamily="18" charset="0"/>
              </a:rPr>
              <a:t>of missing values in the </a:t>
            </a:r>
            <a:r>
              <a:rPr lang="en-US" sz="1200" dirty="0" smtClean="0">
                <a:solidFill>
                  <a:schemeClr val="tx2"/>
                </a:solidFill>
                <a:latin typeface="Times New Roman" panose="02020603050405020304" pitchFamily="18" charset="0"/>
                <a:cs typeface="Times New Roman" panose="02020603050405020304" pitchFamily="18" charset="0"/>
              </a:rPr>
              <a:t>dataset.</a:t>
            </a:r>
          </a:p>
          <a:p>
            <a:pPr marL="285750" indent="-285750">
              <a:buFont typeface="Wingdings" panose="05000000000000000000" pitchFamily="2" charset="2"/>
              <a:buChar char="ü"/>
            </a:pPr>
            <a:endParaRPr lang="en-US" sz="1200" dirty="0">
              <a:solidFill>
                <a:schemeClr val="tx2"/>
              </a:solidFill>
              <a:latin typeface="Times New Roman" panose="02020603050405020304" pitchFamily="18" charset="0"/>
              <a:cs typeface="Times New Roman" panose="02020603050405020304" pitchFamily="18" charset="0"/>
            </a:endParaRPr>
          </a:p>
          <a:p>
            <a:endParaRPr lang="en-US" sz="1200" dirty="0">
              <a:solidFill>
                <a:schemeClr val="tx2"/>
              </a:solidFill>
              <a:latin typeface="Times New Roman" panose="02020603050405020304" pitchFamily="18" charset="0"/>
              <a:cs typeface="Times New Roman" panose="02020603050405020304" pitchFamily="18" charset="0"/>
            </a:endParaRPr>
          </a:p>
          <a:p>
            <a:endParaRPr lang="en-US" sz="1100" dirty="0">
              <a:solidFill>
                <a:schemeClr val="tx2"/>
              </a:solidFill>
              <a:latin typeface="Times New Roman" panose="02020603050405020304" pitchFamily="18" charset="0"/>
              <a:cs typeface="Times New Roman" panose="02020603050405020304" pitchFamily="18" charset="0"/>
            </a:endParaRPr>
          </a:p>
          <a:p>
            <a:endParaRPr lang="en-US" sz="1100" b="1" u="sng" dirty="0" smtClean="0">
              <a:solidFill>
                <a:schemeClr val="tx2"/>
              </a:solidFill>
              <a:latin typeface="Times New Roman" panose="02020603050405020304" pitchFamily="18" charset="0"/>
              <a:cs typeface="Times New Roman" panose="02020603050405020304" pitchFamily="18" charset="0"/>
            </a:endParaRPr>
          </a:p>
          <a:p>
            <a:r>
              <a:rPr lang="en-US" sz="1200" dirty="0" smtClean="0">
                <a:solidFill>
                  <a:schemeClr val="tx2"/>
                </a:solidFill>
                <a:latin typeface="Times New Roman" panose="02020603050405020304" pitchFamily="18" charset="0"/>
                <a:cs typeface="Times New Roman" panose="02020603050405020304" pitchFamily="18" charset="0"/>
              </a:rPr>
              <a:t>'</a:t>
            </a:r>
          </a:p>
          <a:p>
            <a:endParaRPr lang="en-US" sz="1200" dirty="0" smtClean="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1200" dirty="0">
              <a:solidFill>
                <a:schemeClr val="tx2"/>
              </a:solidFill>
              <a:latin typeface="Times New Roman" panose="02020603050405020304" pitchFamily="18" charset="0"/>
              <a:cs typeface="Times New Roman" panose="02020603050405020304" pitchFamily="18" charset="0"/>
            </a:endParaRPr>
          </a:p>
          <a:p>
            <a:endParaRPr lang="en-US" sz="1200" dirty="0">
              <a:solidFill>
                <a:schemeClr val="tx2"/>
              </a:solidFill>
              <a:latin typeface="Times New Roman" panose="02020603050405020304" pitchFamily="18" charset="0"/>
              <a:cs typeface="Times New Roman" panose="02020603050405020304" pitchFamily="18" charset="0"/>
            </a:endParaRPr>
          </a:p>
          <a:p>
            <a:pPr marL="285750" indent="-285750">
              <a:buFont typeface="+mj-lt"/>
              <a:buAutoNum type="arabicPeriod"/>
            </a:pPr>
            <a:endParaRPr lang="en-US" sz="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610820"/>
          </a:xfrm>
        </p:spPr>
        <p:txBody>
          <a:bodyPr>
            <a:normAutofit fontScale="90000"/>
          </a:bodyPr>
          <a:lstStyle/>
          <a:p>
            <a:pPr lvl="0" algn="ctr" eaLnBrk="0" fontAlgn="base" hangingPunct="0">
              <a:spcAft>
                <a:spcPct val="0"/>
              </a:spcAft>
            </a:pPr>
            <a:r>
              <a:rPr lang="en-US" sz="2400" b="1" dirty="0" smtClean="0">
                <a:latin typeface="Times New Roman" panose="02020603050405020304" pitchFamily="18" charset="0"/>
                <a:cs typeface="Times New Roman" panose="02020603050405020304" pitchFamily="18" charset="0"/>
              </a:rPr>
              <a:t>                                                            Exploratory </a:t>
            </a: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Analysis (EDA)</a:t>
            </a:r>
            <a:endParaRPr lang="en-US" sz="2400" b="1"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601670" y="1044700"/>
            <a:ext cx="7948390" cy="1231106"/>
          </a:xfrm>
          <a:prstGeom prst="rect">
            <a:avLst/>
          </a:prstGeom>
          <a:noFill/>
        </p:spPr>
        <p:txBody>
          <a:bodyPr wrap="square" rtlCol="0">
            <a:spAutoFit/>
          </a:bodyPr>
          <a:lstStyle/>
          <a:p>
            <a:pPr marL="171450" indent="-171450">
              <a:buFont typeface="Arial" panose="020B0604020202020204" pitchFamily="34" charset="0"/>
              <a:buChar char="•"/>
            </a:pPr>
            <a:r>
              <a:rPr lang="en-US" sz="1400" b="1" u="sng" dirty="0" smtClean="0">
                <a:solidFill>
                  <a:schemeClr val="tx2"/>
                </a:solidFill>
                <a:latin typeface="Times New Roman" panose="02020603050405020304" pitchFamily="18" charset="0"/>
                <a:cs typeface="Times New Roman" panose="02020603050405020304" pitchFamily="18" charset="0"/>
              </a:rPr>
              <a:t>Exploratory Data Analysis (EDA):</a:t>
            </a:r>
          </a:p>
          <a:p>
            <a:pPr marL="171450" indent="-171450">
              <a:buFont typeface="Arial" panose="020B0604020202020204" pitchFamily="34" charset="0"/>
              <a:buChar char="•"/>
            </a:pPr>
            <a:endParaRPr lang="en-US" sz="1200" b="1" u="sng"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In  this histogram Plot , we can see that Loan Applicant Amount is higher in range of 0 – 10000 USD and lowest range 32000 – 42000 USD</a:t>
            </a:r>
          </a:p>
          <a:p>
            <a:endParaRPr lang="en-US" sz="1200" dirty="0">
              <a:solidFill>
                <a:schemeClr val="tx2"/>
              </a:solidFill>
              <a:latin typeface="Times New Roman" panose="02020603050405020304" pitchFamily="18" charset="0"/>
              <a:cs typeface="Times New Roman" panose="02020603050405020304" pitchFamily="18" charset="0"/>
            </a:endParaRPr>
          </a:p>
          <a:p>
            <a:pPr marL="285750" indent="-285750">
              <a:buFont typeface="+mj-lt"/>
              <a:buAutoNum type="arabicPeriod"/>
            </a:pPr>
            <a:endParaRPr lang="en-US" sz="1200" dirty="0">
              <a:solidFill>
                <a:schemeClr val="tx2"/>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287722" y="1960929"/>
            <a:ext cx="8649724" cy="2901395"/>
          </a:xfrm>
          <a:prstGeom prst="rect">
            <a:avLst/>
          </a:prstGeom>
        </p:spPr>
      </p:pic>
    </p:spTree>
    <p:extLst>
      <p:ext uri="{BB962C8B-B14F-4D97-AF65-F5344CB8AC3E}">
        <p14:creationId xmlns:p14="http://schemas.microsoft.com/office/powerpoint/2010/main" val="2855555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610820"/>
          </a:xfrm>
        </p:spPr>
        <p:txBody>
          <a:bodyPr>
            <a:normAutofit/>
          </a:bodyPr>
          <a:lstStyle/>
          <a:p>
            <a:r>
              <a:rPr lang="en-US" sz="2400" b="1" dirty="0" smtClean="0">
                <a:latin typeface="Times New Roman" panose="02020603050405020304" pitchFamily="18" charset="0"/>
                <a:cs typeface="Times New Roman" panose="02020603050405020304" pitchFamily="18" charset="0"/>
              </a:rPr>
              <a:t>Data Visualizations (Scatter plot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448965" y="1184601"/>
            <a:ext cx="8551480" cy="438582"/>
          </a:xfrm>
          <a:prstGeom prst="rect">
            <a:avLst/>
          </a:prstGeom>
          <a:noFill/>
        </p:spPr>
        <p:txBody>
          <a:bodyPr wrap="square" rtlCol="0">
            <a:spAutoFit/>
          </a:bodyPr>
          <a:lstStyle/>
          <a:p>
            <a:pPr marL="171450" indent="-171450">
              <a:buFont typeface="Wingdings" panose="05000000000000000000" pitchFamily="2" charset="2"/>
              <a:buChar char="ü"/>
            </a:pPr>
            <a:r>
              <a:rPr lang="en-US" sz="1200" dirty="0" smtClean="0">
                <a:solidFill>
                  <a:schemeClr val="tx2"/>
                </a:solidFill>
                <a:latin typeface="Times New Roman" panose="02020603050405020304" pitchFamily="18" charset="0"/>
                <a:cs typeface="Times New Roman" panose="02020603050405020304" pitchFamily="18" charset="0"/>
              </a:rPr>
              <a:t>In this Scatter plot ,We </a:t>
            </a:r>
            <a:r>
              <a:rPr lang="en-US" sz="1200" dirty="0">
                <a:solidFill>
                  <a:schemeClr val="tx2"/>
                </a:solidFill>
                <a:latin typeface="Times New Roman" panose="02020603050405020304" pitchFamily="18" charset="0"/>
                <a:cs typeface="Times New Roman" panose="02020603050405020304" pitchFamily="18" charset="0"/>
              </a:rPr>
              <a:t>can see that </a:t>
            </a:r>
            <a:r>
              <a:rPr lang="en-US" sz="1200" dirty="0" smtClean="0">
                <a:solidFill>
                  <a:schemeClr val="tx2"/>
                </a:solidFill>
                <a:latin typeface="Times New Roman" panose="02020603050405020304" pitchFamily="18" charset="0"/>
                <a:cs typeface="Times New Roman" panose="02020603050405020304" pitchFamily="18" charset="0"/>
              </a:rPr>
              <a:t>applicant </a:t>
            </a:r>
            <a:r>
              <a:rPr lang="en-US" sz="1200" dirty="0">
                <a:solidFill>
                  <a:schemeClr val="tx2"/>
                </a:solidFill>
                <a:latin typeface="Times New Roman" panose="02020603050405020304" pitchFamily="18" charset="0"/>
                <a:cs typeface="Times New Roman" panose="02020603050405020304" pitchFamily="18" charset="0"/>
              </a:rPr>
              <a:t>who have income lesser that 10000 take frequent loans of 100 to 200 dollars</a:t>
            </a:r>
            <a:endParaRPr lang="en-US" sz="1200" dirty="0" smtClean="0">
              <a:solidFill>
                <a:schemeClr val="tx2"/>
              </a:solidFill>
              <a:latin typeface="Times New Roman" panose="02020603050405020304" pitchFamily="18" charset="0"/>
              <a:cs typeface="Times New Roman" panose="02020603050405020304" pitchFamily="18" charset="0"/>
            </a:endParaRPr>
          </a:p>
          <a:p>
            <a:r>
              <a:rPr lang="en-US" sz="1050" dirty="0" smtClean="0">
                <a:solidFill>
                  <a:schemeClr val="tx2"/>
                </a:solidFill>
                <a:latin typeface="Times New Roman" panose="02020603050405020304" pitchFamily="18" charset="0"/>
                <a:cs typeface="Times New Roman" panose="02020603050405020304" pitchFamily="18" charset="0"/>
              </a:rPr>
              <a:t> </a:t>
            </a:r>
            <a:endParaRPr lang="en-US" sz="1050" dirty="0">
              <a:solidFill>
                <a:schemeClr val="tx2"/>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143555" y="1533006"/>
            <a:ext cx="8916363" cy="3558600"/>
          </a:xfrm>
          <a:prstGeom prst="rect">
            <a:avLst/>
          </a:prstGeom>
        </p:spPr>
      </p:pic>
    </p:spTree>
    <p:extLst>
      <p:ext uri="{BB962C8B-B14F-4D97-AF65-F5344CB8AC3E}">
        <p14:creationId xmlns:p14="http://schemas.microsoft.com/office/powerpoint/2010/main" val="2136994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610820"/>
          </a:xfrm>
        </p:spPr>
        <p:txBody>
          <a:bodyPr>
            <a:normAutofit/>
          </a:bodyPr>
          <a:lstStyle/>
          <a:p>
            <a:r>
              <a:rPr lang="en-US" sz="2400" b="1" dirty="0" smtClean="0">
                <a:latin typeface="Times New Roman" panose="02020603050405020304" pitchFamily="18" charset="0"/>
                <a:cs typeface="Times New Roman" panose="02020603050405020304" pitchFamily="18" charset="0"/>
              </a:rPr>
              <a:t>Data Visualizations (Heat Map)</a:t>
            </a:r>
            <a:endParaRPr lang="en-US" sz="2400" b="1"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84082"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601670" y="1167555"/>
            <a:ext cx="7940660" cy="276999"/>
          </a:xfrm>
          <a:prstGeom prst="rect">
            <a:avLst/>
          </a:prstGeom>
          <a:noFill/>
        </p:spPr>
        <p:txBody>
          <a:bodyPr wrap="square" rtlCol="0">
            <a:spAutoFit/>
          </a:bodyPr>
          <a:lstStyle/>
          <a:p>
            <a:pPr marL="171450" indent="-171450">
              <a:buFont typeface="Wingdings" panose="05000000000000000000" pitchFamily="2" charset="2"/>
              <a:buChar char="ü"/>
            </a:pPr>
            <a:r>
              <a:rPr lang="en-US" sz="1200" dirty="0">
                <a:solidFill>
                  <a:schemeClr val="tx2"/>
                </a:solidFill>
                <a:latin typeface="Times New Roman" panose="02020603050405020304" pitchFamily="18" charset="0"/>
                <a:cs typeface="Times New Roman" panose="02020603050405020304" pitchFamily="18" charset="0"/>
              </a:rPr>
              <a:t>In this heatmap, we can clearly seen that loan status is highly correlated with credit history</a:t>
            </a:r>
          </a:p>
        </p:txBody>
      </p:sp>
      <p:pic>
        <p:nvPicPr>
          <p:cNvPr id="3" name="Picture 2"/>
          <p:cNvPicPr>
            <a:picLocks noChangeAspect="1"/>
          </p:cNvPicPr>
          <p:nvPr/>
        </p:nvPicPr>
        <p:blipFill>
          <a:blip r:embed="rId2"/>
          <a:stretch>
            <a:fillRect/>
          </a:stretch>
        </p:blipFill>
        <p:spPr>
          <a:xfrm>
            <a:off x="296260" y="1444554"/>
            <a:ext cx="7921448" cy="3689665"/>
          </a:xfrm>
          <a:prstGeom prst="rect">
            <a:avLst/>
          </a:prstGeom>
        </p:spPr>
      </p:pic>
    </p:spTree>
    <p:extLst>
      <p:ext uri="{BB962C8B-B14F-4D97-AF65-F5344CB8AC3E}">
        <p14:creationId xmlns:p14="http://schemas.microsoft.com/office/powerpoint/2010/main" val="3485751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3410</TotalTime>
  <Words>735</Words>
  <Application>Microsoft Office PowerPoint</Application>
  <PresentationFormat>On-screen Show (16:9)</PresentationFormat>
  <Paragraphs>212</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                 Loan Prediction Model using Machine Learning   </vt:lpstr>
      <vt:lpstr>Index</vt:lpstr>
      <vt:lpstr>Problem Statement</vt:lpstr>
      <vt:lpstr>Life Cycle to build Model with ML</vt:lpstr>
      <vt:lpstr>Data Acquisition &amp; Features present in Dataset </vt:lpstr>
      <vt:lpstr>Data Understanding &amp; Cleaning</vt:lpstr>
      <vt:lpstr>                                                            Exploratory Data Analysis (EDA)</vt:lpstr>
      <vt:lpstr>Data Visualizations (Scatter plot)</vt:lpstr>
      <vt:lpstr>Data Visualizations (Heat Map)</vt:lpstr>
      <vt:lpstr>                                                     Machine Learning Model</vt:lpstr>
      <vt:lpstr>                                                     Machine Learning Model</vt:lpstr>
      <vt:lpstr>                                                     Machine Learning Model</vt:lpstr>
      <vt:lpstr>                                                           Hyperparameter Tuning</vt:lpstr>
      <vt:lpstr>Loan Prediction Models Comparison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account</cp:lastModifiedBy>
  <cp:revision>436</cp:revision>
  <dcterms:created xsi:type="dcterms:W3CDTF">2013-08-21T19:17:07Z</dcterms:created>
  <dcterms:modified xsi:type="dcterms:W3CDTF">2023-03-25T08:20:06Z</dcterms:modified>
</cp:coreProperties>
</file>