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03"/>
    <p:restoredTop sz="95827"/>
  </p:normalViewPr>
  <p:slideViewPr>
    <p:cSldViewPr snapToGrid="0">
      <p:cViewPr varScale="1">
        <p:scale>
          <a:sx n="109" d="100"/>
          <a:sy n="109"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389731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104160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8B8C3-059E-994C-815D-89C11B0B34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459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2995835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8B8C3-059E-994C-815D-89C11B0B34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258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3093046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1153589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44764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190934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DDA9AE-26D8-F445-93C9-DDAEC0C4011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418236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7343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DDA9AE-26D8-F445-93C9-DDAEC0C40111}"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899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DDA9AE-26D8-F445-93C9-DDAEC0C40111}"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251729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A9AE-26D8-F445-93C9-DDAEC0C40111}" type="datetimeFigureOut">
              <a:rPr lang="en-US" smtClean="0"/>
              <a:t>11/16/23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168197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29532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1DDA9AE-26D8-F445-93C9-DDAEC0C4011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8B8C3-059E-994C-815D-89C11B0B3448}" type="slidenum">
              <a:rPr lang="en-US" smtClean="0"/>
              <a:t>‹#›</a:t>
            </a:fld>
            <a:endParaRPr lang="en-US"/>
          </a:p>
        </p:txBody>
      </p:sp>
    </p:spTree>
    <p:extLst>
      <p:ext uri="{BB962C8B-B14F-4D97-AF65-F5344CB8AC3E}">
        <p14:creationId xmlns:p14="http://schemas.microsoft.com/office/powerpoint/2010/main" val="23517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DDA9AE-26D8-F445-93C9-DDAEC0C40111}" type="datetimeFigureOut">
              <a:rPr lang="en-US" smtClean="0"/>
              <a:t>11/16/23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38B8C3-059E-994C-815D-89C11B0B3448}" type="slidenum">
              <a:rPr lang="en-US" smtClean="0"/>
              <a:t>‹#›</a:t>
            </a:fld>
            <a:endParaRPr lang="en-US"/>
          </a:p>
        </p:txBody>
      </p:sp>
    </p:spTree>
    <p:extLst>
      <p:ext uri="{BB962C8B-B14F-4D97-AF65-F5344CB8AC3E}">
        <p14:creationId xmlns:p14="http://schemas.microsoft.com/office/powerpoint/2010/main" val="33914588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89A7-8632-110F-C4CE-BC037A3CFF83}"/>
              </a:ext>
            </a:extLst>
          </p:cNvPr>
          <p:cNvSpPr>
            <a:spLocks noGrp="1"/>
          </p:cNvSpPr>
          <p:nvPr>
            <p:ph type="ctrTitle"/>
          </p:nvPr>
        </p:nvSpPr>
        <p:spPr>
          <a:xfrm>
            <a:off x="6590662" y="4267832"/>
            <a:ext cx="4805996" cy="1297115"/>
          </a:xfrm>
        </p:spPr>
        <p:txBody>
          <a:bodyPr anchor="t">
            <a:normAutofit fontScale="90000"/>
          </a:bodyPr>
          <a:lstStyle/>
          <a:p>
            <a:pPr algn="l"/>
            <a:r>
              <a:rPr lang="en-US" sz="4000" b="1" dirty="0">
                <a:solidFill>
                  <a:schemeClr val="tx2"/>
                </a:solidFill>
              </a:rPr>
              <a:t>MOTION PICTURES DATA ANALYSIS</a:t>
            </a:r>
          </a:p>
        </p:txBody>
      </p:sp>
      <p:sp>
        <p:nvSpPr>
          <p:cNvPr id="3" name="Subtitle 2">
            <a:extLst>
              <a:ext uri="{FF2B5EF4-FFF2-40B4-BE49-F238E27FC236}">
                <a16:creationId xmlns:a16="http://schemas.microsoft.com/office/drawing/2014/main" id="{AADFAFB0-4411-93B1-95D9-DAACE6634AF0}"/>
              </a:ext>
            </a:extLst>
          </p:cNvPr>
          <p:cNvSpPr>
            <a:spLocks noGrp="1"/>
          </p:cNvSpPr>
          <p:nvPr>
            <p:ph type="subTitle" idx="1"/>
          </p:nvPr>
        </p:nvSpPr>
        <p:spPr>
          <a:xfrm>
            <a:off x="5731367" y="155914"/>
            <a:ext cx="4805691" cy="1567377"/>
          </a:xfrm>
        </p:spPr>
        <p:txBody>
          <a:bodyPr anchor="b">
            <a:normAutofit/>
          </a:bodyPr>
          <a:lstStyle/>
          <a:p>
            <a:pPr algn="l"/>
            <a:r>
              <a:rPr lang="en-US" sz="1400" b="1" dirty="0">
                <a:solidFill>
                  <a:schemeClr val="tx2"/>
                </a:solidFill>
              </a:rPr>
              <a:t>CAPSTONE PROJECT </a:t>
            </a:r>
          </a:p>
          <a:p>
            <a:pPr algn="l"/>
            <a:endParaRPr lang="en-US" sz="1400" b="1" dirty="0">
              <a:solidFill>
                <a:schemeClr val="tx2"/>
              </a:solidFill>
            </a:endParaRPr>
          </a:p>
          <a:p>
            <a:pPr algn="r"/>
            <a:r>
              <a:rPr lang="en-US" sz="1400" b="1" dirty="0">
                <a:solidFill>
                  <a:schemeClr val="tx2"/>
                </a:solidFill>
              </a:rPr>
              <a:t>   				By		</a:t>
            </a:r>
          </a:p>
          <a:p>
            <a:pPr algn="r"/>
            <a:r>
              <a:rPr lang="en-US" sz="1400" b="1" dirty="0">
                <a:solidFill>
                  <a:schemeClr val="tx2"/>
                </a:solidFill>
              </a:rPr>
              <a:t>  - Sachin B C</a:t>
            </a:r>
          </a:p>
        </p:txBody>
      </p:sp>
      <p:pic>
        <p:nvPicPr>
          <p:cNvPr id="7" name="Graphic 6" descr="Camera">
            <a:extLst>
              <a:ext uri="{FF2B5EF4-FFF2-40B4-BE49-F238E27FC236}">
                <a16:creationId xmlns:a16="http://schemas.microsoft.com/office/drawing/2014/main" id="{1E4436B8-ACBE-6686-E32C-6CC18F851A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732" y="1580858"/>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12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659A-8029-0C17-10D8-75261CEF8D1D}"/>
              </a:ext>
            </a:extLst>
          </p:cNvPr>
          <p:cNvSpPr>
            <a:spLocks noGrp="1"/>
          </p:cNvSpPr>
          <p:nvPr>
            <p:ph type="title"/>
          </p:nvPr>
        </p:nvSpPr>
        <p:spPr>
          <a:xfrm>
            <a:off x="1559169" y="2788554"/>
            <a:ext cx="10304585" cy="2486831"/>
          </a:xfrm>
        </p:spPr>
        <p:txBody>
          <a:bodyPr>
            <a:normAutofit/>
          </a:bodyPr>
          <a:lstStyle/>
          <a:p>
            <a:pPr algn="just"/>
            <a:r>
              <a:rPr lang="en-IN" dirty="0"/>
              <a:t>4</a:t>
            </a:r>
            <a:r>
              <a:rPr lang="en-IN" sz="4400" dirty="0"/>
              <a:t>. Calculate and display the average rental rates based on the movie ratings. </a:t>
            </a:r>
            <a:endParaRPr lang="en-US" dirty="0"/>
          </a:p>
        </p:txBody>
      </p:sp>
    </p:spTree>
    <p:extLst>
      <p:ext uri="{BB962C8B-B14F-4D97-AF65-F5344CB8AC3E}">
        <p14:creationId xmlns:p14="http://schemas.microsoft.com/office/powerpoint/2010/main" val="35697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63D1C-7BB1-0513-9EF1-68AFC4304821}"/>
              </a:ext>
            </a:extLst>
          </p:cNvPr>
          <p:cNvSpPr>
            <a:spLocks noGrp="1"/>
          </p:cNvSpPr>
          <p:nvPr>
            <p:ph idx="1"/>
          </p:nvPr>
        </p:nvSpPr>
        <p:spPr>
          <a:xfrm>
            <a:off x="838200" y="1344210"/>
            <a:ext cx="5684520" cy="4351338"/>
          </a:xfrm>
        </p:spPr>
        <p:txBody>
          <a:bodyPr>
            <a:normAutofit/>
          </a:bodyPr>
          <a:lstStyle/>
          <a:p>
            <a:pPr algn="just"/>
            <a:r>
              <a:rPr lang="en-IN" sz="2400" b="1" dirty="0"/>
              <a:t>Method </a:t>
            </a:r>
            <a:r>
              <a:rPr lang="en-IN" sz="2400" dirty="0"/>
              <a:t>– Average and group by functions</a:t>
            </a:r>
          </a:p>
          <a:p>
            <a:pPr algn="just"/>
            <a:endParaRPr lang="en-IN" sz="2400" dirty="0"/>
          </a:p>
          <a:p>
            <a:pPr algn="just"/>
            <a:r>
              <a:rPr lang="en-IN" sz="2400" b="1" dirty="0"/>
              <a:t>Summary</a:t>
            </a:r>
            <a:r>
              <a:rPr lang="en-IN" sz="2400" dirty="0"/>
              <a:t> - </a:t>
            </a:r>
            <a:r>
              <a:rPr lang="en-US" sz="2400" dirty="0"/>
              <a:t>The average rental rates are calculated and  presented based on the movie ratings, getting insights of rating wise average rent making better understanding across rating categories for management.</a:t>
            </a:r>
          </a:p>
          <a:p>
            <a:pPr algn="just"/>
            <a:endParaRPr lang="en-US" sz="2400" dirty="0"/>
          </a:p>
        </p:txBody>
      </p:sp>
      <p:graphicFrame>
        <p:nvGraphicFramePr>
          <p:cNvPr id="4" name="Table 3">
            <a:extLst>
              <a:ext uri="{FF2B5EF4-FFF2-40B4-BE49-F238E27FC236}">
                <a16:creationId xmlns:a16="http://schemas.microsoft.com/office/drawing/2014/main" id="{AA222411-46C7-2879-A076-DC734897301E}"/>
              </a:ext>
            </a:extLst>
          </p:cNvPr>
          <p:cNvGraphicFramePr>
            <a:graphicFrameLocks noGrp="1"/>
          </p:cNvGraphicFramePr>
          <p:nvPr>
            <p:extLst>
              <p:ext uri="{D42A27DB-BD31-4B8C-83A1-F6EECF244321}">
                <p14:modId xmlns:p14="http://schemas.microsoft.com/office/powerpoint/2010/main" val="1558278833"/>
              </p:ext>
            </p:extLst>
          </p:nvPr>
        </p:nvGraphicFramePr>
        <p:xfrm>
          <a:off x="7653648" y="1344210"/>
          <a:ext cx="3578232" cy="2877270"/>
        </p:xfrm>
        <a:graphic>
          <a:graphicData uri="http://schemas.openxmlformats.org/drawingml/2006/table">
            <a:tbl>
              <a:tblPr/>
              <a:tblGrid>
                <a:gridCol w="1941617">
                  <a:extLst>
                    <a:ext uri="{9D8B030D-6E8A-4147-A177-3AD203B41FA5}">
                      <a16:colId xmlns:a16="http://schemas.microsoft.com/office/drawing/2014/main" val="1225152354"/>
                    </a:ext>
                  </a:extLst>
                </a:gridCol>
                <a:gridCol w="1636615">
                  <a:extLst>
                    <a:ext uri="{9D8B030D-6E8A-4147-A177-3AD203B41FA5}">
                      <a16:colId xmlns:a16="http://schemas.microsoft.com/office/drawing/2014/main" val="2933996662"/>
                    </a:ext>
                  </a:extLst>
                </a:gridCol>
              </a:tblGrid>
              <a:tr h="479545">
                <a:tc>
                  <a:txBody>
                    <a:bodyPr/>
                    <a:lstStyle/>
                    <a:p>
                      <a:pPr algn="ctr" fontAlgn="b"/>
                      <a:r>
                        <a:rPr lang="en-IN" sz="2400" b="1" i="0" u="none" strike="noStrike">
                          <a:solidFill>
                            <a:srgbClr val="000000"/>
                          </a:solidFill>
                          <a:effectLst/>
                          <a:latin typeface="Calibri" panose="020F0502020204030204" pitchFamily="34" charset="0"/>
                        </a:rPr>
                        <a:t>rating</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400" b="1" i="0" u="none" strike="noStrike">
                          <a:solidFill>
                            <a:srgbClr val="000000"/>
                          </a:solidFill>
                          <a:effectLst/>
                          <a:latin typeface="Calibri" panose="020F0502020204030204" pitchFamily="34" charset="0"/>
                        </a:rPr>
                        <a:t>avg_rent</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114270380"/>
                  </a:ext>
                </a:extLst>
              </a:tr>
              <a:tr h="479545">
                <a:tc>
                  <a:txBody>
                    <a:bodyPr/>
                    <a:lstStyle/>
                    <a:p>
                      <a:pPr algn="ctr" fontAlgn="b"/>
                      <a:r>
                        <a:rPr lang="en-IN" sz="2400" b="0" i="0" u="none" strike="noStrike">
                          <a:solidFill>
                            <a:srgbClr val="000000"/>
                          </a:solidFill>
                          <a:effectLst/>
                          <a:latin typeface="Calibri" panose="020F0502020204030204" pitchFamily="34" charset="0"/>
                        </a:rPr>
                        <a:t>PG</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400" b="0" i="0" u="none" strike="noStrike">
                          <a:solidFill>
                            <a:srgbClr val="000000"/>
                          </a:solidFill>
                          <a:effectLst/>
                          <a:latin typeface="Calibri" panose="020F0502020204030204" pitchFamily="34" charset="0"/>
                        </a:rPr>
                        <a:t>3.051856</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6276186"/>
                  </a:ext>
                </a:extLst>
              </a:tr>
              <a:tr h="479545">
                <a:tc>
                  <a:txBody>
                    <a:bodyPr/>
                    <a:lstStyle/>
                    <a:p>
                      <a:pPr algn="ctr" fontAlgn="b"/>
                      <a:r>
                        <a:rPr lang="en-IN" sz="2400" b="0" i="0" u="none" strike="noStrike" dirty="0">
                          <a:solidFill>
                            <a:srgbClr val="000000"/>
                          </a:solidFill>
                          <a:effectLst/>
                          <a:latin typeface="Calibri" panose="020F0502020204030204" pitchFamily="34" charset="0"/>
                        </a:rPr>
                        <a:t>G</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400" b="0" i="0" u="none" strike="noStrike">
                          <a:solidFill>
                            <a:srgbClr val="000000"/>
                          </a:solidFill>
                          <a:effectLst/>
                          <a:latin typeface="Calibri" panose="020F0502020204030204" pitchFamily="34" charset="0"/>
                        </a:rPr>
                        <a:t>2.888876</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68235440"/>
                  </a:ext>
                </a:extLst>
              </a:tr>
              <a:tr h="479545">
                <a:tc>
                  <a:txBody>
                    <a:bodyPr/>
                    <a:lstStyle/>
                    <a:p>
                      <a:pPr algn="ctr" fontAlgn="b"/>
                      <a:r>
                        <a:rPr lang="en-IN" sz="2400" b="0" i="0" u="none" strike="noStrike" dirty="0">
                          <a:solidFill>
                            <a:srgbClr val="000000"/>
                          </a:solidFill>
                          <a:effectLst/>
                          <a:latin typeface="Calibri" panose="020F0502020204030204" pitchFamily="34" charset="0"/>
                        </a:rPr>
                        <a:t>NC-17</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400" b="0" i="0" u="none" strike="noStrike">
                          <a:solidFill>
                            <a:srgbClr val="000000"/>
                          </a:solidFill>
                          <a:effectLst/>
                          <a:latin typeface="Calibri" panose="020F0502020204030204" pitchFamily="34" charset="0"/>
                        </a:rPr>
                        <a:t>2.970952</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2220129"/>
                  </a:ext>
                </a:extLst>
              </a:tr>
              <a:tr h="479545">
                <a:tc>
                  <a:txBody>
                    <a:bodyPr/>
                    <a:lstStyle/>
                    <a:p>
                      <a:pPr algn="ctr" fontAlgn="b"/>
                      <a:r>
                        <a:rPr lang="en-IN" sz="2400" b="0" i="0" u="none" strike="noStrike">
                          <a:solidFill>
                            <a:srgbClr val="000000"/>
                          </a:solidFill>
                          <a:effectLst/>
                          <a:latin typeface="Calibri" panose="020F0502020204030204" pitchFamily="34" charset="0"/>
                        </a:rPr>
                        <a:t>PG-13</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400" b="0" i="0" u="none" strike="noStrike">
                          <a:solidFill>
                            <a:srgbClr val="000000"/>
                          </a:solidFill>
                          <a:effectLst/>
                          <a:latin typeface="Calibri" panose="020F0502020204030204" pitchFamily="34" charset="0"/>
                        </a:rPr>
                        <a:t>3.034843</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7880591"/>
                  </a:ext>
                </a:extLst>
              </a:tr>
              <a:tr h="479545">
                <a:tc>
                  <a:txBody>
                    <a:bodyPr/>
                    <a:lstStyle/>
                    <a:p>
                      <a:pPr algn="ctr" fontAlgn="b"/>
                      <a:r>
                        <a:rPr lang="en-IN" sz="2400" b="0" i="0" u="none" strike="noStrike">
                          <a:solidFill>
                            <a:srgbClr val="000000"/>
                          </a:solidFill>
                          <a:effectLst/>
                          <a:latin typeface="Calibri" panose="020F0502020204030204" pitchFamily="34" charset="0"/>
                        </a:rPr>
                        <a:t>R</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400" b="0" i="0" u="none" strike="noStrike" dirty="0">
                          <a:solidFill>
                            <a:srgbClr val="000000"/>
                          </a:solidFill>
                          <a:effectLst/>
                          <a:latin typeface="Calibri" panose="020F0502020204030204" pitchFamily="34" charset="0"/>
                        </a:rPr>
                        <a:t>2.938718</a:t>
                      </a:r>
                    </a:p>
                  </a:txBody>
                  <a:tcPr marL="11560" marR="11560" marT="115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0915843"/>
                  </a:ext>
                </a:extLst>
              </a:tr>
            </a:tbl>
          </a:graphicData>
        </a:graphic>
      </p:graphicFrame>
    </p:spTree>
    <p:extLst>
      <p:ext uri="{BB962C8B-B14F-4D97-AF65-F5344CB8AC3E}">
        <p14:creationId xmlns:p14="http://schemas.microsoft.com/office/powerpoint/2010/main" val="175722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87E8-FAEB-5F5D-DED5-AB6082FE6220}"/>
              </a:ext>
            </a:extLst>
          </p:cNvPr>
          <p:cNvSpPr>
            <a:spLocks noGrp="1"/>
          </p:cNvSpPr>
          <p:nvPr>
            <p:ph type="title"/>
          </p:nvPr>
        </p:nvSpPr>
        <p:spPr>
          <a:xfrm>
            <a:off x="1617785" y="1089819"/>
            <a:ext cx="10440573" cy="5639227"/>
          </a:xfrm>
        </p:spPr>
        <p:txBody>
          <a:bodyPr>
            <a:noAutofit/>
          </a:bodyPr>
          <a:lstStyle/>
          <a:p>
            <a:r>
              <a:rPr lang="en-IN" sz="2400" dirty="0"/>
              <a:t>5. The management wants the data about replacement cost of movies.  Replacement cost is the amount of money required to replace an existing asset (DVD/blue ray disc) with an equally valued or similar asset at the current market price.</a:t>
            </a:r>
            <a:br>
              <a:rPr lang="en-IN" sz="2400" dirty="0"/>
            </a:br>
            <a:br>
              <a:rPr lang="en-IN" sz="2400" dirty="0"/>
            </a:br>
            <a:r>
              <a:rPr lang="en-IN" sz="2400" dirty="0"/>
              <a:t>A. Display the movie titles where the replacement cost is up to $9.</a:t>
            </a:r>
            <a:br>
              <a:rPr lang="en-IN" sz="2400" dirty="0"/>
            </a:br>
            <a:r>
              <a:rPr lang="en-IN" sz="2400" dirty="0"/>
              <a:t>B. Display the movie titles where the replacement cost is between $15 and $20.</a:t>
            </a:r>
            <a:br>
              <a:rPr lang="en-IN" sz="2400" dirty="0"/>
            </a:br>
            <a:r>
              <a:rPr lang="en-US" sz="2400" dirty="0"/>
              <a:t>C. </a:t>
            </a:r>
            <a:r>
              <a:rPr lang="en-IN" sz="2400" dirty="0"/>
              <a:t>Display the movie titles with the highest replacement cost and the lowest rental cost.</a:t>
            </a:r>
            <a:endParaRPr lang="en-US" sz="1800" dirty="0"/>
          </a:p>
        </p:txBody>
      </p:sp>
    </p:spTree>
    <p:extLst>
      <p:ext uri="{BB962C8B-B14F-4D97-AF65-F5344CB8AC3E}">
        <p14:creationId xmlns:p14="http://schemas.microsoft.com/office/powerpoint/2010/main" val="377865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C874F-C416-758E-6CF9-350CC462C224}"/>
              </a:ext>
            </a:extLst>
          </p:cNvPr>
          <p:cNvSpPr>
            <a:spLocks noGrp="1"/>
          </p:cNvSpPr>
          <p:nvPr>
            <p:ph idx="1"/>
          </p:nvPr>
        </p:nvSpPr>
        <p:spPr>
          <a:xfrm>
            <a:off x="1290058" y="1187674"/>
            <a:ext cx="6069037" cy="5480197"/>
          </a:xfrm>
        </p:spPr>
        <p:txBody>
          <a:bodyPr>
            <a:normAutofit/>
          </a:bodyPr>
          <a:lstStyle/>
          <a:p>
            <a:pPr marL="482600" indent="-342900">
              <a:buAutoNum type="alphaUcPeriod"/>
            </a:pPr>
            <a:r>
              <a:rPr lang="en-US" sz="2000" b="1" dirty="0"/>
              <a:t>Method</a:t>
            </a:r>
            <a:r>
              <a:rPr lang="en-US" sz="2000" dirty="0"/>
              <a:t> – Lesser or equal function </a:t>
            </a:r>
            <a:br>
              <a:rPr lang="en-US" sz="2000" dirty="0"/>
            </a:br>
            <a:r>
              <a:rPr lang="en-US" sz="2000" b="1" dirty="0"/>
              <a:t>Summary</a:t>
            </a:r>
            <a:r>
              <a:rPr lang="en-US" sz="2000" dirty="0"/>
              <a:t> - There are no movies in the database with a replacement cost up to $9.</a:t>
            </a:r>
          </a:p>
          <a:p>
            <a:pPr marL="482600" indent="-342900">
              <a:buAutoNum type="alphaUcPeriod"/>
            </a:pPr>
            <a:endParaRPr lang="en-US" sz="2000" dirty="0"/>
          </a:p>
          <a:p>
            <a:pPr marL="482600" indent="-342900">
              <a:buAutoNum type="alphaUcPeriod"/>
            </a:pPr>
            <a:r>
              <a:rPr lang="en-US" sz="2000" b="1" dirty="0"/>
              <a:t>Method - </a:t>
            </a:r>
            <a:r>
              <a:rPr lang="en-US" sz="2000" dirty="0"/>
              <a:t>Where and “AND” function </a:t>
            </a:r>
          </a:p>
          <a:p>
            <a:pPr marL="139700" indent="0"/>
            <a:r>
              <a:rPr lang="en-US" sz="2000" b="1" dirty="0"/>
              <a:t>Summary</a:t>
            </a:r>
            <a:r>
              <a:rPr lang="en-US" sz="2000" dirty="0"/>
              <a:t> - Summary:  Movies with replacement costs ranging from $15 to $20 are selected and displayed.</a:t>
            </a:r>
          </a:p>
          <a:p>
            <a:pPr marL="139700" indent="0"/>
            <a:endParaRPr lang="en-US" sz="2000" dirty="0"/>
          </a:p>
          <a:p>
            <a:pPr marL="139700" indent="0"/>
            <a:r>
              <a:rPr lang="en-US" sz="2000" dirty="0"/>
              <a:t>C. </a:t>
            </a:r>
            <a:r>
              <a:rPr lang="en-US" sz="2000" b="1" dirty="0"/>
              <a:t>Method – Max and Min function </a:t>
            </a:r>
          </a:p>
          <a:p>
            <a:pPr marL="139700" indent="0"/>
            <a:r>
              <a:rPr lang="en-US" sz="2000" b="1" dirty="0"/>
              <a:t>Summary</a:t>
            </a:r>
            <a:r>
              <a:rPr lang="en-US" sz="2000" dirty="0"/>
              <a:t> - Movie title with the highest replacement cost and the lowest rental rate is selected and displayed.</a:t>
            </a:r>
            <a:br>
              <a:rPr lang="en-US" sz="2000" dirty="0"/>
            </a:br>
            <a:endParaRPr lang="en-US" sz="2000" dirty="0"/>
          </a:p>
          <a:p>
            <a:endParaRPr lang="en-US" sz="2000" dirty="0"/>
          </a:p>
        </p:txBody>
      </p:sp>
      <p:graphicFrame>
        <p:nvGraphicFramePr>
          <p:cNvPr id="4" name="Table 3">
            <a:extLst>
              <a:ext uri="{FF2B5EF4-FFF2-40B4-BE49-F238E27FC236}">
                <a16:creationId xmlns:a16="http://schemas.microsoft.com/office/drawing/2014/main" id="{F1B4B6C0-96F3-7588-5C6C-46D256450405}"/>
              </a:ext>
            </a:extLst>
          </p:cNvPr>
          <p:cNvGraphicFramePr>
            <a:graphicFrameLocks noGrp="1"/>
          </p:cNvGraphicFramePr>
          <p:nvPr>
            <p:extLst>
              <p:ext uri="{D42A27DB-BD31-4B8C-83A1-F6EECF244321}">
                <p14:modId xmlns:p14="http://schemas.microsoft.com/office/powerpoint/2010/main" val="2086635302"/>
              </p:ext>
            </p:extLst>
          </p:nvPr>
        </p:nvGraphicFramePr>
        <p:xfrm>
          <a:off x="7480365" y="425395"/>
          <a:ext cx="2399170" cy="2787015"/>
        </p:xfrm>
        <a:graphic>
          <a:graphicData uri="http://schemas.openxmlformats.org/drawingml/2006/table">
            <a:tbl>
              <a:tblPr/>
              <a:tblGrid>
                <a:gridCol w="2399170">
                  <a:extLst>
                    <a:ext uri="{9D8B030D-6E8A-4147-A177-3AD203B41FA5}">
                      <a16:colId xmlns:a16="http://schemas.microsoft.com/office/drawing/2014/main" val="681926987"/>
                    </a:ext>
                  </a:extLst>
                </a:gridCol>
              </a:tblGrid>
              <a:tr h="241310">
                <a:tc>
                  <a:txBody>
                    <a:bodyPr/>
                    <a:lstStyle/>
                    <a:p>
                      <a:pPr algn="ctr" fontAlgn="b"/>
                      <a:r>
                        <a:rPr lang="en-IN" sz="1600" b="1"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13148918"/>
                  </a:ext>
                </a:extLst>
              </a:tr>
              <a:tr h="241310">
                <a:tc>
                  <a:txBody>
                    <a:bodyPr/>
                    <a:lstStyle/>
                    <a:p>
                      <a:pPr algn="ctr" fontAlgn="b"/>
                      <a:r>
                        <a:rPr lang="en-IN" sz="1600" b="0" i="0" u="none" strike="noStrike">
                          <a:solidFill>
                            <a:srgbClr val="000000"/>
                          </a:solidFill>
                          <a:effectLst/>
                          <a:latin typeface="Calibri" panose="020F0502020204030204" pitchFamily="34" charset="0"/>
                        </a:rPr>
                        <a:t>ADAPTATION HOLES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33461414"/>
                  </a:ext>
                </a:extLst>
              </a:tr>
              <a:tr h="241310">
                <a:tc>
                  <a:txBody>
                    <a:bodyPr/>
                    <a:lstStyle/>
                    <a:p>
                      <a:pPr algn="ctr" fontAlgn="b"/>
                      <a:r>
                        <a:rPr lang="en-IN" sz="1600" b="0" i="0" u="none" strike="noStrike">
                          <a:solidFill>
                            <a:srgbClr val="000000"/>
                          </a:solidFill>
                          <a:effectLst/>
                          <a:latin typeface="Calibri" panose="020F0502020204030204" pitchFamily="34" charset="0"/>
                        </a:rPr>
                        <a:t>AGENT TRUMAN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973440"/>
                  </a:ext>
                </a:extLst>
              </a:tr>
              <a:tr h="241310">
                <a:tc>
                  <a:txBody>
                    <a:bodyPr/>
                    <a:lstStyle/>
                    <a:p>
                      <a:pPr algn="ctr" fontAlgn="b"/>
                      <a:r>
                        <a:rPr lang="en-IN" sz="1600" b="0" i="0" u="none" strike="noStrike">
                          <a:solidFill>
                            <a:srgbClr val="000000"/>
                          </a:solidFill>
                          <a:effectLst/>
                          <a:latin typeface="Calibri" panose="020F0502020204030204" pitchFamily="34" charset="0"/>
                        </a:rPr>
                        <a:t>AIRPORT POLLOCK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6973852"/>
                  </a:ext>
                </a:extLst>
              </a:tr>
              <a:tr h="241310">
                <a:tc>
                  <a:txBody>
                    <a:bodyPr/>
                    <a:lstStyle/>
                    <a:p>
                      <a:pPr algn="ctr" fontAlgn="b"/>
                      <a:r>
                        <a:rPr lang="en-IN" sz="1600" b="0" i="0" u="none" strike="noStrike">
                          <a:solidFill>
                            <a:srgbClr val="000000"/>
                          </a:solidFill>
                          <a:effectLst/>
                          <a:latin typeface="Calibri" panose="020F0502020204030204" pitchFamily="34" charset="0"/>
                        </a:rPr>
                        <a:t>ALAMO VIDEOTAPE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083640"/>
                  </a:ext>
                </a:extLst>
              </a:tr>
              <a:tr h="241310">
                <a:tc>
                  <a:txBody>
                    <a:bodyPr/>
                    <a:lstStyle/>
                    <a:p>
                      <a:pPr algn="ctr" fontAlgn="b"/>
                      <a:r>
                        <a:rPr lang="en-IN" sz="1600" b="0" i="0" u="none" strike="noStrike">
                          <a:solidFill>
                            <a:srgbClr val="000000"/>
                          </a:solidFill>
                          <a:effectLst/>
                          <a:latin typeface="Calibri" panose="020F0502020204030204" pitchFamily="34" charset="0"/>
                        </a:rPr>
                        <a:t>AMERICAN CIRCUS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8656166"/>
                  </a:ext>
                </a:extLst>
              </a:tr>
              <a:tr h="241310">
                <a:tc>
                  <a:txBody>
                    <a:bodyPr/>
                    <a:lstStyle/>
                    <a:p>
                      <a:pPr algn="ctr" fontAlgn="b"/>
                      <a:r>
                        <a:rPr lang="en-IN" sz="1600" b="0" i="0" u="none" strike="noStrike" dirty="0">
                          <a:solidFill>
                            <a:srgbClr val="000000"/>
                          </a:solidFill>
                          <a:effectLst/>
                          <a:latin typeface="Calibri" panose="020F0502020204030204" pitchFamily="34" charset="0"/>
                        </a:rPr>
                        <a:t>ANALYZE HOOSIERS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4196722"/>
                  </a:ext>
                </a:extLst>
              </a:tr>
              <a:tr h="241310">
                <a:tc>
                  <a:txBody>
                    <a:bodyPr/>
                    <a:lstStyle/>
                    <a:p>
                      <a:pPr algn="ctr" fontAlgn="b"/>
                      <a:r>
                        <a:rPr lang="en-IN" sz="1600" b="0" i="0" u="none" strike="noStrike">
                          <a:solidFill>
                            <a:srgbClr val="000000"/>
                          </a:solidFill>
                          <a:effectLst/>
                          <a:latin typeface="Calibri" panose="020F0502020204030204" pitchFamily="34" charset="0"/>
                        </a:rPr>
                        <a:t>ANGELS LIFE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773782"/>
                  </a:ext>
                </a:extLst>
              </a:tr>
              <a:tr h="241310">
                <a:tc>
                  <a:txBody>
                    <a:bodyPr/>
                    <a:lstStyle/>
                    <a:p>
                      <a:pPr algn="ctr" fontAlgn="b"/>
                      <a:r>
                        <a:rPr lang="en-IN" sz="1600" b="0" i="0" u="none" strike="noStrike">
                          <a:solidFill>
                            <a:srgbClr val="000000"/>
                          </a:solidFill>
                          <a:effectLst/>
                          <a:latin typeface="Calibri" panose="020F0502020204030204" pitchFamily="34" charset="0"/>
                        </a:rPr>
                        <a:t>ANNIE IDENTITY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6235250"/>
                  </a:ext>
                </a:extLst>
              </a:tr>
              <a:tr h="241310">
                <a:tc>
                  <a:txBody>
                    <a:bodyPr/>
                    <a:lstStyle/>
                    <a:p>
                      <a:pPr algn="ctr" fontAlgn="b"/>
                      <a:r>
                        <a:rPr lang="en-IN" sz="1600" b="0" i="0" u="none" strike="noStrike" dirty="0">
                          <a:solidFill>
                            <a:srgbClr val="000000"/>
                          </a:solidFill>
                          <a:effectLst/>
                          <a:latin typeface="Calibri" panose="020F0502020204030204" pitchFamily="34" charset="0"/>
                        </a:rPr>
                        <a:t>ANTHEM LUKE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6374442"/>
                  </a:ext>
                </a:extLst>
              </a:tr>
              <a:tr h="241310">
                <a:tc>
                  <a:txBody>
                    <a:bodyPr/>
                    <a:lstStyle/>
                    <a:p>
                      <a:pPr algn="ctr" fontAlgn="b"/>
                      <a:r>
                        <a:rPr lang="en-IN" sz="1600" b="0" i="0" u="none" strike="noStrike" dirty="0">
                          <a:solidFill>
                            <a:srgbClr val="000000"/>
                          </a:solidFill>
                          <a:effectLst/>
                          <a:latin typeface="Calibri" panose="020F0502020204030204" pitchFamily="34" charset="0"/>
                        </a:rPr>
                        <a:t>APACHE DIVINE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9620785"/>
                  </a:ext>
                </a:extLst>
              </a:tr>
            </a:tbl>
          </a:graphicData>
        </a:graphic>
      </p:graphicFrame>
      <p:graphicFrame>
        <p:nvGraphicFramePr>
          <p:cNvPr id="5" name="Table 4">
            <a:extLst>
              <a:ext uri="{FF2B5EF4-FFF2-40B4-BE49-F238E27FC236}">
                <a16:creationId xmlns:a16="http://schemas.microsoft.com/office/drawing/2014/main" id="{7A40B2FD-2CFB-8293-AFDE-DDE0F3345DF6}"/>
              </a:ext>
            </a:extLst>
          </p:cNvPr>
          <p:cNvGraphicFramePr>
            <a:graphicFrameLocks noGrp="1"/>
          </p:cNvGraphicFramePr>
          <p:nvPr>
            <p:extLst>
              <p:ext uri="{D42A27DB-BD31-4B8C-83A1-F6EECF244321}">
                <p14:modId xmlns:p14="http://schemas.microsoft.com/office/powerpoint/2010/main" val="3005956865"/>
              </p:ext>
            </p:extLst>
          </p:nvPr>
        </p:nvGraphicFramePr>
        <p:xfrm>
          <a:off x="9335628" y="3428999"/>
          <a:ext cx="2399171" cy="2831125"/>
        </p:xfrm>
        <a:graphic>
          <a:graphicData uri="http://schemas.openxmlformats.org/drawingml/2006/table">
            <a:tbl>
              <a:tblPr/>
              <a:tblGrid>
                <a:gridCol w="2399171">
                  <a:extLst>
                    <a:ext uri="{9D8B030D-6E8A-4147-A177-3AD203B41FA5}">
                      <a16:colId xmlns:a16="http://schemas.microsoft.com/office/drawing/2014/main" val="1527927303"/>
                    </a:ext>
                  </a:extLst>
                </a:gridCol>
              </a:tblGrid>
              <a:tr h="257375">
                <a:tc>
                  <a:txBody>
                    <a:bodyPr/>
                    <a:lstStyle/>
                    <a:p>
                      <a:pPr algn="ctr" fontAlgn="b"/>
                      <a:r>
                        <a:rPr lang="en-IN" sz="1600" b="1"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71297675"/>
                  </a:ext>
                </a:extLst>
              </a:tr>
              <a:tr h="257375">
                <a:tc>
                  <a:txBody>
                    <a:bodyPr/>
                    <a:lstStyle/>
                    <a:p>
                      <a:pPr algn="ctr" fontAlgn="b"/>
                      <a:r>
                        <a:rPr lang="en-IN" sz="1600" b="0" i="0" u="none" strike="noStrike">
                          <a:solidFill>
                            <a:srgbClr val="000000"/>
                          </a:solidFill>
                          <a:effectLst/>
                          <a:latin typeface="Calibri" panose="020F0502020204030204" pitchFamily="34" charset="0"/>
                        </a:rPr>
                        <a:t>ARABIA DOGMA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62067200"/>
                  </a:ext>
                </a:extLst>
              </a:tr>
              <a:tr h="257375">
                <a:tc>
                  <a:txBody>
                    <a:bodyPr/>
                    <a:lstStyle/>
                    <a:p>
                      <a:pPr algn="ctr" fontAlgn="b"/>
                      <a:r>
                        <a:rPr lang="en-IN" sz="1600" b="0" i="0" u="none" strike="noStrike">
                          <a:solidFill>
                            <a:srgbClr val="000000"/>
                          </a:solidFill>
                          <a:effectLst/>
                          <a:latin typeface="Calibri" panose="020F0502020204030204" pitchFamily="34" charset="0"/>
                        </a:rPr>
                        <a:t>BALLROOM MOCKINGBIRD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9673619"/>
                  </a:ext>
                </a:extLst>
              </a:tr>
              <a:tr h="257375">
                <a:tc>
                  <a:txBody>
                    <a:bodyPr/>
                    <a:lstStyle/>
                    <a:p>
                      <a:pPr algn="ctr" fontAlgn="b"/>
                      <a:r>
                        <a:rPr lang="en-IN" sz="1600" b="0" i="0" u="none" strike="noStrike" dirty="0">
                          <a:solidFill>
                            <a:srgbClr val="000000"/>
                          </a:solidFill>
                          <a:effectLst/>
                          <a:latin typeface="Calibri" panose="020F0502020204030204" pitchFamily="34" charset="0"/>
                        </a:rPr>
                        <a:t>BONNIE HOLOCAUST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03907802"/>
                  </a:ext>
                </a:extLst>
              </a:tr>
              <a:tr h="257375">
                <a:tc>
                  <a:txBody>
                    <a:bodyPr/>
                    <a:lstStyle/>
                    <a:p>
                      <a:pPr algn="ctr" fontAlgn="b"/>
                      <a:r>
                        <a:rPr lang="en-IN" sz="1600" b="0" i="0" u="none" strike="noStrike" dirty="0">
                          <a:solidFill>
                            <a:srgbClr val="000000"/>
                          </a:solidFill>
                          <a:effectLst/>
                          <a:latin typeface="Calibri" panose="020F0502020204030204" pitchFamily="34" charset="0"/>
                        </a:rPr>
                        <a:t>CLOCKWORK PARADISE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3451473"/>
                  </a:ext>
                </a:extLst>
              </a:tr>
              <a:tr h="257375">
                <a:tc>
                  <a:txBody>
                    <a:bodyPr/>
                    <a:lstStyle/>
                    <a:p>
                      <a:pPr algn="ctr" fontAlgn="b"/>
                      <a:r>
                        <a:rPr lang="en-IN" sz="1600" b="0" i="0" u="none" strike="noStrike">
                          <a:solidFill>
                            <a:srgbClr val="000000"/>
                          </a:solidFill>
                          <a:effectLst/>
                          <a:latin typeface="Calibri" panose="020F0502020204030204" pitchFamily="34" charset="0"/>
                        </a:rPr>
                        <a:t>CLYDE THEORY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6388421"/>
                  </a:ext>
                </a:extLst>
              </a:tr>
              <a:tr h="257375">
                <a:tc>
                  <a:txBody>
                    <a:bodyPr/>
                    <a:lstStyle/>
                    <a:p>
                      <a:pPr algn="ctr" fontAlgn="b"/>
                      <a:r>
                        <a:rPr lang="en-IN" sz="1600" b="0" i="0" u="none" strike="noStrike">
                          <a:solidFill>
                            <a:srgbClr val="000000"/>
                          </a:solidFill>
                          <a:effectLst/>
                          <a:latin typeface="Calibri" panose="020F0502020204030204" pitchFamily="34" charset="0"/>
                        </a:rPr>
                        <a:t>CRUELTY UNFORGIVEN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5545926"/>
                  </a:ext>
                </a:extLst>
              </a:tr>
              <a:tr h="257375">
                <a:tc>
                  <a:txBody>
                    <a:bodyPr/>
                    <a:lstStyle/>
                    <a:p>
                      <a:pPr algn="ctr" fontAlgn="b"/>
                      <a:r>
                        <a:rPr lang="en-IN" sz="1600" b="0" i="0" u="none" strike="noStrike">
                          <a:solidFill>
                            <a:srgbClr val="000000"/>
                          </a:solidFill>
                          <a:effectLst/>
                          <a:latin typeface="Calibri" panose="020F0502020204030204" pitchFamily="34" charset="0"/>
                        </a:rPr>
                        <a:t>EARTH VISION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237172"/>
                  </a:ext>
                </a:extLst>
              </a:tr>
              <a:tr h="257375">
                <a:tc>
                  <a:txBody>
                    <a:bodyPr/>
                    <a:lstStyle/>
                    <a:p>
                      <a:pPr algn="ctr" fontAlgn="b"/>
                      <a:r>
                        <a:rPr lang="en-IN" sz="1600" b="0" i="0" u="none" strike="noStrike" dirty="0">
                          <a:solidFill>
                            <a:srgbClr val="000000"/>
                          </a:solidFill>
                          <a:effectLst/>
                          <a:latin typeface="Calibri" panose="020F0502020204030204" pitchFamily="34" charset="0"/>
                        </a:rPr>
                        <a:t>EVERYONE CRAFT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9168252"/>
                  </a:ext>
                </a:extLst>
              </a:tr>
              <a:tr h="257375">
                <a:tc>
                  <a:txBody>
                    <a:bodyPr/>
                    <a:lstStyle/>
                    <a:p>
                      <a:pPr algn="ctr" fontAlgn="b"/>
                      <a:r>
                        <a:rPr lang="en-IN" sz="1600" b="0" i="0" u="none" strike="noStrike">
                          <a:solidFill>
                            <a:srgbClr val="000000"/>
                          </a:solidFill>
                          <a:effectLst/>
                          <a:latin typeface="Calibri" panose="020F0502020204030204" pitchFamily="34" charset="0"/>
                        </a:rPr>
                        <a:t>FEUD FROGMEN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9275416"/>
                  </a:ext>
                </a:extLst>
              </a:tr>
              <a:tr h="257375">
                <a:tc>
                  <a:txBody>
                    <a:bodyPr/>
                    <a:lstStyle/>
                    <a:p>
                      <a:pPr algn="ctr" fontAlgn="b"/>
                      <a:r>
                        <a:rPr lang="en-IN" sz="1600" b="0" i="0" u="none" strike="noStrike" dirty="0">
                          <a:solidFill>
                            <a:srgbClr val="000000"/>
                          </a:solidFill>
                          <a:effectLst/>
                          <a:latin typeface="Calibri" panose="020F0502020204030204" pitchFamily="34" charset="0"/>
                        </a:rPr>
                        <a:t>GILMORE BOILED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1720170"/>
                  </a:ext>
                </a:extLst>
              </a:tr>
            </a:tbl>
          </a:graphicData>
        </a:graphic>
      </p:graphicFrame>
      <p:sp>
        <p:nvSpPr>
          <p:cNvPr id="6" name="TextBox 5">
            <a:extLst>
              <a:ext uri="{FF2B5EF4-FFF2-40B4-BE49-F238E27FC236}">
                <a16:creationId xmlns:a16="http://schemas.microsoft.com/office/drawing/2014/main" id="{B85ADDA6-66C9-FD39-F946-186AE027B167}"/>
              </a:ext>
            </a:extLst>
          </p:cNvPr>
          <p:cNvSpPr txBox="1"/>
          <p:nvPr/>
        </p:nvSpPr>
        <p:spPr>
          <a:xfrm>
            <a:off x="8444498" y="3082109"/>
            <a:ext cx="470905" cy="369332"/>
          </a:xfrm>
          <a:prstGeom prst="rect">
            <a:avLst/>
          </a:prstGeom>
          <a:noFill/>
        </p:spPr>
        <p:txBody>
          <a:bodyPr wrap="square" rtlCol="0">
            <a:spAutoFit/>
          </a:bodyPr>
          <a:lstStyle/>
          <a:p>
            <a:r>
              <a:rPr lang="en-US" b="1" dirty="0"/>
              <a:t>B</a:t>
            </a:r>
          </a:p>
        </p:txBody>
      </p:sp>
      <p:sp>
        <p:nvSpPr>
          <p:cNvPr id="7" name="TextBox 6">
            <a:extLst>
              <a:ext uri="{FF2B5EF4-FFF2-40B4-BE49-F238E27FC236}">
                <a16:creationId xmlns:a16="http://schemas.microsoft.com/office/drawing/2014/main" id="{0A5835B5-1D5C-8F81-162D-27AC08ABADFF}"/>
              </a:ext>
            </a:extLst>
          </p:cNvPr>
          <p:cNvSpPr txBox="1"/>
          <p:nvPr/>
        </p:nvSpPr>
        <p:spPr>
          <a:xfrm>
            <a:off x="10299760" y="2906319"/>
            <a:ext cx="470905" cy="369332"/>
          </a:xfrm>
          <a:prstGeom prst="rect">
            <a:avLst/>
          </a:prstGeom>
          <a:noFill/>
        </p:spPr>
        <p:txBody>
          <a:bodyPr wrap="square" rtlCol="0">
            <a:spAutoFit/>
          </a:bodyPr>
          <a:lstStyle/>
          <a:p>
            <a:r>
              <a:rPr lang="en-US" b="1" dirty="0"/>
              <a:t>C</a:t>
            </a:r>
          </a:p>
        </p:txBody>
      </p:sp>
    </p:spTree>
    <p:extLst>
      <p:ext uri="{BB962C8B-B14F-4D97-AF65-F5344CB8AC3E}">
        <p14:creationId xmlns:p14="http://schemas.microsoft.com/office/powerpoint/2010/main" val="170135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0B58-A6A0-EB7F-90AB-06BEB7654D45}"/>
              </a:ext>
            </a:extLst>
          </p:cNvPr>
          <p:cNvSpPr>
            <a:spLocks noGrp="1"/>
          </p:cNvSpPr>
          <p:nvPr>
            <p:ph type="title"/>
          </p:nvPr>
        </p:nvSpPr>
        <p:spPr>
          <a:xfrm>
            <a:off x="950494" y="2514767"/>
            <a:ext cx="10702243" cy="1325563"/>
          </a:xfrm>
        </p:spPr>
        <p:txBody>
          <a:bodyPr>
            <a:normAutofit fontScale="90000"/>
          </a:bodyPr>
          <a:lstStyle/>
          <a:p>
            <a:r>
              <a:rPr lang="en-IN" sz="4400" dirty="0"/>
              <a:t>6. The management needs to know the list all the movies along with the number of actors listed for each movie.</a:t>
            </a:r>
            <a:endParaRPr lang="en-US" dirty="0"/>
          </a:p>
        </p:txBody>
      </p:sp>
    </p:spTree>
    <p:extLst>
      <p:ext uri="{BB962C8B-B14F-4D97-AF65-F5344CB8AC3E}">
        <p14:creationId xmlns:p14="http://schemas.microsoft.com/office/powerpoint/2010/main" val="345475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830FC-3E65-278D-8CEE-BC77F4BF3D7C}"/>
              </a:ext>
            </a:extLst>
          </p:cNvPr>
          <p:cNvSpPr>
            <a:spLocks noGrp="1"/>
          </p:cNvSpPr>
          <p:nvPr>
            <p:ph idx="1"/>
          </p:nvPr>
        </p:nvSpPr>
        <p:spPr>
          <a:xfrm>
            <a:off x="1568733" y="1253331"/>
            <a:ext cx="4038600" cy="4351338"/>
          </a:xfrm>
        </p:spPr>
        <p:txBody>
          <a:bodyPr>
            <a:normAutofit fontScale="92500" lnSpcReduction="10000"/>
          </a:bodyPr>
          <a:lstStyle/>
          <a:p>
            <a:r>
              <a:rPr lang="en-US" sz="2400" b="1" dirty="0"/>
              <a:t>Method</a:t>
            </a:r>
            <a:r>
              <a:rPr lang="en-US" sz="2400" dirty="0"/>
              <a:t> – Count, inner join group by and order by desc function</a:t>
            </a:r>
          </a:p>
          <a:p>
            <a:endParaRPr lang="en-US" sz="2400" dirty="0"/>
          </a:p>
          <a:p>
            <a:r>
              <a:rPr lang="en-US" sz="2400" b="1" dirty="0"/>
              <a:t>Summary</a:t>
            </a:r>
            <a:r>
              <a:rPr lang="en-US" sz="2400" dirty="0"/>
              <a:t> – In order to help management a list of all movies is provided together with the appropriate number of actors mentioned for each movie in descending order.</a:t>
            </a:r>
          </a:p>
          <a:p>
            <a:endParaRPr lang="en-US" sz="2400" dirty="0"/>
          </a:p>
          <a:p>
            <a:endParaRPr lang="en-US" sz="2400" dirty="0"/>
          </a:p>
          <a:p>
            <a:endParaRPr lang="en-US" sz="2400" dirty="0"/>
          </a:p>
        </p:txBody>
      </p:sp>
      <p:graphicFrame>
        <p:nvGraphicFramePr>
          <p:cNvPr id="4" name="Table 3">
            <a:extLst>
              <a:ext uri="{FF2B5EF4-FFF2-40B4-BE49-F238E27FC236}">
                <a16:creationId xmlns:a16="http://schemas.microsoft.com/office/drawing/2014/main" id="{184678BE-9E2C-ED9F-67F7-80EDA669E2CD}"/>
              </a:ext>
            </a:extLst>
          </p:cNvPr>
          <p:cNvGraphicFramePr>
            <a:graphicFrameLocks noGrp="1"/>
          </p:cNvGraphicFramePr>
          <p:nvPr>
            <p:extLst>
              <p:ext uri="{D42A27DB-BD31-4B8C-83A1-F6EECF244321}">
                <p14:modId xmlns:p14="http://schemas.microsoft.com/office/powerpoint/2010/main" val="3310990384"/>
              </p:ext>
            </p:extLst>
          </p:nvPr>
        </p:nvGraphicFramePr>
        <p:xfrm>
          <a:off x="6689115" y="863604"/>
          <a:ext cx="4171389" cy="5280786"/>
        </p:xfrm>
        <a:graphic>
          <a:graphicData uri="http://schemas.openxmlformats.org/drawingml/2006/table">
            <a:tbl>
              <a:tblPr/>
              <a:tblGrid>
                <a:gridCol w="3084830">
                  <a:extLst>
                    <a:ext uri="{9D8B030D-6E8A-4147-A177-3AD203B41FA5}">
                      <a16:colId xmlns:a16="http://schemas.microsoft.com/office/drawing/2014/main" val="289621522"/>
                    </a:ext>
                  </a:extLst>
                </a:gridCol>
                <a:gridCol w="1086559">
                  <a:extLst>
                    <a:ext uri="{9D8B030D-6E8A-4147-A177-3AD203B41FA5}">
                      <a16:colId xmlns:a16="http://schemas.microsoft.com/office/drawing/2014/main" val="2704128830"/>
                    </a:ext>
                  </a:extLst>
                </a:gridCol>
              </a:tblGrid>
              <a:tr h="225765">
                <a:tc>
                  <a:txBody>
                    <a:bodyPr/>
                    <a:lstStyle/>
                    <a:p>
                      <a:pPr algn="ctr" fontAlgn="b"/>
                      <a:r>
                        <a:rPr lang="en-IN" sz="1600" b="1" i="0" u="none" strike="noStrike" dirty="0">
                          <a:solidFill>
                            <a:srgbClr val="000000"/>
                          </a:solidFill>
                          <a:effectLst/>
                          <a:latin typeface="Calibri" panose="020F0502020204030204" pitchFamily="34" charset="0"/>
                        </a:rPr>
                        <a:t>title</a:t>
                      </a:r>
                    </a:p>
                  </a:txBody>
                  <a:tcPr marL="7626" marR="7626" marT="7626" marB="0" anchor="b">
                    <a:lnL>
                      <a:noFill/>
                    </a:lnL>
                    <a:lnR>
                      <a:noFill/>
                    </a:lnR>
                    <a:lnT>
                      <a:noFill/>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600" b="1" i="0" u="none" strike="noStrike">
                          <a:solidFill>
                            <a:srgbClr val="000000"/>
                          </a:solidFill>
                          <a:effectLst/>
                          <a:latin typeface="Calibri" panose="020F0502020204030204" pitchFamily="34" charset="0"/>
                        </a:rPr>
                        <a:t>actor_count</a:t>
                      </a:r>
                    </a:p>
                  </a:txBody>
                  <a:tcPr marL="7626" marR="7626" marT="7626" marB="0" anchor="b">
                    <a:lnL>
                      <a:noFill/>
                    </a:lnL>
                    <a:lnR>
                      <a:noFill/>
                    </a:lnR>
                    <a:lnT>
                      <a:noFill/>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37364871"/>
                  </a:ext>
                </a:extLst>
              </a:tr>
              <a:tr h="225765">
                <a:tc>
                  <a:txBody>
                    <a:bodyPr/>
                    <a:lstStyle/>
                    <a:p>
                      <a:pPr algn="ctr" fontAlgn="b"/>
                      <a:r>
                        <a:rPr lang="en-IN" sz="1600" b="0" i="0" u="none" strike="noStrike">
                          <a:solidFill>
                            <a:srgbClr val="000000"/>
                          </a:solidFill>
                          <a:effectLst/>
                          <a:latin typeface="Calibri" panose="020F0502020204030204" pitchFamily="34" charset="0"/>
                        </a:rPr>
                        <a:t>LAMBS CINCINATTI</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15</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7519492"/>
                  </a:ext>
                </a:extLst>
              </a:tr>
              <a:tr h="225765">
                <a:tc>
                  <a:txBody>
                    <a:bodyPr/>
                    <a:lstStyle/>
                    <a:p>
                      <a:pPr algn="ctr" fontAlgn="b"/>
                      <a:r>
                        <a:rPr lang="en-IN" sz="1600" b="0" i="0" u="none" strike="noStrike">
                          <a:solidFill>
                            <a:srgbClr val="000000"/>
                          </a:solidFill>
                          <a:effectLst/>
                          <a:latin typeface="Calibri" panose="020F0502020204030204" pitchFamily="34" charset="0"/>
                        </a:rPr>
                        <a:t>BOONDOCK BALLROOM</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439772"/>
                  </a:ext>
                </a:extLst>
              </a:tr>
              <a:tr h="225765">
                <a:tc>
                  <a:txBody>
                    <a:bodyPr/>
                    <a:lstStyle/>
                    <a:p>
                      <a:pPr algn="ctr" fontAlgn="b"/>
                      <a:r>
                        <a:rPr lang="en-IN" sz="1600" b="0" i="0" u="none" strike="noStrike">
                          <a:solidFill>
                            <a:srgbClr val="000000"/>
                          </a:solidFill>
                          <a:effectLst/>
                          <a:latin typeface="Calibri" panose="020F0502020204030204" pitchFamily="34" charset="0"/>
                        </a:rPr>
                        <a:t>CHITTY LOCK</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4114805"/>
                  </a:ext>
                </a:extLst>
              </a:tr>
              <a:tr h="225765">
                <a:tc>
                  <a:txBody>
                    <a:bodyPr/>
                    <a:lstStyle/>
                    <a:p>
                      <a:pPr algn="ctr" fontAlgn="b"/>
                      <a:r>
                        <a:rPr lang="en-IN" sz="1600" b="0" i="0" u="none" strike="noStrike">
                          <a:solidFill>
                            <a:srgbClr val="000000"/>
                          </a:solidFill>
                          <a:effectLst/>
                          <a:latin typeface="Calibri" panose="020F0502020204030204" pitchFamily="34" charset="0"/>
                        </a:rPr>
                        <a:t>CRAZY HOME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8355422"/>
                  </a:ext>
                </a:extLst>
              </a:tr>
              <a:tr h="225765">
                <a:tc>
                  <a:txBody>
                    <a:bodyPr/>
                    <a:lstStyle/>
                    <a:p>
                      <a:pPr algn="ctr" fontAlgn="b"/>
                      <a:r>
                        <a:rPr lang="en-IN" sz="1600" b="0" i="0" u="none" strike="noStrike">
                          <a:solidFill>
                            <a:srgbClr val="000000"/>
                          </a:solidFill>
                          <a:effectLst/>
                          <a:latin typeface="Calibri" panose="020F0502020204030204" pitchFamily="34" charset="0"/>
                        </a:rPr>
                        <a:t>DRACULA CRYSTAL</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981980"/>
                  </a:ext>
                </a:extLst>
              </a:tr>
              <a:tr h="225765">
                <a:tc>
                  <a:txBody>
                    <a:bodyPr/>
                    <a:lstStyle/>
                    <a:p>
                      <a:pPr algn="ctr" fontAlgn="b"/>
                      <a:r>
                        <a:rPr lang="en-IN" sz="1600" b="0" i="0" u="none" strike="noStrike">
                          <a:solidFill>
                            <a:srgbClr val="000000"/>
                          </a:solidFill>
                          <a:effectLst/>
                          <a:latin typeface="Calibri" panose="020F0502020204030204" pitchFamily="34" charset="0"/>
                        </a:rPr>
                        <a:t>MUMMY CREATURES</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4900531"/>
                  </a:ext>
                </a:extLst>
              </a:tr>
              <a:tr h="225765">
                <a:tc>
                  <a:txBody>
                    <a:bodyPr/>
                    <a:lstStyle/>
                    <a:p>
                      <a:pPr algn="ctr" fontAlgn="b"/>
                      <a:r>
                        <a:rPr lang="en-IN" sz="1600" b="0" i="0" u="none" strike="noStrike">
                          <a:solidFill>
                            <a:srgbClr val="000000"/>
                          </a:solidFill>
                          <a:effectLst/>
                          <a:latin typeface="Calibri" panose="020F0502020204030204" pitchFamily="34" charset="0"/>
                        </a:rPr>
                        <a:t>RANDOM GO</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156379"/>
                  </a:ext>
                </a:extLst>
              </a:tr>
              <a:tr h="225765">
                <a:tc>
                  <a:txBody>
                    <a:bodyPr/>
                    <a:lstStyle/>
                    <a:p>
                      <a:pPr algn="ctr" fontAlgn="b"/>
                      <a:r>
                        <a:rPr lang="en-IN" sz="1600" b="0" i="0" u="none" strike="noStrike" dirty="0">
                          <a:solidFill>
                            <a:srgbClr val="000000"/>
                          </a:solidFill>
                          <a:effectLst/>
                          <a:latin typeface="Calibri" panose="020F0502020204030204" pitchFamily="34" charset="0"/>
                        </a:rPr>
                        <a:t>ARABIA DOGMA</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33627"/>
                  </a:ext>
                </a:extLst>
              </a:tr>
              <a:tr h="225765">
                <a:tc>
                  <a:txBody>
                    <a:bodyPr/>
                    <a:lstStyle/>
                    <a:p>
                      <a:pPr algn="ctr" fontAlgn="b"/>
                      <a:r>
                        <a:rPr lang="en-IN" sz="1600" b="0" i="0" u="none" strike="noStrike">
                          <a:solidFill>
                            <a:srgbClr val="000000"/>
                          </a:solidFill>
                          <a:effectLst/>
                          <a:latin typeface="Calibri" panose="020F0502020204030204" pitchFamily="34" charset="0"/>
                        </a:rPr>
                        <a:t>HELLFIGHTERS SIERRA</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3344388"/>
                  </a:ext>
                </a:extLst>
              </a:tr>
              <a:tr h="225765">
                <a:tc>
                  <a:txBody>
                    <a:bodyPr/>
                    <a:lstStyle/>
                    <a:p>
                      <a:pPr algn="ctr" fontAlgn="b"/>
                      <a:r>
                        <a:rPr lang="en-IN" sz="1600" b="0" i="0" u="none" strike="noStrike">
                          <a:solidFill>
                            <a:srgbClr val="000000"/>
                          </a:solidFill>
                          <a:effectLst/>
                          <a:latin typeface="Calibri" panose="020F0502020204030204" pitchFamily="34" charset="0"/>
                        </a:rPr>
                        <a:t>LESSON CLEOPATRA</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573086"/>
                  </a:ext>
                </a:extLst>
              </a:tr>
              <a:tr h="225765">
                <a:tc>
                  <a:txBody>
                    <a:bodyPr/>
                    <a:lstStyle/>
                    <a:p>
                      <a:pPr algn="ctr" fontAlgn="b"/>
                      <a:r>
                        <a:rPr lang="en-IN" sz="1600" b="0" i="0" u="none" strike="noStrike">
                          <a:solidFill>
                            <a:srgbClr val="000000"/>
                          </a:solidFill>
                          <a:effectLst/>
                          <a:latin typeface="Calibri" panose="020F0502020204030204" pitchFamily="34" charset="0"/>
                        </a:rPr>
                        <a:t>LONELY ELEPHANT</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031348"/>
                  </a:ext>
                </a:extLst>
              </a:tr>
              <a:tr h="225765">
                <a:tc>
                  <a:txBody>
                    <a:bodyPr/>
                    <a:lstStyle/>
                    <a:p>
                      <a:pPr algn="ctr" fontAlgn="b"/>
                      <a:r>
                        <a:rPr lang="en-IN" sz="1600" b="0" i="0" u="none" strike="noStrike">
                          <a:solidFill>
                            <a:srgbClr val="000000"/>
                          </a:solidFill>
                          <a:effectLst/>
                          <a:latin typeface="Calibri" panose="020F0502020204030204" pitchFamily="34" charset="0"/>
                        </a:rPr>
                        <a:t>SKY MIRACLE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0852404"/>
                  </a:ext>
                </a:extLst>
              </a:tr>
              <a:tr h="225765">
                <a:tc>
                  <a:txBody>
                    <a:bodyPr/>
                    <a:lstStyle/>
                    <a:p>
                      <a:pPr algn="ctr" fontAlgn="b"/>
                      <a:r>
                        <a:rPr lang="en-IN" sz="1600" b="0" i="0" u="none" strike="noStrike">
                          <a:solidFill>
                            <a:srgbClr val="000000"/>
                          </a:solidFill>
                          <a:effectLst/>
                          <a:latin typeface="Calibri" panose="020F0502020204030204" pitchFamily="34" charset="0"/>
                        </a:rPr>
                        <a:t>TITANIC BOONDOCK</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0688064"/>
                  </a:ext>
                </a:extLst>
              </a:tr>
              <a:tr h="225765">
                <a:tc>
                  <a:txBody>
                    <a:bodyPr/>
                    <a:lstStyle/>
                    <a:p>
                      <a:pPr algn="ctr" fontAlgn="b"/>
                      <a:r>
                        <a:rPr lang="en-IN" sz="1600" b="0" i="0" u="none" strike="noStrike" dirty="0">
                          <a:solidFill>
                            <a:srgbClr val="000000"/>
                          </a:solidFill>
                          <a:effectLst/>
                          <a:latin typeface="Calibri" panose="020F0502020204030204" pitchFamily="34" charset="0"/>
                        </a:rPr>
                        <a:t>FIDDLER LOST</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119059"/>
                  </a:ext>
                </a:extLst>
              </a:tr>
              <a:tr h="225765">
                <a:tc>
                  <a:txBody>
                    <a:bodyPr/>
                    <a:lstStyle/>
                    <a:p>
                      <a:pPr algn="ctr" fontAlgn="b"/>
                      <a:r>
                        <a:rPr lang="en-IN" sz="1600" b="0" i="0" u="none" strike="noStrike">
                          <a:solidFill>
                            <a:srgbClr val="000000"/>
                          </a:solidFill>
                          <a:effectLst/>
                          <a:latin typeface="Calibri" panose="020F0502020204030204" pitchFamily="34" charset="0"/>
                        </a:rPr>
                        <a:t>FUGITIVE MAGUIRE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586952"/>
                  </a:ext>
                </a:extLst>
              </a:tr>
              <a:tr h="225765">
                <a:tc>
                  <a:txBody>
                    <a:bodyPr/>
                    <a:lstStyle/>
                    <a:p>
                      <a:pPr algn="ctr" fontAlgn="b"/>
                      <a:r>
                        <a:rPr lang="en-IN" sz="1600" b="0" i="0" u="none" strike="noStrike">
                          <a:solidFill>
                            <a:srgbClr val="000000"/>
                          </a:solidFill>
                          <a:effectLst/>
                          <a:latin typeface="Calibri" panose="020F0502020204030204" pitchFamily="34" charset="0"/>
                        </a:rPr>
                        <a:t>HOLES BRANNIGAN</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9148888"/>
                  </a:ext>
                </a:extLst>
              </a:tr>
              <a:tr h="225765">
                <a:tc>
                  <a:txBody>
                    <a:bodyPr/>
                    <a:lstStyle/>
                    <a:p>
                      <a:pPr algn="ctr" fontAlgn="b"/>
                      <a:r>
                        <a:rPr lang="en-IN" sz="1600" b="0" i="0" u="none" strike="noStrike">
                          <a:solidFill>
                            <a:srgbClr val="000000"/>
                          </a:solidFill>
                          <a:effectLst/>
                          <a:latin typeface="Calibri" panose="020F0502020204030204" pitchFamily="34" charset="0"/>
                        </a:rPr>
                        <a:t>IMAGE PRINCESS</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7420005"/>
                  </a:ext>
                </a:extLst>
              </a:tr>
              <a:tr h="225765">
                <a:tc>
                  <a:txBody>
                    <a:bodyPr/>
                    <a:lstStyle/>
                    <a:p>
                      <a:pPr algn="ctr" fontAlgn="b"/>
                      <a:r>
                        <a:rPr lang="en-IN" sz="1600" b="0" i="0" u="none" strike="noStrike">
                          <a:solidFill>
                            <a:srgbClr val="000000"/>
                          </a:solidFill>
                          <a:effectLst/>
                          <a:latin typeface="Calibri" panose="020F0502020204030204" pitchFamily="34" charset="0"/>
                        </a:rPr>
                        <a:t>INSTINCT AIRPORT</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1471371"/>
                  </a:ext>
                </a:extLst>
              </a:tr>
              <a:tr h="225765">
                <a:tc>
                  <a:txBody>
                    <a:bodyPr/>
                    <a:lstStyle/>
                    <a:p>
                      <a:pPr algn="ctr" fontAlgn="b"/>
                      <a:r>
                        <a:rPr lang="en-IN" sz="1600" b="0" i="0" u="none" strike="noStrike">
                          <a:solidFill>
                            <a:srgbClr val="000000"/>
                          </a:solidFill>
                          <a:effectLst/>
                          <a:latin typeface="Calibri" panose="020F0502020204030204" pitchFamily="34" charset="0"/>
                        </a:rPr>
                        <a:t>MAKER GABLES</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38539761"/>
                  </a:ext>
                </a:extLst>
              </a:tr>
              <a:tr h="225765">
                <a:tc>
                  <a:txBody>
                    <a:bodyPr/>
                    <a:lstStyle/>
                    <a:p>
                      <a:pPr algn="ctr" fontAlgn="b"/>
                      <a:r>
                        <a:rPr lang="en-IN" sz="1600" b="0" i="0" u="none" strike="noStrike">
                          <a:solidFill>
                            <a:srgbClr val="000000"/>
                          </a:solidFill>
                          <a:effectLst/>
                          <a:latin typeface="Calibri" panose="020F0502020204030204" pitchFamily="34" charset="0"/>
                        </a:rPr>
                        <a:t>MASK PEACH</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effectLst/>
                          <a:latin typeface="Calibri" panose="020F0502020204030204" pitchFamily="34" charset="0"/>
                        </a:rPr>
                        <a:t>11</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8456547"/>
                  </a:ext>
                </a:extLst>
              </a:tr>
            </a:tbl>
          </a:graphicData>
        </a:graphic>
      </p:graphicFrame>
    </p:spTree>
    <p:extLst>
      <p:ext uri="{BB962C8B-B14F-4D97-AF65-F5344CB8AC3E}">
        <p14:creationId xmlns:p14="http://schemas.microsoft.com/office/powerpoint/2010/main" val="422124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CD41-1E22-725C-59EA-BBBA44590FDD}"/>
              </a:ext>
            </a:extLst>
          </p:cNvPr>
          <p:cNvSpPr>
            <a:spLocks noGrp="1"/>
          </p:cNvSpPr>
          <p:nvPr>
            <p:ph type="title"/>
          </p:nvPr>
        </p:nvSpPr>
        <p:spPr>
          <a:xfrm>
            <a:off x="1676400" y="741475"/>
            <a:ext cx="10515600" cy="1325563"/>
          </a:xfrm>
        </p:spPr>
        <p:txBody>
          <a:bodyPr>
            <a:normAutofit fontScale="90000"/>
          </a:bodyPr>
          <a:lstStyle/>
          <a:p>
            <a:r>
              <a:rPr lang="en-IN" sz="4400" dirty="0"/>
              <a:t>7. The Music of Queen and Kris Kristofferson has seen an unlikely resurgence. </a:t>
            </a:r>
            <a:br>
              <a:rPr lang="en-IN" sz="4400" dirty="0"/>
            </a:br>
            <a:r>
              <a:rPr lang="en-IN" sz="4400" dirty="0"/>
              <a:t>As an unintended consequence, movies starting with the letters 'K' and 'Q' have also soared in popularity. </a:t>
            </a:r>
            <a:br>
              <a:rPr lang="en-IN" sz="4400" dirty="0"/>
            </a:br>
            <a:r>
              <a:rPr lang="en-IN" sz="4400" dirty="0"/>
              <a:t>Display the movie titles starting with the letters 'K' and 'Q'.</a:t>
            </a:r>
            <a:endParaRPr lang="en-US" dirty="0"/>
          </a:p>
        </p:txBody>
      </p:sp>
    </p:spTree>
    <p:extLst>
      <p:ext uri="{BB962C8B-B14F-4D97-AF65-F5344CB8AC3E}">
        <p14:creationId xmlns:p14="http://schemas.microsoft.com/office/powerpoint/2010/main" val="229464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57FAD-70A2-7F75-D224-7A8978AC5793}"/>
              </a:ext>
            </a:extLst>
          </p:cNvPr>
          <p:cNvSpPr>
            <a:spLocks noGrp="1"/>
          </p:cNvSpPr>
          <p:nvPr>
            <p:ph idx="1"/>
          </p:nvPr>
        </p:nvSpPr>
        <p:spPr>
          <a:xfrm>
            <a:off x="1365738" y="1415317"/>
            <a:ext cx="6148754" cy="4206240"/>
          </a:xfrm>
        </p:spPr>
        <p:txBody>
          <a:bodyPr>
            <a:normAutofit/>
          </a:bodyPr>
          <a:lstStyle/>
          <a:p>
            <a:r>
              <a:rPr lang="en-US" sz="2400" b="1" dirty="0"/>
              <a:t>Method </a:t>
            </a:r>
            <a:r>
              <a:rPr lang="en-US" sz="2400" dirty="0"/>
              <a:t>- Used wildcards</a:t>
            </a:r>
          </a:p>
          <a:p>
            <a:endParaRPr lang="en-US" sz="2400" dirty="0"/>
          </a:p>
          <a:p>
            <a:r>
              <a:rPr lang="en-US" sz="2400" b="1" dirty="0"/>
              <a:t>Summary</a:t>
            </a:r>
            <a:r>
              <a:rPr lang="en-US" sz="2400" dirty="0"/>
              <a:t> - Movie titles starting with the letter's 'K' and 'Q', which have gained popularity due to the resurgence of the music of Queen and Kris Kristofferson, are displayed, allowing the management to make further decisions.</a:t>
            </a:r>
          </a:p>
          <a:p>
            <a:endParaRPr lang="en-US" sz="2400" dirty="0"/>
          </a:p>
          <a:p>
            <a:endParaRPr lang="en-US" sz="2400" dirty="0"/>
          </a:p>
        </p:txBody>
      </p:sp>
      <p:graphicFrame>
        <p:nvGraphicFramePr>
          <p:cNvPr id="4" name="Table 3">
            <a:extLst>
              <a:ext uri="{FF2B5EF4-FFF2-40B4-BE49-F238E27FC236}">
                <a16:creationId xmlns:a16="http://schemas.microsoft.com/office/drawing/2014/main" id="{D14A7B2E-2D1A-E043-80D1-7854BB2B6F7C}"/>
              </a:ext>
            </a:extLst>
          </p:cNvPr>
          <p:cNvGraphicFramePr>
            <a:graphicFrameLocks noGrp="1"/>
          </p:cNvGraphicFramePr>
          <p:nvPr>
            <p:extLst>
              <p:ext uri="{D42A27DB-BD31-4B8C-83A1-F6EECF244321}">
                <p14:modId xmlns:p14="http://schemas.microsoft.com/office/powerpoint/2010/main" val="4110604247"/>
              </p:ext>
            </p:extLst>
          </p:nvPr>
        </p:nvGraphicFramePr>
        <p:xfrm>
          <a:off x="8976772" y="1207407"/>
          <a:ext cx="1435100" cy="4206240"/>
        </p:xfrm>
        <a:graphic>
          <a:graphicData uri="http://schemas.openxmlformats.org/drawingml/2006/table">
            <a:tbl>
              <a:tblPr/>
              <a:tblGrid>
                <a:gridCol w="1435100">
                  <a:extLst>
                    <a:ext uri="{9D8B030D-6E8A-4147-A177-3AD203B41FA5}">
                      <a16:colId xmlns:a16="http://schemas.microsoft.com/office/drawing/2014/main" val="2526606169"/>
                    </a:ext>
                  </a:extLst>
                </a:gridCol>
              </a:tblGrid>
              <a:tr h="203200">
                <a:tc>
                  <a:txBody>
                    <a:bodyPr/>
                    <a:lstStyle/>
                    <a:p>
                      <a:pPr algn="ctr" fontAlgn="b"/>
                      <a:r>
                        <a:rPr lang="en-IN" sz="1400" b="1"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450331380"/>
                  </a:ext>
                </a:extLst>
              </a:tr>
              <a:tr h="203200">
                <a:tc>
                  <a:txBody>
                    <a:bodyPr/>
                    <a:lstStyle/>
                    <a:p>
                      <a:pPr algn="ctr" fontAlgn="b"/>
                      <a:r>
                        <a:rPr lang="en-IN" sz="1400" b="0" i="0" u="none" strike="noStrike">
                          <a:solidFill>
                            <a:srgbClr val="000000"/>
                          </a:solidFill>
                          <a:effectLst/>
                          <a:latin typeface="Calibri" panose="020F0502020204030204" pitchFamily="34" charset="0"/>
                        </a:rPr>
                        <a:t>KANE EXORCIST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7726"/>
                  </a:ext>
                </a:extLst>
              </a:tr>
              <a:tr h="203200">
                <a:tc>
                  <a:txBody>
                    <a:bodyPr/>
                    <a:lstStyle/>
                    <a:p>
                      <a:pPr algn="ctr" fontAlgn="b"/>
                      <a:r>
                        <a:rPr lang="en-IN" sz="1400" b="0" i="0" u="none" strike="noStrike">
                          <a:solidFill>
                            <a:srgbClr val="000000"/>
                          </a:solidFill>
                          <a:effectLst/>
                          <a:latin typeface="Calibri" panose="020F0502020204030204" pitchFamily="34" charset="0"/>
                        </a:rPr>
                        <a:t>KARATE MOON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51500738"/>
                  </a:ext>
                </a:extLst>
              </a:tr>
              <a:tr h="203200">
                <a:tc>
                  <a:txBody>
                    <a:bodyPr/>
                    <a:lstStyle/>
                    <a:p>
                      <a:pPr algn="ctr" fontAlgn="b"/>
                      <a:r>
                        <a:rPr lang="en-IN" sz="1400" b="0" i="0" u="none" strike="noStrike">
                          <a:solidFill>
                            <a:srgbClr val="000000"/>
                          </a:solidFill>
                          <a:effectLst/>
                          <a:latin typeface="Calibri" panose="020F0502020204030204" pitchFamily="34" charset="0"/>
                        </a:rPr>
                        <a:t>KENTUCKIAN GIANT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554682"/>
                  </a:ext>
                </a:extLst>
              </a:tr>
              <a:tr h="203200">
                <a:tc>
                  <a:txBody>
                    <a:bodyPr/>
                    <a:lstStyle/>
                    <a:p>
                      <a:pPr algn="ctr" fontAlgn="b"/>
                      <a:r>
                        <a:rPr lang="en-IN" sz="1400" b="0" i="0" u="none" strike="noStrike">
                          <a:solidFill>
                            <a:srgbClr val="000000"/>
                          </a:solidFill>
                          <a:effectLst/>
                          <a:latin typeface="Calibri" panose="020F0502020204030204" pitchFamily="34" charset="0"/>
                        </a:rPr>
                        <a:t>KICK SAVANNAH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0074874"/>
                  </a:ext>
                </a:extLst>
              </a:tr>
              <a:tr h="203200">
                <a:tc>
                  <a:txBody>
                    <a:bodyPr/>
                    <a:lstStyle/>
                    <a:p>
                      <a:pPr algn="ctr" fontAlgn="b"/>
                      <a:r>
                        <a:rPr lang="en-IN" sz="1400" b="0" i="0" u="none" strike="noStrike">
                          <a:solidFill>
                            <a:srgbClr val="000000"/>
                          </a:solidFill>
                          <a:effectLst/>
                          <a:latin typeface="Calibri" panose="020F0502020204030204" pitchFamily="34" charset="0"/>
                        </a:rPr>
                        <a:t>KILL BROTHERHOOD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8377869"/>
                  </a:ext>
                </a:extLst>
              </a:tr>
              <a:tr h="203200">
                <a:tc>
                  <a:txBody>
                    <a:bodyPr/>
                    <a:lstStyle/>
                    <a:p>
                      <a:pPr algn="ctr" fontAlgn="b"/>
                      <a:r>
                        <a:rPr lang="en-IN" sz="1400" b="0" i="0" u="none" strike="noStrike">
                          <a:solidFill>
                            <a:srgbClr val="000000"/>
                          </a:solidFill>
                          <a:effectLst/>
                          <a:latin typeface="Calibri" panose="020F0502020204030204" pitchFamily="34" charset="0"/>
                        </a:rPr>
                        <a:t>KILLER INNOCENT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840038"/>
                  </a:ext>
                </a:extLst>
              </a:tr>
              <a:tr h="203200">
                <a:tc>
                  <a:txBody>
                    <a:bodyPr/>
                    <a:lstStyle/>
                    <a:p>
                      <a:pPr algn="ctr" fontAlgn="b"/>
                      <a:r>
                        <a:rPr lang="en-IN" sz="1400" b="0" i="0" u="none" strike="noStrike">
                          <a:solidFill>
                            <a:srgbClr val="000000"/>
                          </a:solidFill>
                          <a:effectLst/>
                          <a:latin typeface="Calibri" panose="020F0502020204030204" pitchFamily="34" charset="0"/>
                        </a:rPr>
                        <a:t>KING EVOLUTION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6367526"/>
                  </a:ext>
                </a:extLst>
              </a:tr>
              <a:tr h="203200">
                <a:tc>
                  <a:txBody>
                    <a:bodyPr/>
                    <a:lstStyle/>
                    <a:p>
                      <a:pPr algn="ctr" fontAlgn="b"/>
                      <a:r>
                        <a:rPr lang="en-IN" sz="1400" b="0" i="0" u="none" strike="noStrike" dirty="0">
                          <a:solidFill>
                            <a:srgbClr val="000000"/>
                          </a:solidFill>
                          <a:effectLst/>
                          <a:latin typeface="Calibri" panose="020F0502020204030204" pitchFamily="34" charset="0"/>
                        </a:rPr>
                        <a:t>KISS GLORY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1567312"/>
                  </a:ext>
                </a:extLst>
              </a:tr>
              <a:tr h="203200">
                <a:tc>
                  <a:txBody>
                    <a:bodyPr/>
                    <a:lstStyle/>
                    <a:p>
                      <a:pPr algn="ctr" fontAlgn="b"/>
                      <a:r>
                        <a:rPr lang="en-IN" sz="1400" b="0" i="0" u="none" strike="noStrike">
                          <a:solidFill>
                            <a:srgbClr val="000000"/>
                          </a:solidFill>
                          <a:effectLst/>
                          <a:latin typeface="Calibri" panose="020F0502020204030204" pitchFamily="34" charset="0"/>
                        </a:rPr>
                        <a:t>KISSING DOLLS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54731782"/>
                  </a:ext>
                </a:extLst>
              </a:tr>
              <a:tr h="203200">
                <a:tc>
                  <a:txBody>
                    <a:bodyPr/>
                    <a:lstStyle/>
                    <a:p>
                      <a:pPr algn="ctr" fontAlgn="b"/>
                      <a:r>
                        <a:rPr lang="en-IN" sz="1400" b="0" i="0" u="none" strike="noStrike">
                          <a:solidFill>
                            <a:srgbClr val="000000"/>
                          </a:solidFill>
                          <a:effectLst/>
                          <a:latin typeface="Calibri" panose="020F0502020204030204" pitchFamily="34" charset="0"/>
                        </a:rPr>
                        <a:t>KNOCK WARLOCK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003256"/>
                  </a:ext>
                </a:extLst>
              </a:tr>
              <a:tr h="203200">
                <a:tc>
                  <a:txBody>
                    <a:bodyPr/>
                    <a:lstStyle/>
                    <a:p>
                      <a:pPr algn="ctr" fontAlgn="b"/>
                      <a:r>
                        <a:rPr lang="en-IN" sz="1400" b="0" i="0" u="none" strike="noStrike">
                          <a:solidFill>
                            <a:srgbClr val="000000"/>
                          </a:solidFill>
                          <a:effectLst/>
                          <a:latin typeface="Calibri" panose="020F0502020204030204" pitchFamily="34" charset="0"/>
                        </a:rPr>
                        <a:t>KRAMER CHOCOLATE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8105675"/>
                  </a:ext>
                </a:extLst>
              </a:tr>
              <a:tr h="203200">
                <a:tc>
                  <a:txBody>
                    <a:bodyPr/>
                    <a:lstStyle/>
                    <a:p>
                      <a:pPr algn="ctr" fontAlgn="b"/>
                      <a:r>
                        <a:rPr lang="en-IN" sz="1400" b="0" i="0" u="none" strike="noStrike">
                          <a:solidFill>
                            <a:srgbClr val="000000"/>
                          </a:solidFill>
                          <a:effectLst/>
                          <a:latin typeface="Calibri" panose="020F0502020204030204" pitchFamily="34" charset="0"/>
                        </a:rPr>
                        <a:t>KWAI HOMEWARD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7687916"/>
                  </a:ext>
                </a:extLst>
              </a:tr>
              <a:tr h="203200">
                <a:tc>
                  <a:txBody>
                    <a:bodyPr/>
                    <a:lstStyle/>
                    <a:p>
                      <a:pPr algn="ctr" fontAlgn="b"/>
                      <a:r>
                        <a:rPr lang="en-IN" sz="1400" b="0" i="0" u="none" strike="noStrike">
                          <a:solidFill>
                            <a:srgbClr val="000000"/>
                          </a:solidFill>
                          <a:effectLst/>
                          <a:latin typeface="Calibri" panose="020F0502020204030204" pitchFamily="34" charset="0"/>
                        </a:rPr>
                        <a:t>QUEEN LUKE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1328172"/>
                  </a:ext>
                </a:extLst>
              </a:tr>
              <a:tr h="203200">
                <a:tc>
                  <a:txBody>
                    <a:bodyPr/>
                    <a:lstStyle/>
                    <a:p>
                      <a:pPr algn="ctr" fontAlgn="b"/>
                      <a:r>
                        <a:rPr lang="en-IN" sz="1400" b="0" i="0" u="none" strike="noStrike">
                          <a:solidFill>
                            <a:srgbClr val="000000"/>
                          </a:solidFill>
                          <a:effectLst/>
                          <a:latin typeface="Calibri" panose="020F0502020204030204" pitchFamily="34" charset="0"/>
                        </a:rPr>
                        <a:t>QUEST MUSSOLINI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37279973"/>
                  </a:ext>
                </a:extLst>
              </a:tr>
              <a:tr h="203200">
                <a:tc>
                  <a:txBody>
                    <a:bodyPr/>
                    <a:lstStyle/>
                    <a:p>
                      <a:pPr algn="ctr" fontAlgn="b"/>
                      <a:r>
                        <a:rPr lang="en-IN" sz="1400" b="0" i="0" u="none" strike="noStrike" dirty="0">
                          <a:solidFill>
                            <a:srgbClr val="000000"/>
                          </a:solidFill>
                          <a:effectLst/>
                          <a:latin typeface="Calibri" panose="020F0502020204030204" pitchFamily="34" charset="0"/>
                        </a:rPr>
                        <a:t>QUILLS BULL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0229925"/>
                  </a:ext>
                </a:extLst>
              </a:tr>
            </a:tbl>
          </a:graphicData>
        </a:graphic>
      </p:graphicFrame>
    </p:spTree>
    <p:extLst>
      <p:ext uri="{BB962C8B-B14F-4D97-AF65-F5344CB8AC3E}">
        <p14:creationId xmlns:p14="http://schemas.microsoft.com/office/powerpoint/2010/main" val="319438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420C-6136-E590-72B9-25DB2D945208}"/>
              </a:ext>
            </a:extLst>
          </p:cNvPr>
          <p:cNvSpPr>
            <a:spLocks noGrp="1"/>
          </p:cNvSpPr>
          <p:nvPr>
            <p:ph type="title"/>
          </p:nvPr>
        </p:nvSpPr>
        <p:spPr>
          <a:xfrm>
            <a:off x="838200" y="2103437"/>
            <a:ext cx="10515600" cy="1325563"/>
          </a:xfrm>
        </p:spPr>
        <p:txBody>
          <a:bodyPr>
            <a:normAutofit fontScale="90000"/>
          </a:bodyPr>
          <a:lstStyle/>
          <a:p>
            <a:r>
              <a:rPr lang="en-IN" sz="4400" dirty="0"/>
              <a:t>8. The movie 'AGENT TRUMAN' has been a great success. Display the first names and last names of all actors who are a part of this movie.</a:t>
            </a:r>
            <a:endParaRPr lang="en-US" dirty="0"/>
          </a:p>
        </p:txBody>
      </p:sp>
    </p:spTree>
    <p:extLst>
      <p:ext uri="{BB962C8B-B14F-4D97-AF65-F5344CB8AC3E}">
        <p14:creationId xmlns:p14="http://schemas.microsoft.com/office/powerpoint/2010/main" val="378671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50C8C-1445-02C4-147B-19D3E2D609C4}"/>
              </a:ext>
            </a:extLst>
          </p:cNvPr>
          <p:cNvSpPr>
            <a:spLocks noGrp="1"/>
          </p:cNvSpPr>
          <p:nvPr>
            <p:ph idx="1"/>
          </p:nvPr>
        </p:nvSpPr>
        <p:spPr>
          <a:xfrm>
            <a:off x="822158" y="1253331"/>
            <a:ext cx="5707596" cy="4351338"/>
          </a:xfrm>
        </p:spPr>
        <p:txBody>
          <a:bodyPr>
            <a:normAutofit/>
          </a:bodyPr>
          <a:lstStyle/>
          <a:p>
            <a:r>
              <a:rPr lang="en-US" sz="2400" b="1" dirty="0"/>
              <a:t>Method</a:t>
            </a:r>
            <a:r>
              <a:rPr lang="en-US" sz="2400" dirty="0"/>
              <a:t> – Inner join and where function on TRUMAN</a:t>
            </a:r>
          </a:p>
          <a:p>
            <a:endParaRPr lang="en-US" sz="2400" dirty="0"/>
          </a:p>
          <a:p>
            <a:r>
              <a:rPr lang="en-US" sz="2400" b="1" dirty="0"/>
              <a:t>Summary</a:t>
            </a:r>
            <a:r>
              <a:rPr lang="en-US" sz="2400" dirty="0"/>
              <a:t> - The first names and last names of all actors who are part of the movie 'AGENT TRUMAN', which has achieved great success, are displayed, providing insights into the cast involved in the successful movie production.</a:t>
            </a:r>
          </a:p>
          <a:p>
            <a:endParaRPr lang="en-US" sz="2400" dirty="0"/>
          </a:p>
        </p:txBody>
      </p:sp>
      <p:graphicFrame>
        <p:nvGraphicFramePr>
          <p:cNvPr id="4" name="Table 3">
            <a:extLst>
              <a:ext uri="{FF2B5EF4-FFF2-40B4-BE49-F238E27FC236}">
                <a16:creationId xmlns:a16="http://schemas.microsoft.com/office/drawing/2014/main" id="{469C9D3B-A35B-95BC-7F6D-63A39F41F747}"/>
              </a:ext>
            </a:extLst>
          </p:cNvPr>
          <p:cNvGraphicFramePr>
            <a:graphicFrameLocks noGrp="1"/>
          </p:cNvGraphicFramePr>
          <p:nvPr>
            <p:extLst>
              <p:ext uri="{D42A27DB-BD31-4B8C-83A1-F6EECF244321}">
                <p14:modId xmlns:p14="http://schemas.microsoft.com/office/powerpoint/2010/main" val="589534689"/>
              </p:ext>
            </p:extLst>
          </p:nvPr>
        </p:nvGraphicFramePr>
        <p:xfrm>
          <a:off x="8762467" y="1253331"/>
          <a:ext cx="2727998" cy="2686032"/>
        </p:xfrm>
        <a:graphic>
          <a:graphicData uri="http://schemas.openxmlformats.org/drawingml/2006/table">
            <a:tbl>
              <a:tblPr/>
              <a:tblGrid>
                <a:gridCol w="1363999">
                  <a:extLst>
                    <a:ext uri="{9D8B030D-6E8A-4147-A177-3AD203B41FA5}">
                      <a16:colId xmlns:a16="http://schemas.microsoft.com/office/drawing/2014/main" val="996344587"/>
                    </a:ext>
                  </a:extLst>
                </a:gridCol>
                <a:gridCol w="1363999">
                  <a:extLst>
                    <a:ext uri="{9D8B030D-6E8A-4147-A177-3AD203B41FA5}">
                      <a16:colId xmlns:a16="http://schemas.microsoft.com/office/drawing/2014/main" val="2979422305"/>
                    </a:ext>
                  </a:extLst>
                </a:gridCol>
              </a:tblGrid>
              <a:tr h="335754">
                <a:tc>
                  <a:txBody>
                    <a:bodyPr/>
                    <a:lstStyle/>
                    <a:p>
                      <a:pPr algn="ctr" fontAlgn="b"/>
                      <a:r>
                        <a:rPr lang="en-IN" sz="2000" b="1" i="0" u="none" strike="noStrike">
                          <a:solidFill>
                            <a:srgbClr val="000000"/>
                          </a:solidFill>
                          <a:effectLst/>
                          <a:latin typeface="Calibri" panose="020F0502020204030204" pitchFamily="34" charset="0"/>
                        </a:rPr>
                        <a:t>first_name</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1" i="0" u="none" strike="noStrike">
                          <a:solidFill>
                            <a:srgbClr val="000000"/>
                          </a:solidFill>
                          <a:effectLst/>
                          <a:latin typeface="Calibri" panose="020F0502020204030204" pitchFamily="34" charset="0"/>
                        </a:rPr>
                        <a:t>last_name</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249878874"/>
                  </a:ext>
                </a:extLst>
              </a:tr>
              <a:tr h="335754">
                <a:tc>
                  <a:txBody>
                    <a:bodyPr/>
                    <a:lstStyle/>
                    <a:p>
                      <a:pPr algn="ctr" fontAlgn="b"/>
                      <a:r>
                        <a:rPr lang="en-IN" sz="2000" b="0" i="0" u="none" strike="noStrike">
                          <a:solidFill>
                            <a:srgbClr val="000000"/>
                          </a:solidFill>
                          <a:effectLst/>
                          <a:latin typeface="Calibri" panose="020F0502020204030204" pitchFamily="34" charset="0"/>
                        </a:rPr>
                        <a:t>KIRSTEN</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PALTROW</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5624992"/>
                  </a:ext>
                </a:extLst>
              </a:tr>
              <a:tr h="335754">
                <a:tc>
                  <a:txBody>
                    <a:bodyPr/>
                    <a:lstStyle/>
                    <a:p>
                      <a:pPr algn="ctr" fontAlgn="b"/>
                      <a:r>
                        <a:rPr lang="en-IN" sz="2000" b="0" i="0" u="none" strike="noStrike">
                          <a:solidFill>
                            <a:srgbClr val="000000"/>
                          </a:solidFill>
                          <a:effectLst/>
                          <a:latin typeface="Calibri" panose="020F0502020204030204" pitchFamily="34" charset="0"/>
                        </a:rPr>
                        <a:t>SANDRA</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KILMER</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4372308"/>
                  </a:ext>
                </a:extLst>
              </a:tr>
              <a:tr h="335754">
                <a:tc>
                  <a:txBody>
                    <a:bodyPr/>
                    <a:lstStyle/>
                    <a:p>
                      <a:pPr algn="ctr" fontAlgn="b"/>
                      <a:r>
                        <a:rPr lang="en-IN" sz="2000" b="0" i="0" u="none" strike="noStrike" dirty="0">
                          <a:solidFill>
                            <a:srgbClr val="000000"/>
                          </a:solidFill>
                          <a:effectLst/>
                          <a:latin typeface="Calibri" panose="020F0502020204030204" pitchFamily="34" charset="0"/>
                        </a:rPr>
                        <a:t>JAYNE</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NEESON</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8744326"/>
                  </a:ext>
                </a:extLst>
              </a:tr>
              <a:tr h="335754">
                <a:tc>
                  <a:txBody>
                    <a:bodyPr/>
                    <a:lstStyle/>
                    <a:p>
                      <a:pPr algn="ctr" fontAlgn="b"/>
                      <a:r>
                        <a:rPr lang="en-IN" sz="2000" b="0" i="0" u="none" strike="noStrike">
                          <a:solidFill>
                            <a:srgbClr val="000000"/>
                          </a:solidFill>
                          <a:effectLst/>
                          <a:latin typeface="Calibri" panose="020F0502020204030204" pitchFamily="34" charset="0"/>
                        </a:rPr>
                        <a:t>WARREN</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NOLTE</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74062143"/>
                  </a:ext>
                </a:extLst>
              </a:tr>
              <a:tr h="335754">
                <a:tc>
                  <a:txBody>
                    <a:bodyPr/>
                    <a:lstStyle/>
                    <a:p>
                      <a:pPr algn="ctr" fontAlgn="b"/>
                      <a:r>
                        <a:rPr lang="en-IN" sz="2000" b="0" i="0" u="none" strike="noStrike">
                          <a:solidFill>
                            <a:srgbClr val="000000"/>
                          </a:solidFill>
                          <a:effectLst/>
                          <a:latin typeface="Calibri" panose="020F0502020204030204" pitchFamily="34" charset="0"/>
                        </a:rPr>
                        <a:t>MORGAN</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WILLIAMS</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6713919"/>
                  </a:ext>
                </a:extLst>
              </a:tr>
              <a:tr h="335754">
                <a:tc>
                  <a:txBody>
                    <a:bodyPr/>
                    <a:lstStyle/>
                    <a:p>
                      <a:pPr algn="ctr" fontAlgn="b"/>
                      <a:r>
                        <a:rPr lang="en-IN" sz="2000" b="0" i="0" u="none" strike="noStrike">
                          <a:solidFill>
                            <a:srgbClr val="000000"/>
                          </a:solidFill>
                          <a:effectLst/>
                          <a:latin typeface="Calibri" panose="020F0502020204030204" pitchFamily="34" charset="0"/>
                        </a:rPr>
                        <a:t>KENNETH</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HOFFMAN</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7534666"/>
                  </a:ext>
                </a:extLst>
              </a:tr>
              <a:tr h="335754">
                <a:tc>
                  <a:txBody>
                    <a:bodyPr/>
                    <a:lstStyle/>
                    <a:p>
                      <a:pPr algn="ctr" fontAlgn="b"/>
                      <a:r>
                        <a:rPr lang="en-IN" sz="2000" b="0" i="0" u="none" strike="noStrike">
                          <a:solidFill>
                            <a:srgbClr val="000000"/>
                          </a:solidFill>
                          <a:effectLst/>
                          <a:latin typeface="Calibri" panose="020F0502020204030204" pitchFamily="34" charset="0"/>
                        </a:rPr>
                        <a:t>REESE</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dirty="0">
                          <a:solidFill>
                            <a:srgbClr val="000000"/>
                          </a:solidFill>
                          <a:effectLst/>
                          <a:latin typeface="Calibri" panose="020F0502020204030204" pitchFamily="34" charset="0"/>
                        </a:rPr>
                        <a:t>WEST</a:t>
                      </a:r>
                    </a:p>
                  </a:txBody>
                  <a:tcPr marL="15738" marR="15738" marT="15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5689213"/>
                  </a:ext>
                </a:extLst>
              </a:tr>
            </a:tbl>
          </a:graphicData>
        </a:graphic>
      </p:graphicFrame>
    </p:spTree>
    <p:extLst>
      <p:ext uri="{BB962C8B-B14F-4D97-AF65-F5344CB8AC3E}">
        <p14:creationId xmlns:p14="http://schemas.microsoft.com/office/powerpoint/2010/main" val="27094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F489-DA25-D46C-2CB5-377251E9D048}"/>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1EA3D814-1B64-C6CB-3071-AD5221D59CED}"/>
              </a:ext>
            </a:extLst>
          </p:cNvPr>
          <p:cNvSpPr>
            <a:spLocks noGrp="1"/>
          </p:cNvSpPr>
          <p:nvPr>
            <p:ph idx="1"/>
          </p:nvPr>
        </p:nvSpPr>
        <p:spPr/>
        <p:txBody>
          <a:bodyPr>
            <a:normAutofit/>
          </a:bodyPr>
          <a:lstStyle/>
          <a:p>
            <a:pPr marL="0" indent="0" algn="just">
              <a:buNone/>
            </a:pPr>
            <a:r>
              <a:rPr lang="en-IN" sz="3200" dirty="0"/>
              <a:t>The objective of the project is to use MySQL to analyse the data of a movie rental store for further growth and improved business</a:t>
            </a:r>
            <a:r>
              <a:rPr lang="en-IN" sz="3200" dirty="0">
                <a:effectLst/>
                <a:latin typeface="Helvetica" pitchFamily="2" charset="0"/>
              </a:rPr>
              <a:t>.</a:t>
            </a:r>
          </a:p>
          <a:p>
            <a:pPr marL="0" lvl="0" indent="0" algn="just" rtl="0">
              <a:spcBef>
                <a:spcPts val="0"/>
              </a:spcBef>
              <a:spcAft>
                <a:spcPts val="0"/>
              </a:spcAft>
              <a:buNone/>
            </a:pPr>
            <a:endParaRPr lang="en-IN" sz="3200" dirty="0"/>
          </a:p>
          <a:p>
            <a:pPr algn="just"/>
            <a:endParaRPr lang="en-US" sz="3200" dirty="0"/>
          </a:p>
        </p:txBody>
      </p:sp>
    </p:spTree>
    <p:extLst>
      <p:ext uri="{BB962C8B-B14F-4D97-AF65-F5344CB8AC3E}">
        <p14:creationId xmlns:p14="http://schemas.microsoft.com/office/powerpoint/2010/main" val="203579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BFF6-F3CB-4E33-F715-B5F514AE8C8A}"/>
              </a:ext>
            </a:extLst>
          </p:cNvPr>
          <p:cNvSpPr>
            <a:spLocks noGrp="1"/>
          </p:cNvSpPr>
          <p:nvPr>
            <p:ph type="title"/>
          </p:nvPr>
        </p:nvSpPr>
        <p:spPr>
          <a:xfrm>
            <a:off x="1482969" y="1283844"/>
            <a:ext cx="10515600" cy="1325563"/>
          </a:xfrm>
        </p:spPr>
        <p:txBody>
          <a:bodyPr>
            <a:normAutofit fontScale="90000"/>
          </a:bodyPr>
          <a:lstStyle/>
          <a:p>
            <a:r>
              <a:rPr lang="en-IN" sz="4400" dirty="0"/>
              <a:t>9. Sales has been down among the family audience with kids. </a:t>
            </a:r>
            <a:br>
              <a:rPr lang="en-IN" sz="4400" dirty="0"/>
            </a:br>
            <a:r>
              <a:rPr lang="en-IN" sz="4400" dirty="0"/>
              <a:t>The management wants to promote the movies that fall under the 'children' category. </a:t>
            </a:r>
            <a:br>
              <a:rPr lang="en-IN" sz="4400" dirty="0"/>
            </a:br>
            <a:r>
              <a:rPr lang="en-IN" sz="4400" dirty="0"/>
              <a:t>Identify and display the names of the movies in the family category.</a:t>
            </a:r>
            <a:endParaRPr lang="en-US" dirty="0"/>
          </a:p>
        </p:txBody>
      </p:sp>
    </p:spTree>
    <p:extLst>
      <p:ext uri="{BB962C8B-B14F-4D97-AF65-F5344CB8AC3E}">
        <p14:creationId xmlns:p14="http://schemas.microsoft.com/office/powerpoint/2010/main" val="329156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1232F-2EEB-E4F6-6105-BBDB30CA38CB}"/>
              </a:ext>
            </a:extLst>
          </p:cNvPr>
          <p:cNvSpPr>
            <a:spLocks noGrp="1"/>
          </p:cNvSpPr>
          <p:nvPr>
            <p:ph idx="1"/>
          </p:nvPr>
        </p:nvSpPr>
        <p:spPr>
          <a:xfrm>
            <a:off x="838199" y="1825625"/>
            <a:ext cx="6137031" cy="4351338"/>
          </a:xfrm>
        </p:spPr>
        <p:txBody>
          <a:bodyPr>
            <a:noAutofit/>
          </a:bodyPr>
          <a:lstStyle/>
          <a:p>
            <a:r>
              <a:rPr lang="en-US" sz="2400" b="1" dirty="0"/>
              <a:t>Method</a:t>
            </a:r>
            <a:r>
              <a:rPr lang="en-US" sz="2400" dirty="0"/>
              <a:t> - inner join category  and film, where function Children</a:t>
            </a:r>
          </a:p>
          <a:p>
            <a:endParaRPr lang="en-US" sz="2400" dirty="0"/>
          </a:p>
          <a:p>
            <a:r>
              <a:rPr lang="en-US" sz="2400" b="1" dirty="0"/>
              <a:t>Summary</a:t>
            </a:r>
            <a:r>
              <a:rPr lang="en-US" sz="2400" dirty="0"/>
              <a:t> - The declining sales among the family audience with kids, movies in the 'children' category are identified and their names are displayed, allowing the management to promote these movies and attract more family-oriented customers.</a:t>
            </a:r>
          </a:p>
          <a:p>
            <a:endParaRPr lang="en-US" sz="2400" dirty="0"/>
          </a:p>
        </p:txBody>
      </p:sp>
      <p:graphicFrame>
        <p:nvGraphicFramePr>
          <p:cNvPr id="5" name="Table 4">
            <a:extLst>
              <a:ext uri="{FF2B5EF4-FFF2-40B4-BE49-F238E27FC236}">
                <a16:creationId xmlns:a16="http://schemas.microsoft.com/office/drawing/2014/main" id="{BDF6D4DC-CFCA-1C3C-B1BD-3783E92B6B83}"/>
              </a:ext>
            </a:extLst>
          </p:cNvPr>
          <p:cNvGraphicFramePr>
            <a:graphicFrameLocks noGrp="1"/>
          </p:cNvGraphicFramePr>
          <p:nvPr>
            <p:extLst>
              <p:ext uri="{D42A27DB-BD31-4B8C-83A1-F6EECF244321}">
                <p14:modId xmlns:p14="http://schemas.microsoft.com/office/powerpoint/2010/main" val="1371476763"/>
              </p:ext>
            </p:extLst>
          </p:nvPr>
        </p:nvGraphicFramePr>
        <p:xfrm>
          <a:off x="8393723" y="949569"/>
          <a:ext cx="2960078" cy="5280786"/>
        </p:xfrm>
        <a:graphic>
          <a:graphicData uri="http://schemas.openxmlformats.org/drawingml/2006/table">
            <a:tbl>
              <a:tblPr/>
              <a:tblGrid>
                <a:gridCol w="2960078">
                  <a:extLst>
                    <a:ext uri="{9D8B030D-6E8A-4147-A177-3AD203B41FA5}">
                      <a16:colId xmlns:a16="http://schemas.microsoft.com/office/drawing/2014/main" val="3831469841"/>
                    </a:ext>
                  </a:extLst>
                </a:gridCol>
              </a:tblGrid>
              <a:tr h="248923">
                <a:tc>
                  <a:txBody>
                    <a:bodyPr/>
                    <a:lstStyle/>
                    <a:p>
                      <a:pPr algn="ctr" fontAlgn="b"/>
                      <a:r>
                        <a:rPr lang="en-IN" sz="1600" b="1" i="0" u="none" strike="noStrike" dirty="0">
                          <a:solidFill>
                            <a:srgbClr val="000000"/>
                          </a:solidFill>
                          <a:effectLst/>
                          <a:latin typeface="Calibri" panose="020F0502020204030204" pitchFamily="34" charset="0"/>
                        </a:rPr>
                        <a:t>title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267649038"/>
                  </a:ext>
                </a:extLst>
              </a:tr>
              <a:tr h="248923">
                <a:tc>
                  <a:txBody>
                    <a:bodyPr/>
                    <a:lstStyle/>
                    <a:p>
                      <a:pPr algn="ctr" fontAlgn="b"/>
                      <a:r>
                        <a:rPr lang="en-IN" sz="1600" b="0" i="0" u="none" strike="noStrike">
                          <a:solidFill>
                            <a:srgbClr val="000000"/>
                          </a:solidFill>
                          <a:effectLst/>
                          <a:latin typeface="Calibri" panose="020F0502020204030204" pitchFamily="34" charset="0"/>
                        </a:rPr>
                        <a:t>BACKLASH UNDEFEATED</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3688235"/>
                  </a:ext>
                </a:extLst>
              </a:tr>
              <a:tr h="248923">
                <a:tc>
                  <a:txBody>
                    <a:bodyPr/>
                    <a:lstStyle/>
                    <a:p>
                      <a:pPr algn="ctr" fontAlgn="b"/>
                      <a:r>
                        <a:rPr lang="en-IN" sz="1600" b="0" i="0" u="none" strike="noStrike" dirty="0">
                          <a:solidFill>
                            <a:srgbClr val="000000"/>
                          </a:solidFill>
                          <a:effectLst/>
                          <a:latin typeface="Calibri" panose="020F0502020204030204" pitchFamily="34" charset="0"/>
                        </a:rPr>
                        <a:t>BEAR GRACELAND</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3118801"/>
                  </a:ext>
                </a:extLst>
              </a:tr>
              <a:tr h="248923">
                <a:tc>
                  <a:txBody>
                    <a:bodyPr/>
                    <a:lstStyle/>
                    <a:p>
                      <a:pPr algn="ctr" fontAlgn="b"/>
                      <a:r>
                        <a:rPr lang="en-IN" sz="1600" b="0" i="0" u="none" strike="noStrike">
                          <a:solidFill>
                            <a:srgbClr val="000000"/>
                          </a:solidFill>
                          <a:effectLst/>
                          <a:latin typeface="Calibri" panose="020F0502020204030204" pitchFamily="34" charset="0"/>
                        </a:rPr>
                        <a:t>BENEATH RUSH</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0295752"/>
                  </a:ext>
                </a:extLst>
              </a:tr>
              <a:tr h="248923">
                <a:tc>
                  <a:txBody>
                    <a:bodyPr/>
                    <a:lstStyle/>
                    <a:p>
                      <a:pPr algn="ctr" fontAlgn="b"/>
                      <a:r>
                        <a:rPr lang="en-IN" sz="1600" b="0" i="0" u="none" strike="noStrike">
                          <a:solidFill>
                            <a:srgbClr val="000000"/>
                          </a:solidFill>
                          <a:effectLst/>
                          <a:latin typeface="Calibri" panose="020F0502020204030204" pitchFamily="34" charset="0"/>
                        </a:rPr>
                        <a:t>BETRAYED REAR</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0904538"/>
                  </a:ext>
                </a:extLst>
              </a:tr>
              <a:tr h="248923">
                <a:tc>
                  <a:txBody>
                    <a:bodyPr/>
                    <a:lstStyle/>
                    <a:p>
                      <a:pPr algn="ctr" fontAlgn="b"/>
                      <a:r>
                        <a:rPr lang="en-IN" sz="1600" b="0" i="0" u="none" strike="noStrike">
                          <a:solidFill>
                            <a:srgbClr val="000000"/>
                          </a:solidFill>
                          <a:effectLst/>
                          <a:latin typeface="Calibri" panose="020F0502020204030204" pitchFamily="34" charset="0"/>
                        </a:rPr>
                        <a:t>CABIN FLASH</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7773190"/>
                  </a:ext>
                </a:extLst>
              </a:tr>
              <a:tr h="248923">
                <a:tc>
                  <a:txBody>
                    <a:bodyPr/>
                    <a:lstStyle/>
                    <a:p>
                      <a:pPr algn="ctr" fontAlgn="b"/>
                      <a:r>
                        <a:rPr lang="en-IN" sz="1600" b="0" i="0" u="none" strike="noStrike">
                          <a:solidFill>
                            <a:srgbClr val="000000"/>
                          </a:solidFill>
                          <a:effectLst/>
                          <a:latin typeface="Calibri" panose="020F0502020204030204" pitchFamily="34" charset="0"/>
                        </a:rPr>
                        <a:t>CASPER DRAGONFLY</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9694174"/>
                  </a:ext>
                </a:extLst>
              </a:tr>
              <a:tr h="248923">
                <a:tc>
                  <a:txBody>
                    <a:bodyPr/>
                    <a:lstStyle/>
                    <a:p>
                      <a:pPr algn="ctr" fontAlgn="b"/>
                      <a:r>
                        <a:rPr lang="en-IN" sz="1600" b="0" i="0" u="none" strike="noStrike">
                          <a:solidFill>
                            <a:srgbClr val="000000"/>
                          </a:solidFill>
                          <a:effectLst/>
                          <a:latin typeface="Calibri" panose="020F0502020204030204" pitchFamily="34" charset="0"/>
                        </a:rPr>
                        <a:t>CHRISTMAS MOONSHINE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78867347"/>
                  </a:ext>
                </a:extLst>
              </a:tr>
              <a:tr h="248923">
                <a:tc>
                  <a:txBody>
                    <a:bodyPr/>
                    <a:lstStyle/>
                    <a:p>
                      <a:pPr algn="ctr" fontAlgn="b"/>
                      <a:r>
                        <a:rPr lang="en-IN" sz="1600" b="0" i="0" u="none" strike="noStrike">
                          <a:solidFill>
                            <a:srgbClr val="000000"/>
                          </a:solidFill>
                          <a:effectLst/>
                          <a:latin typeface="Calibri" panose="020F0502020204030204" pitchFamily="34" charset="0"/>
                        </a:rPr>
                        <a:t>CIRCUS YOUTH</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0508312"/>
                  </a:ext>
                </a:extLst>
              </a:tr>
              <a:tr h="248923">
                <a:tc>
                  <a:txBody>
                    <a:bodyPr/>
                    <a:lstStyle/>
                    <a:p>
                      <a:pPr algn="ctr" fontAlgn="b"/>
                      <a:r>
                        <a:rPr lang="en-IN" sz="1600" b="0" i="0" u="none" strike="noStrike">
                          <a:solidFill>
                            <a:srgbClr val="000000"/>
                          </a:solidFill>
                          <a:effectLst/>
                          <a:latin typeface="Calibri" panose="020F0502020204030204" pitchFamily="34" charset="0"/>
                        </a:rPr>
                        <a:t>CLOCKWORK PARADISE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4134634"/>
                  </a:ext>
                </a:extLst>
              </a:tr>
              <a:tr h="248923">
                <a:tc>
                  <a:txBody>
                    <a:bodyPr/>
                    <a:lstStyle/>
                    <a:p>
                      <a:pPr algn="ctr" fontAlgn="b"/>
                      <a:r>
                        <a:rPr lang="en-IN" sz="1600" b="0" i="0" u="none" strike="noStrike">
                          <a:solidFill>
                            <a:srgbClr val="000000"/>
                          </a:solidFill>
                          <a:effectLst/>
                          <a:latin typeface="Calibri" panose="020F0502020204030204" pitchFamily="34" charset="0"/>
                        </a:rPr>
                        <a:t>COMANCHEROS ENEMY</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2188966"/>
                  </a:ext>
                </a:extLst>
              </a:tr>
              <a:tr h="248923">
                <a:tc>
                  <a:txBody>
                    <a:bodyPr/>
                    <a:lstStyle/>
                    <a:p>
                      <a:pPr algn="ctr" fontAlgn="b"/>
                      <a:r>
                        <a:rPr lang="en-IN" sz="1600" b="0" i="0" u="none" strike="noStrike">
                          <a:solidFill>
                            <a:srgbClr val="000000"/>
                          </a:solidFill>
                          <a:effectLst/>
                          <a:latin typeface="Calibri" panose="020F0502020204030204" pitchFamily="34" charset="0"/>
                        </a:rPr>
                        <a:t>CROOKED FROGMEN</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82230421"/>
                  </a:ext>
                </a:extLst>
              </a:tr>
              <a:tr h="248923">
                <a:tc>
                  <a:txBody>
                    <a:bodyPr/>
                    <a:lstStyle/>
                    <a:p>
                      <a:pPr algn="ctr" fontAlgn="b"/>
                      <a:r>
                        <a:rPr lang="en-IN" sz="1600" b="0" i="0" u="none" strike="noStrike">
                          <a:solidFill>
                            <a:srgbClr val="000000"/>
                          </a:solidFill>
                          <a:effectLst/>
                          <a:latin typeface="Calibri" panose="020F0502020204030204" pitchFamily="34" charset="0"/>
                        </a:rPr>
                        <a:t>DAUGHTER MADIGAN</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7385350"/>
                  </a:ext>
                </a:extLst>
              </a:tr>
              <a:tr h="248923">
                <a:tc>
                  <a:txBody>
                    <a:bodyPr/>
                    <a:lstStyle/>
                    <a:p>
                      <a:pPr algn="ctr" fontAlgn="b"/>
                      <a:r>
                        <a:rPr lang="en-IN" sz="1600" b="0" i="0" u="none" strike="noStrike">
                          <a:solidFill>
                            <a:srgbClr val="000000"/>
                          </a:solidFill>
                          <a:effectLst/>
                          <a:latin typeface="Calibri" panose="020F0502020204030204" pitchFamily="34" charset="0"/>
                        </a:rPr>
                        <a:t>DOCTOR GRAIL</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4578707"/>
                  </a:ext>
                </a:extLst>
              </a:tr>
              <a:tr h="248923">
                <a:tc>
                  <a:txBody>
                    <a:bodyPr/>
                    <a:lstStyle/>
                    <a:p>
                      <a:pPr algn="ctr" fontAlgn="b"/>
                      <a:r>
                        <a:rPr lang="en-IN" sz="1600" b="0" i="0" u="none" strike="noStrike" dirty="0">
                          <a:solidFill>
                            <a:srgbClr val="000000"/>
                          </a:solidFill>
                          <a:effectLst/>
                          <a:latin typeface="Calibri" panose="020F0502020204030204" pitchFamily="34" charset="0"/>
                        </a:rPr>
                        <a:t>EMPIRE MALKOVICH</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4435295"/>
                  </a:ext>
                </a:extLst>
              </a:tr>
              <a:tr h="248923">
                <a:tc>
                  <a:txBody>
                    <a:bodyPr/>
                    <a:lstStyle/>
                    <a:p>
                      <a:pPr algn="ctr" fontAlgn="b"/>
                      <a:r>
                        <a:rPr lang="en-IN" sz="1600" b="0" i="0" u="none" strike="noStrike">
                          <a:solidFill>
                            <a:srgbClr val="000000"/>
                          </a:solidFill>
                          <a:effectLst/>
                          <a:latin typeface="Calibri" panose="020F0502020204030204" pitchFamily="34" charset="0"/>
                        </a:rPr>
                        <a:t>FARGO GANDHI</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9473026"/>
                  </a:ext>
                </a:extLst>
              </a:tr>
              <a:tr h="248923">
                <a:tc>
                  <a:txBody>
                    <a:bodyPr/>
                    <a:lstStyle/>
                    <a:p>
                      <a:pPr algn="ctr" fontAlgn="b"/>
                      <a:r>
                        <a:rPr lang="en-IN" sz="1600" b="0" i="0" u="none" strike="noStrike">
                          <a:solidFill>
                            <a:srgbClr val="000000"/>
                          </a:solidFill>
                          <a:effectLst/>
                          <a:latin typeface="Calibri" panose="020F0502020204030204" pitchFamily="34" charset="0"/>
                        </a:rPr>
                        <a:t>FOREVER CANDIDATE</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168305"/>
                  </a:ext>
                </a:extLst>
              </a:tr>
              <a:tr h="248923">
                <a:tc>
                  <a:txBody>
                    <a:bodyPr/>
                    <a:lstStyle/>
                    <a:p>
                      <a:pPr algn="ctr" fontAlgn="b"/>
                      <a:r>
                        <a:rPr lang="en-IN" sz="1600" b="0" i="0" u="none" strike="noStrike">
                          <a:solidFill>
                            <a:srgbClr val="000000"/>
                          </a:solidFill>
                          <a:effectLst/>
                          <a:latin typeface="Calibri" panose="020F0502020204030204" pitchFamily="34" charset="0"/>
                        </a:rPr>
                        <a:t>FULL FLATLINERS</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3289434"/>
                  </a:ext>
                </a:extLst>
              </a:tr>
              <a:tr h="248923">
                <a:tc>
                  <a:txBody>
                    <a:bodyPr/>
                    <a:lstStyle/>
                    <a:p>
                      <a:pPr algn="ctr" fontAlgn="b"/>
                      <a:r>
                        <a:rPr lang="en-IN" sz="1600" b="0" i="0" u="none" strike="noStrike">
                          <a:solidFill>
                            <a:srgbClr val="000000"/>
                          </a:solidFill>
                          <a:effectLst/>
                          <a:latin typeface="Calibri" panose="020F0502020204030204" pitchFamily="34" charset="0"/>
                        </a:rPr>
                        <a:t>FURY MURDER</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3050401"/>
                  </a:ext>
                </a:extLst>
              </a:tr>
              <a:tr h="248923">
                <a:tc>
                  <a:txBody>
                    <a:bodyPr/>
                    <a:lstStyle/>
                    <a:p>
                      <a:pPr algn="ctr" fontAlgn="b"/>
                      <a:r>
                        <a:rPr lang="en-IN" sz="1600" b="0" i="0" u="none" strike="noStrike">
                          <a:solidFill>
                            <a:srgbClr val="000000"/>
                          </a:solidFill>
                          <a:effectLst/>
                          <a:latin typeface="Calibri" panose="020F0502020204030204" pitchFamily="34" charset="0"/>
                        </a:rPr>
                        <a:t>GHOST GROUNDHOG</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7743063"/>
                  </a:ext>
                </a:extLst>
              </a:tr>
              <a:tr h="248923">
                <a:tc>
                  <a:txBody>
                    <a:bodyPr/>
                    <a:lstStyle/>
                    <a:p>
                      <a:pPr algn="ctr" fontAlgn="b"/>
                      <a:r>
                        <a:rPr lang="en-IN" sz="1600" b="0" i="0" u="none" strike="noStrike" dirty="0">
                          <a:solidFill>
                            <a:srgbClr val="000000"/>
                          </a:solidFill>
                          <a:effectLst/>
                          <a:latin typeface="Calibri" panose="020F0502020204030204" pitchFamily="34" charset="0"/>
                        </a:rPr>
                        <a:t>GIANT TROOPERS</a:t>
                      </a:r>
                    </a:p>
                  </a:txBody>
                  <a:tcPr marL="7626" marR="7626" marT="7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828874"/>
                  </a:ext>
                </a:extLst>
              </a:tr>
            </a:tbl>
          </a:graphicData>
        </a:graphic>
      </p:graphicFrame>
    </p:spTree>
    <p:extLst>
      <p:ext uri="{BB962C8B-B14F-4D97-AF65-F5344CB8AC3E}">
        <p14:creationId xmlns:p14="http://schemas.microsoft.com/office/powerpoint/2010/main" val="170250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2EC-26D4-2436-043C-2AEC95E9B8B1}"/>
              </a:ext>
            </a:extLst>
          </p:cNvPr>
          <p:cNvSpPr>
            <a:spLocks noGrp="1"/>
          </p:cNvSpPr>
          <p:nvPr>
            <p:ph type="title"/>
          </p:nvPr>
        </p:nvSpPr>
        <p:spPr>
          <a:xfrm>
            <a:off x="1424354" y="1371172"/>
            <a:ext cx="10515600" cy="1325563"/>
          </a:xfrm>
        </p:spPr>
        <p:txBody>
          <a:bodyPr>
            <a:normAutofit fontScale="90000"/>
          </a:bodyPr>
          <a:lstStyle/>
          <a:p>
            <a:pPr algn="just"/>
            <a:r>
              <a:rPr lang="en-IN" sz="4400" dirty="0"/>
              <a:t>10. Display the names of the most frequently rented movies in descending order, </a:t>
            </a:r>
            <a:br>
              <a:rPr lang="en-IN" sz="4400" dirty="0"/>
            </a:br>
            <a:r>
              <a:rPr lang="en-IN" sz="4400" dirty="0"/>
              <a:t>so that the management can maintain more copies of such movies.</a:t>
            </a:r>
            <a:endParaRPr lang="en-US" dirty="0"/>
          </a:p>
        </p:txBody>
      </p:sp>
    </p:spTree>
    <p:extLst>
      <p:ext uri="{BB962C8B-B14F-4D97-AF65-F5344CB8AC3E}">
        <p14:creationId xmlns:p14="http://schemas.microsoft.com/office/powerpoint/2010/main" val="426503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EC829-F4F5-24B2-C285-BE6A399540D2}"/>
              </a:ext>
            </a:extLst>
          </p:cNvPr>
          <p:cNvSpPr>
            <a:spLocks noGrp="1"/>
          </p:cNvSpPr>
          <p:nvPr>
            <p:ph idx="1"/>
          </p:nvPr>
        </p:nvSpPr>
        <p:spPr>
          <a:xfrm>
            <a:off x="838200" y="1825625"/>
            <a:ext cx="5972908" cy="4351338"/>
          </a:xfrm>
        </p:spPr>
        <p:txBody>
          <a:bodyPr>
            <a:normAutofit lnSpcReduction="10000"/>
          </a:bodyPr>
          <a:lstStyle/>
          <a:p>
            <a:r>
              <a:rPr lang="en-US" sz="2400" b="1" dirty="0"/>
              <a:t>Method</a:t>
            </a:r>
            <a:r>
              <a:rPr lang="en-US" sz="2400" dirty="0"/>
              <a:t> - Inner join inventory and rental also group by, order by function</a:t>
            </a:r>
          </a:p>
          <a:p>
            <a:endParaRPr lang="en-US" sz="2400" dirty="0"/>
          </a:p>
          <a:p>
            <a:r>
              <a:rPr lang="en-US" sz="2400" b="1" dirty="0"/>
              <a:t>Summary</a:t>
            </a:r>
            <a:r>
              <a:rPr lang="en-US" sz="2400" dirty="0"/>
              <a:t> - Movie names and rental count are displayed in descending order noticing the management to identify the most popular movies and make decisions about stocks additional copies to meet customer demand.</a:t>
            </a:r>
          </a:p>
          <a:p>
            <a:endParaRPr lang="en-US" sz="2400" dirty="0"/>
          </a:p>
        </p:txBody>
      </p:sp>
      <p:graphicFrame>
        <p:nvGraphicFramePr>
          <p:cNvPr id="5" name="Table 4">
            <a:extLst>
              <a:ext uri="{FF2B5EF4-FFF2-40B4-BE49-F238E27FC236}">
                <a16:creationId xmlns:a16="http://schemas.microsoft.com/office/drawing/2014/main" id="{4639200F-446B-09F7-F4D2-B5220E012348}"/>
              </a:ext>
            </a:extLst>
          </p:cNvPr>
          <p:cNvGraphicFramePr>
            <a:graphicFrameLocks noGrp="1"/>
          </p:cNvGraphicFramePr>
          <p:nvPr>
            <p:extLst>
              <p:ext uri="{D42A27DB-BD31-4B8C-83A1-F6EECF244321}">
                <p14:modId xmlns:p14="http://schemas.microsoft.com/office/powerpoint/2010/main" val="104363246"/>
              </p:ext>
            </p:extLst>
          </p:nvPr>
        </p:nvGraphicFramePr>
        <p:xfrm>
          <a:off x="7504753" y="1313875"/>
          <a:ext cx="4194877" cy="4351344"/>
        </p:xfrm>
        <a:graphic>
          <a:graphicData uri="http://schemas.openxmlformats.org/drawingml/2006/table">
            <a:tbl>
              <a:tblPr/>
              <a:tblGrid>
                <a:gridCol w="2985979">
                  <a:extLst>
                    <a:ext uri="{9D8B030D-6E8A-4147-A177-3AD203B41FA5}">
                      <a16:colId xmlns:a16="http://schemas.microsoft.com/office/drawing/2014/main" val="2147425954"/>
                    </a:ext>
                  </a:extLst>
                </a:gridCol>
                <a:gridCol w="1208898">
                  <a:extLst>
                    <a:ext uri="{9D8B030D-6E8A-4147-A177-3AD203B41FA5}">
                      <a16:colId xmlns:a16="http://schemas.microsoft.com/office/drawing/2014/main" val="3037630145"/>
                    </a:ext>
                  </a:extLst>
                </a:gridCol>
              </a:tblGrid>
              <a:tr h="271959">
                <a:tc>
                  <a:txBody>
                    <a:bodyPr/>
                    <a:lstStyle/>
                    <a:p>
                      <a:pPr algn="ctr" fontAlgn="b"/>
                      <a:r>
                        <a:rPr lang="en-IN" sz="1600" b="1"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600" b="1" i="0" u="none" strike="noStrike">
                          <a:solidFill>
                            <a:srgbClr val="000000"/>
                          </a:solidFill>
                          <a:effectLst/>
                          <a:latin typeface="Calibri" panose="020F0502020204030204" pitchFamily="34" charset="0"/>
                        </a:rPr>
                        <a:t>rental_count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341198246"/>
                  </a:ext>
                </a:extLst>
              </a:tr>
              <a:tr h="271959">
                <a:tc>
                  <a:txBody>
                    <a:bodyPr/>
                    <a:lstStyle/>
                    <a:p>
                      <a:pPr algn="ctr" fontAlgn="b"/>
                      <a:r>
                        <a:rPr lang="en-IN" sz="1600" b="0" i="0" u="none" strike="noStrike">
                          <a:solidFill>
                            <a:srgbClr val="000000"/>
                          </a:solidFill>
                          <a:effectLst/>
                          <a:latin typeface="Calibri" panose="020F0502020204030204" pitchFamily="34" charset="0"/>
                        </a:rPr>
                        <a:t>BUCKET BROTHERHOOD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0346812"/>
                  </a:ext>
                </a:extLst>
              </a:tr>
              <a:tr h="271959">
                <a:tc>
                  <a:txBody>
                    <a:bodyPr/>
                    <a:lstStyle/>
                    <a:p>
                      <a:pPr algn="ctr" fontAlgn="b"/>
                      <a:r>
                        <a:rPr lang="en-IN" sz="1600" b="0" i="0" u="none" strike="noStrike">
                          <a:solidFill>
                            <a:srgbClr val="000000"/>
                          </a:solidFill>
                          <a:effectLst/>
                          <a:latin typeface="Calibri" panose="020F0502020204030204" pitchFamily="34" charset="0"/>
                        </a:rPr>
                        <a:t>ROCKETEER MOTHER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2677513"/>
                  </a:ext>
                </a:extLst>
              </a:tr>
              <a:tr h="271959">
                <a:tc>
                  <a:txBody>
                    <a:bodyPr/>
                    <a:lstStyle/>
                    <a:p>
                      <a:pPr algn="ctr" fontAlgn="b"/>
                      <a:r>
                        <a:rPr lang="en-IN" sz="1600" b="0" i="0" u="none" strike="noStrike">
                          <a:solidFill>
                            <a:srgbClr val="000000"/>
                          </a:solidFill>
                          <a:effectLst/>
                          <a:latin typeface="Calibri" panose="020F0502020204030204" pitchFamily="34" charset="0"/>
                        </a:rPr>
                        <a:t>FORWARD TEMPLE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5451419"/>
                  </a:ext>
                </a:extLst>
              </a:tr>
              <a:tr h="271959">
                <a:tc>
                  <a:txBody>
                    <a:bodyPr/>
                    <a:lstStyle/>
                    <a:p>
                      <a:pPr algn="ctr" fontAlgn="b"/>
                      <a:r>
                        <a:rPr lang="en-IN" sz="1600" b="0" i="0" u="none" strike="noStrike" dirty="0">
                          <a:solidFill>
                            <a:srgbClr val="000000"/>
                          </a:solidFill>
                          <a:effectLst/>
                          <a:latin typeface="Calibri" panose="020F0502020204030204" pitchFamily="34" charset="0"/>
                        </a:rPr>
                        <a:t>GRIT CLOCKWORK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0503429"/>
                  </a:ext>
                </a:extLst>
              </a:tr>
              <a:tr h="271959">
                <a:tc>
                  <a:txBody>
                    <a:bodyPr/>
                    <a:lstStyle/>
                    <a:p>
                      <a:pPr algn="ctr" fontAlgn="b"/>
                      <a:r>
                        <a:rPr lang="en-IN" sz="1600" b="0" i="0" u="none" strike="noStrike" dirty="0">
                          <a:solidFill>
                            <a:srgbClr val="000000"/>
                          </a:solidFill>
                          <a:effectLst/>
                          <a:latin typeface="Calibri" panose="020F0502020204030204" pitchFamily="34" charset="0"/>
                        </a:rPr>
                        <a:t>JUGGLER HARDLY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3518284"/>
                  </a:ext>
                </a:extLst>
              </a:tr>
              <a:tr h="271959">
                <a:tc>
                  <a:txBody>
                    <a:bodyPr/>
                    <a:lstStyle/>
                    <a:p>
                      <a:pPr algn="ctr" fontAlgn="b"/>
                      <a:r>
                        <a:rPr lang="en-IN" sz="1600" b="0" i="0" u="none" strike="noStrike">
                          <a:solidFill>
                            <a:srgbClr val="000000"/>
                          </a:solidFill>
                          <a:effectLst/>
                          <a:latin typeface="Calibri" panose="020F0502020204030204" pitchFamily="34" charset="0"/>
                        </a:rPr>
                        <a:t>RIDGEMONT SUBMARINE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774355"/>
                  </a:ext>
                </a:extLst>
              </a:tr>
              <a:tr h="271959">
                <a:tc>
                  <a:txBody>
                    <a:bodyPr/>
                    <a:lstStyle/>
                    <a:p>
                      <a:pPr algn="ctr" fontAlgn="b"/>
                      <a:r>
                        <a:rPr lang="en-IN" sz="1600" b="0" i="0" u="none" strike="noStrike">
                          <a:solidFill>
                            <a:srgbClr val="000000"/>
                          </a:solidFill>
                          <a:effectLst/>
                          <a:latin typeface="Calibri" panose="020F0502020204030204" pitchFamily="34" charset="0"/>
                        </a:rPr>
                        <a:t>SCALAWAG DUCK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2421509"/>
                  </a:ext>
                </a:extLst>
              </a:tr>
              <a:tr h="271959">
                <a:tc>
                  <a:txBody>
                    <a:bodyPr/>
                    <a:lstStyle/>
                    <a:p>
                      <a:pPr algn="ctr" fontAlgn="b"/>
                      <a:r>
                        <a:rPr lang="en-IN" sz="1600" b="0" i="0" u="none" strike="noStrike">
                          <a:solidFill>
                            <a:srgbClr val="000000"/>
                          </a:solidFill>
                          <a:effectLst/>
                          <a:latin typeface="Calibri" panose="020F0502020204030204" pitchFamily="34" charset="0"/>
                        </a:rPr>
                        <a:t>APACHE DIVINE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2891818"/>
                  </a:ext>
                </a:extLst>
              </a:tr>
              <a:tr h="271959">
                <a:tc>
                  <a:txBody>
                    <a:bodyPr/>
                    <a:lstStyle/>
                    <a:p>
                      <a:pPr algn="ctr" fontAlgn="b"/>
                      <a:r>
                        <a:rPr lang="en-IN" sz="1600" b="0" i="0" u="none" strike="noStrike" dirty="0">
                          <a:solidFill>
                            <a:srgbClr val="000000"/>
                          </a:solidFill>
                          <a:effectLst/>
                          <a:latin typeface="Calibri" panose="020F0502020204030204" pitchFamily="34" charset="0"/>
                        </a:rPr>
                        <a:t>GOODFELLAS SALUTE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6557692"/>
                  </a:ext>
                </a:extLst>
              </a:tr>
              <a:tr h="271959">
                <a:tc>
                  <a:txBody>
                    <a:bodyPr/>
                    <a:lstStyle/>
                    <a:p>
                      <a:pPr algn="ctr" fontAlgn="b"/>
                      <a:r>
                        <a:rPr lang="en-IN" sz="1600" b="0" i="0" u="none" strike="noStrike">
                          <a:solidFill>
                            <a:srgbClr val="000000"/>
                          </a:solidFill>
                          <a:effectLst/>
                          <a:latin typeface="Calibri" panose="020F0502020204030204" pitchFamily="34" charset="0"/>
                        </a:rPr>
                        <a:t>HOBBIT ALIEN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2893654"/>
                  </a:ext>
                </a:extLst>
              </a:tr>
              <a:tr h="271959">
                <a:tc>
                  <a:txBody>
                    <a:bodyPr/>
                    <a:lstStyle/>
                    <a:p>
                      <a:pPr algn="ctr" fontAlgn="b"/>
                      <a:r>
                        <a:rPr lang="en-IN" sz="1600" b="0" i="0" u="none" strike="noStrike">
                          <a:solidFill>
                            <a:srgbClr val="000000"/>
                          </a:solidFill>
                          <a:effectLst/>
                          <a:latin typeface="Calibri" panose="020F0502020204030204" pitchFamily="34" charset="0"/>
                        </a:rPr>
                        <a:t>NETWORK PEAK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6575667"/>
                  </a:ext>
                </a:extLst>
              </a:tr>
              <a:tr h="271959">
                <a:tc>
                  <a:txBody>
                    <a:bodyPr/>
                    <a:lstStyle/>
                    <a:p>
                      <a:pPr algn="ctr" fontAlgn="b"/>
                      <a:r>
                        <a:rPr lang="en-IN" sz="1600" b="0" i="0" u="none" strike="noStrike">
                          <a:solidFill>
                            <a:srgbClr val="000000"/>
                          </a:solidFill>
                          <a:effectLst/>
                          <a:latin typeface="Calibri" panose="020F0502020204030204" pitchFamily="34" charset="0"/>
                        </a:rPr>
                        <a:t>ROBBERS JOON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26236480"/>
                  </a:ext>
                </a:extLst>
              </a:tr>
              <a:tr h="271959">
                <a:tc>
                  <a:txBody>
                    <a:bodyPr/>
                    <a:lstStyle/>
                    <a:p>
                      <a:pPr algn="ctr" fontAlgn="b"/>
                      <a:r>
                        <a:rPr lang="en-IN" sz="1600" b="0" i="0" u="none" strike="noStrike">
                          <a:solidFill>
                            <a:srgbClr val="000000"/>
                          </a:solidFill>
                          <a:effectLst/>
                          <a:latin typeface="Calibri" panose="020F0502020204030204" pitchFamily="34" charset="0"/>
                        </a:rPr>
                        <a:t>RUSH GOODFELLAS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5835623"/>
                  </a:ext>
                </a:extLst>
              </a:tr>
              <a:tr h="271959">
                <a:tc>
                  <a:txBody>
                    <a:bodyPr/>
                    <a:lstStyle/>
                    <a:p>
                      <a:pPr algn="ctr" fontAlgn="b"/>
                      <a:r>
                        <a:rPr lang="en-IN" sz="1600" b="0" i="0" u="none" strike="noStrike">
                          <a:solidFill>
                            <a:srgbClr val="000000"/>
                          </a:solidFill>
                          <a:effectLst/>
                          <a:latin typeface="Calibri" panose="020F0502020204030204" pitchFamily="34" charset="0"/>
                        </a:rPr>
                        <a:t>TIMBERLAND 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887609"/>
                  </a:ext>
                </a:extLst>
              </a:tr>
              <a:tr h="271959">
                <a:tc>
                  <a:txBody>
                    <a:bodyPr/>
                    <a:lstStyle/>
                    <a:p>
                      <a:pPr algn="ctr" fontAlgn="b"/>
                      <a:r>
                        <a:rPr lang="en-IN" sz="1600" b="0" i="0" u="none" strike="noStrike">
                          <a:solidFill>
                            <a:srgbClr val="000000"/>
                          </a:solidFill>
                          <a:effectLst/>
                          <a:latin typeface="Calibri" panose="020F0502020204030204" pitchFamily="34" charset="0"/>
                        </a:rPr>
                        <a:t>WIFE 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4503526"/>
                  </a:ext>
                </a:extLst>
              </a:tr>
            </a:tbl>
          </a:graphicData>
        </a:graphic>
      </p:graphicFrame>
    </p:spTree>
    <p:extLst>
      <p:ext uri="{BB962C8B-B14F-4D97-AF65-F5344CB8AC3E}">
        <p14:creationId xmlns:p14="http://schemas.microsoft.com/office/powerpoint/2010/main" val="1221113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49F4-72A4-3EB9-AD22-3D40EE4CC9BB}"/>
              </a:ext>
            </a:extLst>
          </p:cNvPr>
          <p:cNvSpPr>
            <a:spLocks noGrp="1"/>
          </p:cNvSpPr>
          <p:nvPr>
            <p:ph type="title"/>
          </p:nvPr>
        </p:nvSpPr>
        <p:spPr>
          <a:xfrm>
            <a:off x="1384249" y="1403543"/>
            <a:ext cx="10515600" cy="1325563"/>
          </a:xfrm>
        </p:spPr>
        <p:txBody>
          <a:bodyPr>
            <a:normAutofit fontScale="90000"/>
          </a:bodyPr>
          <a:lstStyle/>
          <a:p>
            <a:pPr algn="just"/>
            <a:r>
              <a:rPr lang="en-IN" sz="4400" dirty="0"/>
              <a:t>11. Calculate and display the number of movie categories where the average difference between the movie replacement cost and the rental rate is greater than $15.</a:t>
            </a:r>
            <a:endParaRPr lang="en-US" dirty="0"/>
          </a:p>
        </p:txBody>
      </p:sp>
    </p:spTree>
    <p:extLst>
      <p:ext uri="{BB962C8B-B14F-4D97-AF65-F5344CB8AC3E}">
        <p14:creationId xmlns:p14="http://schemas.microsoft.com/office/powerpoint/2010/main" val="1071832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32897-FAE9-ED7A-BF2B-BCD3B0D42364}"/>
              </a:ext>
            </a:extLst>
          </p:cNvPr>
          <p:cNvSpPr>
            <a:spLocks noGrp="1"/>
          </p:cNvSpPr>
          <p:nvPr>
            <p:ph idx="1"/>
          </p:nvPr>
        </p:nvSpPr>
        <p:spPr>
          <a:xfrm>
            <a:off x="838200" y="1825625"/>
            <a:ext cx="5175738" cy="4351338"/>
          </a:xfrm>
        </p:spPr>
        <p:txBody>
          <a:bodyPr>
            <a:normAutofit lnSpcReduction="10000"/>
          </a:bodyPr>
          <a:lstStyle/>
          <a:p>
            <a:endParaRPr lang="en-US" sz="2400" dirty="0"/>
          </a:p>
          <a:p>
            <a:r>
              <a:rPr lang="en-US" sz="2400" b="1" dirty="0"/>
              <a:t>Method</a:t>
            </a:r>
            <a:r>
              <a:rPr lang="en-US" sz="2400" dirty="0"/>
              <a:t> – Inner join and greater than function</a:t>
            </a:r>
          </a:p>
          <a:p>
            <a:endParaRPr lang="en-US" sz="2400" dirty="0"/>
          </a:p>
          <a:p>
            <a:endParaRPr lang="en-US" sz="2400" dirty="0"/>
          </a:p>
          <a:p>
            <a:r>
              <a:rPr lang="en-US" sz="2400" b="1" dirty="0"/>
              <a:t>Summary</a:t>
            </a:r>
            <a:r>
              <a:rPr lang="en-US" sz="2400" dirty="0"/>
              <a:t> - The number of movie categories where the average difference between replacement cost and rental rate exceeds $15 is calculated and displayed.</a:t>
            </a:r>
          </a:p>
          <a:p>
            <a:endParaRPr lang="en-US" sz="2400" dirty="0"/>
          </a:p>
        </p:txBody>
      </p:sp>
      <p:graphicFrame>
        <p:nvGraphicFramePr>
          <p:cNvPr id="4" name="Table 3">
            <a:extLst>
              <a:ext uri="{FF2B5EF4-FFF2-40B4-BE49-F238E27FC236}">
                <a16:creationId xmlns:a16="http://schemas.microsoft.com/office/drawing/2014/main" id="{53A172BD-10C8-FB87-BC4D-1FC6E94AC330}"/>
              </a:ext>
            </a:extLst>
          </p:cNvPr>
          <p:cNvGraphicFramePr>
            <a:graphicFrameLocks noGrp="1"/>
          </p:cNvGraphicFramePr>
          <p:nvPr>
            <p:extLst>
              <p:ext uri="{D42A27DB-BD31-4B8C-83A1-F6EECF244321}">
                <p14:modId xmlns:p14="http://schemas.microsoft.com/office/powerpoint/2010/main" val="898436966"/>
              </p:ext>
            </p:extLst>
          </p:nvPr>
        </p:nvGraphicFramePr>
        <p:xfrm>
          <a:off x="7854555" y="2279424"/>
          <a:ext cx="2510410" cy="967868"/>
        </p:xfrm>
        <a:graphic>
          <a:graphicData uri="http://schemas.openxmlformats.org/drawingml/2006/table">
            <a:tbl>
              <a:tblPr/>
              <a:tblGrid>
                <a:gridCol w="2510410">
                  <a:extLst>
                    <a:ext uri="{9D8B030D-6E8A-4147-A177-3AD203B41FA5}">
                      <a16:colId xmlns:a16="http://schemas.microsoft.com/office/drawing/2014/main" val="2459907455"/>
                    </a:ext>
                  </a:extLst>
                </a:gridCol>
              </a:tblGrid>
              <a:tr h="483934">
                <a:tc>
                  <a:txBody>
                    <a:bodyPr/>
                    <a:lstStyle/>
                    <a:p>
                      <a:pPr algn="ctr" fontAlgn="b"/>
                      <a:r>
                        <a:rPr lang="en-IN" sz="2400" b="1" i="0" u="none" strike="noStrike" dirty="0">
                          <a:solidFill>
                            <a:srgbClr val="000000"/>
                          </a:solidFill>
                          <a:effectLst/>
                          <a:latin typeface="Calibri" panose="020F0502020204030204" pitchFamily="34" charset="0"/>
                        </a:rPr>
                        <a:t>category_count</a:t>
                      </a:r>
                    </a:p>
                  </a:txBody>
                  <a:tcPr marL="14252" marR="14252" marT="14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412735203"/>
                  </a:ext>
                </a:extLst>
              </a:tr>
              <a:tr h="483934">
                <a:tc>
                  <a:txBody>
                    <a:bodyPr/>
                    <a:lstStyle/>
                    <a:p>
                      <a:pPr algn="ctr" fontAlgn="b"/>
                      <a:r>
                        <a:rPr lang="en-IN" sz="2400" b="0" i="0" u="none" strike="noStrike" dirty="0">
                          <a:solidFill>
                            <a:srgbClr val="000000"/>
                          </a:solidFill>
                          <a:effectLst/>
                          <a:latin typeface="Calibri" panose="020F0502020204030204" pitchFamily="34" charset="0"/>
                        </a:rPr>
                        <a:t>16</a:t>
                      </a:r>
                    </a:p>
                  </a:txBody>
                  <a:tcPr marL="14252" marR="14252" marT="14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1120430"/>
                  </a:ext>
                </a:extLst>
              </a:tr>
            </a:tbl>
          </a:graphicData>
        </a:graphic>
      </p:graphicFrame>
    </p:spTree>
    <p:extLst>
      <p:ext uri="{BB962C8B-B14F-4D97-AF65-F5344CB8AC3E}">
        <p14:creationId xmlns:p14="http://schemas.microsoft.com/office/powerpoint/2010/main" val="1145409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6E53-537C-2F90-AA6E-10E51E1B5F37}"/>
              </a:ext>
            </a:extLst>
          </p:cNvPr>
          <p:cNvSpPr>
            <a:spLocks noGrp="1"/>
          </p:cNvSpPr>
          <p:nvPr>
            <p:ph type="title"/>
          </p:nvPr>
        </p:nvSpPr>
        <p:spPr>
          <a:xfrm>
            <a:off x="1289230" y="1199932"/>
            <a:ext cx="10515600" cy="1325563"/>
          </a:xfrm>
        </p:spPr>
        <p:txBody>
          <a:bodyPr>
            <a:normAutofit fontScale="90000"/>
          </a:bodyPr>
          <a:lstStyle/>
          <a:p>
            <a:r>
              <a:rPr lang="en-IN" sz="4400" dirty="0"/>
              <a:t>12. The management wants to identify all the genres that consist of 60-70 movies. </a:t>
            </a:r>
            <a:br>
              <a:rPr lang="en-IN" sz="4400" dirty="0"/>
            </a:br>
            <a:r>
              <a:rPr lang="en-IN" sz="4400" dirty="0"/>
              <a:t>The genre details are captured in the category column. Display the names of these categories/genres </a:t>
            </a:r>
            <a:br>
              <a:rPr lang="en-IN" sz="4400" dirty="0"/>
            </a:br>
            <a:r>
              <a:rPr lang="en-IN" sz="4400" dirty="0"/>
              <a:t>and the number of movies per category/genre, sorted by the number of movies.</a:t>
            </a:r>
            <a:endParaRPr lang="en-US" dirty="0"/>
          </a:p>
        </p:txBody>
      </p:sp>
    </p:spTree>
    <p:extLst>
      <p:ext uri="{BB962C8B-B14F-4D97-AF65-F5344CB8AC3E}">
        <p14:creationId xmlns:p14="http://schemas.microsoft.com/office/powerpoint/2010/main" val="679348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4BBF6-3580-B093-9F2A-F500E508616C}"/>
              </a:ext>
            </a:extLst>
          </p:cNvPr>
          <p:cNvSpPr>
            <a:spLocks noGrp="1"/>
          </p:cNvSpPr>
          <p:nvPr>
            <p:ph idx="1"/>
          </p:nvPr>
        </p:nvSpPr>
        <p:spPr>
          <a:xfrm>
            <a:off x="1037493" y="1662965"/>
            <a:ext cx="4487779" cy="4351338"/>
          </a:xfrm>
        </p:spPr>
        <p:txBody>
          <a:bodyPr>
            <a:normAutofit fontScale="92500" lnSpcReduction="10000"/>
          </a:bodyPr>
          <a:lstStyle/>
          <a:p>
            <a:r>
              <a:rPr lang="en-US" sz="2400" b="1" dirty="0"/>
              <a:t>Method</a:t>
            </a:r>
            <a:r>
              <a:rPr lang="en-US" sz="2400" dirty="0"/>
              <a:t> – Count, inner join, </a:t>
            </a:r>
          </a:p>
          <a:p>
            <a:r>
              <a:rPr lang="en-US" sz="2400" dirty="0"/>
              <a:t>group by between function</a:t>
            </a:r>
          </a:p>
          <a:p>
            <a:endParaRPr lang="en-US" sz="2400" dirty="0"/>
          </a:p>
          <a:p>
            <a:r>
              <a:rPr lang="en-US" sz="2400" b="1" dirty="0"/>
              <a:t>Summary</a:t>
            </a:r>
            <a:r>
              <a:rPr lang="en-US" sz="2400" dirty="0"/>
              <a:t> - Genres consisting of 60-70 movies are identified, and their names along with the movie counts are displayed, sorted by the number of movies, to understanding popularity of genres for future improvements.</a:t>
            </a:r>
          </a:p>
          <a:p>
            <a:endParaRPr lang="en-US" sz="2400" dirty="0"/>
          </a:p>
          <a:p>
            <a:endParaRPr lang="en-US" sz="2400" dirty="0"/>
          </a:p>
        </p:txBody>
      </p:sp>
      <p:graphicFrame>
        <p:nvGraphicFramePr>
          <p:cNvPr id="4" name="Table 3">
            <a:extLst>
              <a:ext uri="{FF2B5EF4-FFF2-40B4-BE49-F238E27FC236}">
                <a16:creationId xmlns:a16="http://schemas.microsoft.com/office/drawing/2014/main" id="{5B03CAB7-427B-83DA-9AED-CC6748680FD3}"/>
              </a:ext>
            </a:extLst>
          </p:cNvPr>
          <p:cNvGraphicFramePr>
            <a:graphicFrameLocks noGrp="1"/>
          </p:cNvGraphicFramePr>
          <p:nvPr>
            <p:extLst>
              <p:ext uri="{D42A27DB-BD31-4B8C-83A1-F6EECF244321}">
                <p14:modId xmlns:p14="http://schemas.microsoft.com/office/powerpoint/2010/main" val="2635440154"/>
              </p:ext>
            </p:extLst>
          </p:nvPr>
        </p:nvGraphicFramePr>
        <p:xfrm>
          <a:off x="7603984" y="1662965"/>
          <a:ext cx="3122631" cy="3532070"/>
        </p:xfrm>
        <a:graphic>
          <a:graphicData uri="http://schemas.openxmlformats.org/drawingml/2006/table">
            <a:tbl>
              <a:tblPr/>
              <a:tblGrid>
                <a:gridCol w="1569490">
                  <a:extLst>
                    <a:ext uri="{9D8B030D-6E8A-4147-A177-3AD203B41FA5}">
                      <a16:colId xmlns:a16="http://schemas.microsoft.com/office/drawing/2014/main" val="1218444777"/>
                    </a:ext>
                  </a:extLst>
                </a:gridCol>
                <a:gridCol w="1553141">
                  <a:extLst>
                    <a:ext uri="{9D8B030D-6E8A-4147-A177-3AD203B41FA5}">
                      <a16:colId xmlns:a16="http://schemas.microsoft.com/office/drawing/2014/main" val="26462560"/>
                    </a:ext>
                  </a:extLst>
                </a:gridCol>
              </a:tblGrid>
              <a:tr h="353207">
                <a:tc>
                  <a:txBody>
                    <a:bodyPr/>
                    <a:lstStyle/>
                    <a:p>
                      <a:pPr algn="ctr" fontAlgn="b"/>
                      <a:r>
                        <a:rPr lang="en-IN" sz="1800" b="1" i="0" u="none" strike="noStrike">
                          <a:solidFill>
                            <a:srgbClr val="000000"/>
                          </a:solidFill>
                          <a:effectLst/>
                          <a:latin typeface="Calibri" panose="020F0502020204030204" pitchFamily="34" charset="0"/>
                        </a:rPr>
                        <a:t>genre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800" b="1" i="0" u="none" strike="noStrike">
                          <a:solidFill>
                            <a:srgbClr val="000000"/>
                          </a:solidFill>
                          <a:effectLst/>
                          <a:latin typeface="Calibri" panose="020F0502020204030204" pitchFamily="34" charset="0"/>
                        </a:rPr>
                        <a:t>movie_count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14733026"/>
                  </a:ext>
                </a:extLst>
              </a:tr>
              <a:tr h="353207">
                <a:tc>
                  <a:txBody>
                    <a:bodyPr/>
                    <a:lstStyle/>
                    <a:p>
                      <a:pPr algn="ctr" fontAlgn="b"/>
                      <a:r>
                        <a:rPr lang="en-IN" sz="1800" b="0" i="0" u="none" strike="noStrike">
                          <a:solidFill>
                            <a:srgbClr val="000000"/>
                          </a:solidFill>
                          <a:effectLst/>
                          <a:latin typeface="Calibri" panose="020F0502020204030204" pitchFamily="34" charset="0"/>
                        </a:rPr>
                        <a:t>Children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7754885"/>
                  </a:ext>
                </a:extLst>
              </a:tr>
              <a:tr h="353207">
                <a:tc>
                  <a:txBody>
                    <a:bodyPr/>
                    <a:lstStyle/>
                    <a:p>
                      <a:pPr algn="ctr" fontAlgn="b"/>
                      <a:r>
                        <a:rPr lang="en-IN" sz="1800" b="0" i="0" u="none" strike="noStrike">
                          <a:solidFill>
                            <a:srgbClr val="000000"/>
                          </a:solidFill>
                          <a:effectLst/>
                          <a:latin typeface="Calibri" panose="020F0502020204030204" pitchFamily="34" charset="0"/>
                        </a:rPr>
                        <a:t>Games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3768410"/>
                  </a:ext>
                </a:extLst>
              </a:tr>
              <a:tr h="353207">
                <a:tc>
                  <a:txBody>
                    <a:bodyPr/>
                    <a:lstStyle/>
                    <a:p>
                      <a:pPr algn="ctr" fontAlgn="b"/>
                      <a:r>
                        <a:rPr lang="en-IN" sz="1800" b="0" i="0" u="none" strike="noStrike" dirty="0">
                          <a:solidFill>
                            <a:srgbClr val="000000"/>
                          </a:solidFill>
                          <a:effectLst/>
                          <a:latin typeface="Calibri" panose="020F0502020204030204" pitchFamily="34" charset="0"/>
                        </a:rPr>
                        <a:t>Sci-Fi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0137067"/>
                  </a:ext>
                </a:extLst>
              </a:tr>
              <a:tr h="353207">
                <a:tc>
                  <a:txBody>
                    <a:bodyPr/>
                    <a:lstStyle/>
                    <a:p>
                      <a:pPr algn="ctr" fontAlgn="b"/>
                      <a:r>
                        <a:rPr lang="en-IN" sz="1800" b="0" i="0" u="none" strike="noStrike">
                          <a:solidFill>
                            <a:srgbClr val="000000"/>
                          </a:solidFill>
                          <a:effectLst/>
                          <a:latin typeface="Calibri" panose="020F0502020204030204" pitchFamily="34" charset="0"/>
                        </a:rPr>
                        <a:t>Drama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6515929"/>
                  </a:ext>
                </a:extLst>
              </a:tr>
              <a:tr h="353207">
                <a:tc>
                  <a:txBody>
                    <a:bodyPr/>
                    <a:lstStyle/>
                    <a:p>
                      <a:pPr algn="ctr" fontAlgn="b"/>
                      <a:r>
                        <a:rPr lang="en-IN" sz="1800" b="0" i="0" u="none" strike="noStrike">
                          <a:solidFill>
                            <a:srgbClr val="000000"/>
                          </a:solidFill>
                          <a:effectLst/>
                          <a:latin typeface="Calibri" panose="020F0502020204030204" pitchFamily="34" charset="0"/>
                        </a:rPr>
                        <a:t>New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8585823"/>
                  </a:ext>
                </a:extLst>
              </a:tr>
              <a:tr h="353207">
                <a:tc>
                  <a:txBody>
                    <a:bodyPr/>
                    <a:lstStyle/>
                    <a:p>
                      <a:pPr algn="ctr" fontAlgn="b"/>
                      <a:r>
                        <a:rPr lang="en-IN" sz="1800" b="0" i="0" u="none" strike="noStrike">
                          <a:solidFill>
                            <a:srgbClr val="000000"/>
                          </a:solidFill>
                          <a:effectLst/>
                          <a:latin typeface="Calibri" panose="020F0502020204030204" pitchFamily="34" charset="0"/>
                        </a:rPr>
                        <a:t>Action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2823923"/>
                  </a:ext>
                </a:extLst>
              </a:tr>
              <a:tr h="353207">
                <a:tc>
                  <a:txBody>
                    <a:bodyPr/>
                    <a:lstStyle/>
                    <a:p>
                      <a:pPr algn="ctr" fontAlgn="b"/>
                      <a:r>
                        <a:rPr lang="en-IN" sz="1800" b="0" i="0" u="none" strike="noStrike">
                          <a:solidFill>
                            <a:srgbClr val="000000"/>
                          </a:solidFill>
                          <a:effectLst/>
                          <a:latin typeface="Calibri" panose="020F0502020204030204" pitchFamily="34" charset="0"/>
                        </a:rPr>
                        <a:t>Animation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8593507"/>
                  </a:ext>
                </a:extLst>
              </a:tr>
              <a:tr h="353207">
                <a:tc>
                  <a:txBody>
                    <a:bodyPr/>
                    <a:lstStyle/>
                    <a:p>
                      <a:pPr algn="ctr" fontAlgn="b"/>
                      <a:r>
                        <a:rPr lang="en-IN" sz="1800" b="0" i="0" u="none" strike="noStrike">
                          <a:solidFill>
                            <a:srgbClr val="000000"/>
                          </a:solidFill>
                          <a:effectLst/>
                          <a:latin typeface="Calibri" panose="020F0502020204030204" pitchFamily="34" charset="0"/>
                        </a:rPr>
                        <a:t>Documentary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5270469"/>
                  </a:ext>
                </a:extLst>
              </a:tr>
              <a:tr h="353207">
                <a:tc>
                  <a:txBody>
                    <a:bodyPr/>
                    <a:lstStyle/>
                    <a:p>
                      <a:pPr algn="ctr" fontAlgn="b"/>
                      <a:r>
                        <a:rPr lang="en-IN" sz="1800" b="0" i="0" u="none" strike="noStrike">
                          <a:solidFill>
                            <a:srgbClr val="000000"/>
                          </a:solidFill>
                          <a:effectLst/>
                          <a:latin typeface="Calibri" panose="020F0502020204030204" pitchFamily="34" charset="0"/>
                        </a:rPr>
                        <a:t>Family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4194398"/>
                  </a:ext>
                </a:extLst>
              </a:tr>
            </a:tbl>
          </a:graphicData>
        </a:graphic>
      </p:graphicFrame>
    </p:spTree>
    <p:extLst>
      <p:ext uri="{BB962C8B-B14F-4D97-AF65-F5344CB8AC3E}">
        <p14:creationId xmlns:p14="http://schemas.microsoft.com/office/powerpoint/2010/main" val="1513023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3987-0BB4-62FB-9B80-895E09D0A400}"/>
              </a:ext>
            </a:extLst>
          </p:cNvPr>
          <p:cNvSpPr>
            <a:spLocks noGrp="1"/>
          </p:cNvSpPr>
          <p:nvPr>
            <p:ph type="title"/>
          </p:nvPr>
        </p:nvSpPr>
        <p:spPr>
          <a:xfrm>
            <a:off x="2522587" y="2788555"/>
            <a:ext cx="8911687" cy="1280890"/>
          </a:xfrm>
        </p:spPr>
        <p:txBody>
          <a:bodyPr>
            <a:normAutofit fontScale="90000"/>
          </a:bodyPr>
          <a:lstStyle/>
          <a:p>
            <a:r>
              <a:rPr lang="en-IN" sz="4400" dirty="0"/>
              <a:t>13. Identifying Inactive customers</a:t>
            </a:r>
            <a:endParaRPr lang="en-US" dirty="0"/>
          </a:p>
        </p:txBody>
      </p:sp>
    </p:spTree>
    <p:extLst>
      <p:ext uri="{BB962C8B-B14F-4D97-AF65-F5344CB8AC3E}">
        <p14:creationId xmlns:p14="http://schemas.microsoft.com/office/powerpoint/2010/main" val="113111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6738-7FCC-9390-CAEB-241BE9E50A45}"/>
              </a:ext>
            </a:extLst>
          </p:cNvPr>
          <p:cNvSpPr>
            <a:spLocks noGrp="1"/>
          </p:cNvSpPr>
          <p:nvPr>
            <p:ph idx="1"/>
          </p:nvPr>
        </p:nvSpPr>
        <p:spPr>
          <a:xfrm>
            <a:off x="885092" y="1301378"/>
            <a:ext cx="4648200" cy="4293821"/>
          </a:xfrm>
        </p:spPr>
        <p:txBody>
          <a:bodyPr>
            <a:normAutofit/>
          </a:bodyPr>
          <a:lstStyle/>
          <a:p>
            <a:r>
              <a:rPr lang="en-US" sz="2400" b="1" dirty="0"/>
              <a:t>Method</a:t>
            </a:r>
            <a:r>
              <a:rPr lang="en-US" sz="2400" dirty="0"/>
              <a:t> – Select and where function</a:t>
            </a:r>
          </a:p>
          <a:p>
            <a:endParaRPr lang="en-US" sz="2400" dirty="0"/>
          </a:p>
          <a:p>
            <a:r>
              <a:rPr lang="en-US" sz="2400" b="1" dirty="0"/>
              <a:t>Summary</a:t>
            </a:r>
            <a:r>
              <a:rPr lang="en-US" sz="2400" dirty="0"/>
              <a:t> – Inactive customer details displayed. Management can come-up with some promotional activity to get back these customers.</a:t>
            </a:r>
          </a:p>
          <a:p>
            <a:endParaRPr lang="en-US" sz="2400" dirty="0"/>
          </a:p>
          <a:p>
            <a:endParaRPr lang="en-US" sz="2400" dirty="0"/>
          </a:p>
        </p:txBody>
      </p:sp>
      <p:graphicFrame>
        <p:nvGraphicFramePr>
          <p:cNvPr id="4" name="Table 3">
            <a:extLst>
              <a:ext uri="{FF2B5EF4-FFF2-40B4-BE49-F238E27FC236}">
                <a16:creationId xmlns:a16="http://schemas.microsoft.com/office/drawing/2014/main" id="{5998C8CE-BDD2-BD4B-5860-9A4478369407}"/>
              </a:ext>
            </a:extLst>
          </p:cNvPr>
          <p:cNvGraphicFramePr>
            <a:graphicFrameLocks noGrp="1"/>
          </p:cNvGraphicFramePr>
          <p:nvPr>
            <p:extLst>
              <p:ext uri="{D42A27DB-BD31-4B8C-83A1-F6EECF244321}">
                <p14:modId xmlns:p14="http://schemas.microsoft.com/office/powerpoint/2010/main" val="3757901424"/>
              </p:ext>
            </p:extLst>
          </p:nvPr>
        </p:nvGraphicFramePr>
        <p:xfrm>
          <a:off x="6199490" y="1301378"/>
          <a:ext cx="5535309" cy="5099424"/>
        </p:xfrm>
        <a:graphic>
          <a:graphicData uri="http://schemas.openxmlformats.org/drawingml/2006/table">
            <a:tbl>
              <a:tblPr/>
              <a:tblGrid>
                <a:gridCol w="996596">
                  <a:extLst>
                    <a:ext uri="{9D8B030D-6E8A-4147-A177-3AD203B41FA5}">
                      <a16:colId xmlns:a16="http://schemas.microsoft.com/office/drawing/2014/main" val="3296613652"/>
                    </a:ext>
                  </a:extLst>
                </a:gridCol>
                <a:gridCol w="1092654">
                  <a:extLst>
                    <a:ext uri="{9D8B030D-6E8A-4147-A177-3AD203B41FA5}">
                      <a16:colId xmlns:a16="http://schemas.microsoft.com/office/drawing/2014/main" val="168182601"/>
                    </a:ext>
                  </a:extLst>
                </a:gridCol>
                <a:gridCol w="3446059">
                  <a:extLst>
                    <a:ext uri="{9D8B030D-6E8A-4147-A177-3AD203B41FA5}">
                      <a16:colId xmlns:a16="http://schemas.microsoft.com/office/drawing/2014/main" val="3392889413"/>
                    </a:ext>
                  </a:extLst>
                </a:gridCol>
              </a:tblGrid>
              <a:tr h="318714">
                <a:tc>
                  <a:txBody>
                    <a:bodyPr/>
                    <a:lstStyle/>
                    <a:p>
                      <a:pPr algn="ctr" fontAlgn="b"/>
                      <a:r>
                        <a:rPr lang="en-IN" sz="1600" b="0" i="0" u="none" strike="noStrike">
                          <a:solidFill>
                            <a:srgbClr val="000000"/>
                          </a:solidFill>
                          <a:effectLst/>
                          <a:latin typeface="Calibri" panose="020F0502020204030204" pitchFamily="34" charset="0"/>
                        </a:rPr>
                        <a:t>first_name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600" b="0" i="0" u="none" strike="noStrike">
                          <a:solidFill>
                            <a:srgbClr val="000000"/>
                          </a:solidFill>
                          <a:effectLst/>
                          <a:latin typeface="Calibri" panose="020F0502020204030204" pitchFamily="34" charset="0"/>
                        </a:rPr>
                        <a:t>last_name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600" b="0" i="0" u="none" strike="noStrike">
                          <a:solidFill>
                            <a:srgbClr val="000000"/>
                          </a:solidFill>
                          <a:effectLst/>
                          <a:latin typeface="Calibri" panose="020F0502020204030204" pitchFamily="34" charset="0"/>
                        </a:rPr>
                        <a:t>email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34882147"/>
                  </a:ext>
                </a:extLst>
              </a:tr>
              <a:tr h="318714">
                <a:tc>
                  <a:txBody>
                    <a:bodyPr/>
                    <a:lstStyle/>
                    <a:p>
                      <a:pPr algn="ctr" fontAlgn="b"/>
                      <a:r>
                        <a:rPr lang="en-IN" sz="1600" b="0" i="0" u="none" strike="noStrike">
                          <a:solidFill>
                            <a:srgbClr val="000000"/>
                          </a:solidFill>
                          <a:effectLst/>
                          <a:latin typeface="Calibri" panose="020F0502020204030204" pitchFamily="34" charset="0"/>
                        </a:rPr>
                        <a:t>SANDRA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MARTIN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SANDRA.MARTIN@sakilacustomer.org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5605752"/>
                  </a:ext>
                </a:extLst>
              </a:tr>
              <a:tr h="318714">
                <a:tc>
                  <a:txBody>
                    <a:bodyPr/>
                    <a:lstStyle/>
                    <a:p>
                      <a:pPr algn="ctr" fontAlgn="b"/>
                      <a:r>
                        <a:rPr lang="en-IN" sz="1600" b="0" i="0" u="none" strike="noStrike">
                          <a:solidFill>
                            <a:srgbClr val="000000"/>
                          </a:solidFill>
                          <a:effectLst/>
                          <a:latin typeface="Calibri" panose="020F0502020204030204" pitchFamily="34" charset="0"/>
                        </a:rPr>
                        <a:t>JUDITH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COX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JUDITH.COX@sakilacustomer.org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8945609"/>
                  </a:ext>
                </a:extLst>
              </a:tr>
              <a:tr h="318714">
                <a:tc>
                  <a:txBody>
                    <a:bodyPr/>
                    <a:lstStyle/>
                    <a:p>
                      <a:pPr algn="ctr" fontAlgn="b"/>
                      <a:r>
                        <a:rPr lang="en-IN" sz="1600" b="0" i="0" u="none" strike="noStrike">
                          <a:solidFill>
                            <a:srgbClr val="000000"/>
                          </a:solidFill>
                          <a:effectLst/>
                          <a:latin typeface="Calibri" panose="020F0502020204030204" pitchFamily="34" charset="0"/>
                        </a:rPr>
                        <a:t>SHEILA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WELLS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SHEILA.WELLS@sakilacustomer.org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2330538"/>
                  </a:ext>
                </a:extLst>
              </a:tr>
              <a:tr h="318714">
                <a:tc>
                  <a:txBody>
                    <a:bodyPr/>
                    <a:lstStyle/>
                    <a:p>
                      <a:pPr algn="ctr" fontAlgn="b"/>
                      <a:r>
                        <a:rPr lang="en-IN" sz="1600" b="0" i="0" u="none" strike="noStrike">
                          <a:solidFill>
                            <a:srgbClr val="000000"/>
                          </a:solidFill>
                          <a:effectLst/>
                          <a:latin typeface="Calibri" panose="020F0502020204030204" pitchFamily="34" charset="0"/>
                        </a:rPr>
                        <a:t>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MATTHEWS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ERICA.MATTHEWS@sakilacustomer.org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230441"/>
                  </a:ext>
                </a:extLst>
              </a:tr>
              <a:tr h="318714">
                <a:tc>
                  <a:txBody>
                    <a:bodyPr/>
                    <a:lstStyle/>
                    <a:p>
                      <a:pPr algn="ctr" fontAlgn="b"/>
                      <a:r>
                        <a:rPr lang="en-IN" sz="1600" b="0" i="0" u="none" strike="noStrike">
                          <a:solidFill>
                            <a:srgbClr val="000000"/>
                          </a:solidFill>
                          <a:effectLst/>
                          <a:latin typeface="Calibri" panose="020F0502020204030204" pitchFamily="34" charset="0"/>
                        </a:rPr>
                        <a:t>HEIDI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LARSON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HEIDI.LARSON@sakilacustomer.org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6735439"/>
                  </a:ext>
                </a:extLst>
              </a:tr>
              <a:tr h="318714">
                <a:tc>
                  <a:txBody>
                    <a:bodyPr/>
                    <a:lstStyle/>
                    <a:p>
                      <a:pPr algn="ctr" fontAlgn="b"/>
                      <a:r>
                        <a:rPr lang="en-IN" sz="1600" b="0" i="0" u="none" strike="noStrike">
                          <a:solidFill>
                            <a:srgbClr val="000000"/>
                          </a:solidFill>
                          <a:effectLst/>
                          <a:latin typeface="Calibri" panose="020F0502020204030204" pitchFamily="34" charset="0"/>
                        </a:rPr>
                        <a:t>PENNY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NEAL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PENNY.NEAL@sakilacustomer.org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9671375"/>
                  </a:ext>
                </a:extLst>
              </a:tr>
              <a:tr h="318714">
                <a:tc>
                  <a:txBody>
                    <a:bodyPr/>
                    <a:lstStyle/>
                    <a:p>
                      <a:pPr algn="ctr" fontAlgn="b"/>
                      <a:r>
                        <a:rPr lang="en-IN" sz="1600" b="0" i="0" u="none" strike="noStrike">
                          <a:solidFill>
                            <a:srgbClr val="000000"/>
                          </a:solidFill>
                          <a:effectLst/>
                          <a:latin typeface="Calibri" panose="020F0502020204030204" pitchFamily="34" charset="0"/>
                        </a:rPr>
                        <a:t>KENNETH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GOODEN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KENNETH.GOODEN@sakilacustomer.org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3933608"/>
                  </a:ext>
                </a:extLst>
              </a:tr>
              <a:tr h="318714">
                <a:tc>
                  <a:txBody>
                    <a:bodyPr/>
                    <a:lstStyle/>
                    <a:p>
                      <a:pPr algn="ctr" fontAlgn="b"/>
                      <a:r>
                        <a:rPr lang="en-IN" sz="1600" b="0" i="0" u="none" strike="noStrike">
                          <a:solidFill>
                            <a:srgbClr val="000000"/>
                          </a:solidFill>
                          <a:effectLst/>
                          <a:latin typeface="Calibri" panose="020F0502020204030204" pitchFamily="34" charset="0"/>
                        </a:rPr>
                        <a:t>HARRY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ARCE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solidFill>
                            <a:srgbClr val="000000"/>
                          </a:solidFill>
                          <a:effectLst/>
                          <a:latin typeface="Calibri" panose="020F0502020204030204" pitchFamily="34" charset="0"/>
                        </a:rPr>
                        <a:t>HARRY.ARCE@sakilacustomer.org</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3207755"/>
                  </a:ext>
                </a:extLst>
              </a:tr>
              <a:tr h="318714">
                <a:tc>
                  <a:txBody>
                    <a:bodyPr/>
                    <a:lstStyle/>
                    <a:p>
                      <a:pPr algn="ctr" fontAlgn="b"/>
                      <a:r>
                        <a:rPr lang="en-IN" sz="1600" b="0" i="0" u="none" strike="noStrike">
                          <a:solidFill>
                            <a:srgbClr val="000000"/>
                          </a:solidFill>
                          <a:effectLst/>
                          <a:latin typeface="Calibri" panose="020F0502020204030204" pitchFamily="34" charset="0"/>
                        </a:rPr>
                        <a:t>NATHAN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RUNYON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solidFill>
                            <a:srgbClr val="000000"/>
                          </a:solidFill>
                          <a:effectLst/>
                          <a:latin typeface="Calibri" panose="020F0502020204030204" pitchFamily="34" charset="0"/>
                        </a:rPr>
                        <a:t>NATHAN.RUNYON@sakilacustomer.org</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2334902"/>
                  </a:ext>
                </a:extLst>
              </a:tr>
              <a:tr h="318714">
                <a:tc>
                  <a:txBody>
                    <a:bodyPr/>
                    <a:lstStyle/>
                    <a:p>
                      <a:pPr algn="ctr" fontAlgn="b"/>
                      <a:r>
                        <a:rPr lang="en-IN" sz="1600" b="0" i="0" u="none" strike="noStrike">
                          <a:solidFill>
                            <a:srgbClr val="000000"/>
                          </a:solidFill>
                          <a:effectLst/>
                          <a:latin typeface="Calibri" panose="020F0502020204030204" pitchFamily="34" charset="0"/>
                        </a:rPr>
                        <a:t>THEODORE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CULP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THEODORE.CULP@sakilacustomer.org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7137736"/>
                  </a:ext>
                </a:extLst>
              </a:tr>
              <a:tr h="318714">
                <a:tc>
                  <a:txBody>
                    <a:bodyPr/>
                    <a:lstStyle/>
                    <a:p>
                      <a:pPr algn="ctr" fontAlgn="b"/>
                      <a:r>
                        <a:rPr lang="en-IN" sz="1600" b="0" i="0" u="none" strike="noStrike">
                          <a:solidFill>
                            <a:srgbClr val="000000"/>
                          </a:solidFill>
                          <a:effectLst/>
                          <a:latin typeface="Calibri" panose="020F0502020204030204" pitchFamily="34" charset="0"/>
                        </a:rPr>
                        <a:t>MAURICE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CRAWLEY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solidFill>
                            <a:srgbClr val="000000"/>
                          </a:solidFill>
                          <a:effectLst/>
                          <a:latin typeface="Calibri" panose="020F0502020204030204" pitchFamily="34" charset="0"/>
                        </a:rPr>
                        <a:t>MAURICE.CRAWLEY@sakilacustomer.org</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5100458"/>
                  </a:ext>
                </a:extLst>
              </a:tr>
              <a:tr h="318714">
                <a:tc>
                  <a:txBody>
                    <a:bodyPr/>
                    <a:lstStyle/>
                    <a:p>
                      <a:pPr algn="ctr" fontAlgn="b"/>
                      <a:r>
                        <a:rPr lang="en-IN" sz="1600" b="0" i="0" u="none" strike="noStrike">
                          <a:solidFill>
                            <a:srgbClr val="000000"/>
                          </a:solidFill>
                          <a:effectLst/>
                          <a:latin typeface="Calibri" panose="020F0502020204030204" pitchFamily="34" charset="0"/>
                        </a:rPr>
                        <a:t>BEN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EASTER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BEN.EASTER@sakilacustomer.org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9546469"/>
                  </a:ext>
                </a:extLst>
              </a:tr>
              <a:tr h="318714">
                <a:tc>
                  <a:txBody>
                    <a:bodyPr/>
                    <a:lstStyle/>
                    <a:p>
                      <a:pPr algn="ctr" fontAlgn="b"/>
                      <a:r>
                        <a:rPr lang="en-IN" sz="1600" b="0" i="0" u="none" strike="noStrike">
                          <a:solidFill>
                            <a:srgbClr val="000000"/>
                          </a:solidFill>
                          <a:effectLst/>
                          <a:latin typeface="Calibri" panose="020F0502020204030204" pitchFamily="34" charset="0"/>
                        </a:rPr>
                        <a:t>CHRISTIAN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JUNG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CHRISTIAN.JUNG@sakilacustomer.org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767798"/>
                  </a:ext>
                </a:extLst>
              </a:tr>
              <a:tr h="318714">
                <a:tc>
                  <a:txBody>
                    <a:bodyPr/>
                    <a:lstStyle/>
                    <a:p>
                      <a:pPr algn="ctr" fontAlgn="b"/>
                      <a:r>
                        <a:rPr lang="en-IN" sz="1600" b="0" i="0" u="none" strike="noStrike">
                          <a:solidFill>
                            <a:srgbClr val="000000"/>
                          </a:solidFill>
                          <a:effectLst/>
                          <a:latin typeface="Calibri" panose="020F0502020204030204" pitchFamily="34" charset="0"/>
                        </a:rPr>
                        <a:t>JIMMIE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EGGLESTON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JIMMIE.EGGLESTON@sakilacustomer.org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88682352"/>
                  </a:ext>
                </a:extLst>
              </a:tr>
              <a:tr h="318714">
                <a:tc>
                  <a:txBody>
                    <a:bodyPr/>
                    <a:lstStyle/>
                    <a:p>
                      <a:pPr algn="ctr" fontAlgn="b"/>
                      <a:r>
                        <a:rPr lang="en-IN" sz="1600" b="0" i="0" u="none" strike="noStrike">
                          <a:solidFill>
                            <a:srgbClr val="000000"/>
                          </a:solidFill>
                          <a:effectLst/>
                          <a:latin typeface="Calibri" panose="020F0502020204030204" pitchFamily="34" charset="0"/>
                        </a:rPr>
                        <a:t>TERRANCE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ROUSH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solidFill>
                            <a:srgbClr val="000000"/>
                          </a:solidFill>
                          <a:effectLst/>
                          <a:latin typeface="Calibri" panose="020F0502020204030204" pitchFamily="34" charset="0"/>
                        </a:rPr>
                        <a:t>TERRANCE.ROUSH@sakilacustomer.org</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5652738"/>
                  </a:ext>
                </a:extLst>
              </a:tr>
            </a:tbl>
          </a:graphicData>
        </a:graphic>
      </p:graphicFrame>
    </p:spTree>
    <p:extLst>
      <p:ext uri="{BB962C8B-B14F-4D97-AF65-F5344CB8AC3E}">
        <p14:creationId xmlns:p14="http://schemas.microsoft.com/office/powerpoint/2010/main" val="26895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7A6C-51C1-DF85-31C8-F7D2C75C0F0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D7A9B2-8873-CDE0-0C26-BF0B7EEBEA82}"/>
              </a:ext>
            </a:extLst>
          </p:cNvPr>
          <p:cNvSpPr>
            <a:spLocks noGrp="1"/>
          </p:cNvSpPr>
          <p:nvPr>
            <p:ph idx="1"/>
          </p:nvPr>
        </p:nvSpPr>
        <p:spPr/>
        <p:txBody>
          <a:bodyPr>
            <a:normAutofit/>
          </a:bodyPr>
          <a:lstStyle/>
          <a:p>
            <a:pPr marL="0" indent="0" algn="just">
              <a:buNone/>
            </a:pPr>
            <a:r>
              <a:rPr lang="en-IN" sz="2400" dirty="0"/>
              <a:t>Sakila Movie Rental Store is a popular rental service with a wide selection of movies available in both DVD and Blu-ray formats. The management aims to enhance their business by analysing rental data to gain insights into customer preferences and optimize inventory management.</a:t>
            </a:r>
          </a:p>
          <a:p>
            <a:pPr algn="just"/>
            <a:endParaRPr lang="en-US" sz="2400" dirty="0"/>
          </a:p>
        </p:txBody>
      </p:sp>
    </p:spTree>
    <p:extLst>
      <p:ext uri="{BB962C8B-B14F-4D97-AF65-F5344CB8AC3E}">
        <p14:creationId xmlns:p14="http://schemas.microsoft.com/office/powerpoint/2010/main" val="52365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6154-E444-8D26-90BE-9E48810706CC}"/>
              </a:ext>
            </a:extLst>
          </p:cNvPr>
          <p:cNvSpPr>
            <a:spLocks noGrp="1"/>
          </p:cNvSpPr>
          <p:nvPr>
            <p:ph type="title"/>
          </p:nvPr>
        </p:nvSpPr>
        <p:spPr>
          <a:xfrm>
            <a:off x="2440525" y="2788555"/>
            <a:ext cx="8911687" cy="1280890"/>
          </a:xfrm>
        </p:spPr>
        <p:txBody>
          <a:bodyPr>
            <a:normAutofit fontScale="90000"/>
          </a:bodyPr>
          <a:lstStyle/>
          <a:p>
            <a:r>
              <a:rPr lang="en-IN" sz="4400" dirty="0"/>
              <a:t>14. Less run time with high rented movies</a:t>
            </a:r>
            <a:endParaRPr lang="en-US" dirty="0"/>
          </a:p>
        </p:txBody>
      </p:sp>
    </p:spTree>
    <p:extLst>
      <p:ext uri="{BB962C8B-B14F-4D97-AF65-F5344CB8AC3E}">
        <p14:creationId xmlns:p14="http://schemas.microsoft.com/office/powerpoint/2010/main" val="325831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34A69-962D-7D32-1392-6A597877ABDA}"/>
              </a:ext>
            </a:extLst>
          </p:cNvPr>
          <p:cNvSpPr>
            <a:spLocks noGrp="1"/>
          </p:cNvSpPr>
          <p:nvPr>
            <p:ph idx="1"/>
          </p:nvPr>
        </p:nvSpPr>
        <p:spPr>
          <a:xfrm>
            <a:off x="838199" y="1825625"/>
            <a:ext cx="4835769" cy="4351338"/>
          </a:xfrm>
        </p:spPr>
        <p:txBody>
          <a:bodyPr>
            <a:normAutofit/>
          </a:bodyPr>
          <a:lstStyle/>
          <a:p>
            <a:r>
              <a:rPr lang="en-US" sz="2400" b="1" dirty="0"/>
              <a:t>Method</a:t>
            </a:r>
            <a:r>
              <a:rPr lang="en-US" sz="2400" dirty="0"/>
              <a:t> – where &amp; subquery</a:t>
            </a:r>
          </a:p>
          <a:p>
            <a:endParaRPr lang="en-US" sz="2400" dirty="0"/>
          </a:p>
          <a:p>
            <a:r>
              <a:rPr lang="en-US" sz="2400" b="1" dirty="0"/>
              <a:t>Summary</a:t>
            </a:r>
            <a:r>
              <a:rPr lang="en-US" sz="2400" dirty="0"/>
              <a:t> – Here are the movies that have less running time but having high rental rate to know where less runtime movies are moving good in the market.</a:t>
            </a:r>
          </a:p>
          <a:p>
            <a:endParaRPr lang="en-US" sz="2400" dirty="0"/>
          </a:p>
          <a:p>
            <a:endParaRPr lang="en-US" sz="2400" dirty="0"/>
          </a:p>
        </p:txBody>
      </p:sp>
      <p:graphicFrame>
        <p:nvGraphicFramePr>
          <p:cNvPr id="4" name="Table 3">
            <a:extLst>
              <a:ext uri="{FF2B5EF4-FFF2-40B4-BE49-F238E27FC236}">
                <a16:creationId xmlns:a16="http://schemas.microsoft.com/office/drawing/2014/main" id="{26E50832-F1B0-5AD1-81E3-FEFF220138C1}"/>
              </a:ext>
            </a:extLst>
          </p:cNvPr>
          <p:cNvGraphicFramePr>
            <a:graphicFrameLocks noGrp="1"/>
          </p:cNvGraphicFramePr>
          <p:nvPr>
            <p:extLst>
              <p:ext uri="{D42A27DB-BD31-4B8C-83A1-F6EECF244321}">
                <p14:modId xmlns:p14="http://schemas.microsoft.com/office/powerpoint/2010/main" val="1352698531"/>
              </p:ext>
            </p:extLst>
          </p:nvPr>
        </p:nvGraphicFramePr>
        <p:xfrm>
          <a:off x="6818197" y="1825625"/>
          <a:ext cx="4705587" cy="3684054"/>
        </p:xfrm>
        <a:graphic>
          <a:graphicData uri="http://schemas.openxmlformats.org/drawingml/2006/table">
            <a:tbl>
              <a:tblPr/>
              <a:tblGrid>
                <a:gridCol w="2500635">
                  <a:extLst>
                    <a:ext uri="{9D8B030D-6E8A-4147-A177-3AD203B41FA5}">
                      <a16:colId xmlns:a16="http://schemas.microsoft.com/office/drawing/2014/main" val="2996180366"/>
                    </a:ext>
                  </a:extLst>
                </a:gridCol>
                <a:gridCol w="1102476">
                  <a:extLst>
                    <a:ext uri="{9D8B030D-6E8A-4147-A177-3AD203B41FA5}">
                      <a16:colId xmlns:a16="http://schemas.microsoft.com/office/drawing/2014/main" val="3793671790"/>
                    </a:ext>
                  </a:extLst>
                </a:gridCol>
                <a:gridCol w="1102476">
                  <a:extLst>
                    <a:ext uri="{9D8B030D-6E8A-4147-A177-3AD203B41FA5}">
                      <a16:colId xmlns:a16="http://schemas.microsoft.com/office/drawing/2014/main" val="2305113130"/>
                    </a:ext>
                  </a:extLst>
                </a:gridCol>
              </a:tblGrid>
              <a:tr h="347321">
                <a:tc>
                  <a:txBody>
                    <a:bodyPr/>
                    <a:lstStyle/>
                    <a:p>
                      <a:pPr algn="ctr" fontAlgn="b"/>
                      <a:r>
                        <a:rPr lang="en-IN" sz="1800" b="1"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800" b="1" i="0" u="none" strike="noStrike">
                          <a:solidFill>
                            <a:srgbClr val="000000"/>
                          </a:solidFill>
                          <a:effectLst/>
                          <a:latin typeface="Calibri" panose="020F0502020204030204" pitchFamily="34" charset="0"/>
                        </a:rPr>
                        <a:t>rental_rate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800" b="1" i="0" u="none" strike="noStrike">
                          <a:solidFill>
                            <a:srgbClr val="000000"/>
                          </a:solidFill>
                          <a:effectLst/>
                          <a:latin typeface="Calibri" panose="020F0502020204030204" pitchFamily="34" charset="0"/>
                        </a:rPr>
                        <a:t>length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1804875"/>
                  </a:ext>
                </a:extLst>
              </a:tr>
              <a:tr h="347321">
                <a:tc>
                  <a:txBody>
                    <a:bodyPr/>
                    <a:lstStyle/>
                    <a:p>
                      <a:pPr algn="ctr" fontAlgn="b"/>
                      <a:r>
                        <a:rPr lang="en-IN" sz="1800" b="0" i="0" u="none" strike="noStrike">
                          <a:solidFill>
                            <a:srgbClr val="000000"/>
                          </a:solidFill>
                          <a:effectLst/>
                          <a:latin typeface="Calibri" panose="020F0502020204030204" pitchFamily="34" charset="0"/>
                        </a:rPr>
                        <a:t>DOORS PRESIDENT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76548232"/>
                  </a:ext>
                </a:extLst>
              </a:tr>
              <a:tr h="347321">
                <a:tc>
                  <a:txBody>
                    <a:bodyPr/>
                    <a:lstStyle/>
                    <a:p>
                      <a:pPr algn="ctr" fontAlgn="b"/>
                      <a:r>
                        <a:rPr lang="en-IN" sz="1800" b="0" i="0" u="none" strike="noStrike">
                          <a:solidFill>
                            <a:srgbClr val="000000"/>
                          </a:solidFill>
                          <a:effectLst/>
                          <a:latin typeface="Calibri" panose="020F0502020204030204" pitchFamily="34" charset="0"/>
                        </a:rPr>
                        <a:t>GROSSE WONDERFUL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0350366"/>
                  </a:ext>
                </a:extLst>
              </a:tr>
              <a:tr h="347321">
                <a:tc>
                  <a:txBody>
                    <a:bodyPr/>
                    <a:lstStyle/>
                    <a:p>
                      <a:pPr algn="ctr" fontAlgn="b"/>
                      <a:r>
                        <a:rPr lang="en-IN" sz="1800" b="0" i="0" u="none" strike="noStrike">
                          <a:solidFill>
                            <a:srgbClr val="000000"/>
                          </a:solidFill>
                          <a:effectLst/>
                          <a:latin typeface="Calibri" panose="020F0502020204030204" pitchFamily="34" charset="0"/>
                        </a:rPr>
                        <a:t>HEAVENLY GUN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7173978"/>
                  </a:ext>
                </a:extLst>
              </a:tr>
              <a:tr h="347321">
                <a:tc>
                  <a:txBody>
                    <a:bodyPr/>
                    <a:lstStyle/>
                    <a:p>
                      <a:pPr algn="ctr" fontAlgn="b"/>
                      <a:r>
                        <a:rPr lang="en-IN" sz="1800" b="0" i="0" u="none" strike="noStrike">
                          <a:solidFill>
                            <a:srgbClr val="000000"/>
                          </a:solidFill>
                          <a:effectLst/>
                          <a:latin typeface="Calibri" panose="020F0502020204030204" pitchFamily="34" charset="0"/>
                        </a:rPr>
                        <a:t>ACE GOLDFINGER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1065243"/>
                  </a:ext>
                </a:extLst>
              </a:tr>
              <a:tr h="347321">
                <a:tc>
                  <a:txBody>
                    <a:bodyPr/>
                    <a:lstStyle/>
                    <a:p>
                      <a:pPr algn="ctr" fontAlgn="b"/>
                      <a:r>
                        <a:rPr lang="en-IN" sz="1800" b="0" i="0" u="none" strike="noStrike">
                          <a:solidFill>
                            <a:srgbClr val="000000"/>
                          </a:solidFill>
                          <a:effectLst/>
                          <a:latin typeface="Calibri" panose="020F0502020204030204" pitchFamily="34" charset="0"/>
                        </a:rPr>
                        <a:t>MIDSUMMER GROUNDHOG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2892218"/>
                  </a:ext>
                </a:extLst>
              </a:tr>
              <a:tr h="347321">
                <a:tc>
                  <a:txBody>
                    <a:bodyPr/>
                    <a:lstStyle/>
                    <a:p>
                      <a:pPr algn="ctr" fontAlgn="b"/>
                      <a:r>
                        <a:rPr lang="en-IN" sz="1800" b="0" i="0" u="none" strike="noStrike">
                          <a:solidFill>
                            <a:srgbClr val="000000"/>
                          </a:solidFill>
                          <a:effectLst/>
                          <a:latin typeface="Calibri" panose="020F0502020204030204" pitchFamily="34" charset="0"/>
                        </a:rPr>
                        <a:t>PELICAN COMFORTS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87335350"/>
                  </a:ext>
                </a:extLst>
              </a:tr>
              <a:tr h="347321">
                <a:tc>
                  <a:txBody>
                    <a:bodyPr/>
                    <a:lstStyle/>
                    <a:p>
                      <a:pPr algn="ctr" fontAlgn="b"/>
                      <a:r>
                        <a:rPr lang="en-IN" sz="1800" b="0" i="0" u="none" strike="noStrike">
                          <a:solidFill>
                            <a:srgbClr val="000000"/>
                          </a:solidFill>
                          <a:effectLst/>
                          <a:latin typeface="Calibri" panose="020F0502020204030204" pitchFamily="34" charset="0"/>
                        </a:rPr>
                        <a:t>STEPMOM DREAM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7187862"/>
                  </a:ext>
                </a:extLst>
              </a:tr>
              <a:tr h="347321">
                <a:tc>
                  <a:txBody>
                    <a:bodyPr/>
                    <a:lstStyle/>
                    <a:p>
                      <a:pPr algn="ctr" fontAlgn="b"/>
                      <a:r>
                        <a:rPr lang="en-IN" sz="1800" b="0" i="0" u="none" strike="noStrike">
                          <a:solidFill>
                            <a:srgbClr val="000000"/>
                          </a:solidFill>
                          <a:effectLst/>
                          <a:latin typeface="Calibri" panose="020F0502020204030204" pitchFamily="34" charset="0"/>
                        </a:rPr>
                        <a:t>HANOVER GALAXY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82600029"/>
                  </a:ext>
                </a:extLst>
              </a:tr>
              <a:tr h="347321">
                <a:tc>
                  <a:txBody>
                    <a:bodyPr/>
                    <a:lstStyle/>
                    <a:p>
                      <a:pPr algn="ctr" fontAlgn="b"/>
                      <a:r>
                        <a:rPr lang="en-IN" sz="1800" b="0" i="0" u="none" strike="noStrike">
                          <a:solidFill>
                            <a:srgbClr val="000000"/>
                          </a:solidFill>
                          <a:effectLst/>
                          <a:latin typeface="Calibri" panose="020F0502020204030204" pitchFamily="34" charset="0"/>
                        </a:rPr>
                        <a:t>IRON MOON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a:solidFill>
                            <a:srgbClr val="000000"/>
                          </a:solidFill>
                          <a:effectLst/>
                          <a:latin typeface="Calibri" panose="020F0502020204030204" pitchFamily="34" charset="0"/>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59051352"/>
                  </a:ext>
                </a:extLst>
              </a:tr>
            </a:tbl>
          </a:graphicData>
        </a:graphic>
      </p:graphicFrame>
    </p:spTree>
    <p:extLst>
      <p:ext uri="{BB962C8B-B14F-4D97-AF65-F5344CB8AC3E}">
        <p14:creationId xmlns:p14="http://schemas.microsoft.com/office/powerpoint/2010/main" val="26633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4602-7B29-2AAA-05D9-75C8E1230747}"/>
              </a:ext>
            </a:extLst>
          </p:cNvPr>
          <p:cNvSpPr>
            <a:spLocks noGrp="1"/>
          </p:cNvSpPr>
          <p:nvPr>
            <p:ph type="title"/>
          </p:nvPr>
        </p:nvSpPr>
        <p:spPr>
          <a:xfrm>
            <a:off x="2628095" y="2788555"/>
            <a:ext cx="8911687" cy="1280890"/>
          </a:xfrm>
        </p:spPr>
        <p:txBody>
          <a:bodyPr>
            <a:normAutofit fontScale="90000"/>
          </a:bodyPr>
          <a:lstStyle/>
          <a:p>
            <a:r>
              <a:rPr lang="en-IN" sz="4400" dirty="0"/>
              <a:t>15. Language wise movies count</a:t>
            </a:r>
            <a:endParaRPr lang="en-US" dirty="0"/>
          </a:p>
        </p:txBody>
      </p:sp>
    </p:spTree>
    <p:extLst>
      <p:ext uri="{BB962C8B-B14F-4D97-AF65-F5344CB8AC3E}">
        <p14:creationId xmlns:p14="http://schemas.microsoft.com/office/powerpoint/2010/main" val="96782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65AC3-ECF6-FAEA-A7C7-84666BDC74EE}"/>
              </a:ext>
            </a:extLst>
          </p:cNvPr>
          <p:cNvSpPr>
            <a:spLocks noGrp="1"/>
          </p:cNvSpPr>
          <p:nvPr>
            <p:ph idx="1"/>
          </p:nvPr>
        </p:nvSpPr>
        <p:spPr>
          <a:xfrm>
            <a:off x="838200" y="1825624"/>
            <a:ext cx="5843954" cy="4469667"/>
          </a:xfrm>
        </p:spPr>
        <p:txBody>
          <a:bodyPr>
            <a:normAutofit/>
          </a:bodyPr>
          <a:lstStyle/>
          <a:p>
            <a:r>
              <a:rPr lang="en-US" sz="2400" b="1" dirty="0"/>
              <a:t>Method</a:t>
            </a:r>
            <a:r>
              <a:rPr lang="en-US" sz="2400" dirty="0"/>
              <a:t> – Count, inner join, </a:t>
            </a:r>
          </a:p>
          <a:p>
            <a:r>
              <a:rPr lang="en-US" sz="2400" dirty="0"/>
              <a:t>group by function</a:t>
            </a:r>
          </a:p>
          <a:p>
            <a:endParaRPr lang="en-US" sz="2400" dirty="0"/>
          </a:p>
          <a:p>
            <a:r>
              <a:rPr lang="en-US" sz="2400" b="1" dirty="0"/>
              <a:t>Summary</a:t>
            </a:r>
            <a:r>
              <a:rPr lang="en-US" sz="2400" dirty="0"/>
              <a:t> – Over all 6 languages are present but all movies are in English language only, where only English language movies rented more.</a:t>
            </a:r>
          </a:p>
          <a:p>
            <a:endParaRPr lang="en-US" sz="2400" dirty="0"/>
          </a:p>
          <a:p>
            <a:endParaRPr lang="en-US" sz="2400" dirty="0"/>
          </a:p>
        </p:txBody>
      </p:sp>
      <p:graphicFrame>
        <p:nvGraphicFramePr>
          <p:cNvPr id="4" name="Table 3">
            <a:extLst>
              <a:ext uri="{FF2B5EF4-FFF2-40B4-BE49-F238E27FC236}">
                <a16:creationId xmlns:a16="http://schemas.microsoft.com/office/drawing/2014/main" id="{E47445D8-707C-D0BF-B0C0-29BB814671B3}"/>
              </a:ext>
            </a:extLst>
          </p:cNvPr>
          <p:cNvGraphicFramePr>
            <a:graphicFrameLocks noGrp="1"/>
          </p:cNvGraphicFramePr>
          <p:nvPr>
            <p:extLst>
              <p:ext uri="{D42A27DB-BD31-4B8C-83A1-F6EECF244321}">
                <p14:modId xmlns:p14="http://schemas.microsoft.com/office/powerpoint/2010/main" val="3182548869"/>
              </p:ext>
            </p:extLst>
          </p:nvPr>
        </p:nvGraphicFramePr>
        <p:xfrm>
          <a:off x="8332564" y="2071462"/>
          <a:ext cx="3021236" cy="988262"/>
        </p:xfrm>
        <a:graphic>
          <a:graphicData uri="http://schemas.openxmlformats.org/drawingml/2006/table">
            <a:tbl>
              <a:tblPr/>
              <a:tblGrid>
                <a:gridCol w="1287740">
                  <a:extLst>
                    <a:ext uri="{9D8B030D-6E8A-4147-A177-3AD203B41FA5}">
                      <a16:colId xmlns:a16="http://schemas.microsoft.com/office/drawing/2014/main" val="3018040344"/>
                    </a:ext>
                  </a:extLst>
                </a:gridCol>
                <a:gridCol w="1733496">
                  <a:extLst>
                    <a:ext uri="{9D8B030D-6E8A-4147-A177-3AD203B41FA5}">
                      <a16:colId xmlns:a16="http://schemas.microsoft.com/office/drawing/2014/main" val="800084478"/>
                    </a:ext>
                  </a:extLst>
                </a:gridCol>
              </a:tblGrid>
              <a:tr h="494131">
                <a:tc>
                  <a:txBody>
                    <a:bodyPr/>
                    <a:lstStyle/>
                    <a:p>
                      <a:pPr algn="ctr" fontAlgn="b"/>
                      <a:r>
                        <a:rPr lang="en-IN" sz="1800" b="1" i="0" u="none" strike="noStrike" dirty="0">
                          <a:solidFill>
                            <a:srgbClr val="000000"/>
                          </a:solidFill>
                          <a:effectLst/>
                          <a:latin typeface="Calibri" panose="020F0502020204030204" pitchFamily="34" charset="0"/>
                        </a:rPr>
                        <a:t>language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800" b="1" i="0" u="none" strike="noStrike">
                          <a:solidFill>
                            <a:srgbClr val="000000"/>
                          </a:solidFill>
                          <a:effectLst/>
                          <a:latin typeface="Calibri" panose="020F0502020204030204" pitchFamily="34" charset="0"/>
                        </a:rPr>
                        <a:t>movie_count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6303373"/>
                  </a:ext>
                </a:extLst>
              </a:tr>
              <a:tr h="494131">
                <a:tc>
                  <a:txBody>
                    <a:bodyPr/>
                    <a:lstStyle/>
                    <a:p>
                      <a:pPr algn="ctr" fontAlgn="b"/>
                      <a:r>
                        <a:rPr lang="en-IN" sz="1800" b="0" i="0" u="none" strike="noStrike">
                          <a:solidFill>
                            <a:srgbClr val="000000"/>
                          </a:solidFill>
                          <a:effectLst/>
                          <a:latin typeface="Calibri" panose="020F0502020204030204" pitchFamily="34" charset="0"/>
                        </a:rPr>
                        <a:t>English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800" b="0" i="0" u="none" strike="noStrike" dirty="0">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0319516"/>
                  </a:ext>
                </a:extLst>
              </a:tr>
            </a:tbl>
          </a:graphicData>
        </a:graphic>
      </p:graphicFrame>
    </p:spTree>
    <p:extLst>
      <p:ext uri="{BB962C8B-B14F-4D97-AF65-F5344CB8AC3E}">
        <p14:creationId xmlns:p14="http://schemas.microsoft.com/office/powerpoint/2010/main" val="308489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803D-4F97-7F3B-90D4-A6E0F17B49FE}"/>
              </a:ext>
            </a:extLst>
          </p:cNvPr>
          <p:cNvSpPr>
            <a:spLocks noGrp="1"/>
          </p:cNvSpPr>
          <p:nvPr>
            <p:ph type="title"/>
          </p:nvPr>
        </p:nvSpPr>
        <p:spPr/>
        <p:txBody>
          <a:bodyPr>
            <a:normAutofit fontScale="90000"/>
          </a:bodyPr>
          <a:lstStyle/>
          <a:p>
            <a:r>
              <a:rPr lang="en-IN" sz="4400" dirty="0"/>
              <a:t>OUTCOME</a:t>
            </a:r>
            <a:br>
              <a:rPr lang="en-IN" sz="4400" dirty="0"/>
            </a:br>
            <a:endParaRPr lang="en-US" dirty="0"/>
          </a:p>
        </p:txBody>
      </p:sp>
      <p:sp>
        <p:nvSpPr>
          <p:cNvPr id="3" name="Content Placeholder 2">
            <a:extLst>
              <a:ext uri="{FF2B5EF4-FFF2-40B4-BE49-F238E27FC236}">
                <a16:creationId xmlns:a16="http://schemas.microsoft.com/office/drawing/2014/main" id="{4CA426DE-D5C9-C919-3FD2-924A81C412B7}"/>
              </a:ext>
            </a:extLst>
          </p:cNvPr>
          <p:cNvSpPr>
            <a:spLocks noGrp="1"/>
          </p:cNvSpPr>
          <p:nvPr>
            <p:ph idx="1"/>
          </p:nvPr>
        </p:nvSpPr>
        <p:spPr>
          <a:xfrm>
            <a:off x="1525588" y="1441938"/>
            <a:ext cx="10666412" cy="5509847"/>
          </a:xfrm>
        </p:spPr>
        <p:txBody>
          <a:bodyPr>
            <a:normAutofit fontScale="92500" lnSpcReduction="10000"/>
          </a:bodyPr>
          <a:lstStyle/>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Fetching actor details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the names, IDs, and last updated </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details of all actors in the movie collection.</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Names and counts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full names of actors, along with the counts of repeated first and last names.</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Movie count by ratings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the count of movies grouped by their ratings.</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Average rental rates by ratings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Calculate and display the average rental rates based on movie ratings.</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Replacement cost analysis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movie titles where the replacement cost is up to $9, between $15 and $20, and identify movies with the highest replacement cost and lowest rental cost.</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6.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Movie and actor count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List all movies with the number of actors associated with each movie.</a:t>
            </a:r>
          </a:p>
        </p:txBody>
      </p:sp>
    </p:spTree>
    <p:extLst>
      <p:ext uri="{BB962C8B-B14F-4D97-AF65-F5344CB8AC3E}">
        <p14:creationId xmlns:p14="http://schemas.microsoft.com/office/powerpoint/2010/main" val="2422061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803D-4F97-7F3B-90D4-A6E0F17B49FE}"/>
              </a:ext>
            </a:extLst>
          </p:cNvPr>
          <p:cNvSpPr>
            <a:spLocks noGrp="1"/>
          </p:cNvSpPr>
          <p:nvPr>
            <p:ph type="title"/>
          </p:nvPr>
        </p:nvSpPr>
        <p:spPr/>
        <p:txBody>
          <a:bodyPr>
            <a:normAutofit fontScale="90000"/>
          </a:bodyPr>
          <a:lstStyle/>
          <a:p>
            <a:r>
              <a:rPr lang="en-IN" sz="4400" dirty="0"/>
              <a:t>OUTCOME</a:t>
            </a:r>
            <a:br>
              <a:rPr lang="en-IN" sz="4400" dirty="0"/>
            </a:br>
            <a:endParaRPr lang="en-US" dirty="0"/>
          </a:p>
        </p:txBody>
      </p:sp>
      <p:sp>
        <p:nvSpPr>
          <p:cNvPr id="3" name="Content Placeholder 2">
            <a:extLst>
              <a:ext uri="{FF2B5EF4-FFF2-40B4-BE49-F238E27FC236}">
                <a16:creationId xmlns:a16="http://schemas.microsoft.com/office/drawing/2014/main" id="{4CA426DE-D5C9-C919-3FD2-924A81C412B7}"/>
              </a:ext>
            </a:extLst>
          </p:cNvPr>
          <p:cNvSpPr>
            <a:spLocks noGrp="1"/>
          </p:cNvSpPr>
          <p:nvPr>
            <p:ph idx="1"/>
          </p:nvPr>
        </p:nvSpPr>
        <p:spPr>
          <a:xfrm>
            <a:off x="1790968" y="1375778"/>
            <a:ext cx="10515600" cy="5482222"/>
          </a:xfrm>
        </p:spPr>
        <p:txBody>
          <a:bodyPr>
            <a:normAutofit fontScale="92500" lnSpcReduction="20000"/>
          </a:bodyPr>
          <a:lstStyle/>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7.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Popularity of 'K' and 'Q' movies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movie titles starting with the letters 'K' and 'Q' that have seen increased popularity.</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8.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Successful movie actors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the first names and last names of all actors who were part of the movie 'AGENT TRUMAN.'</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9.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Promoting family movies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Identify and display the names of movies in the 'children' category for promotional purposes.</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10.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Most frequently rented movies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Display the names of the most frequently rented movies in descending order to guide inventory management.</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11.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Analysis of cost and rental rate</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Calculate the number of movie categories where the average difference between replacement cost and rental rate is greater than $15.</a:t>
            </a:r>
          </a:p>
          <a:p>
            <a:pPr marL="0" indent="0">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12.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Genre movie count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Identify genre categories consisting of 60-70 movies, display their names, and the number of movies per genre, sorted by movie count.</a:t>
            </a:r>
          </a:p>
          <a:p>
            <a:pPr marL="0" indent="0">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378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06F5-FC1C-CB0F-6855-30F9328ADDD8}"/>
              </a:ext>
            </a:extLst>
          </p:cNvPr>
          <p:cNvSpPr>
            <a:spLocks noGrp="1"/>
          </p:cNvSpPr>
          <p:nvPr>
            <p:ph type="title"/>
          </p:nvPr>
        </p:nvSpPr>
        <p:spPr/>
        <p:txBody>
          <a:bodyPr>
            <a:normAutofit/>
          </a:bodyPr>
          <a:lstStyle/>
          <a:p>
            <a:r>
              <a:rPr lang="en-US" sz="6600" dirty="0"/>
              <a:t>Thank You</a:t>
            </a:r>
          </a:p>
        </p:txBody>
      </p:sp>
    </p:spTree>
    <p:extLst>
      <p:ext uri="{BB962C8B-B14F-4D97-AF65-F5344CB8AC3E}">
        <p14:creationId xmlns:p14="http://schemas.microsoft.com/office/powerpoint/2010/main" val="33492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85E-F096-74C5-25B0-4C5661825EFF}"/>
              </a:ext>
            </a:extLst>
          </p:cNvPr>
          <p:cNvSpPr>
            <a:spLocks noGrp="1"/>
          </p:cNvSpPr>
          <p:nvPr>
            <p:ph type="title"/>
          </p:nvPr>
        </p:nvSpPr>
        <p:spPr>
          <a:xfrm>
            <a:off x="1389184" y="2314452"/>
            <a:ext cx="10515600" cy="1325563"/>
          </a:xfrm>
        </p:spPr>
        <p:txBody>
          <a:bodyPr>
            <a:noAutofit/>
          </a:bodyPr>
          <a:lstStyle/>
          <a:p>
            <a:pPr algn="just"/>
            <a:r>
              <a:rPr lang="en-IN" sz="3200" dirty="0"/>
              <a:t>1. The Sakila rental store management wants to know the names of all the actors in their movie collection. Display the first names, last names, actor IDs, and the details of the last updated column.</a:t>
            </a:r>
            <a:endParaRPr lang="en-US" sz="2400" dirty="0"/>
          </a:p>
        </p:txBody>
      </p:sp>
    </p:spTree>
    <p:extLst>
      <p:ext uri="{BB962C8B-B14F-4D97-AF65-F5344CB8AC3E}">
        <p14:creationId xmlns:p14="http://schemas.microsoft.com/office/powerpoint/2010/main" val="266819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4685-4A98-0F8C-5569-8D7A50A15F4C}"/>
              </a:ext>
            </a:extLst>
          </p:cNvPr>
          <p:cNvSpPr>
            <a:spLocks noGrp="1"/>
          </p:cNvSpPr>
          <p:nvPr>
            <p:ph idx="1"/>
          </p:nvPr>
        </p:nvSpPr>
        <p:spPr>
          <a:xfrm>
            <a:off x="838200" y="1825625"/>
            <a:ext cx="6522720" cy="4351338"/>
          </a:xfrm>
        </p:spPr>
        <p:txBody>
          <a:bodyPr>
            <a:normAutofit/>
          </a:bodyPr>
          <a:lstStyle/>
          <a:p>
            <a:pPr algn="just"/>
            <a:r>
              <a:rPr lang="en-US" sz="2800" b="1" dirty="0"/>
              <a:t>Method</a:t>
            </a:r>
            <a:r>
              <a:rPr lang="en-US" sz="2800" dirty="0"/>
              <a:t> - Select function  </a:t>
            </a:r>
          </a:p>
          <a:p>
            <a:pPr algn="just"/>
            <a:endParaRPr lang="en-US" sz="2800" dirty="0"/>
          </a:p>
          <a:p>
            <a:pPr algn="just"/>
            <a:r>
              <a:rPr lang="en-IN" sz="2800" dirty="0"/>
              <a:t>Summary - Display all the data of first names, last names, actor IDs, and the details of the last updated column to know Sakila rental store management of all the actors in their movie collection</a:t>
            </a:r>
            <a:endParaRPr lang="en-US" sz="2800" dirty="0"/>
          </a:p>
          <a:p>
            <a:pPr algn="just"/>
            <a:endParaRPr lang="en-US" sz="2800" dirty="0"/>
          </a:p>
          <a:p>
            <a:pPr algn="just"/>
            <a:endParaRPr lang="en-US" sz="2800" dirty="0"/>
          </a:p>
          <a:p>
            <a:pPr algn="just"/>
            <a:endParaRPr lang="en-US" sz="2800" dirty="0"/>
          </a:p>
        </p:txBody>
      </p:sp>
      <p:graphicFrame>
        <p:nvGraphicFramePr>
          <p:cNvPr id="6" name="Table 5">
            <a:extLst>
              <a:ext uri="{FF2B5EF4-FFF2-40B4-BE49-F238E27FC236}">
                <a16:creationId xmlns:a16="http://schemas.microsoft.com/office/drawing/2014/main" id="{47976925-B655-A193-3264-67731EAC2548}"/>
              </a:ext>
            </a:extLst>
          </p:cNvPr>
          <p:cNvGraphicFramePr>
            <a:graphicFrameLocks noGrp="1"/>
          </p:cNvGraphicFramePr>
          <p:nvPr>
            <p:extLst>
              <p:ext uri="{D42A27DB-BD31-4B8C-83A1-F6EECF244321}">
                <p14:modId xmlns:p14="http://schemas.microsoft.com/office/powerpoint/2010/main" val="3115883355"/>
              </p:ext>
            </p:extLst>
          </p:nvPr>
        </p:nvGraphicFramePr>
        <p:xfrm>
          <a:off x="7360920" y="1341119"/>
          <a:ext cx="4602481" cy="4835840"/>
        </p:xfrm>
        <a:graphic>
          <a:graphicData uri="http://schemas.openxmlformats.org/drawingml/2006/table">
            <a:tbl>
              <a:tblPr/>
              <a:tblGrid>
                <a:gridCol w="1216656">
                  <a:extLst>
                    <a:ext uri="{9D8B030D-6E8A-4147-A177-3AD203B41FA5}">
                      <a16:colId xmlns:a16="http://schemas.microsoft.com/office/drawing/2014/main" val="1848475399"/>
                    </a:ext>
                  </a:extLst>
                </a:gridCol>
                <a:gridCol w="1392750">
                  <a:extLst>
                    <a:ext uri="{9D8B030D-6E8A-4147-A177-3AD203B41FA5}">
                      <a16:colId xmlns:a16="http://schemas.microsoft.com/office/drawing/2014/main" val="1993064236"/>
                    </a:ext>
                  </a:extLst>
                </a:gridCol>
                <a:gridCol w="756407">
                  <a:extLst>
                    <a:ext uri="{9D8B030D-6E8A-4147-A177-3AD203B41FA5}">
                      <a16:colId xmlns:a16="http://schemas.microsoft.com/office/drawing/2014/main" val="1280675984"/>
                    </a:ext>
                  </a:extLst>
                </a:gridCol>
                <a:gridCol w="1236668">
                  <a:extLst>
                    <a:ext uri="{9D8B030D-6E8A-4147-A177-3AD203B41FA5}">
                      <a16:colId xmlns:a16="http://schemas.microsoft.com/office/drawing/2014/main" val="1077284313"/>
                    </a:ext>
                  </a:extLst>
                </a:gridCol>
              </a:tblGrid>
              <a:tr h="302240">
                <a:tc>
                  <a:txBody>
                    <a:bodyPr/>
                    <a:lstStyle/>
                    <a:p>
                      <a:pPr algn="ctr" fontAlgn="b"/>
                      <a:r>
                        <a:rPr lang="en-IN" sz="1600" b="1" i="0" u="none" strike="noStrike">
                          <a:solidFill>
                            <a:srgbClr val="000000"/>
                          </a:solidFill>
                          <a:effectLst/>
                          <a:latin typeface="Calibri" panose="020F0502020204030204" pitchFamily="34" charset="0"/>
                        </a:rPr>
                        <a:t>first_name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1600" b="1" i="0" u="none" strike="noStrike">
                          <a:solidFill>
                            <a:srgbClr val="000000"/>
                          </a:solidFill>
                          <a:effectLst/>
                          <a:latin typeface="Calibri" panose="020F0502020204030204" pitchFamily="34" charset="0"/>
                        </a:rPr>
                        <a:t>last_name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1600" b="1" i="0" u="none" strike="noStrike">
                          <a:solidFill>
                            <a:srgbClr val="000000"/>
                          </a:solidFill>
                          <a:effectLst/>
                          <a:latin typeface="Calibri" panose="020F0502020204030204" pitchFamily="34" charset="0"/>
                        </a:rPr>
                        <a:t>actor_id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1600" b="1" i="0" u="none" strike="noStrike">
                          <a:solidFill>
                            <a:srgbClr val="000000"/>
                          </a:solidFill>
                          <a:effectLst/>
                          <a:latin typeface="Calibri" panose="020F0502020204030204" pitchFamily="34" charset="0"/>
                        </a:rPr>
                        <a:t>last_update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58181675"/>
                  </a:ext>
                </a:extLst>
              </a:tr>
              <a:tr h="302240">
                <a:tc>
                  <a:txBody>
                    <a:bodyPr/>
                    <a:lstStyle/>
                    <a:p>
                      <a:pPr algn="ctr" fontAlgn="b"/>
                      <a:r>
                        <a:rPr lang="en-IN" sz="1600" b="0" i="0" u="none" strike="noStrike">
                          <a:solidFill>
                            <a:srgbClr val="000000"/>
                          </a:solidFill>
                          <a:effectLst/>
                          <a:latin typeface="Calibri" panose="020F0502020204030204" pitchFamily="34" charset="0"/>
                        </a:rPr>
                        <a:t>PENELOPE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GUINESS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71977365"/>
                  </a:ext>
                </a:extLst>
              </a:tr>
              <a:tr h="302240">
                <a:tc>
                  <a:txBody>
                    <a:bodyPr/>
                    <a:lstStyle/>
                    <a:p>
                      <a:pPr algn="ctr" fontAlgn="b"/>
                      <a:r>
                        <a:rPr lang="en-IN" sz="1600" b="0" i="0" u="none" strike="noStrike">
                          <a:solidFill>
                            <a:srgbClr val="000000"/>
                          </a:solidFill>
                          <a:effectLst/>
                          <a:latin typeface="Calibri" panose="020F0502020204030204" pitchFamily="34" charset="0"/>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WAHLBERG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02685405"/>
                  </a:ext>
                </a:extLst>
              </a:tr>
              <a:tr h="302240">
                <a:tc>
                  <a:txBody>
                    <a:bodyPr/>
                    <a:lstStyle/>
                    <a:p>
                      <a:pPr algn="ctr" fontAlgn="b"/>
                      <a:r>
                        <a:rPr lang="en-IN" sz="1600" b="0" i="0" u="none" strike="noStrike">
                          <a:solidFill>
                            <a:srgbClr val="000000"/>
                          </a:solidFill>
                          <a:effectLst/>
                          <a:latin typeface="Calibri" panose="020F0502020204030204" pitchFamily="34" charset="0"/>
                        </a:rPr>
                        <a: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CHASE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13757527"/>
                  </a:ext>
                </a:extLst>
              </a:tr>
              <a:tr h="302240">
                <a:tc>
                  <a:txBody>
                    <a:bodyPr/>
                    <a:lstStyle/>
                    <a:p>
                      <a:pPr algn="ctr" fontAlgn="b"/>
                      <a:r>
                        <a:rPr lang="en-IN" sz="1600" b="0" i="0" u="none" strike="noStrike">
                          <a:solidFill>
                            <a:srgbClr val="000000"/>
                          </a:solidFill>
                          <a:effectLst/>
                          <a:latin typeface="Calibri" panose="020F0502020204030204" pitchFamily="34" charset="0"/>
                        </a:rPr>
                        <a:t>JENNIFER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DAVIS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49672295"/>
                  </a:ext>
                </a:extLst>
              </a:tr>
              <a:tr h="302240">
                <a:tc>
                  <a:txBody>
                    <a:bodyPr/>
                    <a:lstStyle/>
                    <a:p>
                      <a:pPr algn="ctr" fontAlgn="b"/>
                      <a:r>
                        <a:rPr lang="en-IN" sz="1600" b="0" i="0" u="none" strike="noStrike">
                          <a:solidFill>
                            <a:srgbClr val="000000"/>
                          </a:solidFill>
                          <a:effectLst/>
                          <a:latin typeface="Calibri" panose="020F0502020204030204" pitchFamily="34" charset="0"/>
                        </a:rPr>
                        <a:t>JOHNNY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LOLLOBRIGIDA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98707661"/>
                  </a:ext>
                </a:extLst>
              </a:tr>
              <a:tr h="302240">
                <a:tc>
                  <a:txBody>
                    <a:bodyPr/>
                    <a:lstStyle/>
                    <a:p>
                      <a:pPr algn="ctr" fontAlgn="b"/>
                      <a:r>
                        <a:rPr lang="en-IN" sz="1600" b="0" i="0" u="none" strike="noStrike">
                          <a:solidFill>
                            <a:srgbClr val="000000"/>
                          </a:solidFill>
                          <a:effectLst/>
                          <a:latin typeface="Calibri" panose="020F0502020204030204" pitchFamily="34" charset="0"/>
                        </a:rPr>
                        <a:t>BETTE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NICHOLSON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657506276"/>
                  </a:ext>
                </a:extLst>
              </a:tr>
              <a:tr h="302240">
                <a:tc>
                  <a:txBody>
                    <a:bodyPr/>
                    <a:lstStyle/>
                    <a:p>
                      <a:pPr algn="ctr" fontAlgn="b"/>
                      <a:r>
                        <a:rPr lang="en-IN" sz="1600" b="0" i="0" u="none" strike="noStrike">
                          <a:solidFill>
                            <a:srgbClr val="000000"/>
                          </a:solidFill>
                          <a:effectLst/>
                          <a:latin typeface="Calibri" panose="020F0502020204030204" pitchFamily="34" charset="0"/>
                        </a:rPr>
                        <a:t>GRACE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MOSTEL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88447435"/>
                  </a:ext>
                </a:extLst>
              </a:tr>
              <a:tr h="302240">
                <a:tc>
                  <a:txBody>
                    <a:bodyPr/>
                    <a:lstStyle/>
                    <a:p>
                      <a:pPr algn="ctr" fontAlgn="b"/>
                      <a:r>
                        <a:rPr lang="en-IN" sz="1600" b="0" i="0" u="none" strike="noStrike">
                          <a:solidFill>
                            <a:srgbClr val="000000"/>
                          </a:solidFill>
                          <a:effectLst/>
                          <a:latin typeface="Calibri" panose="020F0502020204030204" pitchFamily="34" charset="0"/>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JOHANSSON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69702413"/>
                  </a:ext>
                </a:extLst>
              </a:tr>
              <a:tr h="302240">
                <a:tc>
                  <a:txBody>
                    <a:bodyPr/>
                    <a:lstStyle/>
                    <a:p>
                      <a:pPr algn="ctr" fontAlgn="b"/>
                      <a:r>
                        <a:rPr lang="en-IN" sz="1600" b="0" i="0" u="none" strike="noStrike">
                          <a:solidFill>
                            <a:srgbClr val="000000"/>
                          </a:solidFill>
                          <a:effectLst/>
                          <a:latin typeface="Calibri" panose="020F0502020204030204" pitchFamily="34" charset="0"/>
                        </a:rPr>
                        <a:t>JOE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SWANK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235925998"/>
                  </a:ext>
                </a:extLst>
              </a:tr>
              <a:tr h="302240">
                <a:tc>
                  <a:txBody>
                    <a:bodyPr/>
                    <a:lstStyle/>
                    <a:p>
                      <a:pPr algn="ctr" fontAlgn="b"/>
                      <a:r>
                        <a:rPr lang="en-IN" sz="1600" b="0" i="0" u="none" strike="noStrike" dirty="0">
                          <a:solidFill>
                            <a:srgbClr val="000000"/>
                          </a:solidFill>
                          <a:effectLst/>
                          <a:latin typeface="Calibri" panose="020F0502020204030204" pitchFamily="34" charset="0"/>
                        </a:rPr>
                        <a:t>CHRISTIAN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GABLE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64654200"/>
                  </a:ext>
                </a:extLst>
              </a:tr>
              <a:tr h="302240">
                <a:tc>
                  <a:txBody>
                    <a:bodyPr/>
                    <a:lstStyle/>
                    <a:p>
                      <a:pPr algn="ctr" fontAlgn="b"/>
                      <a:r>
                        <a:rPr lang="en-IN" sz="1600" b="0" i="0" u="none" strike="noStrike">
                          <a:solidFill>
                            <a:srgbClr val="000000"/>
                          </a:solidFill>
                          <a:effectLst/>
                          <a:latin typeface="Calibri" panose="020F0502020204030204" pitchFamily="34" charset="0"/>
                        </a:rPr>
                        <a:t>ZERO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CAGE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26989736"/>
                  </a:ext>
                </a:extLst>
              </a:tr>
              <a:tr h="302240">
                <a:tc>
                  <a:txBody>
                    <a:bodyPr/>
                    <a:lstStyle/>
                    <a:p>
                      <a:pPr algn="ctr" fontAlgn="b"/>
                      <a:r>
                        <a:rPr lang="en-IN" sz="1600" b="0" i="0" u="none" strike="noStrike">
                          <a:solidFill>
                            <a:srgbClr val="000000"/>
                          </a:solidFill>
                          <a:effectLst/>
                          <a:latin typeface="Calibri" panose="020F0502020204030204" pitchFamily="34" charset="0"/>
                        </a:rPr>
                        <a:t>KARL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BERRY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12083590"/>
                  </a:ext>
                </a:extLst>
              </a:tr>
              <a:tr h="302240">
                <a:tc>
                  <a:txBody>
                    <a:bodyPr/>
                    <a:lstStyle/>
                    <a:p>
                      <a:pPr algn="ctr" fontAlgn="b"/>
                      <a:r>
                        <a:rPr lang="en-IN" sz="1600" b="0" i="0" u="none" strike="noStrike">
                          <a:solidFill>
                            <a:srgbClr val="000000"/>
                          </a:solidFill>
                          <a:effectLst/>
                          <a:latin typeface="Calibri" panose="020F0502020204030204" pitchFamily="34" charset="0"/>
                        </a:rPr>
                        <a:t>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WOOD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43405177"/>
                  </a:ext>
                </a:extLst>
              </a:tr>
              <a:tr h="302240">
                <a:tc>
                  <a:txBody>
                    <a:bodyPr/>
                    <a:lstStyle/>
                    <a:p>
                      <a:pPr algn="ctr" fontAlgn="b"/>
                      <a:r>
                        <a:rPr lang="en-IN" sz="1600" b="0" i="0" u="none" strike="noStrike">
                          <a:solidFill>
                            <a:srgbClr val="000000"/>
                          </a:solidFill>
                          <a:effectLst/>
                          <a:latin typeface="Calibri" panose="020F0502020204030204" pitchFamily="34" charset="0"/>
                        </a:rPr>
                        <a:t>VIVIEN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BERGEN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22395513"/>
                  </a:ext>
                </a:extLst>
              </a:tr>
              <a:tr h="302240">
                <a:tc>
                  <a:txBody>
                    <a:bodyPr/>
                    <a:lstStyle/>
                    <a:p>
                      <a:pPr algn="ctr" fontAlgn="b"/>
                      <a:r>
                        <a:rPr lang="en-IN" sz="1600" b="0" i="0" u="none" strike="noStrike">
                          <a:solidFill>
                            <a:srgbClr val="000000"/>
                          </a:solidFill>
                          <a:effectLst/>
                          <a:latin typeface="Calibri" panose="020F0502020204030204" pitchFamily="34" charset="0"/>
                        </a:rPr>
                        <a:t>CUBA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OLIVIER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600" b="0" i="0" u="none" strike="noStrike" dirty="0">
                          <a:solidFill>
                            <a:srgbClr val="000000"/>
                          </a:solidFill>
                          <a:effectLst/>
                          <a:latin typeface="Calibri" panose="020F0502020204030204" pitchFamily="34" charset="0"/>
                        </a:rPr>
                        <a:t>15/02/06 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68047989"/>
                  </a:ext>
                </a:extLst>
              </a:tr>
            </a:tbl>
          </a:graphicData>
        </a:graphic>
      </p:graphicFrame>
    </p:spTree>
    <p:extLst>
      <p:ext uri="{BB962C8B-B14F-4D97-AF65-F5344CB8AC3E}">
        <p14:creationId xmlns:p14="http://schemas.microsoft.com/office/powerpoint/2010/main" val="31381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EFB3-781C-9D78-FDB5-3FAE07A65BC1}"/>
              </a:ext>
            </a:extLst>
          </p:cNvPr>
          <p:cNvSpPr>
            <a:spLocks noGrp="1"/>
          </p:cNvSpPr>
          <p:nvPr>
            <p:ph type="title"/>
          </p:nvPr>
        </p:nvSpPr>
        <p:spPr>
          <a:xfrm>
            <a:off x="1887415" y="952451"/>
            <a:ext cx="9929446" cy="4744965"/>
          </a:xfrm>
        </p:spPr>
        <p:txBody>
          <a:bodyPr>
            <a:noAutofit/>
          </a:bodyPr>
          <a:lstStyle/>
          <a:p>
            <a:pPr algn="just"/>
            <a:r>
              <a:rPr lang="en-IN" sz="3200" dirty="0"/>
              <a:t>2. Many actors have adopted attractive screen names, mostly at the behest of producers and directors.</a:t>
            </a:r>
            <a:br>
              <a:rPr lang="en-IN" sz="3200" dirty="0"/>
            </a:br>
            <a:r>
              <a:rPr lang="en-IN" sz="3200" dirty="0"/>
              <a:t> The management wants to know the following:</a:t>
            </a:r>
            <a:br>
              <a:rPr lang="en-IN" sz="3200" dirty="0"/>
            </a:br>
            <a:r>
              <a:rPr lang="en-IN" sz="3200" dirty="0"/>
              <a:t>A. Display the full names of all actors.</a:t>
            </a:r>
            <a:br>
              <a:rPr lang="en-IN" sz="3200" dirty="0"/>
            </a:br>
            <a:r>
              <a:rPr lang="en-IN" sz="3200" dirty="0"/>
              <a:t>B. Display the first names of actors along with the count of repeated first names.</a:t>
            </a:r>
            <a:br>
              <a:rPr lang="en-IN" sz="3200" dirty="0"/>
            </a:br>
            <a:r>
              <a:rPr lang="en-IN" sz="3200" dirty="0"/>
              <a:t>C. Display the last name of actors along with the count of repeated last names</a:t>
            </a:r>
            <a:endParaRPr lang="en-US" sz="2400" dirty="0"/>
          </a:p>
        </p:txBody>
      </p:sp>
    </p:spTree>
    <p:extLst>
      <p:ext uri="{BB962C8B-B14F-4D97-AF65-F5344CB8AC3E}">
        <p14:creationId xmlns:p14="http://schemas.microsoft.com/office/powerpoint/2010/main" val="65777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0742F-A736-92DE-8D38-2D930487701D}"/>
              </a:ext>
            </a:extLst>
          </p:cNvPr>
          <p:cNvSpPr>
            <a:spLocks noGrp="1"/>
          </p:cNvSpPr>
          <p:nvPr>
            <p:ph idx="1"/>
          </p:nvPr>
        </p:nvSpPr>
        <p:spPr>
          <a:xfrm>
            <a:off x="1127760" y="1346151"/>
            <a:ext cx="4968240" cy="4351338"/>
          </a:xfrm>
        </p:spPr>
        <p:txBody>
          <a:bodyPr>
            <a:noAutofit/>
          </a:bodyPr>
          <a:lstStyle/>
          <a:p>
            <a:pPr marL="139700" indent="0" algn="just">
              <a:buNone/>
            </a:pPr>
            <a:r>
              <a:rPr lang="en-US" sz="2000" b="1" dirty="0"/>
              <a:t>A. Method</a:t>
            </a:r>
            <a:r>
              <a:rPr lang="en-US" sz="2000" dirty="0"/>
              <a:t> – Used </a:t>
            </a:r>
            <a:r>
              <a:rPr lang="en-US" sz="2000" dirty="0" err="1"/>
              <a:t>concat</a:t>
            </a:r>
            <a:r>
              <a:rPr lang="en-US" sz="2000" dirty="0"/>
              <a:t>  function</a:t>
            </a:r>
          </a:p>
          <a:p>
            <a:pPr marL="139700" indent="0" algn="just">
              <a:buNone/>
            </a:pPr>
            <a:r>
              <a:rPr lang="en-IN" sz="2000" b="1" dirty="0"/>
              <a:t>Summary</a:t>
            </a:r>
            <a:r>
              <a:rPr lang="en-IN" sz="2000" dirty="0"/>
              <a:t> - </a:t>
            </a:r>
            <a:r>
              <a:rPr lang="en-US" sz="2000" dirty="0"/>
              <a:t>Display the full names of all actors</a:t>
            </a:r>
          </a:p>
          <a:p>
            <a:pPr marL="0" indent="0" algn="just">
              <a:buNone/>
            </a:pPr>
            <a:r>
              <a:rPr lang="en-US" sz="2000" b="1" dirty="0"/>
              <a:t>B. Method </a:t>
            </a:r>
            <a:r>
              <a:rPr lang="en-US" sz="2000" dirty="0"/>
              <a:t>– Count function and  group by function</a:t>
            </a:r>
          </a:p>
          <a:p>
            <a:pPr marL="0" indent="0" algn="just">
              <a:buNone/>
            </a:pPr>
            <a:r>
              <a:rPr lang="en-IN" sz="2000" b="1" dirty="0"/>
              <a:t>Summary </a:t>
            </a:r>
            <a:r>
              <a:rPr lang="en-IN" sz="2000" dirty="0"/>
              <a:t>- </a:t>
            </a:r>
            <a:r>
              <a:rPr lang="en-US" sz="2000" dirty="0"/>
              <a:t>Display the first names of actors along with the count of repeated first names.</a:t>
            </a:r>
          </a:p>
          <a:p>
            <a:pPr marL="0" indent="0" algn="just">
              <a:buNone/>
            </a:pPr>
            <a:r>
              <a:rPr lang="en-US" sz="2000" b="1" dirty="0"/>
              <a:t>C. Method</a:t>
            </a:r>
            <a:r>
              <a:rPr lang="en-US" sz="2000" dirty="0"/>
              <a:t> – Count function and  group by function</a:t>
            </a:r>
          </a:p>
          <a:p>
            <a:pPr marL="0" indent="0" algn="just">
              <a:buNone/>
            </a:pPr>
            <a:r>
              <a:rPr lang="en-IN" sz="2000" b="1" dirty="0"/>
              <a:t>Summary </a:t>
            </a:r>
            <a:r>
              <a:rPr lang="en-IN" sz="2000" dirty="0"/>
              <a:t>- </a:t>
            </a:r>
            <a:r>
              <a:rPr lang="en-US" sz="2000" dirty="0"/>
              <a:t>Display the last name of actors along with the count of repeated last names.</a:t>
            </a:r>
          </a:p>
          <a:p>
            <a:pPr algn="just"/>
            <a:endParaRPr lang="en-US" sz="2000" dirty="0"/>
          </a:p>
          <a:p>
            <a:pPr algn="just"/>
            <a:endParaRPr lang="en-US" sz="2000" dirty="0"/>
          </a:p>
        </p:txBody>
      </p:sp>
      <p:graphicFrame>
        <p:nvGraphicFramePr>
          <p:cNvPr id="4" name="Table 3">
            <a:extLst>
              <a:ext uri="{FF2B5EF4-FFF2-40B4-BE49-F238E27FC236}">
                <a16:creationId xmlns:a16="http://schemas.microsoft.com/office/drawing/2014/main" id="{5D6DD97A-2106-40E0-1C7E-3D78B9889C75}"/>
              </a:ext>
            </a:extLst>
          </p:cNvPr>
          <p:cNvGraphicFramePr>
            <a:graphicFrameLocks noGrp="1"/>
          </p:cNvGraphicFramePr>
          <p:nvPr>
            <p:extLst>
              <p:ext uri="{D42A27DB-BD31-4B8C-83A1-F6EECF244321}">
                <p14:modId xmlns:p14="http://schemas.microsoft.com/office/powerpoint/2010/main" val="529429523"/>
              </p:ext>
            </p:extLst>
          </p:nvPr>
        </p:nvGraphicFramePr>
        <p:xfrm>
          <a:off x="9418320" y="356869"/>
          <a:ext cx="2565402" cy="2813052"/>
        </p:xfrm>
        <a:graphic>
          <a:graphicData uri="http://schemas.openxmlformats.org/drawingml/2006/table">
            <a:tbl>
              <a:tblPr/>
              <a:tblGrid>
                <a:gridCol w="1351615">
                  <a:extLst>
                    <a:ext uri="{9D8B030D-6E8A-4147-A177-3AD203B41FA5}">
                      <a16:colId xmlns:a16="http://schemas.microsoft.com/office/drawing/2014/main" val="223262979"/>
                    </a:ext>
                  </a:extLst>
                </a:gridCol>
                <a:gridCol w="1213787">
                  <a:extLst>
                    <a:ext uri="{9D8B030D-6E8A-4147-A177-3AD203B41FA5}">
                      <a16:colId xmlns:a16="http://schemas.microsoft.com/office/drawing/2014/main" val="3909025096"/>
                    </a:ext>
                  </a:extLst>
                </a:gridCol>
              </a:tblGrid>
              <a:tr h="255732">
                <a:tc>
                  <a:txBody>
                    <a:bodyPr/>
                    <a:lstStyle/>
                    <a:p>
                      <a:pPr algn="ctr" fontAlgn="b"/>
                      <a:r>
                        <a:rPr lang="en-IN" sz="1600" b="1" i="0" u="none" strike="noStrike">
                          <a:solidFill>
                            <a:srgbClr val="000000"/>
                          </a:solidFill>
                          <a:effectLst/>
                          <a:latin typeface="Calibri" panose="020F0502020204030204" pitchFamily="34" charset="0"/>
                        </a:rPr>
                        <a:t>first_name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1600" b="1" i="0" u="none" strike="noStrike">
                          <a:solidFill>
                            <a:srgbClr val="000000"/>
                          </a:solidFill>
                          <a:effectLst/>
                          <a:latin typeface="Calibri" panose="020F0502020204030204" pitchFamily="34" charset="0"/>
                        </a:rPr>
                        <a:t>name_count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62931423"/>
                  </a:ext>
                </a:extLst>
              </a:tr>
              <a:tr h="255732">
                <a:tc>
                  <a:txBody>
                    <a:bodyPr/>
                    <a:lstStyle/>
                    <a:p>
                      <a:pPr algn="ctr" fontAlgn="b"/>
                      <a:r>
                        <a:rPr lang="en-IN" sz="1600" b="0" i="0" u="none" strike="noStrike">
                          <a:solidFill>
                            <a:srgbClr val="000000"/>
                          </a:solidFill>
                          <a:effectLst/>
                          <a:latin typeface="Calibri" panose="020F0502020204030204" pitchFamily="34" charset="0"/>
                        </a:rPr>
                        <a:t>PENELOPE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5669442"/>
                  </a:ext>
                </a:extLst>
              </a:tr>
              <a:tr h="255732">
                <a:tc>
                  <a:txBody>
                    <a:bodyPr/>
                    <a:lstStyle/>
                    <a:p>
                      <a:pPr algn="ctr" fontAlgn="b"/>
                      <a:r>
                        <a:rPr lang="en-IN" sz="1600" b="0" i="0" u="none" strike="noStrike">
                          <a:solidFill>
                            <a:srgbClr val="000000"/>
                          </a:solidFill>
                          <a:effectLst/>
                          <a:latin typeface="Calibri" panose="020F0502020204030204" pitchFamily="34" charset="0"/>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3741127"/>
                  </a:ext>
                </a:extLst>
              </a:tr>
              <a:tr h="255732">
                <a:tc>
                  <a:txBody>
                    <a:bodyPr/>
                    <a:lstStyle/>
                    <a:p>
                      <a:pPr algn="ctr" fontAlgn="b"/>
                      <a:r>
                        <a:rPr lang="en-IN" sz="1600" b="0" i="0" u="none" strike="noStrike">
                          <a:solidFill>
                            <a:srgbClr val="000000"/>
                          </a:solidFill>
                          <a:effectLst/>
                          <a:latin typeface="Calibri" panose="020F0502020204030204" pitchFamily="34" charset="0"/>
                        </a:rPr>
                        <a: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002098"/>
                  </a:ext>
                </a:extLst>
              </a:tr>
              <a:tr h="255732">
                <a:tc>
                  <a:txBody>
                    <a:bodyPr/>
                    <a:lstStyle/>
                    <a:p>
                      <a:pPr algn="ctr" fontAlgn="b"/>
                      <a:r>
                        <a:rPr lang="en-IN" sz="1600" b="0" i="0" u="none" strike="noStrike" dirty="0">
                          <a:solidFill>
                            <a:srgbClr val="000000"/>
                          </a:solidFill>
                          <a:effectLst/>
                          <a:latin typeface="Calibri" panose="020F0502020204030204" pitchFamily="34" charset="0"/>
                        </a:rPr>
                        <a:t>JENNIFER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1702699"/>
                  </a:ext>
                </a:extLst>
              </a:tr>
              <a:tr h="255732">
                <a:tc>
                  <a:txBody>
                    <a:bodyPr/>
                    <a:lstStyle/>
                    <a:p>
                      <a:pPr algn="ctr" fontAlgn="b"/>
                      <a:r>
                        <a:rPr lang="en-IN" sz="1600" b="0" i="0" u="none" strike="noStrike">
                          <a:solidFill>
                            <a:srgbClr val="000000"/>
                          </a:solidFill>
                          <a:effectLst/>
                          <a:latin typeface="Calibri" panose="020F0502020204030204" pitchFamily="34" charset="0"/>
                        </a:rPr>
                        <a:t>JOHNNY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7607324"/>
                  </a:ext>
                </a:extLst>
              </a:tr>
              <a:tr h="255732">
                <a:tc>
                  <a:txBody>
                    <a:bodyPr/>
                    <a:lstStyle/>
                    <a:p>
                      <a:pPr algn="ctr" fontAlgn="b"/>
                      <a:r>
                        <a:rPr lang="en-IN" sz="1600" b="0" i="0" u="none" strike="noStrike">
                          <a:solidFill>
                            <a:srgbClr val="000000"/>
                          </a:solidFill>
                          <a:effectLst/>
                          <a:latin typeface="Calibri" panose="020F0502020204030204" pitchFamily="34" charset="0"/>
                        </a:rPr>
                        <a:t>BETTE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21077"/>
                  </a:ext>
                </a:extLst>
              </a:tr>
              <a:tr h="255732">
                <a:tc>
                  <a:txBody>
                    <a:bodyPr/>
                    <a:lstStyle/>
                    <a:p>
                      <a:pPr algn="ctr" fontAlgn="b"/>
                      <a:r>
                        <a:rPr lang="en-IN" sz="1600" b="0" i="0" u="none" strike="noStrike">
                          <a:solidFill>
                            <a:srgbClr val="000000"/>
                          </a:solidFill>
                          <a:effectLst/>
                          <a:latin typeface="Calibri" panose="020F0502020204030204" pitchFamily="34" charset="0"/>
                        </a:rPr>
                        <a:t>GRACE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7981091"/>
                  </a:ext>
                </a:extLst>
              </a:tr>
              <a:tr h="255732">
                <a:tc>
                  <a:txBody>
                    <a:bodyPr/>
                    <a:lstStyle/>
                    <a:p>
                      <a:pPr algn="ctr" fontAlgn="b"/>
                      <a:r>
                        <a:rPr lang="en-IN" sz="1600" b="0" i="0" u="none" strike="noStrike">
                          <a:solidFill>
                            <a:srgbClr val="000000"/>
                          </a:solidFill>
                          <a:effectLst/>
                          <a:latin typeface="Calibri" panose="020F0502020204030204" pitchFamily="34" charset="0"/>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78255018"/>
                  </a:ext>
                </a:extLst>
              </a:tr>
              <a:tr h="255732">
                <a:tc>
                  <a:txBody>
                    <a:bodyPr/>
                    <a:lstStyle/>
                    <a:p>
                      <a:pPr algn="ctr" fontAlgn="b"/>
                      <a:r>
                        <a:rPr lang="en-IN" sz="1600" b="0" i="0" u="none" strike="noStrike">
                          <a:solidFill>
                            <a:srgbClr val="000000"/>
                          </a:solidFill>
                          <a:effectLst/>
                          <a:latin typeface="Calibri" panose="020F0502020204030204" pitchFamily="34" charset="0"/>
                        </a:rPr>
                        <a:t>JOE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77034014"/>
                  </a:ext>
                </a:extLst>
              </a:tr>
              <a:tr h="255732">
                <a:tc>
                  <a:txBody>
                    <a:bodyPr/>
                    <a:lstStyle/>
                    <a:p>
                      <a:pPr algn="ctr" fontAlgn="b"/>
                      <a:r>
                        <a:rPr lang="en-IN" sz="1600" b="0" i="0" u="none" strike="noStrike">
                          <a:solidFill>
                            <a:srgbClr val="000000"/>
                          </a:solidFill>
                          <a:effectLst/>
                          <a:latin typeface="Calibri" panose="020F0502020204030204" pitchFamily="34" charset="0"/>
                        </a:rPr>
                        <a:t>CHRISTIAN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203087"/>
                  </a:ext>
                </a:extLst>
              </a:tr>
            </a:tbl>
          </a:graphicData>
        </a:graphic>
      </p:graphicFrame>
      <p:graphicFrame>
        <p:nvGraphicFramePr>
          <p:cNvPr id="5" name="Table 4">
            <a:extLst>
              <a:ext uri="{FF2B5EF4-FFF2-40B4-BE49-F238E27FC236}">
                <a16:creationId xmlns:a16="http://schemas.microsoft.com/office/drawing/2014/main" id="{7CDF5E49-98F4-BD91-55EC-E984FE8AAAF3}"/>
              </a:ext>
            </a:extLst>
          </p:cNvPr>
          <p:cNvGraphicFramePr>
            <a:graphicFrameLocks noGrp="1"/>
          </p:cNvGraphicFramePr>
          <p:nvPr>
            <p:extLst>
              <p:ext uri="{D42A27DB-BD31-4B8C-83A1-F6EECF244321}">
                <p14:modId xmlns:p14="http://schemas.microsoft.com/office/powerpoint/2010/main" val="2624973122"/>
              </p:ext>
            </p:extLst>
          </p:nvPr>
        </p:nvGraphicFramePr>
        <p:xfrm>
          <a:off x="7833360" y="3428999"/>
          <a:ext cx="3002280" cy="3072135"/>
        </p:xfrm>
        <a:graphic>
          <a:graphicData uri="http://schemas.openxmlformats.org/drawingml/2006/table">
            <a:tbl>
              <a:tblPr/>
              <a:tblGrid>
                <a:gridCol w="1682437">
                  <a:extLst>
                    <a:ext uri="{9D8B030D-6E8A-4147-A177-3AD203B41FA5}">
                      <a16:colId xmlns:a16="http://schemas.microsoft.com/office/drawing/2014/main" val="3672766623"/>
                    </a:ext>
                  </a:extLst>
                </a:gridCol>
                <a:gridCol w="1319843">
                  <a:extLst>
                    <a:ext uri="{9D8B030D-6E8A-4147-A177-3AD203B41FA5}">
                      <a16:colId xmlns:a16="http://schemas.microsoft.com/office/drawing/2014/main" val="4028823202"/>
                    </a:ext>
                  </a:extLst>
                </a:gridCol>
              </a:tblGrid>
              <a:tr h="279285">
                <a:tc>
                  <a:txBody>
                    <a:bodyPr/>
                    <a:lstStyle/>
                    <a:p>
                      <a:pPr algn="ctr" fontAlgn="b"/>
                      <a:r>
                        <a:rPr lang="en-IN" sz="1600" b="1" i="0" u="none" strike="noStrike" dirty="0" err="1">
                          <a:solidFill>
                            <a:srgbClr val="000000"/>
                          </a:solidFill>
                          <a:effectLst/>
                          <a:latin typeface="Calibri" panose="020F0502020204030204" pitchFamily="34" charset="0"/>
                        </a:rPr>
                        <a:t>last_name</a:t>
                      </a:r>
                      <a:endParaRPr lang="en-IN"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1600" b="1" i="0" u="none" strike="noStrike">
                          <a:solidFill>
                            <a:srgbClr val="000000"/>
                          </a:solidFill>
                          <a:effectLst/>
                          <a:latin typeface="Calibri" panose="020F0502020204030204" pitchFamily="34" charset="0"/>
                        </a:rPr>
                        <a:t>name_count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05357404"/>
                  </a:ext>
                </a:extLst>
              </a:tr>
              <a:tr h="279285">
                <a:tc>
                  <a:txBody>
                    <a:bodyPr/>
                    <a:lstStyle/>
                    <a:p>
                      <a:pPr algn="ctr" fontAlgn="b"/>
                      <a:r>
                        <a:rPr lang="en-IN" sz="1600" b="0" i="0" u="none" strike="noStrike">
                          <a:solidFill>
                            <a:srgbClr val="000000"/>
                          </a:solidFill>
                          <a:effectLst/>
                          <a:latin typeface="Calibri" panose="020F0502020204030204" pitchFamily="34" charset="0"/>
                        </a:rPr>
                        <a:t>AKROYD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7729901"/>
                  </a:ext>
                </a:extLst>
              </a:tr>
              <a:tr h="279285">
                <a:tc>
                  <a:txBody>
                    <a:bodyPr/>
                    <a:lstStyle/>
                    <a:p>
                      <a:pPr algn="ctr" fontAlgn="b"/>
                      <a:r>
                        <a:rPr lang="en-IN" sz="1600" b="0" i="0" u="none" strike="noStrike">
                          <a:solidFill>
                            <a:srgbClr val="000000"/>
                          </a:solidFill>
                          <a:effectLst/>
                          <a:latin typeface="Calibri" panose="020F0502020204030204" pitchFamily="34" charset="0"/>
                        </a:rPr>
                        <a:t>ALLEN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3650162"/>
                  </a:ext>
                </a:extLst>
              </a:tr>
              <a:tr h="279285">
                <a:tc>
                  <a:txBody>
                    <a:bodyPr/>
                    <a:lstStyle/>
                    <a:p>
                      <a:pPr algn="ctr" fontAlgn="b"/>
                      <a:r>
                        <a:rPr lang="en-IN" sz="1600" b="0" i="0" u="none" strike="noStrike" dirty="0">
                          <a:solidFill>
                            <a:srgbClr val="000000"/>
                          </a:solidFill>
                          <a:effectLst/>
                          <a:latin typeface="Calibri" panose="020F0502020204030204" pitchFamily="34" charset="0"/>
                        </a:rPr>
                        <a:t>ASTAIRE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9078219"/>
                  </a:ext>
                </a:extLst>
              </a:tr>
              <a:tr h="279285">
                <a:tc>
                  <a:txBody>
                    <a:bodyPr/>
                    <a:lstStyle/>
                    <a:p>
                      <a:pPr algn="ctr" fontAlgn="b"/>
                      <a:r>
                        <a:rPr lang="en-IN" sz="1600" b="0" i="0" u="none" strike="noStrike">
                          <a:solidFill>
                            <a:srgbClr val="000000"/>
                          </a:solidFill>
                          <a:effectLst/>
                          <a:latin typeface="Calibri" panose="020F0502020204030204" pitchFamily="34" charset="0"/>
                        </a:rPr>
                        <a:t>BACALL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59774196"/>
                  </a:ext>
                </a:extLst>
              </a:tr>
              <a:tr h="279285">
                <a:tc>
                  <a:txBody>
                    <a:bodyPr/>
                    <a:lstStyle/>
                    <a:p>
                      <a:pPr algn="ctr" fontAlgn="b"/>
                      <a:r>
                        <a:rPr lang="en-IN" sz="1600" b="0" i="0" u="none" strike="noStrike">
                          <a:solidFill>
                            <a:srgbClr val="000000"/>
                          </a:solidFill>
                          <a:effectLst/>
                          <a:latin typeface="Calibri" panose="020F0502020204030204" pitchFamily="34" charset="0"/>
                        </a:rPr>
                        <a:t>BAILEY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8980814"/>
                  </a:ext>
                </a:extLst>
              </a:tr>
              <a:tr h="279285">
                <a:tc>
                  <a:txBody>
                    <a:bodyPr/>
                    <a:lstStyle/>
                    <a:p>
                      <a:pPr algn="ctr" fontAlgn="b"/>
                      <a:r>
                        <a:rPr lang="en-IN" sz="1600" b="0" i="0" u="none" strike="noStrike">
                          <a:solidFill>
                            <a:srgbClr val="000000"/>
                          </a:solidFill>
                          <a:effectLst/>
                          <a:latin typeface="Calibri" panose="020F0502020204030204" pitchFamily="34" charset="0"/>
                        </a:rPr>
                        <a:t>BALE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3143843"/>
                  </a:ext>
                </a:extLst>
              </a:tr>
              <a:tr h="279285">
                <a:tc>
                  <a:txBody>
                    <a:bodyPr/>
                    <a:lstStyle/>
                    <a:p>
                      <a:pPr algn="ctr" fontAlgn="b"/>
                      <a:r>
                        <a:rPr lang="en-IN" sz="1600" b="0" i="0" u="none" strike="noStrike">
                          <a:solidFill>
                            <a:srgbClr val="000000"/>
                          </a:solidFill>
                          <a:effectLst/>
                          <a:latin typeface="Calibri" panose="020F0502020204030204" pitchFamily="34" charset="0"/>
                        </a:rPr>
                        <a:t>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2975670"/>
                  </a:ext>
                </a:extLst>
              </a:tr>
              <a:tr h="279285">
                <a:tc>
                  <a:txBody>
                    <a:bodyPr/>
                    <a:lstStyle/>
                    <a:p>
                      <a:pPr algn="ctr" fontAlgn="b"/>
                      <a:r>
                        <a:rPr lang="en-IN" sz="1600" b="0" i="0" u="none" strike="noStrike">
                          <a:solidFill>
                            <a:srgbClr val="000000"/>
                          </a:solidFill>
                          <a:effectLst/>
                          <a:latin typeface="Calibri" panose="020F0502020204030204" pitchFamily="34" charset="0"/>
                        </a:rPr>
                        <a:t>BARRYMORE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0434789"/>
                  </a:ext>
                </a:extLst>
              </a:tr>
              <a:tr h="279285">
                <a:tc>
                  <a:txBody>
                    <a:bodyPr/>
                    <a:lstStyle/>
                    <a:p>
                      <a:pPr algn="ctr" fontAlgn="b"/>
                      <a:r>
                        <a:rPr lang="en-IN" sz="1600" b="0" i="0" u="none" strike="noStrike">
                          <a:solidFill>
                            <a:srgbClr val="000000"/>
                          </a:solidFill>
                          <a:effectLst/>
                          <a:latin typeface="Calibri" panose="020F0502020204030204" pitchFamily="34" charset="0"/>
                        </a:rPr>
                        <a:t>BASINGER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639576"/>
                  </a:ext>
                </a:extLst>
              </a:tr>
              <a:tr h="279285">
                <a:tc>
                  <a:txBody>
                    <a:bodyPr/>
                    <a:lstStyle/>
                    <a:p>
                      <a:pPr algn="ctr" fontAlgn="b"/>
                      <a:r>
                        <a:rPr lang="en-IN" sz="1600" b="0" i="0" u="none" strike="noStrike">
                          <a:solidFill>
                            <a:srgbClr val="000000"/>
                          </a:solidFill>
                          <a:effectLst/>
                          <a:latin typeface="Calibri" panose="020F0502020204030204" pitchFamily="34" charset="0"/>
                        </a:rPr>
                        <a:t>BENING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4998670"/>
                  </a:ext>
                </a:extLst>
              </a:tr>
            </a:tbl>
          </a:graphicData>
        </a:graphic>
      </p:graphicFrame>
      <p:graphicFrame>
        <p:nvGraphicFramePr>
          <p:cNvPr id="6" name="Table 5">
            <a:extLst>
              <a:ext uri="{FF2B5EF4-FFF2-40B4-BE49-F238E27FC236}">
                <a16:creationId xmlns:a16="http://schemas.microsoft.com/office/drawing/2014/main" id="{D0480BB0-8890-9C95-BFA3-EE86D03A82CF}"/>
              </a:ext>
            </a:extLst>
          </p:cNvPr>
          <p:cNvGraphicFramePr>
            <a:graphicFrameLocks noGrp="1"/>
          </p:cNvGraphicFramePr>
          <p:nvPr>
            <p:extLst>
              <p:ext uri="{D42A27DB-BD31-4B8C-83A1-F6EECF244321}">
                <p14:modId xmlns:p14="http://schemas.microsoft.com/office/powerpoint/2010/main" val="4246397445"/>
              </p:ext>
            </p:extLst>
          </p:nvPr>
        </p:nvGraphicFramePr>
        <p:xfrm>
          <a:off x="6446522" y="330834"/>
          <a:ext cx="2682238" cy="2839089"/>
        </p:xfrm>
        <a:graphic>
          <a:graphicData uri="http://schemas.openxmlformats.org/drawingml/2006/table">
            <a:tbl>
              <a:tblPr/>
              <a:tblGrid>
                <a:gridCol w="2682238">
                  <a:extLst>
                    <a:ext uri="{9D8B030D-6E8A-4147-A177-3AD203B41FA5}">
                      <a16:colId xmlns:a16="http://schemas.microsoft.com/office/drawing/2014/main" val="1191545095"/>
                    </a:ext>
                  </a:extLst>
                </a:gridCol>
              </a:tblGrid>
              <a:tr h="258099">
                <a:tc>
                  <a:txBody>
                    <a:bodyPr/>
                    <a:lstStyle/>
                    <a:p>
                      <a:pPr algn="ctr" fontAlgn="b"/>
                      <a:r>
                        <a:rPr lang="en-IN" sz="1600" b="1" i="0" u="none" strike="noStrike">
                          <a:solidFill>
                            <a:srgbClr val="000000"/>
                          </a:solidFill>
                          <a:effectLst/>
                          <a:latin typeface="Calibri" panose="020F0502020204030204" pitchFamily="34" charset="0"/>
                        </a:rPr>
                        <a:t>Full_Name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95650669"/>
                  </a:ext>
                </a:extLst>
              </a:tr>
              <a:tr h="258099">
                <a:tc>
                  <a:txBody>
                    <a:bodyPr/>
                    <a:lstStyle/>
                    <a:p>
                      <a:pPr algn="ctr" fontAlgn="b"/>
                      <a:r>
                        <a:rPr lang="en-IN" sz="1600" b="0" i="0" u="none" strike="noStrike">
                          <a:solidFill>
                            <a:srgbClr val="000000"/>
                          </a:solidFill>
                          <a:effectLst/>
                          <a:latin typeface="Calibri" panose="020F0502020204030204" pitchFamily="34" charset="0"/>
                        </a:rPr>
                        <a:t>PENELOPE  GUINESS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898126"/>
                  </a:ext>
                </a:extLst>
              </a:tr>
              <a:tr h="258099">
                <a:tc>
                  <a:txBody>
                    <a:bodyPr/>
                    <a:lstStyle/>
                    <a:p>
                      <a:pPr algn="ctr" fontAlgn="b"/>
                      <a:r>
                        <a:rPr lang="en-IN" sz="1600" b="0" i="0" u="none" strike="noStrike">
                          <a:solidFill>
                            <a:srgbClr val="000000"/>
                          </a:solidFill>
                          <a:effectLst/>
                          <a:latin typeface="Calibri" panose="020F0502020204030204" pitchFamily="34" charset="0"/>
                        </a:rPr>
                        <a:t>NICK  WAHLBERG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9625750"/>
                  </a:ext>
                </a:extLst>
              </a:tr>
              <a:tr h="258099">
                <a:tc>
                  <a:txBody>
                    <a:bodyPr/>
                    <a:lstStyle/>
                    <a:p>
                      <a:pPr algn="ctr" fontAlgn="b"/>
                      <a:r>
                        <a:rPr lang="en-IN" sz="1600" b="0" i="0" u="none" strike="noStrike" dirty="0">
                          <a:solidFill>
                            <a:srgbClr val="000000"/>
                          </a:solidFill>
                          <a:effectLst/>
                          <a:latin typeface="Calibri" panose="020F0502020204030204" pitchFamily="34" charset="0"/>
                        </a:rPr>
                        <a:t>ED  CHASE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0404882"/>
                  </a:ext>
                </a:extLst>
              </a:tr>
              <a:tr h="258099">
                <a:tc>
                  <a:txBody>
                    <a:bodyPr/>
                    <a:lstStyle/>
                    <a:p>
                      <a:pPr algn="ctr" fontAlgn="b"/>
                      <a:r>
                        <a:rPr lang="en-IN" sz="1600" b="0" i="0" u="none" strike="noStrike">
                          <a:solidFill>
                            <a:srgbClr val="000000"/>
                          </a:solidFill>
                          <a:effectLst/>
                          <a:latin typeface="Calibri" panose="020F0502020204030204" pitchFamily="34" charset="0"/>
                        </a:rPr>
                        <a:t>JENNIFER  DAVIS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7926557"/>
                  </a:ext>
                </a:extLst>
              </a:tr>
              <a:tr h="258099">
                <a:tc>
                  <a:txBody>
                    <a:bodyPr/>
                    <a:lstStyle/>
                    <a:p>
                      <a:pPr algn="ctr" fontAlgn="b"/>
                      <a:r>
                        <a:rPr lang="en-IN" sz="1600" b="0" i="0" u="none" strike="noStrike" dirty="0">
                          <a:solidFill>
                            <a:srgbClr val="000000"/>
                          </a:solidFill>
                          <a:effectLst/>
                          <a:latin typeface="Calibri" panose="020F0502020204030204" pitchFamily="34" charset="0"/>
                        </a:rPr>
                        <a:t>JOHNNY  LOLLOBRIGIDA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421477"/>
                  </a:ext>
                </a:extLst>
              </a:tr>
              <a:tr h="258099">
                <a:tc>
                  <a:txBody>
                    <a:bodyPr/>
                    <a:lstStyle/>
                    <a:p>
                      <a:pPr algn="ctr" fontAlgn="b"/>
                      <a:r>
                        <a:rPr lang="en-IN" sz="1600" b="0" i="0" u="none" strike="noStrike">
                          <a:solidFill>
                            <a:srgbClr val="000000"/>
                          </a:solidFill>
                          <a:effectLst/>
                          <a:latin typeface="Calibri" panose="020F0502020204030204" pitchFamily="34" charset="0"/>
                        </a:rPr>
                        <a:t>BETTE  NICHOLSON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7282937"/>
                  </a:ext>
                </a:extLst>
              </a:tr>
              <a:tr h="258099">
                <a:tc>
                  <a:txBody>
                    <a:bodyPr/>
                    <a:lstStyle/>
                    <a:p>
                      <a:pPr algn="ctr" fontAlgn="b"/>
                      <a:r>
                        <a:rPr lang="en-IN" sz="1600" b="0" i="0" u="none" strike="noStrike" dirty="0">
                          <a:solidFill>
                            <a:srgbClr val="000000"/>
                          </a:solidFill>
                          <a:effectLst/>
                          <a:latin typeface="Calibri" panose="020F0502020204030204" pitchFamily="34" charset="0"/>
                        </a:rPr>
                        <a:t>GRACE  MOSTEL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8484011"/>
                  </a:ext>
                </a:extLst>
              </a:tr>
              <a:tr h="258099">
                <a:tc>
                  <a:txBody>
                    <a:bodyPr/>
                    <a:lstStyle/>
                    <a:p>
                      <a:pPr algn="ctr" fontAlgn="b"/>
                      <a:r>
                        <a:rPr lang="en-IN" sz="1600" b="0" i="0" u="none" strike="noStrike" dirty="0">
                          <a:solidFill>
                            <a:srgbClr val="000000"/>
                          </a:solidFill>
                          <a:effectLst/>
                          <a:latin typeface="Calibri" panose="020F0502020204030204" pitchFamily="34" charset="0"/>
                        </a:rPr>
                        <a:t>MATTHEW  JOHANSSON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68164"/>
                  </a:ext>
                </a:extLst>
              </a:tr>
              <a:tr h="258099">
                <a:tc>
                  <a:txBody>
                    <a:bodyPr/>
                    <a:lstStyle/>
                    <a:p>
                      <a:pPr algn="ctr" fontAlgn="b"/>
                      <a:r>
                        <a:rPr lang="en-IN" sz="1600" b="0" i="0" u="none" strike="noStrike">
                          <a:solidFill>
                            <a:srgbClr val="000000"/>
                          </a:solidFill>
                          <a:effectLst/>
                          <a:latin typeface="Calibri" panose="020F0502020204030204" pitchFamily="34" charset="0"/>
                        </a:rPr>
                        <a:t>JOE  SWANK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2486059"/>
                  </a:ext>
                </a:extLst>
              </a:tr>
              <a:tr h="258099">
                <a:tc>
                  <a:txBody>
                    <a:bodyPr/>
                    <a:lstStyle/>
                    <a:p>
                      <a:pPr algn="ctr" fontAlgn="b"/>
                      <a:r>
                        <a:rPr lang="en-IN" sz="1600" b="0" i="0" u="none" strike="noStrike" dirty="0">
                          <a:solidFill>
                            <a:srgbClr val="000000"/>
                          </a:solidFill>
                          <a:effectLst/>
                          <a:latin typeface="Calibri" panose="020F0502020204030204" pitchFamily="34" charset="0"/>
                        </a:rPr>
                        <a:t>CHRISTIAN  GABLE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6072952"/>
                  </a:ext>
                </a:extLst>
              </a:tr>
            </a:tbl>
          </a:graphicData>
        </a:graphic>
      </p:graphicFrame>
    </p:spTree>
    <p:extLst>
      <p:ext uri="{BB962C8B-B14F-4D97-AF65-F5344CB8AC3E}">
        <p14:creationId xmlns:p14="http://schemas.microsoft.com/office/powerpoint/2010/main" val="9064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659A-8029-0C17-10D8-75261CEF8D1D}"/>
              </a:ext>
            </a:extLst>
          </p:cNvPr>
          <p:cNvSpPr>
            <a:spLocks noGrp="1"/>
          </p:cNvSpPr>
          <p:nvPr>
            <p:ph type="title"/>
          </p:nvPr>
        </p:nvSpPr>
        <p:spPr>
          <a:xfrm>
            <a:off x="1758461" y="2788555"/>
            <a:ext cx="9863381" cy="1280890"/>
          </a:xfrm>
        </p:spPr>
        <p:txBody>
          <a:bodyPr>
            <a:normAutofit fontScale="90000"/>
          </a:bodyPr>
          <a:lstStyle/>
          <a:p>
            <a:pPr algn="just"/>
            <a:r>
              <a:rPr lang="en-IN" sz="4400" dirty="0"/>
              <a:t>3. Display the count of movies grouped by the ratings.</a:t>
            </a:r>
            <a:endParaRPr lang="en-US" dirty="0"/>
          </a:p>
        </p:txBody>
      </p:sp>
    </p:spTree>
    <p:extLst>
      <p:ext uri="{BB962C8B-B14F-4D97-AF65-F5344CB8AC3E}">
        <p14:creationId xmlns:p14="http://schemas.microsoft.com/office/powerpoint/2010/main" val="301310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53FAC-F3E4-F985-4551-70B5CD54ADE8}"/>
              </a:ext>
            </a:extLst>
          </p:cNvPr>
          <p:cNvSpPr>
            <a:spLocks noGrp="1"/>
          </p:cNvSpPr>
          <p:nvPr>
            <p:ph idx="1"/>
          </p:nvPr>
        </p:nvSpPr>
        <p:spPr>
          <a:xfrm>
            <a:off x="838200" y="1825625"/>
            <a:ext cx="5257800" cy="4351338"/>
          </a:xfrm>
        </p:spPr>
        <p:txBody>
          <a:bodyPr>
            <a:noAutofit/>
          </a:bodyPr>
          <a:lstStyle/>
          <a:p>
            <a:pPr algn="just"/>
            <a:r>
              <a:rPr lang="en-US" sz="2400" b="1" dirty="0"/>
              <a:t>Method </a:t>
            </a:r>
            <a:r>
              <a:rPr lang="en-US" sz="2400" dirty="0"/>
              <a:t>– Count function and  group by function</a:t>
            </a:r>
          </a:p>
          <a:p>
            <a:pPr algn="just"/>
            <a:endParaRPr lang="en-IN" sz="2400" dirty="0"/>
          </a:p>
          <a:p>
            <a:pPr algn="just"/>
            <a:r>
              <a:rPr lang="en-IN" sz="2400" b="1" dirty="0"/>
              <a:t>Summary</a:t>
            </a:r>
            <a:r>
              <a:rPr lang="en-IN" sz="2400" dirty="0"/>
              <a:t> -The management is now able to know count of movies according to rating categories for better knowledge of consumer preferences  in which rated movies have high counts.</a:t>
            </a:r>
            <a:endParaRPr lang="en-US" sz="2400" dirty="0"/>
          </a:p>
          <a:p>
            <a:pPr algn="just"/>
            <a:endParaRPr lang="en-US" sz="2400" dirty="0"/>
          </a:p>
        </p:txBody>
      </p:sp>
      <p:graphicFrame>
        <p:nvGraphicFramePr>
          <p:cNvPr id="6" name="Table 5">
            <a:extLst>
              <a:ext uri="{FF2B5EF4-FFF2-40B4-BE49-F238E27FC236}">
                <a16:creationId xmlns:a16="http://schemas.microsoft.com/office/drawing/2014/main" id="{C18DEA37-0836-0C8E-CD7D-27461C29AEC6}"/>
              </a:ext>
            </a:extLst>
          </p:cNvPr>
          <p:cNvGraphicFramePr>
            <a:graphicFrameLocks noGrp="1"/>
          </p:cNvGraphicFramePr>
          <p:nvPr>
            <p:extLst>
              <p:ext uri="{D42A27DB-BD31-4B8C-83A1-F6EECF244321}">
                <p14:modId xmlns:p14="http://schemas.microsoft.com/office/powerpoint/2010/main" val="3092121458"/>
              </p:ext>
            </p:extLst>
          </p:nvPr>
        </p:nvGraphicFramePr>
        <p:xfrm>
          <a:off x="7285513" y="1825625"/>
          <a:ext cx="3280496" cy="2542512"/>
        </p:xfrm>
        <a:graphic>
          <a:graphicData uri="http://schemas.openxmlformats.org/drawingml/2006/table">
            <a:tbl>
              <a:tblPr/>
              <a:tblGrid>
                <a:gridCol w="1359063">
                  <a:extLst>
                    <a:ext uri="{9D8B030D-6E8A-4147-A177-3AD203B41FA5}">
                      <a16:colId xmlns:a16="http://schemas.microsoft.com/office/drawing/2014/main" val="2649139834"/>
                    </a:ext>
                  </a:extLst>
                </a:gridCol>
                <a:gridCol w="1921433">
                  <a:extLst>
                    <a:ext uri="{9D8B030D-6E8A-4147-A177-3AD203B41FA5}">
                      <a16:colId xmlns:a16="http://schemas.microsoft.com/office/drawing/2014/main" val="2371722309"/>
                    </a:ext>
                  </a:extLst>
                </a:gridCol>
              </a:tblGrid>
              <a:tr h="423752">
                <a:tc>
                  <a:txBody>
                    <a:bodyPr/>
                    <a:lstStyle/>
                    <a:p>
                      <a:pPr algn="ctr" fontAlgn="b"/>
                      <a:r>
                        <a:rPr lang="en-IN" sz="2000" b="1" i="0" u="none" strike="noStrike">
                          <a:solidFill>
                            <a:srgbClr val="000000"/>
                          </a:solidFill>
                          <a:effectLst/>
                          <a:latin typeface="Calibri" panose="020F0502020204030204" pitchFamily="34" charset="0"/>
                        </a:rPr>
                        <a:t>rating</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IN" sz="2000" b="1" i="0" u="none" strike="noStrike">
                          <a:solidFill>
                            <a:srgbClr val="000000"/>
                          </a:solidFill>
                          <a:effectLst/>
                          <a:latin typeface="Calibri" panose="020F0502020204030204" pitchFamily="34" charset="0"/>
                        </a:rPr>
                        <a:t>count_of_movies</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31000654"/>
                  </a:ext>
                </a:extLst>
              </a:tr>
              <a:tr h="423752">
                <a:tc>
                  <a:txBody>
                    <a:bodyPr/>
                    <a:lstStyle/>
                    <a:p>
                      <a:pPr algn="ctr" fontAlgn="b"/>
                      <a:r>
                        <a:rPr lang="en-IN" sz="2000" b="0" i="0" u="none" strike="noStrike">
                          <a:solidFill>
                            <a:srgbClr val="000000"/>
                          </a:solidFill>
                          <a:effectLst/>
                          <a:latin typeface="Calibri" panose="020F0502020204030204" pitchFamily="34" charset="0"/>
                        </a:rPr>
                        <a:t>PG</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194</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7985602"/>
                  </a:ext>
                </a:extLst>
              </a:tr>
              <a:tr h="423752">
                <a:tc>
                  <a:txBody>
                    <a:bodyPr/>
                    <a:lstStyle/>
                    <a:p>
                      <a:pPr algn="ctr" fontAlgn="b"/>
                      <a:r>
                        <a:rPr lang="en-IN" sz="2000" b="0" i="0" u="none" strike="noStrike">
                          <a:solidFill>
                            <a:srgbClr val="000000"/>
                          </a:solidFill>
                          <a:effectLst/>
                          <a:latin typeface="Calibri" panose="020F0502020204030204" pitchFamily="34" charset="0"/>
                        </a:rPr>
                        <a:t>G</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dirty="0">
                          <a:solidFill>
                            <a:srgbClr val="000000"/>
                          </a:solidFill>
                          <a:effectLst/>
                          <a:latin typeface="Calibri" panose="020F0502020204030204" pitchFamily="34" charset="0"/>
                        </a:rPr>
                        <a:t>178</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9357706"/>
                  </a:ext>
                </a:extLst>
              </a:tr>
              <a:tr h="423752">
                <a:tc>
                  <a:txBody>
                    <a:bodyPr/>
                    <a:lstStyle/>
                    <a:p>
                      <a:pPr algn="ctr" fontAlgn="b"/>
                      <a:r>
                        <a:rPr lang="en-IN" sz="2000" b="0" i="0" u="none" strike="noStrike" dirty="0">
                          <a:solidFill>
                            <a:srgbClr val="000000"/>
                          </a:solidFill>
                          <a:effectLst/>
                          <a:latin typeface="Calibri" panose="020F0502020204030204" pitchFamily="34" charset="0"/>
                        </a:rPr>
                        <a:t>NC-17</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210</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780768"/>
                  </a:ext>
                </a:extLst>
              </a:tr>
              <a:tr h="423752">
                <a:tc>
                  <a:txBody>
                    <a:bodyPr/>
                    <a:lstStyle/>
                    <a:p>
                      <a:pPr algn="ctr" fontAlgn="b"/>
                      <a:r>
                        <a:rPr lang="en-IN" sz="2000" b="0" i="0" u="none" strike="noStrike">
                          <a:solidFill>
                            <a:srgbClr val="000000"/>
                          </a:solidFill>
                          <a:effectLst/>
                          <a:latin typeface="Calibri" panose="020F0502020204030204" pitchFamily="34" charset="0"/>
                        </a:rPr>
                        <a:t>PG-13</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a:solidFill>
                            <a:srgbClr val="000000"/>
                          </a:solidFill>
                          <a:effectLst/>
                          <a:latin typeface="Calibri" panose="020F0502020204030204" pitchFamily="34" charset="0"/>
                        </a:rPr>
                        <a:t>223</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66192886"/>
                  </a:ext>
                </a:extLst>
              </a:tr>
              <a:tr h="423752">
                <a:tc>
                  <a:txBody>
                    <a:bodyPr/>
                    <a:lstStyle/>
                    <a:p>
                      <a:pPr algn="ctr" fontAlgn="b"/>
                      <a:r>
                        <a:rPr lang="en-IN" sz="2000" b="0" i="0" u="none" strike="noStrike">
                          <a:solidFill>
                            <a:srgbClr val="000000"/>
                          </a:solidFill>
                          <a:effectLst/>
                          <a:latin typeface="Calibri" panose="020F0502020204030204" pitchFamily="34" charset="0"/>
                        </a:rPr>
                        <a:t>R</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2000" b="0" i="0" u="none" strike="noStrike" dirty="0">
                          <a:solidFill>
                            <a:srgbClr val="000000"/>
                          </a:solidFill>
                          <a:effectLst/>
                          <a:latin typeface="Calibri" panose="020F0502020204030204" pitchFamily="34" charset="0"/>
                        </a:rPr>
                        <a:t>195</a:t>
                      </a:r>
                    </a:p>
                  </a:txBody>
                  <a:tcPr marL="10140" marR="10140" marT="101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1657590"/>
                  </a:ext>
                </a:extLst>
              </a:tr>
            </a:tbl>
          </a:graphicData>
        </a:graphic>
      </p:graphicFrame>
    </p:spTree>
    <p:extLst>
      <p:ext uri="{BB962C8B-B14F-4D97-AF65-F5344CB8AC3E}">
        <p14:creationId xmlns:p14="http://schemas.microsoft.com/office/powerpoint/2010/main" val="23642850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{9ED499B1-12A2-D94A-AA06-DDA696C8F502}tf10001069</Template>
  <TotalTime>48</TotalTime>
  <Words>2261</Words>
  <Application>Microsoft Macintosh PowerPoint</Application>
  <PresentationFormat>Widescreen</PresentationFormat>
  <Paragraphs>496</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Helvetica</vt:lpstr>
      <vt:lpstr>Wingdings 3</vt:lpstr>
      <vt:lpstr>Wisp</vt:lpstr>
      <vt:lpstr>MOTION PICTURES DATA ANALYSIS</vt:lpstr>
      <vt:lpstr>Project Objective</vt:lpstr>
      <vt:lpstr>Introduction</vt:lpstr>
      <vt:lpstr>1. The Sakila rental store management wants to know the names of all the actors in their movie collection. Display the first names, last names, actor IDs, and the details of the last updated column.</vt:lpstr>
      <vt:lpstr>PowerPoint Presentation</vt:lpstr>
      <vt:lpstr>2. Many actors have adopted attractive screen names, mostly at the behest of producers and directors.  The management wants to know the following: A. Display the full names of all actors. B. Display the first names of actors along with the count of repeated first names. C. Display the last name of actors along with the count of repeated last names</vt:lpstr>
      <vt:lpstr>PowerPoint Presentation</vt:lpstr>
      <vt:lpstr>3. Display the count of movies grouped by the ratings.</vt:lpstr>
      <vt:lpstr>PowerPoint Presentation</vt:lpstr>
      <vt:lpstr>4. Calculate and display the average rental rates based on the movie ratings. </vt:lpstr>
      <vt:lpstr>PowerPoint Presentation</vt:lpstr>
      <vt:lpstr>5. The management wants the data about replacement cost of movies.  Replacement cost is the amount of money required to replace an existing asset (DVD/blue ray disc) with an equally valued or similar asset at the current market price.  A. Display the movie titles where the replacement cost is up to $9. B. Display the movie titles where the replacement cost is between $15 and $20. C. Display the movie titles with the highest replacement cost and the lowest rental cost.</vt:lpstr>
      <vt:lpstr>PowerPoint Presentation</vt:lpstr>
      <vt:lpstr>6. The management needs to know the list all the movies along with the number of actors listed for each movie.</vt:lpstr>
      <vt:lpstr>PowerPoint Presentation</vt:lpstr>
      <vt:lpstr>7. The Music of Queen and Kris Kristofferson has seen an unlikely resurgence.  As an unintended consequence, movies starting with the letters 'K' and 'Q' have also soared in popularity.  Display the movie titles starting with the letters 'K' and 'Q'.</vt:lpstr>
      <vt:lpstr>PowerPoint Presentation</vt:lpstr>
      <vt:lpstr>8. The movie 'AGENT TRUMAN' has been a great success. Display the first names and last names of all actors who are a part of this movie.</vt:lpstr>
      <vt:lpstr>PowerPoint Presentation</vt:lpstr>
      <vt:lpstr>9. Sales has been down among the family audience with kids.  The management wants to promote the movies that fall under the 'children' category.  Identify and display the names of the movies in the family category.</vt:lpstr>
      <vt:lpstr>PowerPoint Presentation</vt:lpstr>
      <vt:lpstr>10. Display the names of the most frequently rented movies in descending order,  so that the management can maintain more copies of such movies.</vt:lpstr>
      <vt:lpstr>PowerPoint Presentation</vt:lpstr>
      <vt:lpstr>11. Calculate and display the number of movie categories where the average difference between the movie replacement cost and the rental rate is greater than $15.</vt:lpstr>
      <vt:lpstr>PowerPoint Presentation</vt:lpstr>
      <vt:lpstr>12. The management wants to identify all the genres that consist of 60-70 movies.  The genre details are captured in the category column. Display the names of these categories/genres  and the number of movies per category/genre, sorted by the number of movies.</vt:lpstr>
      <vt:lpstr>PowerPoint Presentation</vt:lpstr>
      <vt:lpstr>13. Identifying Inactive customers</vt:lpstr>
      <vt:lpstr>PowerPoint Presentation</vt:lpstr>
      <vt:lpstr>14. Less run time with high rented movies</vt:lpstr>
      <vt:lpstr>PowerPoint Presentation</vt:lpstr>
      <vt:lpstr>15. Language wise movies count</vt:lpstr>
      <vt:lpstr>PowerPoint Presentation</vt:lpstr>
      <vt:lpstr>OUTCOME </vt:lpstr>
      <vt:lpstr>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PICTURES DATA ANALYSIS</dc:title>
  <dc:creator>Sachin SAcHI</dc:creator>
  <cp:lastModifiedBy>Sachin SAcHI</cp:lastModifiedBy>
  <cp:revision>10</cp:revision>
  <dcterms:created xsi:type="dcterms:W3CDTF">2023-11-16T11:28:48Z</dcterms:created>
  <dcterms:modified xsi:type="dcterms:W3CDTF">2023-11-16T12:18:22Z</dcterms:modified>
</cp:coreProperties>
</file>