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27"/>
  </p:notesMasterIdLst>
  <p:sldIdLst>
    <p:sldId id="278" r:id="rId2"/>
    <p:sldId id="279" r:id="rId3"/>
    <p:sldId id="280" r:id="rId4"/>
    <p:sldId id="294" r:id="rId5"/>
    <p:sldId id="309" r:id="rId6"/>
    <p:sldId id="295" r:id="rId7"/>
    <p:sldId id="296" r:id="rId8"/>
    <p:sldId id="297" r:id="rId9"/>
    <p:sldId id="310" r:id="rId10"/>
    <p:sldId id="281" r:id="rId11"/>
    <p:sldId id="283" r:id="rId12"/>
    <p:sldId id="298" r:id="rId13"/>
    <p:sldId id="299" r:id="rId14"/>
    <p:sldId id="300" r:id="rId15"/>
    <p:sldId id="301" r:id="rId16"/>
    <p:sldId id="302" r:id="rId17"/>
    <p:sldId id="303" r:id="rId18"/>
    <p:sldId id="304" r:id="rId19"/>
    <p:sldId id="305" r:id="rId20"/>
    <p:sldId id="307" r:id="rId21"/>
    <p:sldId id="308" r:id="rId22"/>
    <p:sldId id="306" r:id="rId23"/>
    <p:sldId id="284" r:id="rId24"/>
    <p:sldId id="311" r:id="rId25"/>
    <p:sldId id="293" r:id="rId26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09" autoAdjust="0"/>
  </p:normalViewPr>
  <p:slideViewPr>
    <p:cSldViewPr snapToGrid="0" snapToObjects="1">
      <p:cViewPr varScale="1">
        <p:scale>
          <a:sx n="114" d="100"/>
          <a:sy n="114" d="100"/>
        </p:scale>
        <p:origin x="414" y="114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7.jpg"/><Relationship Id="rId4" Type="http://schemas.openxmlformats.org/officeDocument/2006/relationships/image" Target="../media/image26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dirty="0">
                <a:latin typeface="Arial Narrow" panose="020B0606020202030204" pitchFamily="34" charset="0"/>
              </a:rPr>
              <a:t>Investment and Investors Analysis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49794" y="3358029"/>
            <a:ext cx="4786115" cy="1004246"/>
          </a:xfrm>
        </p:spPr>
        <p:txBody>
          <a:bodyPr/>
          <a:lstStyle/>
          <a:p>
            <a:r>
              <a:rPr lang="en-US" dirty="0" err="1"/>
              <a:t>Sachin</a:t>
            </a:r>
            <a:r>
              <a:rPr lang="en-US" dirty="0"/>
              <a:t> Gupta – PTDA_13_339</a:t>
            </a:r>
          </a:p>
          <a:p>
            <a:r>
              <a:rPr lang="en-US" dirty="0"/>
              <a:t>Rohit </a:t>
            </a:r>
            <a:r>
              <a:rPr lang="en-US" dirty="0" err="1"/>
              <a:t>Gorle</a:t>
            </a:r>
            <a:r>
              <a:rPr lang="en-US" dirty="0"/>
              <a:t> – PTDA_12_032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7617" y="2359431"/>
            <a:ext cx="7218783" cy="2139137"/>
          </a:xfrm>
        </p:spPr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SQL Query and Excel Visualizations</a:t>
            </a:r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25542-D540-B766-0FA1-10DE2ED04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" y="457200"/>
            <a:ext cx="10671048" cy="768096"/>
          </a:xfrm>
        </p:spPr>
        <p:txBody>
          <a:bodyPr/>
          <a:lstStyle/>
          <a:p>
            <a:r>
              <a:rPr lang="en-US" sz="20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From which countries(Top 2) most investors are from?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DDBB02-9464-CEB2-1790-240E71187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Q1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D1D31-1A67-703B-DF69-CA8142BF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11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FF5523-AA70-3A2A-DAC1-B2DB5FC7D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4694" y="929640"/>
            <a:ext cx="6210300" cy="2499360"/>
          </a:xfrm>
          <a:prstGeom prst="rect">
            <a:avLst/>
          </a:prstGeo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E38D92DA-CD84-E3D6-18FD-EEF57E1B50D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805684" y="3429000"/>
            <a:ext cx="5608320" cy="3025140"/>
          </a:xfrm>
        </p:spPr>
      </p:pic>
    </p:spTree>
    <p:extLst>
      <p:ext uri="{BB962C8B-B14F-4D97-AF65-F5344CB8AC3E}">
        <p14:creationId xmlns:p14="http://schemas.microsoft.com/office/powerpoint/2010/main" val="2903841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96A42-CCAD-F226-7382-9DF079AFF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439472"/>
            <a:ext cx="10671048" cy="768096"/>
          </a:xfrm>
        </p:spPr>
        <p:txBody>
          <a:bodyPr/>
          <a:lstStyle/>
          <a:p>
            <a:r>
              <a:rPr lang="en-US" sz="2000" dirty="0"/>
              <a:t>How many investors have investment partners?</a:t>
            </a:r>
            <a:endParaRPr lang="en-IN" sz="20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07FD0C2-DBB1-23F4-619F-B9242B6A35F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817846" y="1165934"/>
            <a:ext cx="6704694" cy="2699678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087FE7-790C-31A3-3BC6-19706EEFB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Q2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796C71-9275-B903-9221-CAE817AF3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12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DA9C3C6-2B66-8090-A723-A62332901E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0948" y="3956944"/>
            <a:ext cx="5038530" cy="2131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707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B5698-1FE6-3369-7D7C-03101E0E2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369865"/>
            <a:ext cx="10671048" cy="768096"/>
          </a:xfrm>
        </p:spPr>
        <p:txBody>
          <a:bodyPr/>
          <a:lstStyle/>
          <a:p>
            <a:r>
              <a:rPr lang="en-US" sz="2400" dirty="0"/>
              <a:t>Type of funding round investors are investing in?</a:t>
            </a:r>
            <a:endParaRPr lang="en-IN" sz="24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525D835-41DD-4A55-D4C1-A3919C297B9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438778" y="818855"/>
            <a:ext cx="5037075" cy="2799796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2D2CFA-82F0-7B5A-1A3F-AD2D2FA3F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Q3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2EDED-FAE8-F2C0-592C-F9041BAFC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13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123D0A5-8BBB-DA38-9086-2D3C6D5072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8730" y="3788161"/>
            <a:ext cx="7217169" cy="2961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24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F5C35-D6FC-C2EF-8699-EF89D0942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475861"/>
            <a:ext cx="10671048" cy="768096"/>
          </a:xfrm>
        </p:spPr>
        <p:txBody>
          <a:bodyPr/>
          <a:lstStyle/>
          <a:p>
            <a:r>
              <a:rPr lang="en-US" sz="1600" dirty="0"/>
              <a:t>Distribution of investors between Organization and individual person</a:t>
            </a:r>
            <a:endParaRPr lang="en-IN" sz="16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189EB53-0E71-5F8D-D368-4BB2610D4AC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961135" y="859909"/>
            <a:ext cx="5958840" cy="2720340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81D70B-2425-8780-4704-175327A1B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8952" y="475861"/>
            <a:ext cx="3200400" cy="274320"/>
          </a:xfrm>
        </p:spPr>
        <p:txBody>
          <a:bodyPr/>
          <a:lstStyle/>
          <a:p>
            <a:r>
              <a:rPr lang="en-US" dirty="0"/>
              <a:t>Q4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431815-03A6-2825-7324-D193A9B3C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14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833D04D-EDA6-A5C2-CA32-FB3351236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6825" y="3600369"/>
            <a:ext cx="7629020" cy="2875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4532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C2F87-8036-262F-0DC5-D97B63ADC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408121"/>
            <a:ext cx="10671048" cy="768096"/>
          </a:xfrm>
        </p:spPr>
        <p:txBody>
          <a:bodyPr/>
          <a:lstStyle/>
          <a:p>
            <a:r>
              <a:rPr lang="en-IN" sz="2400" dirty="0"/>
              <a:t>Regional Analysis of investors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CD63A20-6926-0903-EDC3-265977CE290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9526" y="914334"/>
            <a:ext cx="5087202" cy="3002283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D7E42C-418D-5615-EB2A-3FC741AA4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1792" y="414279"/>
            <a:ext cx="3200400" cy="274320"/>
          </a:xfrm>
        </p:spPr>
        <p:txBody>
          <a:bodyPr/>
          <a:lstStyle/>
          <a:p>
            <a:r>
              <a:rPr lang="en-US" dirty="0"/>
              <a:t>Q5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52AB36-9ABB-F50D-7B5C-73BA43248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15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7E15AE-E47F-144C-65F6-9B6AE4DE13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4120" y="3405673"/>
            <a:ext cx="6968800" cy="3091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8655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CD49C-FA5A-E6DA-74E2-D46247DB0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347472"/>
            <a:ext cx="10671048" cy="768096"/>
          </a:xfrm>
        </p:spPr>
        <p:txBody>
          <a:bodyPr/>
          <a:lstStyle/>
          <a:p>
            <a:r>
              <a:rPr lang="en-US" sz="2400" dirty="0"/>
              <a:t>Monthly Analysis of investors and investments</a:t>
            </a:r>
            <a:endParaRPr lang="en-IN" sz="24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8E3CD23-9697-95A8-CB18-4169A866304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038812" y="841248"/>
            <a:ext cx="5414723" cy="2745996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D3B3AA-ABC9-CD1C-35D0-0F9558CED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Q6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60B5BE-108E-2AE2-BAFD-DBD34429F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16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3279756-D3EF-7446-E106-FED7771317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3888" y="3690216"/>
            <a:ext cx="9109076" cy="3098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9124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9F372-BC9E-C642-9B7A-6E75C6C41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47472"/>
            <a:ext cx="10671048" cy="768096"/>
          </a:xfrm>
        </p:spPr>
        <p:txBody>
          <a:bodyPr/>
          <a:lstStyle/>
          <a:p>
            <a:r>
              <a:rPr lang="en-US" sz="2400" dirty="0"/>
              <a:t>Analysis of social media presence of investors</a:t>
            </a:r>
            <a:endParaRPr lang="en-IN" sz="24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8E46FD9-2CB6-1A69-085C-FE6676F4BEE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624230" y="990536"/>
            <a:ext cx="4850907" cy="3086941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D3E42F-1B9A-901B-50B8-8218CEE6E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Q7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F497DB-4413-4079-8A04-13FF12FFC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17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3D0B1C2-F53D-B8D1-01C0-04279DE2AC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4230" y="4197096"/>
            <a:ext cx="4800600" cy="210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1461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AA49B-2589-2E6D-A257-383853D04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457200"/>
            <a:ext cx="10671048" cy="768096"/>
          </a:xfrm>
        </p:spPr>
        <p:txBody>
          <a:bodyPr/>
          <a:lstStyle/>
          <a:p>
            <a:r>
              <a:rPr lang="en-US" sz="1800" dirty="0"/>
              <a:t>Qualification (Degree) and Institution Analysis of investors</a:t>
            </a:r>
            <a:endParaRPr lang="en-IN" sz="18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A74688A-1EDA-EA82-7478-F32BA7A8F96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34780" y="847532"/>
            <a:ext cx="4094863" cy="2893344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DB4D42-61AA-AE13-9196-D53E4457D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Q8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189D0-9DC7-802E-BB6D-02BDE3E70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18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7A461A6-A836-F050-4678-D58E0844B8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0437" y="3872128"/>
            <a:ext cx="4640580" cy="29032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19E9962-3078-E730-5AE0-390824A693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792" y="3856888"/>
            <a:ext cx="4792980" cy="29337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F144772-DA1A-BF1D-CE8F-B9E09987E7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7263" y="851150"/>
            <a:ext cx="4941881" cy="2849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5819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A3391-FEE0-E6D7-B95A-CEEAF7FB7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638" y="368280"/>
            <a:ext cx="10671048" cy="768096"/>
          </a:xfrm>
        </p:spPr>
        <p:txBody>
          <a:bodyPr/>
          <a:lstStyle/>
          <a:p>
            <a:r>
              <a:rPr lang="en-US" sz="2000" dirty="0"/>
              <a:t>No of companies which got investments and their list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5C5030F-1E17-F1C6-BC6C-7749AFD6552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999450" y="756153"/>
            <a:ext cx="6059424" cy="3196180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B1DEF8-B84A-4B1D-F25A-37A3683F5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4562" y="440218"/>
            <a:ext cx="3346331" cy="308284"/>
          </a:xfrm>
        </p:spPr>
        <p:txBody>
          <a:bodyPr/>
          <a:lstStyle/>
          <a:p>
            <a:r>
              <a:rPr lang="en-US" sz="2000" dirty="0"/>
              <a:t>Q9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74CEAF-71A8-7DAF-FD74-1E001B319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19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7F97984-1F9A-2319-F99E-A13BC52D7D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4352" y="3976966"/>
            <a:ext cx="5761606" cy="2680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132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6832" y="108553"/>
            <a:ext cx="5693664" cy="768096"/>
          </a:xfrm>
        </p:spPr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AGENDA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837" y="776483"/>
            <a:ext cx="6639607" cy="5649483"/>
          </a:xfrm>
        </p:spPr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Background</a:t>
            </a:r>
          </a:p>
          <a:p>
            <a:r>
              <a:rPr lang="en-US" dirty="0"/>
              <a:t>Prerequisites</a:t>
            </a:r>
          </a:p>
          <a:p>
            <a:r>
              <a:rPr lang="en-US" dirty="0"/>
              <a:t>​Objective</a:t>
            </a:r>
          </a:p>
          <a:p>
            <a:r>
              <a:rPr lang="en-US" dirty="0"/>
              <a:t>Dataset Description</a:t>
            </a:r>
          </a:p>
          <a:p>
            <a:r>
              <a:rPr lang="en-US" dirty="0"/>
              <a:t>Insights</a:t>
            </a:r>
          </a:p>
          <a:p>
            <a:r>
              <a:rPr lang="en-US" dirty="0"/>
              <a:t>Analysis Tasks</a:t>
            </a:r>
          </a:p>
          <a:p>
            <a:r>
              <a:rPr lang="en-US" dirty="0"/>
              <a:t>Presenting the final outcomes, Dashboard </a:t>
            </a:r>
          </a:p>
          <a:p>
            <a:r>
              <a:rPr lang="en-US" dirty="0"/>
              <a:t>​​Challenges &amp; Learning</a:t>
            </a:r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23FDB-436E-D381-6279-44E69DE42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20040"/>
            <a:ext cx="10671048" cy="768096"/>
          </a:xfrm>
        </p:spPr>
        <p:txBody>
          <a:bodyPr/>
          <a:lstStyle/>
          <a:p>
            <a:r>
              <a:rPr lang="en-IN" dirty="0" err="1"/>
              <a:t>Total_funding_amount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AEDDEE2-A971-EBEE-55B8-EE91F5C1ED6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727887" y="1225296"/>
            <a:ext cx="8377910" cy="2501199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F67F34-8907-40EA-A450-10FE0D053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Q10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A9F279-9B12-EB35-DC4E-94278797B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20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5F32129-2EA4-843C-0682-0AD362BC27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3940" y="4058816"/>
            <a:ext cx="6964120" cy="2192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8792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88B6C-7F48-8880-76C5-F5729A292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780" y="210312"/>
            <a:ext cx="10434794" cy="642557"/>
          </a:xfrm>
        </p:spPr>
        <p:txBody>
          <a:bodyPr/>
          <a:lstStyle/>
          <a:p>
            <a:r>
              <a:rPr lang="en-IN" sz="3600" dirty="0"/>
              <a:t>Top 10 investors by amount</a:t>
            </a:r>
            <a:br>
              <a:rPr lang="en-IN" dirty="0"/>
            </a:b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B20686C-4CCF-07E5-78C8-B11743FD0FD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045699" y="852869"/>
            <a:ext cx="5361182" cy="3190234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1F508A-31BB-BF12-1B60-54480A17E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6015" y="457200"/>
            <a:ext cx="3200400" cy="274320"/>
          </a:xfrm>
        </p:spPr>
        <p:txBody>
          <a:bodyPr/>
          <a:lstStyle/>
          <a:p>
            <a:r>
              <a:rPr lang="en-US" dirty="0"/>
              <a:t>Q11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CCD3B4-1CCC-4B86-4E9D-4D37BE755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21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88F11BB-A629-3E5F-DE8A-EB228121DC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732" y="4043103"/>
            <a:ext cx="10534260" cy="2604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9549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BC9D2-4F89-79FD-2B99-66CEFCCF7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47472"/>
            <a:ext cx="10671048" cy="768096"/>
          </a:xfrm>
        </p:spPr>
        <p:txBody>
          <a:bodyPr/>
          <a:lstStyle/>
          <a:p>
            <a:r>
              <a:rPr lang="en-US" dirty="0"/>
              <a:t>Dashboard 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08D9782-0621-DFE2-8D98-AE41AA0F2A0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42332" y="1375651"/>
            <a:ext cx="11467659" cy="4577280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995111-FAE1-9CB1-91F1-9B185215A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834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Challenges 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23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0CCEB7-2E3E-08C9-0528-D3F46B997D2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i="0" u="none" strike="noStrike" dirty="0">
                <a:effectLst/>
                <a:latin typeface="Sabon Next LT (Body)"/>
                <a:cs typeface="Prompt" panose="020B0502040204020203" pitchFamily="2" charset="-34"/>
              </a:rPr>
              <a:t>The type of data was very unstructured.</a:t>
            </a:r>
          </a:p>
          <a:p>
            <a:r>
              <a:rPr lang="en-IN" i="0" u="none" strike="noStrike" dirty="0">
                <a:effectLst/>
                <a:latin typeface="Sabon Next LT (Body)"/>
                <a:cs typeface="Prompt" panose="00000500000000000000" pitchFamily="2" charset="-34"/>
              </a:rPr>
              <a:t>Inaccessible database.</a:t>
            </a:r>
          </a:p>
          <a:p>
            <a:r>
              <a:rPr lang="en-US" dirty="0">
                <a:latin typeface="Sabon Next LT (Body)"/>
                <a:cs typeface="Prompt" panose="020B0502040204020203" pitchFamily="2" charset="-34"/>
              </a:rPr>
              <a:t>Data Interpretation because of complex database.</a:t>
            </a:r>
          </a:p>
          <a:p>
            <a:r>
              <a:rPr lang="en-US" dirty="0">
                <a:latin typeface="Sabon Next LT (Body)"/>
                <a:cs typeface="Prompt" panose="020B0502040204020203" pitchFamily="2" charset="-34"/>
              </a:rPr>
              <a:t>Difficulty in creating Joins because of less correlation of tables in the database</a:t>
            </a:r>
            <a:r>
              <a:rPr lang="en-US" dirty="0">
                <a:solidFill>
                  <a:srgbClr val="1E2846"/>
                </a:solidFill>
                <a:latin typeface="Prompt" panose="020B0502040204020203" pitchFamily="2" charset="-34"/>
                <a:cs typeface="Prompt" panose="020B0502040204020203" pitchFamily="2" charset="-34"/>
              </a:rPr>
              <a:t>.</a:t>
            </a:r>
          </a:p>
          <a:p>
            <a:endParaRPr lang="en-US" b="1" dirty="0">
              <a:solidFill>
                <a:srgbClr val="1E2846"/>
              </a:solidFill>
              <a:latin typeface="Prompt" panose="020B0502040204020203" pitchFamily="2" charset="-34"/>
              <a:cs typeface="Prompt" panose="020B0502040204020203" pitchFamily="2" charset="-34"/>
            </a:endParaRPr>
          </a:p>
          <a:p>
            <a:endParaRPr lang="en-US" b="1" i="0" u="none" strike="noStrike" dirty="0">
              <a:solidFill>
                <a:srgbClr val="1E2846"/>
              </a:solidFill>
              <a:effectLst/>
              <a:latin typeface="Prompt" panose="020B0502040204020203" pitchFamily="2" charset="-34"/>
              <a:cs typeface="Prompt" panose="020B0502040204020203" pitchFamily="2" charset="-34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64747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313F0-FD8E-DF95-8E5A-10FC5593D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Learnings &amp; outcome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CCF59-62C1-ABE4-614E-3F2AAFA4A9F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An exposure of working on industry related database Project for first Time.</a:t>
            </a:r>
          </a:p>
          <a:p>
            <a:r>
              <a:rPr lang="en-US" dirty="0"/>
              <a:t>Collecting meaningful data from the Database.</a:t>
            </a:r>
          </a:p>
          <a:p>
            <a:r>
              <a:rPr lang="en-US" dirty="0"/>
              <a:t>Visual representation of data.</a:t>
            </a:r>
          </a:p>
          <a:p>
            <a:r>
              <a:rPr lang="en-US" dirty="0"/>
              <a:t>The change to practice data analytics techniques on real-world data sets and to compile a project portfolio to show potential employers.</a:t>
            </a:r>
          </a:p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A29158-3D05-2E58-E8BC-6BF3EB4F0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9280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87DFD8-D262-D485-B1F2-817C5A0928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sg07011998@gmail.com</a:t>
            </a:r>
          </a:p>
          <a:p>
            <a:r>
              <a:rPr lang="en-US" dirty="0"/>
              <a:t>rohitgorle33@gmail.com</a:t>
            </a:r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Crunchbase is a platform for gaining awareness about business information about private and public companies. It provides intelligent prospecting software powered by live company data. </a:t>
            </a:r>
          </a:p>
          <a:p>
            <a:r>
              <a:rPr lang="en-US" dirty="0"/>
              <a:t>Their content includes investment, investors, and funding information, founding members and individuals in leadership positions, mergers and acquisitions, news, and industry trends. </a:t>
            </a:r>
          </a:p>
          <a:p>
            <a:r>
              <a:rPr lang="en-US" dirty="0"/>
              <a:t>Their software includes tools for investment analytics, trend analysis, web traffic review, and marketing. </a:t>
            </a:r>
          </a:p>
          <a:p>
            <a:r>
              <a:rPr lang="en-US" dirty="0"/>
              <a:t>They also carry news regarding startups.</a:t>
            </a:r>
          </a:p>
          <a:p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24527" y="457199"/>
            <a:ext cx="4894305" cy="398477"/>
          </a:xfrm>
        </p:spPr>
        <p:txBody>
          <a:bodyPr/>
          <a:lstStyle/>
          <a:p>
            <a:r>
              <a:rPr lang="en-US" dirty="0"/>
              <a:t>Crunchbase Data Analysis – Investment &amp; Investors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3D475-5906-8D50-C576-EB6531938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8808" y="824992"/>
            <a:ext cx="6766560" cy="768096"/>
          </a:xfrm>
        </p:spPr>
        <p:txBody>
          <a:bodyPr/>
          <a:lstStyle/>
          <a:p>
            <a:r>
              <a:rPr lang="en-US" dirty="0"/>
              <a:t>Background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5D052-29FB-396C-90F5-45C844800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2217" y="1593088"/>
            <a:ext cx="6888871" cy="4330192"/>
          </a:xfrm>
        </p:spPr>
        <p:txBody>
          <a:bodyPr/>
          <a:lstStyle/>
          <a:p>
            <a:r>
              <a:rPr lang="en-US" dirty="0"/>
              <a:t>Crunchbase is a digital HQ for business information, from mergers and</a:t>
            </a:r>
          </a:p>
          <a:p>
            <a:r>
              <a:rPr lang="en-US" dirty="0"/>
              <a:t>acquisitions to seed rounds and investor details. Originally focused on tracking</a:t>
            </a:r>
          </a:p>
          <a:p>
            <a:r>
              <a:rPr lang="en-US" dirty="0"/>
              <a:t>and analyzing startup activity, the tech company now includes a variety of</a:t>
            </a:r>
          </a:p>
          <a:p>
            <a:r>
              <a:rPr lang="en-US" dirty="0"/>
              <a:t>prospecting, lead generation, and communication tools, all still driven by data.</a:t>
            </a:r>
          </a:p>
          <a:p>
            <a:r>
              <a:rPr lang="en-US" dirty="0"/>
              <a:t>Crunchbase has gathered interesting statistics like how much money the average successful startup raised ($41 million), sold for in an acquisition ($155.5 million), and exited at ($242.9 million).</a:t>
            </a:r>
          </a:p>
          <a:p>
            <a:r>
              <a:rPr lang="en-US" dirty="0"/>
              <a:t>Not only does Crunchbase’s information come from potentially biased sources, but it also covers only a fraction of the relevant details regarding a founder or investor’s background.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1E0552-7F56-3E8A-12A0-78A64074D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441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5D8A-0B45-972C-55B6-A1F09F224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88E97-5830-799F-A6FA-7DB45E97A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Understanding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Manipulation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Interpretation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Visualization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Excel</a:t>
            </a:r>
          </a:p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E098FA-B813-6F19-EA09-262AE28BF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173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60BEE-E835-B28F-E887-17A9F29EF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7079" y="1966547"/>
            <a:ext cx="6766560" cy="768096"/>
          </a:xfrm>
        </p:spPr>
        <p:txBody>
          <a:bodyPr/>
          <a:lstStyle/>
          <a:p>
            <a:r>
              <a:rPr lang="en-US" dirty="0"/>
              <a:t>Objective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CC4AD-08B8-D4FC-4A71-709677F95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7747" y="2734643"/>
            <a:ext cx="7884561" cy="4807712"/>
          </a:xfrm>
        </p:spPr>
        <p:txBody>
          <a:bodyPr/>
          <a:lstStyle/>
          <a:p>
            <a:r>
              <a:rPr lang="en-US" dirty="0"/>
              <a:t>A Crunchbase Company wants to design a Crunchbase Investment and Investors dashboard to analyze the investors and their investments from the database.</a:t>
            </a:r>
          </a:p>
          <a:p>
            <a:r>
              <a:rPr lang="en-US" dirty="0"/>
              <a:t>The company wants to add user control for countries with the most investors,</a:t>
            </a:r>
            <a:r>
              <a:rPr lang="en-IN" dirty="0"/>
              <a:t> investors have investment partners, </a:t>
            </a:r>
            <a:r>
              <a:rPr lang="en-US" dirty="0"/>
              <a:t>Type of funding round investors are investing, Distribution of investors between Organization and individual person, </a:t>
            </a:r>
            <a:r>
              <a:rPr lang="en-IN" dirty="0"/>
              <a:t>Regional Analysis of investors, and </a:t>
            </a:r>
            <a:r>
              <a:rPr lang="en-US" dirty="0"/>
              <a:t>Monthly Analysis of investors and investments. </a:t>
            </a:r>
          </a:p>
          <a:p>
            <a:r>
              <a:rPr lang="en-IN" dirty="0"/>
              <a:t>So, users can </a:t>
            </a:r>
            <a:r>
              <a:rPr lang="en-US" dirty="0"/>
              <a:t>select an option and can see the investments year-wise.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E0513C-9464-C7A6-81A7-3D97A1283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379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FB02E-0D31-C822-C904-385A0A3DF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6297" y="210312"/>
            <a:ext cx="6766560" cy="768096"/>
          </a:xfrm>
        </p:spPr>
        <p:txBody>
          <a:bodyPr/>
          <a:lstStyle/>
          <a:p>
            <a:r>
              <a:rPr lang="en-US" dirty="0"/>
              <a:t>Data Description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4BA3D91-975C-F090-34AF-811A8243DE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86297" y="1065402"/>
            <a:ext cx="8593850" cy="4915948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6DC310-0010-A668-1BD9-E02B094BF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177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5433D-1D9F-D36D-7533-7C3B35031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2131" y="210312"/>
            <a:ext cx="6766560" cy="768096"/>
          </a:xfrm>
        </p:spPr>
        <p:txBody>
          <a:bodyPr/>
          <a:lstStyle/>
          <a:p>
            <a:r>
              <a:rPr lang="en-US" dirty="0"/>
              <a:t>Insights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E9638-60A1-2476-F940-28A33BD28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3042" y="831965"/>
            <a:ext cx="8229600" cy="5942059"/>
          </a:xfrm>
        </p:spPr>
        <p:txBody>
          <a:bodyPr/>
          <a:lstStyle/>
          <a:p>
            <a:r>
              <a:rPr lang="en-US" dirty="0"/>
              <a:t>Using SQL Server: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Importing Dataset from Excel to SQL Server.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Understand the Dataset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Started Finding key insights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Solving all insights by using SQL Query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Exporting Data To Excel</a:t>
            </a:r>
          </a:p>
          <a:p>
            <a:r>
              <a:rPr lang="en-US" dirty="0"/>
              <a:t>Using Excel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a Donut Chart to analyze the </a:t>
            </a:r>
            <a:r>
              <a:rPr lang="en-IN" b="0" i="0" u="none" strike="noStrike" baseline="0" dirty="0">
                <a:effectLst/>
              </a:rPr>
              <a:t>Top 2 most investors with Country Code.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Used KPI :</a:t>
            </a:r>
          </a:p>
          <a:p>
            <a:r>
              <a:rPr lang="en-US" dirty="0"/>
              <a:t>                        Findings count_of_investors with Investment Partners.</a:t>
            </a:r>
          </a:p>
          <a:p>
            <a:r>
              <a:rPr lang="en-US" dirty="0"/>
              <a:t>                        </a:t>
            </a:r>
            <a:r>
              <a:rPr lang="en-US" dirty="0" err="1"/>
              <a:t>Total_funding_amount</a:t>
            </a:r>
            <a:endParaRPr lang="en-US" dirty="0"/>
          </a:p>
          <a:p>
            <a:r>
              <a:rPr lang="en-US" dirty="0"/>
              <a:t>                        No. of investors are using Social media</a:t>
            </a:r>
          </a:p>
          <a:p>
            <a:r>
              <a:rPr lang="en-US" dirty="0"/>
              <a:t>                        Not Using Social Media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Types of funding round investors are investing 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Distribution of investors between Organization and individual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Regional Analysis of investors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0" i="0" u="none" strike="noStrike" baseline="0" dirty="0"/>
              <a:t>Monthly Analysis of investors and investments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Degree type Investors and </a:t>
            </a:r>
            <a:r>
              <a:rPr lang="en-US" sz="1600" b="0" i="0" u="none" strike="noStrike" baseline="0" dirty="0">
                <a:latin typeface="Calibri" panose="020F0502020204030204"/>
              </a:rPr>
              <a:t>Specialized Number of </a:t>
            </a:r>
            <a:r>
              <a:rPr lang="en-US" sz="1600" b="0" i="0" u="none" strike="noStrike" baseline="0" dirty="0">
                <a:latin typeface="Sabon Next LT (Body)"/>
              </a:rPr>
              <a:t>Investors</a:t>
            </a:r>
            <a:endParaRPr lang="en-US" dirty="0">
              <a:latin typeface="Sabon Next L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List of  companies which got most </a:t>
            </a:r>
            <a:r>
              <a:rPr lang="en-US" dirty="0" err="1"/>
              <a:t>invesments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Top 10 investors by amount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a dashboard.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B8D2-2F7F-67F0-2FC6-39E8DDE9B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773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8F6D4-8126-D585-EE97-2E68B6AD5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2584" y="3044952"/>
            <a:ext cx="6766560" cy="768096"/>
          </a:xfrm>
        </p:spPr>
        <p:txBody>
          <a:bodyPr/>
          <a:lstStyle/>
          <a:p>
            <a:r>
              <a:rPr lang="en-US" dirty="0"/>
              <a:t>Analysis Tasks</a:t>
            </a:r>
            <a:br>
              <a:rPr lang="en-US" dirty="0"/>
            </a:b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D4B9CE-0D66-B7E7-BFA2-EBA1982E6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329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{0119059B-C43E-4B82-A11B-E2169C3618E9}tf78438558_win32</Template>
  <TotalTime>161</TotalTime>
  <Words>696</Words>
  <Application>Microsoft Office PowerPoint</Application>
  <PresentationFormat>Widescreen</PresentationFormat>
  <Paragraphs>123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Arial Black</vt:lpstr>
      <vt:lpstr>Arial Narrow</vt:lpstr>
      <vt:lpstr>Calibri</vt:lpstr>
      <vt:lpstr>Prompt</vt:lpstr>
      <vt:lpstr>Sabon Next LT</vt:lpstr>
      <vt:lpstr>Sabon Next LT (Body)</vt:lpstr>
      <vt:lpstr>Office Theme</vt:lpstr>
      <vt:lpstr>Investment and Investors Analysis </vt:lpstr>
      <vt:lpstr>AGENDA</vt:lpstr>
      <vt:lpstr>Introduction</vt:lpstr>
      <vt:lpstr>Background</vt:lpstr>
      <vt:lpstr>Prerequisites </vt:lpstr>
      <vt:lpstr>Objective</vt:lpstr>
      <vt:lpstr>Data Description</vt:lpstr>
      <vt:lpstr>Insights</vt:lpstr>
      <vt:lpstr>Analysis Tasks </vt:lpstr>
      <vt:lpstr>SQL Query and Excel Visualizations</vt:lpstr>
      <vt:lpstr>From which countries(Top 2) most investors are from?</vt:lpstr>
      <vt:lpstr>How many investors have investment partners?</vt:lpstr>
      <vt:lpstr>Type of funding round investors are investing in?</vt:lpstr>
      <vt:lpstr>Distribution of investors between Organization and individual person</vt:lpstr>
      <vt:lpstr>Regional Analysis of investors</vt:lpstr>
      <vt:lpstr>Monthly Analysis of investors and investments</vt:lpstr>
      <vt:lpstr>Analysis of social media presence of investors</vt:lpstr>
      <vt:lpstr>Qualification (Degree) and Institution Analysis of investors</vt:lpstr>
      <vt:lpstr>No of companies which got investments and their list</vt:lpstr>
      <vt:lpstr>Total_funding_amount</vt:lpstr>
      <vt:lpstr>Top 10 investors by amount </vt:lpstr>
      <vt:lpstr>Dashboard </vt:lpstr>
      <vt:lpstr>Challenges </vt:lpstr>
      <vt:lpstr>Learnings &amp; outcome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and Investors Analysis</dc:title>
  <dc:subject/>
  <dc:creator>Sunil</dc:creator>
  <cp:lastModifiedBy>Sunil</cp:lastModifiedBy>
  <cp:revision>77</cp:revision>
  <dcterms:created xsi:type="dcterms:W3CDTF">2022-09-10T15:42:51Z</dcterms:created>
  <dcterms:modified xsi:type="dcterms:W3CDTF">2022-09-11T13:10:32Z</dcterms:modified>
</cp:coreProperties>
</file>