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90" r:id="rId4"/>
    <p:sldId id="258" r:id="rId5"/>
    <p:sldId id="259" r:id="rId6"/>
    <p:sldId id="293" r:id="rId7"/>
    <p:sldId id="260" r:id="rId8"/>
    <p:sldId id="261" r:id="rId9"/>
    <p:sldId id="262" r:id="rId10"/>
    <p:sldId id="263" r:id="rId11"/>
    <p:sldId id="264" r:id="rId12"/>
    <p:sldId id="265" r:id="rId13"/>
    <p:sldId id="266" r:id="rId14"/>
    <p:sldId id="267" r:id="rId15"/>
    <p:sldId id="268" r:id="rId16"/>
    <p:sldId id="269" r:id="rId17"/>
    <p:sldId id="294" r:id="rId18"/>
    <p:sldId id="270" r:id="rId19"/>
    <p:sldId id="271" r:id="rId20"/>
    <p:sldId id="272" r:id="rId21"/>
    <p:sldId id="296" r:id="rId22"/>
    <p:sldId id="297" r:id="rId23"/>
    <p:sldId id="273" r:id="rId24"/>
    <p:sldId id="298" r:id="rId25"/>
    <p:sldId id="299" r:id="rId26"/>
    <p:sldId id="300" r:id="rId27"/>
    <p:sldId id="274" r:id="rId28"/>
    <p:sldId id="275" r:id="rId29"/>
    <p:sldId id="276" r:id="rId30"/>
    <p:sldId id="277" r:id="rId31"/>
    <p:sldId id="280" r:id="rId32"/>
    <p:sldId id="281" r:id="rId33"/>
    <p:sldId id="282" r:id="rId34"/>
    <p:sldId id="283" r:id="rId35"/>
    <p:sldId id="288" r:id="rId36"/>
    <p:sldId id="289" r:id="rId37"/>
    <p:sldId id="291"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30" clrIdx="0">
    <p:extLst/>
  </p:cmAuthor>
  <p:cmAuthor id="2" name="Sunil Gupta" initials="SG" lastIdx="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3" d="100"/>
          <a:sy n="123" d="100"/>
        </p:scale>
        <p:origin x="-114"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03T22:32:08.404" idx="1">
    <p:pos x="5057" y="826"/>
    <p:text>By Importing above All Necessary Libraries I got the idea of implementing all the Libraries in one go for better model Prediction in this dataset.</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21-11-03T22:44:29.513" idx="10">
    <p:pos x="4819" y="865"/>
    <p:text>
Basically in this dataset mainly it shows from charts &amp; plots that 1 stops flights are basiccaaly used.</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21-11-03T22:45:27.969" idx="11">
    <p:pos x="5049" y="837"/>
    <p:text>Label Encoding refers to converting the labels into a numeric form so as to convert them into the machine-readable form. Machine learning algorithms can then decide in a better way how those labels must be operated. It is an important pre-processing step for the structured dataset in supervised learning.
I have used label encoder to convert the strings values into intergers.
It will help me in model building.
</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21-11-03T22:46:37.667" idx="12">
    <p:pos x="5497" y="721"/>
    <p:text>Total number of counts in each columns is matching as there is no missing values.
The difference between the mean and 50% is not much.
There are outlires in the dataset which i will remove it soon.
</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21-11-03T22:47:36.173" idx="13">
    <p:pos x="5097" y="775"/>
    <p:text>By making Histogram Plot I can see there are some skewness in this dataset.
From plotting this histogram, I used the bin size as 30, we can take any bin size (suited as per as data).
</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1-11-03T22:48:02.042" idx="14">
    <p:pos x="4571" y="633"/>
    <p:text>From the above Distribution Plot I can see that there are skewness in this dataset
</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21-11-03T22:48:26.844" idx="15">
    <p:pos x="6308" y="720"/>
    <p:text>There are few zero values in the above cloumns that is replaced with mean.
</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21-11-03T22:49:01.838" idx="16">
    <p:pos x="4610" y="874"/>
    <p:text>From above image I can clear see that there are few number of black dots in the column which are referring to the outliers, so it means most of the data are outside the distribution.
So now I detect the outliers now the second step is to remove the outliers, there are different way to remove the outliers that are zscore values.
There are outliers in Duration_hours,Price which is continous in nature.
</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1-11-03T22:49:55.427" idx="17">
    <p:pos x="4494" y="821"/>
    <p:text>I am using zscore value then I again check if there are some of the outliers then I will remove it by replacing the outliers with the mean value of that column.
So, I first find the zscore value and then I decide to make one threshold value as 3 which is standard of industry recommend value and then I remove all the outliers which zscore value is greater than 3.
After, removing the outlier’s final there are 1270 and 8 column presents in the data set.
</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1-11-03T22:51:19.173" idx="18">
    <p:pos x="6114" y="1219"/>
    <p:text>Hence After Rmoving Outliers I make distribution plot which shows few outliers are removed.
</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1-11-03T22:52:37.689" idx="19">
    <p:pos x="5743" y="751"/>
    <p:text>I have checked the relationship between label and different features.
Most of the features are in minus value only 2 columns are positively related to target value.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03T22:33:00.385" idx="2">
    <p:pos x="5257" y="703"/>
    <p:text>Here I am loading the data set into a variable i.e. “df” and processing the first 5 rows.
After Reading the csv file I find out that Price is thelabel columns while remaning are the Features columns.</p:text>
  </p:cm>
</p:cmLst>
</file>

<file path=ppt/comments/comment20.xml><?xml version="1.0" encoding="utf-8"?>
<p:cmLst xmlns:a="http://schemas.openxmlformats.org/drawingml/2006/main" xmlns:r="http://schemas.openxmlformats.org/officeDocument/2006/relationships" xmlns:p="http://schemas.openxmlformats.org/presentationml/2006/main">
  <p:cm authorId="2" dt="2021-11-03T22:53:27.772" idx="20">
    <p:pos x="4806" y="904"/>
    <p:text>Now I am finding the correlation value of each column, this value is categorized into mainly 2 parts that are:
Positive correlated value
Negative correlated value The most the value is positive means that column is much co related and vice versa.</p:text>
  </p:cm>
</p:cmLst>
</file>

<file path=ppt/comments/comment21.xml><?xml version="1.0" encoding="utf-8"?>
<p:cmLst xmlns:a="http://schemas.openxmlformats.org/drawingml/2006/main" xmlns:r="http://schemas.openxmlformats.org/officeDocument/2006/relationships" xmlns:p="http://schemas.openxmlformats.org/presentationml/2006/main">
  <p:cm authorId="2" dt="2021-11-03T22:54:13.339" idx="21">
    <p:pos x="5190" y="1219"/>
    <p:text>I am using seaborn heatmap to plot the correlated matrix and plot the corr value in the heatmap graph.
</p:text>
  </p:cm>
</p:cmLst>
</file>

<file path=ppt/comments/comment22.xml><?xml version="1.0" encoding="utf-8"?>
<p:cmLst xmlns:a="http://schemas.openxmlformats.org/drawingml/2006/main" xmlns:r="http://schemas.openxmlformats.org/officeDocument/2006/relationships" xmlns:p="http://schemas.openxmlformats.org/presentationml/2006/main">
  <p:cm authorId="2" dt="2021-11-03T22:55:12.080" idx="22">
    <p:pos x="5563" y="910"/>
    <p:text>Dividing features and label into x and y for model prediction.
</p:text>
  </p:cm>
</p:cmLst>
</file>

<file path=ppt/comments/comment23.xml><?xml version="1.0" encoding="utf-8"?>
<p:cmLst xmlns:a="http://schemas.openxmlformats.org/drawingml/2006/main" xmlns:r="http://schemas.openxmlformats.org/officeDocument/2006/relationships" xmlns:p="http://schemas.openxmlformats.org/presentationml/2006/main">
  <p:cm authorId="2" dt="2021-11-03T22:55:41.274" idx="23">
    <p:pos x="5130" y="673"/>
    <p:text>Applying the standard scaler to scaled the dataset in one range.
</p:text>
  </p:cm>
</p:cmLst>
</file>

<file path=ppt/comments/comment24.xml><?xml version="1.0" encoding="utf-8"?>
<p:cmLst xmlns:a="http://schemas.openxmlformats.org/drawingml/2006/main" xmlns:r="http://schemas.openxmlformats.org/officeDocument/2006/relationships" xmlns:p="http://schemas.openxmlformats.org/presentationml/2006/main">
  <p:cm authorId="2" dt="2021-11-03T22:56:28.320" idx="24">
    <p:pos x="5458" y="624"/>
    <p:text>None of the features vif score value is above 5. So i can say that Multicollinearity doesn't exist.
</p:text>
  </p:cm>
</p:cmLst>
</file>

<file path=ppt/comments/comment25.xml><?xml version="1.0" encoding="utf-8"?>
<p:cmLst xmlns:a="http://schemas.openxmlformats.org/drawingml/2006/main" xmlns:r="http://schemas.openxmlformats.org/officeDocument/2006/relationships" xmlns:p="http://schemas.openxmlformats.org/presentationml/2006/main">
  <p:cm authorId="2" dt="2021-11-03T22:57:07.311" idx="25">
    <p:pos x="5025" y="769"/>
    <p:text>Using the train test split to divide the datset into training and testing dataset.
</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21-11-03T22:58:21.524" idx="26">
    <p:pos x="5147" y="652"/>
    <p:text>Decision tree builds regression in the form of a tree structure. It breaks down a dataset into smaller and smaller subsets while at the same time an associated decision tree is incrementally developed. The final result is a tree with decision nodes and leaf nodes.
</p:text>
  </p:cm>
</p:cmLst>
</file>

<file path=ppt/comments/comment27.xml><?xml version="1.0" encoding="utf-8"?>
<p:cmLst xmlns:a="http://schemas.openxmlformats.org/drawingml/2006/main" xmlns:r="http://schemas.openxmlformats.org/officeDocument/2006/relationships" xmlns:p="http://schemas.openxmlformats.org/presentationml/2006/main">
  <p:cm authorId="2" dt="2021-11-03T22:59:55.685" idx="27">
    <p:pos x="6262" y="646"/>
    <p:text>Decision Tree Regressor Model is 76.07%
In prediction Decision Tree Regressor Model with Price:
I had done this prediction by taking Price as an output variable which is continuity in nature so that why I’m using the regression technique.
While calculating the best random state the 370 is best state which providing the highest adjusted R2 score value for this model.
After calculating adjusted R2 score I used Scatter plot of Decision Tree Regressor Model,MSE,and RMSE I got r2 score of Decision Tree Regressor Model - 76.07%</p:text>
  </p:cm>
</p:cmLst>
</file>

<file path=ppt/comments/comment28.xml><?xml version="1.0" encoding="utf-8"?>
<p:cmLst xmlns:a="http://schemas.openxmlformats.org/drawingml/2006/main" xmlns:r="http://schemas.openxmlformats.org/officeDocument/2006/relationships" xmlns:p="http://schemas.openxmlformats.org/presentationml/2006/main">
  <p:cm authorId="2" dt="2021-11-03T23:01:41.357" idx="28">
    <p:pos x="5270" y="671"/>
    <p:text>Random Forest Regression is a supervised learning algorithm that uses ensemble learning method for regression. Ensemble learning method is a technique that combines predictions from multiple machine learning algorithms to make a more accurate prediction than a single model.
First I have to fit the Training data of RandomForestRegressor.
</p:text>
  </p:cm>
</p:cmLst>
</file>

<file path=ppt/comments/comment29.xml><?xml version="1.0" encoding="utf-8"?>
<p:cmLst xmlns:a="http://schemas.openxmlformats.org/drawingml/2006/main" xmlns:r="http://schemas.openxmlformats.org/officeDocument/2006/relationships" xmlns:p="http://schemas.openxmlformats.org/presentationml/2006/main">
  <p:cm authorId="2" dt="2021-11-03T23:03:21.074" idx="29">
    <p:pos x="6180" y="640"/>
    <p:text>Random Forest Regressor - 47.75%
In prediction Random Forest Regressor with Price:
I had done this prediction by taking Price as an output variable which is continuity in nature so that why I’m using the regression technique.¶
While calculating the best random state the 370 is best state which providing the highest adjusted R2 score value for this model.
After calculating adjusted R2 score I used Scatter plot of Random Forest Regressor,MSE,and RMSE I got r2 score of Random Forest Regressor - 47.75%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03T22:35:35.709" idx="3">
    <p:pos x="5666" y="614"/>
    <p:text>By using shape I got 7752 rows and 25 columns.By using shape I got 1470 rows and 8 columns.
</p:text>
  </p:cm>
</p:cmLst>
</file>

<file path=ppt/comments/comment30.xml><?xml version="1.0" encoding="utf-8"?>
<p:cmLst xmlns:a="http://schemas.openxmlformats.org/drawingml/2006/main" xmlns:r="http://schemas.openxmlformats.org/officeDocument/2006/relationships" xmlns:p="http://schemas.openxmlformats.org/presentationml/2006/main">
  <p:cm authorId="2" dt="2021-11-03T23:04:03.982" idx="30">
    <p:pos x="5497" y="799"/>
    <p:text>I have try to improve the accuracy score by using lasso regularization 19.29 but no increase in Accuracy Value
</p:text>
  </p:cm>
</p:cmLst>
</file>

<file path=ppt/comments/comment31.xml><?xml version="1.0" encoding="utf-8"?>
<p:cmLst xmlns:a="http://schemas.openxmlformats.org/drawingml/2006/main" xmlns:r="http://schemas.openxmlformats.org/officeDocument/2006/relationships" xmlns:p="http://schemas.openxmlformats.org/presentationml/2006/main">
  <p:cm authorId="2" dt="2021-11-03T23:05:23.447" idx="31">
    <p:pos x="4901" y="605"/>
    <p:text>From the Above Coding I Get best model is Random Forest Accuracy Score.
So I will Save the Decison Tree Regressor as the Best Model.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03T22:36:22.055" idx="4">
    <p:pos x="5128" y="643"/>
    <p:text>Also, most of the column are object in nature and Price is of int64 data type.
</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03T22:37:10.526" idx="5">
    <p:pos x="5081" y="605"/>
    <p:text>After using dupllicates I can see there is no duplicate value in this dataset.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1-11-03T22:38:32.910" idx="6">
    <p:pos x="6346" y="826"/>
    <p:text>By Using nunique I got an idea of continuous &amp; Categorical Columns.
As in this Dataset most of the columns are continuous to predict Flight Price Prediction
</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21-11-03T22:41:22.824" idx="7">
    <p:pos x="4429" y="690"/>
    <p:text>From the above plots and charts I can see Indigo Airways flight prices are more higher rather than others in this dataset.
</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1-11-03T23:21:35.097" idx="8">
    <p:pos x="4695" y="896"/>
    <p:text>From the above plots and charts I can see Mumbaii flight prices are more higher rather than others in this dataset.
</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21-11-03T22:43:27.012" idx="9">
    <p:pos x="4817" y="838"/>
    <p:text>From the above plots and charts I can see Goa destination flight prices are more higher rather than others in this dataset.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23F103-BC34-4FE4-A40E-EDDEECFDA5D0}" type="datetimeFigureOut">
              <a:rPr lang="en-US" smtClean="0"/>
              <a:pPr/>
              <a:t>11/3/2021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E451C3-0FF4-47C4-B829-773ADF60F88C}" type="datetimeFigureOut">
              <a:rPr lang="en-US" smtClean="0"/>
              <a:t>11/3/2021</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comments" Target="../comments/comment7.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comments" Target="../comments/comment26.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comments" Target="../comments/comment27.xml"/><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comments" Target="../comments/comment28.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comments" Target="../comments/comment29.xml"/><Relationship Id="rId4" Type="http://schemas.openxmlformats.org/officeDocument/2006/relationships/image" Target="../media/image46.jpeg"/></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CA01B-EA9D-481A-ABFB-F3224B7DE45A}"/>
              </a:ext>
            </a:extLst>
          </p:cNvPr>
          <p:cNvSpPr>
            <a:spLocks noGrp="1"/>
          </p:cNvSpPr>
          <p:nvPr>
            <p:ph type="ctrTitle"/>
          </p:nvPr>
        </p:nvSpPr>
        <p:spPr>
          <a:xfrm>
            <a:off x="1479971" y="1612610"/>
            <a:ext cx="8825658" cy="2285972"/>
          </a:xfrm>
        </p:spPr>
        <p:txBody>
          <a:bodyPr/>
          <a:lstStyle/>
          <a:p>
            <a:pPr algn="ctr"/>
            <a:r>
              <a:rPr lang="en-US" dirty="0"/>
              <a:t>FLIGHT PRICE PREDICTION</a:t>
            </a:r>
            <a:endParaRPr lang="en-IN" dirty="0"/>
          </a:p>
        </p:txBody>
      </p:sp>
      <p:sp>
        <p:nvSpPr>
          <p:cNvPr id="3" name="Subtitle 2">
            <a:extLst>
              <a:ext uri="{FF2B5EF4-FFF2-40B4-BE49-F238E27FC236}">
                <a16:creationId xmlns:a16="http://schemas.microsoft.com/office/drawing/2014/main" xmlns="" id="{34B56AD2-25F0-4FC0-AD8D-64DB167C04A5}"/>
              </a:ext>
            </a:extLst>
          </p:cNvPr>
          <p:cNvSpPr>
            <a:spLocks noGrp="1"/>
          </p:cNvSpPr>
          <p:nvPr>
            <p:ph type="subTitle" idx="1"/>
          </p:nvPr>
        </p:nvSpPr>
        <p:spPr>
          <a:xfrm>
            <a:off x="1418426" y="4568126"/>
            <a:ext cx="8825658" cy="1593574"/>
          </a:xfrm>
        </p:spPr>
        <p:txBody>
          <a:bodyPr/>
          <a:lstStyle/>
          <a:p>
            <a:pPr algn="ctr"/>
            <a:r>
              <a:rPr lang="en-US" sz="2000" dirty="0">
                <a:solidFill>
                  <a:srgbClr val="FF0000"/>
                </a:solidFill>
              </a:rPr>
              <a:t>SUBMITTED BY</a:t>
            </a:r>
          </a:p>
          <a:p>
            <a:pPr algn="ctr"/>
            <a:r>
              <a:rPr lang="en-US" sz="4000" dirty="0" smtClean="0">
                <a:solidFill>
                  <a:srgbClr val="FFFF00"/>
                </a:solidFill>
              </a:rPr>
              <a:t>Sachin Gupta</a:t>
            </a:r>
            <a:endParaRPr lang="en-IN" sz="4000" dirty="0">
              <a:solidFill>
                <a:srgbClr val="FFFF00"/>
              </a:solidFill>
            </a:endParaRPr>
          </a:p>
          <a:p>
            <a:pPr algn="ctr"/>
            <a:endParaRPr lang="en-IN" dirty="0"/>
          </a:p>
        </p:txBody>
      </p:sp>
    </p:spTree>
    <p:extLst>
      <p:ext uri="{BB962C8B-B14F-4D97-AF65-F5344CB8AC3E}">
        <p14:creationId xmlns:p14="http://schemas.microsoft.com/office/powerpoint/2010/main" val="41180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6FBD9-AE17-462C-BA10-8709DBE5183F}"/>
              </a:ext>
            </a:extLst>
          </p:cNvPr>
          <p:cNvSpPr>
            <a:spLocks noGrp="1"/>
          </p:cNvSpPr>
          <p:nvPr>
            <p:ph type="title"/>
          </p:nvPr>
        </p:nvSpPr>
        <p:spPr>
          <a:xfrm>
            <a:off x="1022888" y="1007698"/>
            <a:ext cx="10308507" cy="1111639"/>
          </a:xfrm>
        </p:spPr>
        <p:txBody>
          <a:bodyPr>
            <a:normAutofit/>
          </a:bodyPr>
          <a:lstStyle/>
          <a:p>
            <a:pPr algn="ctr"/>
            <a:r>
              <a:rPr lang="en-US" sz="4000" b="1" u="sng" dirty="0" smtClean="0"/>
              <a:t>Checking Continuous </a:t>
            </a:r>
            <a:r>
              <a:rPr lang="en-US" sz="4000" b="1" u="sng" dirty="0"/>
              <a:t>&amp; </a:t>
            </a:r>
            <a:r>
              <a:rPr lang="en-US" sz="4000" b="1" u="sng" dirty="0" smtClean="0"/>
              <a:t>Categorical Columns</a:t>
            </a:r>
            <a:endParaRPr lang="en-IN" sz="4000" b="1" u="sng" dirty="0"/>
          </a:p>
        </p:txBody>
      </p:sp>
      <p:pic>
        <p:nvPicPr>
          <p:cNvPr id="5" name="Content Placeholder 4">
            <a:extLst>
              <a:ext uri="{FF2B5EF4-FFF2-40B4-BE49-F238E27FC236}">
                <a16:creationId xmlns:a16="http://schemas.microsoft.com/office/drawing/2014/main" xmlns="" id="{95768D8B-CB3F-4A5E-A89F-069C878B4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018" y="2518476"/>
            <a:ext cx="3244566" cy="3339530"/>
          </a:xfrm>
        </p:spPr>
      </p:pic>
    </p:spTree>
    <p:extLst>
      <p:ext uri="{BB962C8B-B14F-4D97-AF65-F5344CB8AC3E}">
        <p14:creationId xmlns:p14="http://schemas.microsoft.com/office/powerpoint/2010/main" val="276802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10CFE-B823-4D95-B58C-AADCCFFCEAFE}"/>
              </a:ext>
            </a:extLst>
          </p:cNvPr>
          <p:cNvSpPr>
            <a:spLocks noGrp="1"/>
          </p:cNvSpPr>
          <p:nvPr>
            <p:ph type="title"/>
          </p:nvPr>
        </p:nvSpPr>
        <p:spPr/>
        <p:txBody>
          <a:bodyPr/>
          <a:lstStyle/>
          <a:p>
            <a:pPr algn="ctr"/>
            <a:r>
              <a:rPr lang="en-US" dirty="0"/>
              <a:t>Flight Name</a:t>
            </a:r>
            <a:endParaRPr lang="en-IN" dirty="0"/>
          </a:p>
        </p:txBody>
      </p:sp>
      <p:pic>
        <p:nvPicPr>
          <p:cNvPr id="5" name="Content Placeholder 4">
            <a:extLst>
              <a:ext uri="{FF2B5EF4-FFF2-40B4-BE49-F238E27FC236}">
                <a16:creationId xmlns:a16="http://schemas.microsoft.com/office/drawing/2014/main" xmlns="" id="{FCA9388B-50D2-42FC-B927-EAF85B45F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5" y="1977758"/>
            <a:ext cx="3167019" cy="1768595"/>
          </a:xfrm>
        </p:spPr>
      </p:pic>
      <p:pic>
        <p:nvPicPr>
          <p:cNvPr id="1026" name="Picture 2" descr="F:\DATA TRAINED\FLIP ROBO TECH\12th Assignments\misc\jpeg\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009" y="1912467"/>
            <a:ext cx="5308230" cy="41545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DATA TRAINED\FLIP ROBO TECH\12th Assignments\misc\jpeg\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793" y="1843005"/>
            <a:ext cx="3248227" cy="2038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DATA TRAINED\FLIP ROBO TECH\12th Assignments\misc\jpeg\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76" y="3729118"/>
            <a:ext cx="5860425" cy="2499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6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7FD1D-7691-4442-8906-EC19918AAFF7}"/>
              </a:ext>
            </a:extLst>
          </p:cNvPr>
          <p:cNvSpPr>
            <a:spLocks noGrp="1"/>
          </p:cNvSpPr>
          <p:nvPr>
            <p:ph type="title"/>
          </p:nvPr>
        </p:nvSpPr>
        <p:spPr/>
        <p:txBody>
          <a:bodyPr/>
          <a:lstStyle/>
          <a:p>
            <a:pPr algn="ctr"/>
            <a:r>
              <a:rPr lang="en-US" dirty="0"/>
              <a:t>Departure </a:t>
            </a:r>
            <a:endParaRPr lang="en-IN" dirty="0"/>
          </a:p>
        </p:txBody>
      </p:sp>
      <p:pic>
        <p:nvPicPr>
          <p:cNvPr id="5" name="Content Placeholder 4">
            <a:extLst>
              <a:ext uri="{FF2B5EF4-FFF2-40B4-BE49-F238E27FC236}">
                <a16:creationId xmlns:a16="http://schemas.microsoft.com/office/drawing/2014/main" xmlns="" id="{163101E3-42AC-4D09-834B-2C7BC8CFF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212" y="1865101"/>
            <a:ext cx="4629231" cy="4492503"/>
          </a:xfrm>
        </p:spPr>
      </p:pic>
      <p:pic>
        <p:nvPicPr>
          <p:cNvPr id="2050" name="Picture 2" descr="F:\DATA TRAINED\FLIP ROBO TECH\12th Assignments\misc\jpe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623" y="2524448"/>
            <a:ext cx="40767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98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5281F-68BC-4E31-BAAF-BD2621C54E39}"/>
              </a:ext>
            </a:extLst>
          </p:cNvPr>
          <p:cNvSpPr>
            <a:spLocks noGrp="1"/>
          </p:cNvSpPr>
          <p:nvPr>
            <p:ph type="title"/>
          </p:nvPr>
        </p:nvSpPr>
        <p:spPr/>
        <p:txBody>
          <a:bodyPr/>
          <a:lstStyle/>
          <a:p>
            <a:pPr algn="ctr"/>
            <a:r>
              <a:rPr lang="en-US" dirty="0"/>
              <a:t>Destination</a:t>
            </a:r>
            <a:endParaRPr lang="en-IN" dirty="0"/>
          </a:p>
        </p:txBody>
      </p:sp>
      <p:pic>
        <p:nvPicPr>
          <p:cNvPr id="5" name="Content Placeholder 4">
            <a:extLst>
              <a:ext uri="{FF2B5EF4-FFF2-40B4-BE49-F238E27FC236}">
                <a16:creationId xmlns:a16="http://schemas.microsoft.com/office/drawing/2014/main" xmlns="" id="{D5528357-E009-40D7-986C-21C0AA508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228" y="1663943"/>
            <a:ext cx="2446570" cy="1977579"/>
          </a:xfrm>
        </p:spPr>
      </p:pic>
      <p:pic>
        <p:nvPicPr>
          <p:cNvPr id="3074" name="Picture 2" descr="F:\DATA TRAINED\FLIP ROBO TECH\12th Assignments\misc\jpeg\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95" y="3742840"/>
            <a:ext cx="4855086" cy="265307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DATA TRAINED\FLIP ROBO TECH\12th Assignments\misc\jpeg\1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7608" y="2524811"/>
            <a:ext cx="6031585" cy="243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6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86BB4-1608-43E0-BA2A-7C93430A7879}"/>
              </a:ext>
            </a:extLst>
          </p:cNvPr>
          <p:cNvSpPr>
            <a:spLocks noGrp="1"/>
          </p:cNvSpPr>
          <p:nvPr>
            <p:ph type="title"/>
          </p:nvPr>
        </p:nvSpPr>
        <p:spPr/>
        <p:txBody>
          <a:bodyPr/>
          <a:lstStyle/>
          <a:p>
            <a:pPr algn="ctr"/>
            <a:r>
              <a:rPr lang="en-US" dirty="0"/>
              <a:t>Total stops</a:t>
            </a:r>
            <a:endParaRPr lang="en-IN" dirty="0"/>
          </a:p>
        </p:txBody>
      </p:sp>
      <p:pic>
        <p:nvPicPr>
          <p:cNvPr id="5" name="Content Placeholder 4">
            <a:extLst>
              <a:ext uri="{FF2B5EF4-FFF2-40B4-BE49-F238E27FC236}">
                <a16:creationId xmlns:a16="http://schemas.microsoft.com/office/drawing/2014/main" xmlns="" id="{94B9DD2A-C242-425C-B8F8-BCA06968B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858" y="1692440"/>
            <a:ext cx="2693234" cy="2004867"/>
          </a:xfrm>
        </p:spPr>
      </p:pic>
      <p:pic>
        <p:nvPicPr>
          <p:cNvPr id="4098" name="Picture 2" descr="F:\DATA TRAINED\FLIP ROBO TECH\12th Assignments\misc\jpeg\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68" y="3773837"/>
            <a:ext cx="4069561" cy="247660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F:\DATA TRAINED\FLIP ROBO TECH\12th Assignments\misc\jpeg\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9589"/>
            <a:ext cx="44481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95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58C01-28D3-4D01-91D9-30C2CD57179B}"/>
              </a:ext>
            </a:extLst>
          </p:cNvPr>
          <p:cNvSpPr>
            <a:spLocks noGrp="1"/>
          </p:cNvSpPr>
          <p:nvPr>
            <p:ph type="title"/>
          </p:nvPr>
        </p:nvSpPr>
        <p:spPr/>
        <p:txBody>
          <a:bodyPr/>
          <a:lstStyle/>
          <a:p>
            <a:pPr algn="ctr"/>
            <a:r>
              <a:rPr lang="en-US" dirty="0"/>
              <a:t>Label Encoder</a:t>
            </a:r>
            <a:endParaRPr lang="en-IN" dirty="0"/>
          </a:p>
        </p:txBody>
      </p:sp>
      <p:pic>
        <p:nvPicPr>
          <p:cNvPr id="5" name="Content Placeholder 4">
            <a:extLst>
              <a:ext uri="{FF2B5EF4-FFF2-40B4-BE49-F238E27FC236}">
                <a16:creationId xmlns:a16="http://schemas.microsoft.com/office/drawing/2014/main" xmlns="" id="{2A1FE5A1-FB62-4C7D-973A-3209C4C78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026" y="2766447"/>
            <a:ext cx="7640190" cy="2385611"/>
          </a:xfrm>
        </p:spPr>
      </p:pic>
    </p:spTree>
    <p:extLst>
      <p:ext uri="{BB962C8B-B14F-4D97-AF65-F5344CB8AC3E}">
        <p14:creationId xmlns:p14="http://schemas.microsoft.com/office/powerpoint/2010/main" val="92660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A68C7-9DF1-4388-B6E7-A5E1AB037FFA}"/>
              </a:ext>
            </a:extLst>
          </p:cNvPr>
          <p:cNvSpPr>
            <a:spLocks noGrp="1"/>
          </p:cNvSpPr>
          <p:nvPr>
            <p:ph type="title"/>
          </p:nvPr>
        </p:nvSpPr>
        <p:spPr/>
        <p:txBody>
          <a:bodyPr/>
          <a:lstStyle/>
          <a:p>
            <a:pPr algn="ctr"/>
            <a:r>
              <a:rPr lang="en-US" b="1" u="sng" dirty="0"/>
              <a:t>Describe columns</a:t>
            </a:r>
            <a:endParaRPr lang="en-IN" b="1" u="sng" dirty="0"/>
          </a:p>
        </p:txBody>
      </p:sp>
      <p:pic>
        <p:nvPicPr>
          <p:cNvPr id="5" name="Content Placeholder 4">
            <a:extLst>
              <a:ext uri="{FF2B5EF4-FFF2-40B4-BE49-F238E27FC236}">
                <a16:creationId xmlns:a16="http://schemas.microsoft.com/office/drawing/2014/main" xmlns="" id="{1427F388-134C-47CB-AEE9-349E8F11E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522" y="2603715"/>
            <a:ext cx="7924199" cy="3090852"/>
          </a:xfrm>
        </p:spPr>
      </p:pic>
    </p:spTree>
    <p:extLst>
      <p:ext uri="{BB962C8B-B14F-4D97-AF65-F5344CB8AC3E}">
        <p14:creationId xmlns:p14="http://schemas.microsoft.com/office/powerpoint/2010/main" val="403848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Histogram plot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110" y="1935163"/>
            <a:ext cx="8659780" cy="4389437"/>
          </a:xfrm>
        </p:spPr>
      </p:pic>
    </p:spTree>
    <p:extLst>
      <p:ext uri="{BB962C8B-B14F-4D97-AF65-F5344CB8AC3E}">
        <p14:creationId xmlns:p14="http://schemas.microsoft.com/office/powerpoint/2010/main" val="94052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34D94-7E2C-49E7-93B0-9924E17979CC}"/>
              </a:ext>
            </a:extLst>
          </p:cNvPr>
          <p:cNvSpPr>
            <a:spLocks noGrp="1"/>
          </p:cNvSpPr>
          <p:nvPr>
            <p:ph type="title"/>
          </p:nvPr>
        </p:nvSpPr>
        <p:spPr/>
        <p:txBody>
          <a:bodyPr/>
          <a:lstStyle/>
          <a:p>
            <a:pPr algn="ctr"/>
            <a:r>
              <a:rPr lang="en-US" dirty="0"/>
              <a:t>Distribution Plot</a:t>
            </a:r>
            <a:endParaRPr lang="en-IN" dirty="0"/>
          </a:p>
        </p:txBody>
      </p:sp>
      <p:pic>
        <p:nvPicPr>
          <p:cNvPr id="5" name="Content Placeholder 4">
            <a:extLst>
              <a:ext uri="{FF2B5EF4-FFF2-40B4-BE49-F238E27FC236}">
                <a16:creationId xmlns:a16="http://schemas.microsoft.com/office/drawing/2014/main" xmlns="" id="{09C60117-582B-407B-8E1B-B126EE655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416" y="1988636"/>
            <a:ext cx="6925167" cy="4282490"/>
          </a:xfrm>
        </p:spPr>
      </p:pic>
    </p:spTree>
    <p:extLst>
      <p:ext uri="{BB962C8B-B14F-4D97-AF65-F5344CB8AC3E}">
        <p14:creationId xmlns:p14="http://schemas.microsoft.com/office/powerpoint/2010/main" val="78216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A2AD7-51CC-4251-B5B0-F51594F2BA39}"/>
              </a:ext>
            </a:extLst>
          </p:cNvPr>
          <p:cNvSpPr>
            <a:spLocks noGrp="1"/>
          </p:cNvSpPr>
          <p:nvPr>
            <p:ph type="title"/>
          </p:nvPr>
        </p:nvSpPr>
        <p:spPr/>
        <p:txBody>
          <a:bodyPr/>
          <a:lstStyle/>
          <a:p>
            <a:pPr algn="ctr"/>
            <a:r>
              <a:rPr lang="en-US" dirty="0"/>
              <a:t>Replacing continuous columns</a:t>
            </a:r>
            <a:endParaRPr lang="en-IN" dirty="0"/>
          </a:p>
        </p:txBody>
      </p:sp>
      <p:pic>
        <p:nvPicPr>
          <p:cNvPr id="5" name="Content Placeholder 4">
            <a:extLst>
              <a:ext uri="{FF2B5EF4-FFF2-40B4-BE49-F238E27FC236}">
                <a16:creationId xmlns:a16="http://schemas.microsoft.com/office/drawing/2014/main" xmlns="" id="{14B9EA8F-4053-437D-BB54-D4DF12D4E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032" y="2719952"/>
            <a:ext cx="8071690" cy="2053957"/>
          </a:xfrm>
        </p:spPr>
      </p:pic>
    </p:spTree>
    <p:extLst>
      <p:ext uri="{BB962C8B-B14F-4D97-AF65-F5344CB8AC3E}">
        <p14:creationId xmlns:p14="http://schemas.microsoft.com/office/powerpoint/2010/main" val="158805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76A41C2-793A-4085-A67B-DB56210A5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960" y="1565329"/>
            <a:ext cx="11561989" cy="4290443"/>
          </a:xfrm>
        </p:spPr>
      </p:pic>
    </p:spTree>
    <p:extLst>
      <p:ext uri="{BB962C8B-B14F-4D97-AF65-F5344CB8AC3E}">
        <p14:creationId xmlns:p14="http://schemas.microsoft.com/office/powerpoint/2010/main" val="279941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27308-E040-4673-A734-EE0A283FBB74}"/>
              </a:ext>
            </a:extLst>
          </p:cNvPr>
          <p:cNvSpPr>
            <a:spLocks noGrp="1"/>
          </p:cNvSpPr>
          <p:nvPr>
            <p:ph type="title"/>
          </p:nvPr>
        </p:nvSpPr>
        <p:spPr/>
        <p:txBody>
          <a:bodyPr/>
          <a:lstStyle/>
          <a:p>
            <a:pPr algn="ctr"/>
            <a:r>
              <a:rPr lang="en-US" dirty="0"/>
              <a:t>Box Plot</a:t>
            </a:r>
            <a:endParaRPr lang="en-IN" dirty="0"/>
          </a:p>
        </p:txBody>
      </p:sp>
      <p:pic>
        <p:nvPicPr>
          <p:cNvPr id="5" name="Content Placeholder 4">
            <a:extLst>
              <a:ext uri="{FF2B5EF4-FFF2-40B4-BE49-F238E27FC236}">
                <a16:creationId xmlns:a16="http://schemas.microsoft.com/office/drawing/2014/main" xmlns="" id="{7603130C-112D-4D87-93DF-DAB8A547C9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662" y="2753988"/>
            <a:ext cx="7198676" cy="2751787"/>
          </a:xfrm>
        </p:spPr>
      </p:pic>
    </p:spTree>
    <p:extLst>
      <p:ext uri="{BB962C8B-B14F-4D97-AF65-F5344CB8AC3E}">
        <p14:creationId xmlns:p14="http://schemas.microsoft.com/office/powerpoint/2010/main" val="205634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Zscore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500" y="2324894"/>
            <a:ext cx="7239000" cy="3609975"/>
          </a:xfrm>
        </p:spPr>
      </p:pic>
    </p:spTree>
    <p:extLst>
      <p:ext uri="{BB962C8B-B14F-4D97-AF65-F5344CB8AC3E}">
        <p14:creationId xmlns:p14="http://schemas.microsoft.com/office/powerpoint/2010/main" val="382232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After Removing Skewness using Distribution Plot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358" y="1935163"/>
            <a:ext cx="7219283" cy="4389437"/>
          </a:xfrm>
        </p:spPr>
      </p:pic>
    </p:spTree>
    <p:extLst>
      <p:ext uri="{BB962C8B-B14F-4D97-AF65-F5344CB8AC3E}">
        <p14:creationId xmlns:p14="http://schemas.microsoft.com/office/powerpoint/2010/main" val="791773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8C2E8-CF5F-48E0-818B-B69029C38955}"/>
              </a:ext>
            </a:extLst>
          </p:cNvPr>
          <p:cNvSpPr>
            <a:spLocks noGrp="1"/>
          </p:cNvSpPr>
          <p:nvPr>
            <p:ph type="title"/>
          </p:nvPr>
        </p:nvSpPr>
        <p:spPr/>
        <p:txBody>
          <a:bodyPr>
            <a:noAutofit/>
          </a:bodyPr>
          <a:lstStyle/>
          <a:p>
            <a:pPr algn="ctr"/>
            <a:r>
              <a:rPr lang="en-US" sz="3600" b="1" dirty="0"/>
              <a:t>Finding correlation of features vs target using </a:t>
            </a:r>
            <a:r>
              <a:rPr lang="en-US" sz="3600" b="1" dirty="0" err="1"/>
              <a:t>corrwith</a:t>
            </a:r>
            <a:endParaRPr lang="en-US" sz="3600" b="1" dirty="0"/>
          </a:p>
        </p:txBody>
      </p:sp>
      <p:pic>
        <p:nvPicPr>
          <p:cNvPr id="5" name="Content Placeholder 4">
            <a:extLst>
              <a:ext uri="{FF2B5EF4-FFF2-40B4-BE49-F238E27FC236}">
                <a16:creationId xmlns:a16="http://schemas.microsoft.com/office/drawing/2014/main" xmlns="" id="{76D01F19-B845-4B1E-83F9-92E6342CE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82" y="2708265"/>
            <a:ext cx="4651512" cy="2399982"/>
          </a:xfrm>
        </p:spPr>
      </p:pic>
      <p:pic>
        <p:nvPicPr>
          <p:cNvPr id="5122" name="Picture 2" descr="F:\DATA TRAINED\FLIP ROBO TECH\12th Assignments\misc\jpeg\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644" y="2269614"/>
            <a:ext cx="6300060" cy="327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56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Correlation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125" y="2691606"/>
            <a:ext cx="7143750" cy="2876550"/>
          </a:xfrm>
        </p:spPr>
      </p:pic>
    </p:spTree>
    <p:extLst>
      <p:ext uri="{BB962C8B-B14F-4D97-AF65-F5344CB8AC3E}">
        <p14:creationId xmlns:p14="http://schemas.microsoft.com/office/powerpoint/2010/main" val="1835898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Heat 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174" y="1935163"/>
            <a:ext cx="4287652" cy="4389437"/>
          </a:xfrm>
        </p:spPr>
      </p:pic>
    </p:spTree>
    <p:extLst>
      <p:ext uri="{BB962C8B-B14F-4D97-AF65-F5344CB8AC3E}">
        <p14:creationId xmlns:p14="http://schemas.microsoft.com/office/powerpoint/2010/main" val="3120826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31" y="3098576"/>
            <a:ext cx="10972800" cy="1143000"/>
          </a:xfrm>
        </p:spPr>
        <p:txBody>
          <a:bodyPr>
            <a:normAutofit fontScale="90000"/>
          </a:bodyPr>
          <a:lstStyle/>
          <a:p>
            <a:pPr algn="ctr"/>
            <a:r>
              <a:rPr lang="en-IN" sz="5300" b="1" dirty="0"/>
              <a:t>Machine Learning</a:t>
            </a:r>
            <a:r>
              <a:rPr lang="en-IN" b="1" dirty="0"/>
              <a:t/>
            </a:r>
            <a:br>
              <a:rPr lang="en-IN" b="1" dirty="0"/>
            </a:br>
            <a:endParaRPr lang="en-IN" dirty="0"/>
          </a:p>
        </p:txBody>
      </p:sp>
    </p:spTree>
    <p:extLst>
      <p:ext uri="{BB962C8B-B14F-4D97-AF65-F5344CB8AC3E}">
        <p14:creationId xmlns:p14="http://schemas.microsoft.com/office/powerpoint/2010/main" val="661767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DB2CD-D926-453D-A1B8-753506812BAD}"/>
              </a:ext>
            </a:extLst>
          </p:cNvPr>
          <p:cNvSpPr>
            <a:spLocks noGrp="1"/>
          </p:cNvSpPr>
          <p:nvPr>
            <p:ph type="title"/>
          </p:nvPr>
        </p:nvSpPr>
        <p:spPr/>
        <p:txBody>
          <a:bodyPr/>
          <a:lstStyle/>
          <a:p>
            <a:pPr algn="ctr"/>
            <a:r>
              <a:rPr lang="en-US" dirty="0"/>
              <a:t>Dividing the dataset</a:t>
            </a:r>
            <a:endParaRPr lang="en-IN" dirty="0"/>
          </a:p>
        </p:txBody>
      </p:sp>
      <p:pic>
        <p:nvPicPr>
          <p:cNvPr id="5" name="Content Placeholder 4">
            <a:extLst>
              <a:ext uri="{FF2B5EF4-FFF2-40B4-BE49-F238E27FC236}">
                <a16:creationId xmlns:a16="http://schemas.microsoft.com/office/drawing/2014/main" xmlns="" id="{DB24F2BE-8A90-47D6-8BE7-BB3AC3485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587" y="2929180"/>
            <a:ext cx="4712031" cy="1406576"/>
          </a:xfrm>
        </p:spPr>
      </p:pic>
    </p:spTree>
    <p:extLst>
      <p:ext uri="{BB962C8B-B14F-4D97-AF65-F5344CB8AC3E}">
        <p14:creationId xmlns:p14="http://schemas.microsoft.com/office/powerpoint/2010/main" val="4007575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1D135-7671-448E-AFC1-9DAEBC3275FE}"/>
              </a:ext>
            </a:extLst>
          </p:cNvPr>
          <p:cNvSpPr>
            <a:spLocks noGrp="1"/>
          </p:cNvSpPr>
          <p:nvPr>
            <p:ph type="title"/>
          </p:nvPr>
        </p:nvSpPr>
        <p:spPr/>
        <p:txBody>
          <a:bodyPr/>
          <a:lstStyle/>
          <a:p>
            <a:pPr algn="ctr"/>
            <a:r>
              <a:rPr lang="en-US" dirty="0"/>
              <a:t>Standard Scaler</a:t>
            </a:r>
            <a:endParaRPr lang="en-IN" dirty="0"/>
          </a:p>
        </p:txBody>
      </p:sp>
      <p:pic>
        <p:nvPicPr>
          <p:cNvPr id="5" name="Content Placeholder 4">
            <a:extLst>
              <a:ext uri="{FF2B5EF4-FFF2-40B4-BE49-F238E27FC236}">
                <a16:creationId xmlns:a16="http://schemas.microsoft.com/office/drawing/2014/main" xmlns="" id="{93C206BD-038C-4088-99DC-0660631A2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774" y="2394488"/>
            <a:ext cx="5640968" cy="3171753"/>
          </a:xfrm>
        </p:spPr>
      </p:pic>
    </p:spTree>
    <p:extLst>
      <p:ext uri="{BB962C8B-B14F-4D97-AF65-F5344CB8AC3E}">
        <p14:creationId xmlns:p14="http://schemas.microsoft.com/office/powerpoint/2010/main" val="3292869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1A7B8-3B5B-49FD-91B2-74C666013014}"/>
              </a:ext>
            </a:extLst>
          </p:cNvPr>
          <p:cNvSpPr>
            <a:spLocks noGrp="1"/>
          </p:cNvSpPr>
          <p:nvPr>
            <p:ph type="title"/>
          </p:nvPr>
        </p:nvSpPr>
        <p:spPr/>
        <p:txBody>
          <a:bodyPr/>
          <a:lstStyle/>
          <a:p>
            <a:pPr algn="ctr"/>
            <a:r>
              <a:rPr lang="en-US" dirty="0" smtClean="0"/>
              <a:t>VIF - </a:t>
            </a:r>
            <a:r>
              <a:rPr lang="en-US" dirty="0"/>
              <a:t>Variance Inflation Factor</a:t>
            </a:r>
            <a:endParaRPr lang="en-IN" dirty="0"/>
          </a:p>
        </p:txBody>
      </p:sp>
      <p:pic>
        <p:nvPicPr>
          <p:cNvPr id="5" name="Content Placeholder 4">
            <a:extLst>
              <a:ext uri="{FF2B5EF4-FFF2-40B4-BE49-F238E27FC236}">
                <a16:creationId xmlns:a16="http://schemas.microsoft.com/office/drawing/2014/main" xmlns="" id="{295D1A1A-8B49-4692-A666-0AE98FA18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764" y="2434852"/>
            <a:ext cx="7756900" cy="3432349"/>
          </a:xfrm>
        </p:spPr>
      </p:pic>
    </p:spTree>
    <p:extLst>
      <p:ext uri="{BB962C8B-B14F-4D97-AF65-F5344CB8AC3E}">
        <p14:creationId xmlns:p14="http://schemas.microsoft.com/office/powerpoint/2010/main" val="149403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08010-DB96-4171-86AF-B85C081C29CD}"/>
              </a:ext>
            </a:extLst>
          </p:cNvPr>
          <p:cNvSpPr>
            <a:spLocks noGrp="1"/>
          </p:cNvSpPr>
          <p:nvPr>
            <p:ph type="title"/>
          </p:nvPr>
        </p:nvSpPr>
        <p:spPr>
          <a:xfrm>
            <a:off x="476572" y="952061"/>
            <a:ext cx="10972800" cy="1143000"/>
          </a:xfrm>
        </p:spPr>
        <p:txBody>
          <a:bodyPr/>
          <a:lstStyle/>
          <a:p>
            <a:pPr algn="ctr"/>
            <a:r>
              <a:rPr lang="en-US" b="1" u="sng" dirty="0"/>
              <a:t>Introduction</a:t>
            </a:r>
            <a:endParaRPr lang="en-IN" b="1" u="sng" dirty="0"/>
          </a:p>
        </p:txBody>
      </p:sp>
      <p:sp>
        <p:nvSpPr>
          <p:cNvPr id="3" name="Rectangle 2"/>
          <p:cNvSpPr/>
          <p:nvPr/>
        </p:nvSpPr>
        <p:spPr>
          <a:xfrm>
            <a:off x="1301857" y="2215802"/>
            <a:ext cx="9663193" cy="2031325"/>
          </a:xfrm>
          <a:prstGeom prst="rect">
            <a:avLst/>
          </a:prstGeom>
        </p:spPr>
        <p:txBody>
          <a:bodyPr wrap="square">
            <a:spAutoFit/>
          </a:bodyPr>
          <a:lstStyle/>
          <a:p>
            <a:r>
              <a:rPr lang="en-US" dirty="0"/>
              <a:t>The tourism industry is changing fast and this is attracting a lot more travelers each year. </a:t>
            </a:r>
            <a:r>
              <a:rPr lang="en-US" dirty="0" smtClean="0"/>
              <a:t>               The </a:t>
            </a:r>
            <a:r>
              <a:rPr lang="en-US" dirty="0"/>
              <a:t>airline industry is considered as one of the most sophisticated industry in using complex pricing strategies. Now-a-days flight prices are quite unpredictable. </a:t>
            </a:r>
            <a:r>
              <a:rPr lang="en-US" dirty="0" smtClean="0"/>
              <a:t>                                                                 The </a:t>
            </a:r>
            <a:r>
              <a:rPr lang="en-US" dirty="0"/>
              <a:t>ticket prices change frequently. Customers are seeking to get the lowest price for their ticket, while airline companies are trying to keep their overall revenue as high as possible. Using technology it is actually possible to reduce the uncertainty of flight prices. </a:t>
            </a:r>
            <a:r>
              <a:rPr lang="en-US" dirty="0" smtClean="0"/>
              <a:t>                                       So </a:t>
            </a:r>
            <a:r>
              <a:rPr lang="en-US" dirty="0"/>
              <a:t>here we will be predicting the flight prices using efficient machine learning techniques.</a:t>
            </a:r>
            <a:endParaRPr lang="en-IN" dirty="0"/>
          </a:p>
        </p:txBody>
      </p:sp>
    </p:spTree>
    <p:extLst>
      <p:ext uri="{BB962C8B-B14F-4D97-AF65-F5344CB8AC3E}">
        <p14:creationId xmlns:p14="http://schemas.microsoft.com/office/powerpoint/2010/main" val="332574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936BE-C65B-4F58-A920-6C94F9EB66F1}"/>
              </a:ext>
            </a:extLst>
          </p:cNvPr>
          <p:cNvSpPr>
            <a:spLocks noGrp="1"/>
          </p:cNvSpPr>
          <p:nvPr>
            <p:ph type="title"/>
          </p:nvPr>
        </p:nvSpPr>
        <p:spPr/>
        <p:txBody>
          <a:bodyPr/>
          <a:lstStyle/>
          <a:p>
            <a:pPr algn="ctr"/>
            <a:r>
              <a:rPr lang="en-US" dirty="0"/>
              <a:t>Train Test Split</a:t>
            </a:r>
            <a:endParaRPr lang="en-IN" dirty="0"/>
          </a:p>
        </p:txBody>
      </p:sp>
      <p:pic>
        <p:nvPicPr>
          <p:cNvPr id="5" name="Content Placeholder 4">
            <a:extLst>
              <a:ext uri="{FF2B5EF4-FFF2-40B4-BE49-F238E27FC236}">
                <a16:creationId xmlns:a16="http://schemas.microsoft.com/office/drawing/2014/main" xmlns="" id="{C0E7861A-D83B-4A36-B28E-A09550EAA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825" y="3122909"/>
            <a:ext cx="11005386" cy="674659"/>
          </a:xfrm>
        </p:spPr>
      </p:pic>
    </p:spTree>
    <p:extLst>
      <p:ext uri="{BB962C8B-B14F-4D97-AF65-F5344CB8AC3E}">
        <p14:creationId xmlns:p14="http://schemas.microsoft.com/office/powerpoint/2010/main" val="1438150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98413-8B02-41EC-B3DF-6FD608A2ACBB}"/>
              </a:ext>
            </a:extLst>
          </p:cNvPr>
          <p:cNvSpPr>
            <a:spLocks noGrp="1"/>
          </p:cNvSpPr>
          <p:nvPr>
            <p:ph type="title"/>
          </p:nvPr>
        </p:nvSpPr>
        <p:spPr/>
        <p:txBody>
          <a:bodyPr/>
          <a:lstStyle/>
          <a:p>
            <a:pPr algn="ctr"/>
            <a:r>
              <a:rPr lang="en-US" dirty="0"/>
              <a:t>Decision Tree Regressor</a:t>
            </a:r>
            <a:endParaRPr lang="en-IN" dirty="0"/>
          </a:p>
        </p:txBody>
      </p:sp>
      <p:pic>
        <p:nvPicPr>
          <p:cNvPr id="5" name="Content Placeholder 4">
            <a:extLst>
              <a:ext uri="{FF2B5EF4-FFF2-40B4-BE49-F238E27FC236}">
                <a16:creationId xmlns:a16="http://schemas.microsoft.com/office/drawing/2014/main" xmlns="" id="{317DA700-F28E-4C0D-8F17-66428A67A4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278" y="2001446"/>
            <a:ext cx="4086922" cy="3900447"/>
          </a:xfrm>
        </p:spPr>
      </p:pic>
      <p:pic>
        <p:nvPicPr>
          <p:cNvPr id="6146" name="Picture 2" descr="F:\DATA TRAINED\FLIP ROBO TECH\12th Assignments\misc\jpeg\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016" y="2525901"/>
            <a:ext cx="52768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263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FA906-1C14-4EA4-A7C4-5E0114F17993}"/>
              </a:ext>
            </a:extLst>
          </p:cNvPr>
          <p:cNvSpPr>
            <a:spLocks noGrp="1"/>
          </p:cNvSpPr>
          <p:nvPr>
            <p:ph type="title"/>
          </p:nvPr>
        </p:nvSpPr>
        <p:spPr/>
        <p:txBody>
          <a:bodyPr/>
          <a:lstStyle/>
          <a:p>
            <a:pPr algn="ctr"/>
            <a:r>
              <a:rPr lang="en-US" dirty="0"/>
              <a:t>Accuracy </a:t>
            </a:r>
            <a:r>
              <a:rPr lang="en-US" dirty="0" smtClean="0"/>
              <a:t>Score of Decision Tree</a:t>
            </a:r>
            <a:endParaRPr lang="en-IN" dirty="0"/>
          </a:p>
        </p:txBody>
      </p:sp>
      <p:pic>
        <p:nvPicPr>
          <p:cNvPr id="5" name="Content Placeholder 4">
            <a:extLst>
              <a:ext uri="{FF2B5EF4-FFF2-40B4-BE49-F238E27FC236}">
                <a16:creationId xmlns:a16="http://schemas.microsoft.com/office/drawing/2014/main" xmlns="" id="{FD7C722F-F917-4888-90FE-143C6D9AB5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322" y="2544217"/>
            <a:ext cx="3691180" cy="2870031"/>
          </a:xfrm>
        </p:spPr>
      </p:pic>
      <p:pic>
        <p:nvPicPr>
          <p:cNvPr id="7170" name="Picture 2" descr="F:\DATA TRAINED\FLIP ROBO TECH\12th Assignments\misc\jpeg\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345" y="2117940"/>
            <a:ext cx="363855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F:\DATA TRAINED\FLIP ROBO TECH\12th Assignments\misc\jpeg\4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329" y="4461090"/>
            <a:ext cx="23241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41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B3091-858D-4222-86ED-C1BC3F56C87A}"/>
              </a:ext>
            </a:extLst>
          </p:cNvPr>
          <p:cNvSpPr>
            <a:spLocks noGrp="1"/>
          </p:cNvSpPr>
          <p:nvPr>
            <p:ph type="title"/>
          </p:nvPr>
        </p:nvSpPr>
        <p:spPr/>
        <p:txBody>
          <a:bodyPr/>
          <a:lstStyle/>
          <a:p>
            <a:pPr algn="ctr"/>
            <a:r>
              <a:rPr lang="en-US" dirty="0"/>
              <a:t>Random Forest Regressor</a:t>
            </a:r>
            <a:endParaRPr lang="en-IN" dirty="0"/>
          </a:p>
        </p:txBody>
      </p:sp>
      <p:pic>
        <p:nvPicPr>
          <p:cNvPr id="5" name="Content Placeholder 4">
            <a:extLst>
              <a:ext uri="{FF2B5EF4-FFF2-40B4-BE49-F238E27FC236}">
                <a16:creationId xmlns:a16="http://schemas.microsoft.com/office/drawing/2014/main" xmlns="" id="{0169E013-A68E-4770-8FEE-1517BAEE8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887" y="2177512"/>
            <a:ext cx="4946881" cy="3126008"/>
          </a:xfrm>
        </p:spPr>
      </p:pic>
      <p:pic>
        <p:nvPicPr>
          <p:cNvPr id="8194" name="Picture 2" descr="F:\DATA TRAINED\FLIP ROBO TECH\12th Assignments\misc\jpeg\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96" y="2167745"/>
            <a:ext cx="55816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512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EE1F1-D14F-4CD0-BEAA-E0090ABDB5D7}"/>
              </a:ext>
            </a:extLst>
          </p:cNvPr>
          <p:cNvSpPr>
            <a:spLocks noGrp="1"/>
          </p:cNvSpPr>
          <p:nvPr>
            <p:ph type="title"/>
          </p:nvPr>
        </p:nvSpPr>
        <p:spPr/>
        <p:txBody>
          <a:bodyPr>
            <a:normAutofit fontScale="90000"/>
          </a:bodyPr>
          <a:lstStyle/>
          <a:p>
            <a:pPr algn="ctr"/>
            <a:r>
              <a:rPr lang="en-US" dirty="0" smtClean="0"/>
              <a:t>Accuracy Score of Random </a:t>
            </a:r>
            <a:r>
              <a:rPr lang="en-US" dirty="0"/>
              <a:t>Forest Regressor </a:t>
            </a:r>
            <a:endParaRPr lang="en-IN" dirty="0"/>
          </a:p>
        </p:txBody>
      </p:sp>
      <p:pic>
        <p:nvPicPr>
          <p:cNvPr id="5" name="Content Placeholder 4">
            <a:extLst>
              <a:ext uri="{FF2B5EF4-FFF2-40B4-BE49-F238E27FC236}">
                <a16:creationId xmlns:a16="http://schemas.microsoft.com/office/drawing/2014/main" xmlns="" id="{6AAC097F-4F8E-4E9E-A01C-2105A6E3B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733" y="2119332"/>
            <a:ext cx="3279257" cy="2570820"/>
          </a:xfrm>
        </p:spPr>
      </p:pic>
      <p:pic>
        <p:nvPicPr>
          <p:cNvPr id="9218" name="Picture 2" descr="F:\DATA TRAINED\FLIP ROBO TECH\12th Assignments\misc\jpeg\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2238375"/>
            <a:ext cx="3714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F:\DATA TRAINED\FLIP ROBO TECH\12th Assignments\misc\jpeg\4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058" y="2876550"/>
            <a:ext cx="22955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05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0A8DF-64C1-4D72-B68F-384460E21AE3}"/>
              </a:ext>
            </a:extLst>
          </p:cNvPr>
          <p:cNvSpPr>
            <a:spLocks noGrp="1"/>
          </p:cNvSpPr>
          <p:nvPr>
            <p:ph type="title"/>
          </p:nvPr>
        </p:nvSpPr>
        <p:spPr/>
        <p:txBody>
          <a:bodyPr/>
          <a:lstStyle/>
          <a:p>
            <a:pPr algn="ctr"/>
            <a:r>
              <a:rPr lang="en-US" dirty="0" smtClean="0"/>
              <a:t>Lasso Regularization</a:t>
            </a:r>
            <a:endParaRPr lang="en-IN" dirty="0"/>
          </a:p>
        </p:txBody>
      </p:sp>
      <p:pic>
        <p:nvPicPr>
          <p:cNvPr id="5" name="Content Placeholder 4">
            <a:extLst>
              <a:ext uri="{FF2B5EF4-FFF2-40B4-BE49-F238E27FC236}">
                <a16:creationId xmlns:a16="http://schemas.microsoft.com/office/drawing/2014/main" xmlns="" id="{B5FFD3AB-A551-41F2-9885-8831C9905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381" y="2334419"/>
            <a:ext cx="4465237" cy="3590925"/>
          </a:xfrm>
        </p:spPr>
      </p:pic>
    </p:spTree>
    <p:extLst>
      <p:ext uri="{BB962C8B-B14F-4D97-AF65-F5344CB8AC3E}">
        <p14:creationId xmlns:p14="http://schemas.microsoft.com/office/powerpoint/2010/main" val="78926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00414-5BC5-468F-B39D-EB721B7DF39C}"/>
              </a:ext>
            </a:extLst>
          </p:cNvPr>
          <p:cNvSpPr>
            <a:spLocks noGrp="1"/>
          </p:cNvSpPr>
          <p:nvPr>
            <p:ph type="title"/>
          </p:nvPr>
        </p:nvSpPr>
        <p:spPr/>
        <p:txBody>
          <a:bodyPr/>
          <a:lstStyle/>
          <a:p>
            <a:pPr algn="ctr"/>
            <a:r>
              <a:rPr lang="en-US" dirty="0"/>
              <a:t>Saving Best Model</a:t>
            </a:r>
            <a:endParaRPr lang="en-IN" dirty="0"/>
          </a:p>
        </p:txBody>
      </p:sp>
      <p:pic>
        <p:nvPicPr>
          <p:cNvPr id="5" name="Content Placeholder 4">
            <a:extLst>
              <a:ext uri="{FF2B5EF4-FFF2-40B4-BE49-F238E27FC236}">
                <a16:creationId xmlns:a16="http://schemas.microsoft.com/office/drawing/2014/main" xmlns="" id="{68F3B249-FBD5-4226-82E0-080334155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186" y="2433234"/>
            <a:ext cx="7349613" cy="2813657"/>
          </a:xfrm>
        </p:spPr>
      </p:pic>
    </p:spTree>
    <p:extLst>
      <p:ext uri="{BB962C8B-B14F-4D97-AF65-F5344CB8AC3E}">
        <p14:creationId xmlns:p14="http://schemas.microsoft.com/office/powerpoint/2010/main" val="377413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6C795-4C59-4D71-9DA9-A8CBB8EE8803}"/>
              </a:ext>
            </a:extLst>
          </p:cNvPr>
          <p:cNvSpPr>
            <a:spLocks noGrp="1"/>
          </p:cNvSpPr>
          <p:nvPr>
            <p:ph type="title"/>
          </p:nvPr>
        </p:nvSpPr>
        <p:spPr>
          <a:xfrm>
            <a:off x="1154954" y="838200"/>
            <a:ext cx="8761413" cy="842432"/>
          </a:xfrm>
        </p:spPr>
        <p:txBody>
          <a:bodyPr>
            <a:normAutofit fontScale="90000"/>
          </a:bodyPr>
          <a:lstStyle/>
          <a:p>
            <a:pPr algn="ctr"/>
            <a:r>
              <a:rPr lang="en-US" b="1" dirty="0"/>
              <a:t>Interpretation of the Results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18FBDF13-F013-43D9-9A43-3127539167B4}"/>
              </a:ext>
            </a:extLst>
          </p:cNvPr>
          <p:cNvSpPr>
            <a:spLocks noGrp="1"/>
          </p:cNvSpPr>
          <p:nvPr>
            <p:ph idx="1"/>
          </p:nvPr>
        </p:nvSpPr>
        <p:spPr/>
        <p:txBody>
          <a:bodyPr/>
          <a:lstStyle/>
          <a:p>
            <a:pPr lvl="0"/>
            <a:r>
              <a:rPr lang="en-US" dirty="0"/>
              <a:t>I have used visualization tool such as cat Plot and Bar Plot to understand the data in a better way.</a:t>
            </a:r>
            <a:endParaRPr lang="en-IN" dirty="0"/>
          </a:p>
          <a:p>
            <a:pPr lvl="0"/>
            <a:r>
              <a:rPr lang="en-IN" dirty="0"/>
              <a:t>I used describe method for five-point summary analysis and also found the number of rows and columns in dataset.</a:t>
            </a:r>
          </a:p>
          <a:p>
            <a:pPr lvl="0"/>
            <a:r>
              <a:rPr lang="en-IN" dirty="0"/>
              <a:t>I have done the model building with </a:t>
            </a:r>
            <a:r>
              <a:rPr lang="en-IN" dirty="0" smtClean="0"/>
              <a:t>2 </a:t>
            </a:r>
            <a:r>
              <a:rPr lang="en-IN" dirty="0"/>
              <a:t>algorithms and the best model is </a:t>
            </a:r>
            <a:r>
              <a:rPr lang="en-IN" dirty="0" smtClean="0"/>
              <a:t>Decision  Tree </a:t>
            </a:r>
            <a:r>
              <a:rPr lang="en-IN" dirty="0"/>
              <a:t>Regressor with an accuracy score of </a:t>
            </a:r>
            <a:r>
              <a:rPr lang="en-IN" dirty="0" smtClean="0"/>
              <a:t>76.07%</a:t>
            </a:r>
            <a:endParaRPr lang="en-IN" dirty="0"/>
          </a:p>
          <a:p>
            <a:endParaRPr lang="en-IN" dirty="0"/>
          </a:p>
        </p:txBody>
      </p:sp>
    </p:spTree>
    <p:extLst>
      <p:ext uri="{BB962C8B-B14F-4D97-AF65-F5344CB8AC3E}">
        <p14:creationId xmlns:p14="http://schemas.microsoft.com/office/powerpoint/2010/main" val="2480139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D4B27-F25D-4926-99D3-BB94CDB40BA4}"/>
              </a:ext>
            </a:extLst>
          </p:cNvPr>
          <p:cNvSpPr>
            <a:spLocks noGrp="1"/>
          </p:cNvSpPr>
          <p:nvPr>
            <p:ph type="title"/>
          </p:nvPr>
        </p:nvSpPr>
        <p:spPr/>
        <p:txBody>
          <a:bodyPr>
            <a:normAutofit fontScale="90000"/>
          </a:bodyPr>
          <a:lstStyle/>
          <a:p>
            <a:pPr algn="ctr"/>
            <a:r>
              <a:rPr lang="en-IN" b="1" dirty="0"/>
              <a:t>CONCLUSION</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31A135DD-BF41-4DFF-9013-A879D8CE03D7}"/>
              </a:ext>
            </a:extLst>
          </p:cNvPr>
          <p:cNvSpPr>
            <a:spLocks noGrp="1"/>
          </p:cNvSpPr>
          <p:nvPr>
            <p:ph idx="1"/>
          </p:nvPr>
        </p:nvSpPr>
        <p:spPr/>
        <p:txBody>
          <a:bodyPr>
            <a:normAutofit fontScale="70000" lnSpcReduction="20000"/>
          </a:bodyPr>
          <a:lstStyle/>
          <a:p>
            <a:r>
              <a:rPr lang="en-US" b="1" i="1" dirty="0"/>
              <a:t>I’ll briefly discuss how I approached this problem of predicting flight price prediction.</a:t>
            </a:r>
          </a:p>
          <a:p>
            <a:r>
              <a:rPr lang="en-US" b="1" i="1" dirty="0"/>
              <a:t>a) I have flight price prediction </a:t>
            </a:r>
            <a:r>
              <a:rPr lang="en-US" b="1" i="1" dirty="0" smtClean="0"/>
              <a:t>dataset </a:t>
            </a:r>
            <a:r>
              <a:rPr lang="en-US" b="1" i="1" dirty="0"/>
              <a:t>from which I had to extract information.</a:t>
            </a:r>
          </a:p>
          <a:p>
            <a:r>
              <a:rPr lang="en-US" b="1" i="1" dirty="0"/>
              <a:t>b) I have done 1 label as the dataset speaks:</a:t>
            </a:r>
          </a:p>
          <a:p>
            <a:r>
              <a:rPr lang="en-US" dirty="0"/>
              <a:t>Price</a:t>
            </a:r>
          </a:p>
          <a:p>
            <a:r>
              <a:rPr lang="en-US" b="1" i="1" dirty="0"/>
              <a:t>c) I had used pandas library to read the Dataset which provide me to explore &amp; </a:t>
            </a:r>
            <a:r>
              <a:rPr lang="en-US" b="1" i="1" dirty="0" smtClean="0"/>
              <a:t>visualize </a:t>
            </a:r>
            <a:r>
              <a:rPr lang="en-US" b="1" i="1" dirty="0"/>
              <a:t>the Data properly based on Rows &amp; Columns.</a:t>
            </a:r>
          </a:p>
          <a:p>
            <a:r>
              <a:rPr lang="en-US" b="1" i="1" dirty="0"/>
              <a:t>d) After from all datasets, I preprocessed the data using replacing all zeros and filling all missing values.</a:t>
            </a:r>
          </a:p>
          <a:p>
            <a:r>
              <a:rPr lang="en-US" b="1" i="1" dirty="0"/>
              <a:t>e) I did exploratory data analysis on main data frame and tried to see all visualizations.</a:t>
            </a:r>
          </a:p>
          <a:p>
            <a:r>
              <a:rPr lang="en-US" b="1" i="1" dirty="0"/>
              <a:t>f) Based on </a:t>
            </a:r>
            <a:r>
              <a:rPr lang="en-US" b="1" i="1" dirty="0" smtClean="0"/>
              <a:t>visualization </a:t>
            </a:r>
            <a:r>
              <a:rPr lang="en-US" b="1" i="1" dirty="0"/>
              <a:t>knowledge, I use various EDA TECHNIQUES to plot the graphs and Box Plot.</a:t>
            </a:r>
          </a:p>
          <a:p>
            <a:r>
              <a:rPr lang="en-US" b="1" i="1" dirty="0"/>
              <a:t>g) I use VIF and Standard Scalar to scaled the data and by VIF I make a relationship between Features &amp; Features.</a:t>
            </a:r>
          </a:p>
          <a:p>
            <a:r>
              <a:rPr lang="en-US" b="1" i="1" dirty="0"/>
              <a:t>h) After from all these i split the Features &amp; Labels into 2 parts.</a:t>
            </a:r>
          </a:p>
          <a:p>
            <a:r>
              <a:rPr lang="en-US" b="1" i="1" dirty="0"/>
              <a:t>i) On this data, I have applied our machine learning models such as </a:t>
            </a:r>
            <a:r>
              <a:rPr lang="en-US" b="1" i="1" dirty="0" smtClean="0"/>
              <a:t>Random </a:t>
            </a:r>
            <a:r>
              <a:rPr lang="en-US" b="1" i="1" dirty="0"/>
              <a:t>Forest </a:t>
            </a:r>
            <a:r>
              <a:rPr lang="en-US" b="1" i="1" dirty="0" smtClean="0"/>
              <a:t>Repressor and Decision </a:t>
            </a:r>
            <a:r>
              <a:rPr lang="en-US" b="1" i="1" dirty="0"/>
              <a:t>Tree </a:t>
            </a:r>
            <a:r>
              <a:rPr lang="en-US" b="1" i="1" dirty="0" smtClean="0"/>
              <a:t>Regressor According </a:t>
            </a:r>
            <a:r>
              <a:rPr lang="en-US" b="1" i="1" dirty="0"/>
              <a:t>to the above 4 model prediction the best model is </a:t>
            </a:r>
            <a:r>
              <a:rPr lang="en-US" b="1" i="1" dirty="0" smtClean="0"/>
              <a:t>Decision </a:t>
            </a:r>
            <a:r>
              <a:rPr lang="en-US" b="1" i="1" dirty="0"/>
              <a:t>Tree </a:t>
            </a:r>
            <a:r>
              <a:rPr lang="en-US" b="1" i="1" dirty="0" smtClean="0"/>
              <a:t>Regressor </a:t>
            </a:r>
            <a:r>
              <a:rPr lang="en-US" b="1" i="1" dirty="0"/>
              <a:t>- 76.07%.</a:t>
            </a:r>
          </a:p>
          <a:p>
            <a:endParaRPr lang="en-IN" dirty="0"/>
          </a:p>
        </p:txBody>
      </p:sp>
    </p:spTree>
    <p:extLst>
      <p:ext uri="{BB962C8B-B14F-4D97-AF65-F5344CB8AC3E}">
        <p14:creationId xmlns:p14="http://schemas.microsoft.com/office/powerpoint/2010/main" val="11887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F6D7A-1243-4FFE-81D2-251600E3B809}"/>
              </a:ext>
            </a:extLst>
          </p:cNvPr>
          <p:cNvSpPr>
            <a:spLocks noGrp="1"/>
          </p:cNvSpPr>
          <p:nvPr>
            <p:ph type="title"/>
          </p:nvPr>
        </p:nvSpPr>
        <p:spPr/>
        <p:txBody>
          <a:bodyPr/>
          <a:lstStyle/>
          <a:p>
            <a:pPr algn="ctr"/>
            <a:r>
              <a:rPr lang="en-US" sz="4000" b="1" u="sng" dirty="0" smtClean="0"/>
              <a:t>Importing Libraries</a:t>
            </a:r>
            <a:endParaRPr lang="en-IN" sz="4000" b="1" u="sng" dirty="0"/>
          </a:p>
        </p:txBody>
      </p:sp>
      <p:pic>
        <p:nvPicPr>
          <p:cNvPr id="5" name="Content Placeholder 4">
            <a:extLst>
              <a:ext uri="{FF2B5EF4-FFF2-40B4-BE49-F238E27FC236}">
                <a16:creationId xmlns:a16="http://schemas.microsoft.com/office/drawing/2014/main" xmlns="" id="{A98F0F4C-EECD-48FD-BFAE-6E68EA5B2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5175" y="2242625"/>
            <a:ext cx="5581650" cy="3774512"/>
          </a:xfrm>
        </p:spPr>
      </p:pic>
    </p:spTree>
    <p:extLst>
      <p:ext uri="{BB962C8B-B14F-4D97-AF65-F5344CB8AC3E}">
        <p14:creationId xmlns:p14="http://schemas.microsoft.com/office/powerpoint/2010/main" val="19900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DDF2F-066E-427D-8652-BC3A8ABDF74E}"/>
              </a:ext>
            </a:extLst>
          </p:cNvPr>
          <p:cNvSpPr>
            <a:spLocks noGrp="1"/>
          </p:cNvSpPr>
          <p:nvPr>
            <p:ph type="title"/>
          </p:nvPr>
        </p:nvSpPr>
        <p:spPr/>
        <p:txBody>
          <a:bodyPr>
            <a:normAutofit/>
          </a:bodyPr>
          <a:lstStyle/>
          <a:p>
            <a:pPr algn="ctr"/>
            <a:r>
              <a:rPr lang="en-IN" sz="4000" b="1" u="sng" dirty="0"/>
              <a:t>Loading excel data</a:t>
            </a:r>
          </a:p>
        </p:txBody>
      </p:sp>
      <p:pic>
        <p:nvPicPr>
          <p:cNvPr id="5" name="Content Placeholder 4">
            <a:extLst>
              <a:ext uri="{FF2B5EF4-FFF2-40B4-BE49-F238E27FC236}">
                <a16:creationId xmlns:a16="http://schemas.microsoft.com/office/drawing/2014/main" xmlns="" id="{3EB993E6-248A-4873-A03B-2EC729056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613" y="2059612"/>
            <a:ext cx="9298983" cy="3434366"/>
          </a:xfrm>
        </p:spPr>
      </p:pic>
    </p:spTree>
    <p:extLst>
      <p:ext uri="{BB962C8B-B14F-4D97-AF65-F5344CB8AC3E}">
        <p14:creationId xmlns:p14="http://schemas.microsoft.com/office/powerpoint/2010/main" val="160617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44" y="2850603"/>
            <a:ext cx="10972800" cy="1143000"/>
          </a:xfrm>
        </p:spPr>
        <p:txBody>
          <a:bodyPr/>
          <a:lstStyle/>
          <a:p>
            <a:pPr algn="ctr"/>
            <a:r>
              <a:rPr lang="en-US" b="1" u="sng" dirty="0" smtClean="0"/>
              <a:t>EDA – Exploratory Data Analysis</a:t>
            </a:r>
            <a:endParaRPr lang="en-IN" b="1" u="sng" dirty="0"/>
          </a:p>
        </p:txBody>
      </p:sp>
    </p:spTree>
    <p:extLst>
      <p:ext uri="{BB962C8B-B14F-4D97-AF65-F5344CB8AC3E}">
        <p14:creationId xmlns:p14="http://schemas.microsoft.com/office/powerpoint/2010/main" val="157931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AA33A-FA4E-4A99-8977-0EE5ED271F93}"/>
              </a:ext>
            </a:extLst>
          </p:cNvPr>
          <p:cNvSpPr>
            <a:spLocks noGrp="1"/>
          </p:cNvSpPr>
          <p:nvPr>
            <p:ph type="title"/>
          </p:nvPr>
        </p:nvSpPr>
        <p:spPr/>
        <p:txBody>
          <a:bodyPr/>
          <a:lstStyle/>
          <a:p>
            <a:pPr algn="ctr"/>
            <a:r>
              <a:rPr lang="en-US" sz="4000" b="1" u="sng" dirty="0"/>
              <a:t>CHECKING ROWS &amp; COLUMNS</a:t>
            </a:r>
            <a:endParaRPr lang="en-IN" sz="4000" b="1" u="sng" dirty="0"/>
          </a:p>
        </p:txBody>
      </p:sp>
      <p:pic>
        <p:nvPicPr>
          <p:cNvPr id="5" name="Content Placeholder 4">
            <a:extLst>
              <a:ext uri="{FF2B5EF4-FFF2-40B4-BE49-F238E27FC236}">
                <a16:creationId xmlns:a16="http://schemas.microsoft.com/office/drawing/2014/main" xmlns="" id="{FC0D3D71-EFC1-4615-B03B-B4B8088E4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332" y="2634713"/>
            <a:ext cx="4310697" cy="1903424"/>
          </a:xfrm>
        </p:spPr>
      </p:pic>
    </p:spTree>
    <p:extLst>
      <p:ext uri="{BB962C8B-B14F-4D97-AF65-F5344CB8AC3E}">
        <p14:creationId xmlns:p14="http://schemas.microsoft.com/office/powerpoint/2010/main" val="8973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1AB2DC-AEB5-4739-8894-EF934F1AE8B1}"/>
              </a:ext>
            </a:extLst>
          </p:cNvPr>
          <p:cNvSpPr>
            <a:spLocks noGrp="1"/>
          </p:cNvSpPr>
          <p:nvPr>
            <p:ph type="title"/>
          </p:nvPr>
        </p:nvSpPr>
        <p:spPr/>
        <p:txBody>
          <a:bodyPr/>
          <a:lstStyle/>
          <a:p>
            <a:pPr algn="ctr"/>
            <a:r>
              <a:rPr lang="en-US" sz="4000" b="1" u="sng" dirty="0"/>
              <a:t>Checking columns type</a:t>
            </a:r>
            <a:endParaRPr lang="en-IN" sz="4000" b="1" u="sng" dirty="0"/>
          </a:p>
        </p:txBody>
      </p:sp>
      <p:pic>
        <p:nvPicPr>
          <p:cNvPr id="5" name="Content Placeholder 4">
            <a:extLst>
              <a:ext uri="{FF2B5EF4-FFF2-40B4-BE49-F238E27FC236}">
                <a16:creationId xmlns:a16="http://schemas.microsoft.com/office/drawing/2014/main" xmlns="" id="{5277C25C-EDF2-42F7-872F-B8C3C1B6C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817" y="2208508"/>
            <a:ext cx="4349034" cy="3776177"/>
          </a:xfrm>
        </p:spPr>
      </p:pic>
    </p:spTree>
    <p:extLst>
      <p:ext uri="{BB962C8B-B14F-4D97-AF65-F5344CB8AC3E}">
        <p14:creationId xmlns:p14="http://schemas.microsoft.com/office/powerpoint/2010/main" val="185906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A8447-0D45-4367-9D1C-7576912067E6}"/>
              </a:ext>
            </a:extLst>
          </p:cNvPr>
          <p:cNvSpPr>
            <a:spLocks noGrp="1"/>
          </p:cNvSpPr>
          <p:nvPr>
            <p:ph type="title"/>
          </p:nvPr>
        </p:nvSpPr>
        <p:spPr/>
        <p:txBody>
          <a:bodyPr>
            <a:normAutofit/>
          </a:bodyPr>
          <a:lstStyle/>
          <a:p>
            <a:pPr algn="ctr"/>
            <a:r>
              <a:rPr lang="en-US" sz="4000" b="1" u="sng" dirty="0" smtClean="0"/>
              <a:t>Checking Duplicates</a:t>
            </a:r>
            <a:endParaRPr lang="en-IN" sz="4000" b="1" u="sng" dirty="0"/>
          </a:p>
        </p:txBody>
      </p:sp>
      <p:pic>
        <p:nvPicPr>
          <p:cNvPr id="5" name="Content Placeholder 4">
            <a:extLst>
              <a:ext uri="{FF2B5EF4-FFF2-40B4-BE49-F238E27FC236}">
                <a16:creationId xmlns:a16="http://schemas.microsoft.com/office/drawing/2014/main" xmlns="" id="{43B8A79B-2EE7-4DAB-B1BD-1F69FA1F1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366" y="2704455"/>
            <a:ext cx="7406123" cy="1983782"/>
          </a:xfrm>
        </p:spPr>
      </p:pic>
    </p:spTree>
    <p:extLst>
      <p:ext uri="{BB962C8B-B14F-4D97-AF65-F5344CB8AC3E}">
        <p14:creationId xmlns:p14="http://schemas.microsoft.com/office/powerpoint/2010/main" val="349895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227</TotalTime>
  <Words>488</Words>
  <Application>Microsoft Office PowerPoint</Application>
  <PresentationFormat>Custom</PresentationFormat>
  <Paragraphs>54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FLIGHT PRICE PREDICTION</vt:lpstr>
      <vt:lpstr>PowerPoint Presentation</vt:lpstr>
      <vt:lpstr>Introduction</vt:lpstr>
      <vt:lpstr>Importing Libraries</vt:lpstr>
      <vt:lpstr>Loading excel data</vt:lpstr>
      <vt:lpstr>EDA – Exploratory Data Analysis</vt:lpstr>
      <vt:lpstr>CHECKING ROWS &amp; COLUMNS</vt:lpstr>
      <vt:lpstr>Checking columns type</vt:lpstr>
      <vt:lpstr>Checking Duplicates</vt:lpstr>
      <vt:lpstr>Checking Continuous &amp; Categorical Columns</vt:lpstr>
      <vt:lpstr>Flight Name</vt:lpstr>
      <vt:lpstr>Departure </vt:lpstr>
      <vt:lpstr>Destination</vt:lpstr>
      <vt:lpstr>Total stops</vt:lpstr>
      <vt:lpstr>Label Encoder</vt:lpstr>
      <vt:lpstr>Describe columns</vt:lpstr>
      <vt:lpstr>Histogram plot</vt:lpstr>
      <vt:lpstr>Distribution Plot</vt:lpstr>
      <vt:lpstr>Replacing continuous columns</vt:lpstr>
      <vt:lpstr>Box Plot</vt:lpstr>
      <vt:lpstr>Zscore</vt:lpstr>
      <vt:lpstr>After Removing Skewness using Distribution Plot</vt:lpstr>
      <vt:lpstr>Finding correlation of features vs target using corrwith</vt:lpstr>
      <vt:lpstr>Correlation</vt:lpstr>
      <vt:lpstr>Heat map</vt:lpstr>
      <vt:lpstr>Machine Learning </vt:lpstr>
      <vt:lpstr>Dividing the dataset</vt:lpstr>
      <vt:lpstr>Standard Scaler</vt:lpstr>
      <vt:lpstr>VIF - Variance Inflation Factor</vt:lpstr>
      <vt:lpstr>Train Test Split</vt:lpstr>
      <vt:lpstr>Decision Tree Regressor</vt:lpstr>
      <vt:lpstr>Accuracy Score of Decision Tree</vt:lpstr>
      <vt:lpstr>Random Forest Regressor</vt:lpstr>
      <vt:lpstr>Accuracy Score of Random Forest Regressor </vt:lpstr>
      <vt:lpstr>Lasso Regularization</vt:lpstr>
      <vt:lpstr>Saving Best Model</vt:lpstr>
      <vt:lpstr>Interpretation of the Results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Krishna Prasad</dc:creator>
  <cp:lastModifiedBy>Sunil Gupta</cp:lastModifiedBy>
  <cp:revision>57</cp:revision>
  <dcterms:created xsi:type="dcterms:W3CDTF">2021-11-03T05:05:51Z</dcterms:created>
  <dcterms:modified xsi:type="dcterms:W3CDTF">2021-11-03T18:12:05Z</dcterms:modified>
</cp:coreProperties>
</file>