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p:scale>
          <a:sx n="130" d="100"/>
          <a:sy n="130" d="100"/>
        </p:scale>
        <p:origin x="-1074" y="59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2421B92-50A2-4E6D-8028-5101F5DEC16D}" type="datetimeFigureOut">
              <a:rPr lang="en-IN" smtClean="0"/>
              <a:t>20-08-2021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300FE23F-FED5-4AEB-914E-A07569D458E4}"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21B92-50A2-4E6D-8028-5101F5DEC16D}"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21B92-50A2-4E6D-8028-5101F5DEC16D}"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421B92-50A2-4E6D-8028-5101F5DEC16D}"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421B92-50A2-4E6D-8028-5101F5DEC16D}"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300FE23F-FED5-4AEB-914E-A07569D458E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421B92-50A2-4E6D-8028-5101F5DEC16D}"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421B92-50A2-4E6D-8028-5101F5DEC16D}"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21B92-50A2-4E6D-8028-5101F5DEC16D}"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21B92-50A2-4E6D-8028-5101F5DEC16D}"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421B92-50A2-4E6D-8028-5101F5DEC16D}"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421B92-50A2-4E6D-8028-5101F5DEC16D}"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FE23F-FED5-4AEB-914E-A07569D458E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2421B92-50A2-4E6D-8028-5101F5DEC16D}" type="datetimeFigureOut">
              <a:rPr lang="en-IN" smtClean="0"/>
              <a:t>20-08-2021</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00FE23F-FED5-4AEB-914E-A07569D458E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332656"/>
            <a:ext cx="6027056" cy="1339346"/>
          </a:xfrm>
        </p:spPr>
        <p:txBody>
          <a:bodyPr>
            <a:normAutofit fontScale="90000"/>
          </a:bodyPr>
          <a:lstStyle/>
          <a:p>
            <a:r>
              <a:rPr lang="en-IN" i="1" dirty="0" smtClean="0"/>
              <a:t/>
            </a:r>
            <a:br>
              <a:rPr lang="en-IN" i="1" dirty="0" smtClean="0"/>
            </a:br>
            <a:r>
              <a:rPr lang="en-IN" i="1" dirty="0"/>
              <a:t>CUSTOMER RENTENTION STUDY</a:t>
            </a:r>
            <a:endParaRPr lang="en-IN" dirty="0"/>
          </a:p>
        </p:txBody>
      </p:sp>
      <p:sp>
        <p:nvSpPr>
          <p:cNvPr id="3" name="Subtitle 2"/>
          <p:cNvSpPr>
            <a:spLocks noGrp="1"/>
          </p:cNvSpPr>
          <p:nvPr>
            <p:ph type="subTitle" idx="1"/>
          </p:nvPr>
        </p:nvSpPr>
        <p:spPr>
          <a:xfrm>
            <a:off x="4067944" y="5301208"/>
            <a:ext cx="4844562" cy="1326487"/>
          </a:xfrm>
        </p:spPr>
        <p:txBody>
          <a:bodyPr>
            <a:normAutofit fontScale="92500" lnSpcReduction="10000"/>
          </a:bodyPr>
          <a:lstStyle/>
          <a:p>
            <a:r>
              <a:rPr lang="en-US" i="1" dirty="0" smtClean="0"/>
              <a:t>Submitted by-</a:t>
            </a:r>
          </a:p>
          <a:p>
            <a:r>
              <a:rPr lang="en-US" i="1" dirty="0" smtClean="0"/>
              <a:t>                                                                                        </a:t>
            </a:r>
            <a:r>
              <a:rPr lang="en-US" i="1" dirty="0" err="1" smtClean="0"/>
              <a:t>Sachin</a:t>
            </a:r>
            <a:r>
              <a:rPr lang="en-US" i="1" dirty="0" smtClean="0"/>
              <a:t> Gupta</a:t>
            </a:r>
            <a:endParaRPr lang="en-IN" i="1"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663700"/>
            <a:ext cx="4968875"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46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Label Encoder Process</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817" y="1556792"/>
            <a:ext cx="6923112" cy="3378809"/>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755576" y="5363924"/>
            <a:ext cx="7513595" cy="369332"/>
          </a:xfrm>
          <a:prstGeom prst="rect">
            <a:avLst/>
          </a:prstGeom>
        </p:spPr>
        <p:txBody>
          <a:bodyPr wrap="none">
            <a:spAutoFit/>
          </a:bodyPr>
          <a:lstStyle/>
          <a:p>
            <a:r>
              <a:rPr lang="en-US" b="1" dirty="0">
                <a:solidFill>
                  <a:schemeClr val="bg1"/>
                </a:solidFill>
              </a:rPr>
              <a:t>Applied Label Encoder to convert all the string columns into integers.</a:t>
            </a:r>
          </a:p>
        </p:txBody>
      </p:sp>
    </p:spTree>
    <p:extLst>
      <p:ext uri="{BB962C8B-B14F-4D97-AF65-F5344CB8AC3E}">
        <p14:creationId xmlns:p14="http://schemas.microsoft.com/office/powerpoint/2010/main" val="1939817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571184" cy="634082"/>
          </a:xfrm>
        </p:spPr>
        <p:txBody>
          <a:bodyPr>
            <a:normAutofit fontScale="90000"/>
          </a:bodyPr>
          <a:lstStyle/>
          <a:p>
            <a:r>
              <a:rPr lang="en-IN" i="1" dirty="0"/>
              <a:t>Exploratory data analysis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700808"/>
            <a:ext cx="7704856" cy="3400552"/>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179512" y="5301208"/>
            <a:ext cx="8694762" cy="1200329"/>
          </a:xfrm>
          <a:prstGeom prst="rect">
            <a:avLst/>
          </a:prstGeom>
        </p:spPr>
        <p:txBody>
          <a:bodyPr wrap="square">
            <a:spAutoFit/>
          </a:bodyPr>
          <a:lstStyle/>
          <a:p>
            <a:r>
              <a:rPr lang="en-US" dirty="0" smtClean="0">
                <a:solidFill>
                  <a:schemeClr val="bg1"/>
                </a:solidFill>
              </a:rPr>
              <a:t>From the above describe method :  </a:t>
            </a:r>
          </a:p>
          <a:p>
            <a:r>
              <a:rPr lang="en-US" dirty="0" smtClean="0">
                <a:solidFill>
                  <a:schemeClr val="bg1"/>
                </a:solidFill>
              </a:rPr>
              <a:t>I find out that how each parameters are distributed across the dataset &amp; by using</a:t>
            </a:r>
          </a:p>
          <a:p>
            <a:r>
              <a:rPr lang="en-US" dirty="0" smtClean="0">
                <a:solidFill>
                  <a:schemeClr val="bg1"/>
                </a:solidFill>
              </a:rPr>
              <a:t>this method I got to know the five point summary analysis like mean, max and the quartiles.</a:t>
            </a:r>
            <a:endParaRPr lang="en-IN" dirty="0">
              <a:solidFill>
                <a:schemeClr val="bg1"/>
              </a:solidFill>
            </a:endParaRPr>
          </a:p>
        </p:txBody>
      </p:sp>
    </p:spTree>
    <p:extLst>
      <p:ext uri="{BB962C8B-B14F-4D97-AF65-F5344CB8AC3E}">
        <p14:creationId xmlns:p14="http://schemas.microsoft.com/office/powerpoint/2010/main" val="371387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Distribution Plot</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340768"/>
            <a:ext cx="6543744" cy="3893205"/>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827584" y="5470723"/>
            <a:ext cx="7536037" cy="646331"/>
          </a:xfrm>
          <a:prstGeom prst="rect">
            <a:avLst/>
          </a:prstGeom>
        </p:spPr>
        <p:txBody>
          <a:bodyPr wrap="none">
            <a:spAutoFit/>
          </a:bodyPr>
          <a:lstStyle/>
          <a:p>
            <a:r>
              <a:rPr lang="en-IN" dirty="0" smtClean="0">
                <a:solidFill>
                  <a:schemeClr val="bg1"/>
                </a:solidFill>
              </a:rPr>
              <a:t>From the above Distribution Plot I can say that Most of the columns are </a:t>
            </a:r>
          </a:p>
          <a:p>
            <a:r>
              <a:rPr lang="en-US" dirty="0" smtClean="0">
                <a:solidFill>
                  <a:schemeClr val="bg1"/>
                </a:solidFill>
              </a:rPr>
              <a:t>Categorical in nature &amp; the dataset is normally distributed.</a:t>
            </a:r>
            <a:endParaRPr lang="en-IN" dirty="0">
              <a:solidFill>
                <a:schemeClr val="bg1"/>
              </a:solidFill>
            </a:endParaRPr>
          </a:p>
        </p:txBody>
      </p:sp>
    </p:spTree>
    <p:extLst>
      <p:ext uri="{BB962C8B-B14F-4D97-AF65-F5344CB8AC3E}">
        <p14:creationId xmlns:p14="http://schemas.microsoft.com/office/powerpoint/2010/main" val="814009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6172200" cy="3324225"/>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1475656" y="5199724"/>
            <a:ext cx="3773790" cy="369332"/>
          </a:xfrm>
          <a:prstGeom prst="rect">
            <a:avLst/>
          </a:prstGeom>
        </p:spPr>
        <p:txBody>
          <a:bodyPr wrap="none">
            <a:spAutoFit/>
          </a:bodyPr>
          <a:lstStyle/>
          <a:p>
            <a:r>
              <a:rPr lang="en-US" dirty="0" smtClean="0">
                <a:solidFill>
                  <a:schemeClr val="bg1"/>
                </a:solidFill>
              </a:rPr>
              <a:t>There is no outliers in any columns</a:t>
            </a:r>
            <a:endParaRPr lang="en-IN" dirty="0">
              <a:solidFill>
                <a:schemeClr val="bg1"/>
              </a:solidFill>
            </a:endParaRPr>
          </a:p>
        </p:txBody>
      </p:sp>
    </p:spTree>
    <p:extLst>
      <p:ext uri="{BB962C8B-B14F-4D97-AF65-F5344CB8AC3E}">
        <p14:creationId xmlns:p14="http://schemas.microsoft.com/office/powerpoint/2010/main" val="133649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sz="4400" i="1" dirty="0">
                <a:latin typeface="Times New Roman" panose="02020603050405020304" pitchFamily="18" charset="0"/>
                <a:cs typeface="Times New Roman" panose="02020603050405020304" pitchFamily="18" charset="0"/>
              </a:rPr>
              <a:t>Interpretation of the Results</a:t>
            </a:r>
            <a:endParaRPr lang="en-IN" dirty="0"/>
          </a:p>
        </p:txBody>
      </p:sp>
      <p:sp>
        <p:nvSpPr>
          <p:cNvPr id="3" name="Content Placeholder 2"/>
          <p:cNvSpPr>
            <a:spLocks noGrp="1"/>
          </p:cNvSpPr>
          <p:nvPr>
            <p:ph idx="1"/>
          </p:nvPr>
        </p:nvSpPr>
        <p:spPr>
          <a:xfrm>
            <a:off x="467544" y="2132856"/>
            <a:ext cx="8229600" cy="3340968"/>
          </a:xfrm>
        </p:spPr>
        <p:txBody>
          <a:bodyPr>
            <a:normAutofit/>
          </a:bodyPr>
          <a:lstStyle/>
          <a:p>
            <a:pPr>
              <a:buClr>
                <a:schemeClr val="accent1"/>
              </a:buClr>
              <a:buFont typeface="Wingdings" panose="05000000000000000000" pitchFamily="2" charset="2"/>
              <a:buChar char="v"/>
            </a:pPr>
            <a:r>
              <a:rPr lang="en-US" sz="1800" dirty="0">
                <a:solidFill>
                  <a:schemeClr val="bg1"/>
                </a:solidFill>
              </a:rPr>
              <a:t>I have used various visualization tool such as Count Plot, Box Plot &amp; Distribution Plot to understand the data in a better way</a:t>
            </a:r>
            <a:r>
              <a:rPr lang="en-US" sz="1800" dirty="0" smtClean="0">
                <a:solidFill>
                  <a:schemeClr val="bg1"/>
                </a:solidFill>
              </a:rPr>
              <a:t>.</a:t>
            </a:r>
            <a:endParaRPr lang="en-US" sz="1800" dirty="0">
              <a:solidFill>
                <a:schemeClr val="bg1"/>
              </a:solidFill>
            </a:endParaRPr>
          </a:p>
          <a:p>
            <a:pPr>
              <a:buClr>
                <a:schemeClr val="accent1"/>
              </a:buClr>
              <a:buFont typeface="Wingdings" panose="05000000000000000000" pitchFamily="2" charset="2"/>
              <a:buChar char="v"/>
            </a:pPr>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 have also used label encoder technique and convert all the data into numerical form to do the data analysis in an easier way.</a:t>
            </a:r>
          </a:p>
          <a:p>
            <a:pPr lvl="0">
              <a:buClr>
                <a:schemeClr val="accent1"/>
              </a:buClr>
              <a:buFont typeface="Wingdings" panose="05000000000000000000" pitchFamily="2" charset="2"/>
              <a:buChar char="v"/>
            </a:pPr>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 used describe method for five-point summary analysis and also found the number of rows and columns in dataset.</a:t>
            </a:r>
          </a:p>
          <a:p>
            <a:pPr lvl="0">
              <a:buClr>
                <a:schemeClr val="accent1"/>
              </a:buClr>
              <a:buFont typeface="Wingdings" panose="05000000000000000000" pitchFamily="2" charset="2"/>
              <a:buChar char="v"/>
            </a:pPr>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There is no missing values in the dataset and no outliers detected in the dataset.</a:t>
            </a:r>
            <a:endPar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buClr>
                <a:schemeClr val="accent1"/>
              </a:buClr>
              <a:buFont typeface="Wingdings" panose="05000000000000000000" pitchFamily="2" charset="2"/>
              <a:buChar char="v"/>
            </a:pPr>
            <a:endParaRPr lang="en-IN" sz="1800" dirty="0"/>
          </a:p>
        </p:txBody>
      </p:sp>
    </p:spTree>
    <p:extLst>
      <p:ext uri="{BB962C8B-B14F-4D97-AF65-F5344CB8AC3E}">
        <p14:creationId xmlns:p14="http://schemas.microsoft.com/office/powerpoint/2010/main" val="197937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229600" cy="1143000"/>
          </a:xfrm>
        </p:spPr>
        <p:txBody>
          <a:bodyPr/>
          <a:lstStyle/>
          <a:p>
            <a:r>
              <a:rPr lang="en-IN" i="1" dirty="0"/>
              <a:t>CONCLUSIONS</a:t>
            </a:r>
          </a:p>
        </p:txBody>
      </p:sp>
      <p:sp>
        <p:nvSpPr>
          <p:cNvPr id="3" name="Content Placeholder 2"/>
          <p:cNvSpPr>
            <a:spLocks noGrp="1"/>
          </p:cNvSpPr>
          <p:nvPr>
            <p:ph idx="1"/>
          </p:nvPr>
        </p:nvSpPr>
        <p:spPr>
          <a:xfrm>
            <a:off x="611560" y="2060848"/>
            <a:ext cx="8229600" cy="4709160"/>
          </a:xfrm>
        </p:spPr>
        <p:txBody>
          <a:bodyPr/>
          <a:lstStyle/>
          <a:p>
            <a:pPr>
              <a:buClr>
                <a:schemeClr val="accent1"/>
              </a:buClr>
              <a:buFont typeface="Wingdings" panose="05000000000000000000" pitchFamily="2" charset="2"/>
              <a:buChar char="v"/>
            </a:pPr>
            <a:r>
              <a:rPr lang="en-US" sz="1800" dirty="0">
                <a:solidFill>
                  <a:schemeClr val="bg1"/>
                </a:solidFill>
              </a:rPr>
              <a:t>From this dataset I can understand that online shopping have huge scope in Indian market. </a:t>
            </a:r>
          </a:p>
          <a:p>
            <a:pPr>
              <a:buClr>
                <a:schemeClr val="accent1"/>
              </a:buClr>
              <a:buFont typeface="Wingdings" panose="05000000000000000000" pitchFamily="2" charset="2"/>
              <a:buChar char="v"/>
            </a:pPr>
            <a:r>
              <a:rPr lang="en-US" sz="1800" dirty="0">
                <a:solidFill>
                  <a:schemeClr val="bg1"/>
                </a:solidFill>
              </a:rPr>
              <a:t>This customer satisfaction can be used as an impact of e-commerce market development as well as for economic development of the country.</a:t>
            </a:r>
          </a:p>
          <a:p>
            <a:pPr>
              <a:buClr>
                <a:schemeClr val="accent1"/>
              </a:buClr>
              <a:buFont typeface="Wingdings" panose="05000000000000000000" pitchFamily="2" charset="2"/>
              <a:buChar char="v"/>
            </a:pPr>
            <a:r>
              <a:rPr lang="en-US" sz="1800" dirty="0">
                <a:solidFill>
                  <a:schemeClr val="bg1"/>
                </a:solidFill>
              </a:rPr>
              <a:t>Companies like amazon , flipkart have satisfied there customer which not only help them to retain there customers but also add more and more customer to his business.</a:t>
            </a:r>
          </a:p>
          <a:p>
            <a:endParaRPr lang="en-IN" dirty="0"/>
          </a:p>
        </p:txBody>
      </p:sp>
    </p:spTree>
    <p:extLst>
      <p:ext uri="{BB962C8B-B14F-4D97-AF65-F5344CB8AC3E}">
        <p14:creationId xmlns:p14="http://schemas.microsoft.com/office/powerpoint/2010/main" val="230968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Introduction</a:t>
            </a:r>
            <a:endParaRPr lang="en-IN" i="1" dirty="0"/>
          </a:p>
        </p:txBody>
      </p:sp>
      <p:sp>
        <p:nvSpPr>
          <p:cNvPr id="3" name="Content Placeholder 2"/>
          <p:cNvSpPr>
            <a:spLocks noGrp="1"/>
          </p:cNvSpPr>
          <p:nvPr>
            <p:ph idx="1"/>
          </p:nvPr>
        </p:nvSpPr>
        <p:spPr/>
        <p:txBody>
          <a:bodyPr>
            <a:normAutofit fontScale="77500" lnSpcReduction="20000"/>
          </a:bodyPr>
          <a:lstStyle/>
          <a:p>
            <a:r>
              <a:rPr lang="en-US" b="1" i="1" dirty="0">
                <a:solidFill>
                  <a:schemeClr val="bg1"/>
                </a:solidFill>
                <a:latin typeface="Arial"/>
              </a:rPr>
              <a:t>Customer retention</a:t>
            </a:r>
            <a:r>
              <a:rPr lang="en-US" i="1" dirty="0">
                <a:solidFill>
                  <a:srgbClr val="202122"/>
                </a:solidFill>
                <a:latin typeface="Arial"/>
              </a:rPr>
              <a:t> </a:t>
            </a:r>
            <a:r>
              <a:rPr lang="en-US" i="1" dirty="0">
                <a:solidFill>
                  <a:schemeClr val="bg1"/>
                </a:solidFill>
                <a:latin typeface="Arial"/>
              </a:rPr>
              <a:t>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a:t>
            </a:r>
            <a:r>
              <a:rPr lang="en-US" i="1" dirty="0" smtClean="0">
                <a:solidFill>
                  <a:schemeClr val="bg1"/>
                </a:solidFill>
                <a:latin typeface="Arial"/>
              </a:rPr>
              <a:t>reduce customer defection. </a:t>
            </a:r>
            <a:r>
              <a:rPr lang="en-US" i="1" dirty="0">
                <a:solidFill>
                  <a:schemeClr val="bg1"/>
                </a:solidFill>
                <a:latin typeface="Arial"/>
              </a:rPr>
              <a:t>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a:t>
            </a:r>
            <a:r>
              <a:rPr lang="en-US" i="1" dirty="0" smtClean="0">
                <a:solidFill>
                  <a:schemeClr val="bg1"/>
                </a:solidFill>
                <a:latin typeface="Arial"/>
              </a:rPr>
              <a:t>product</a:t>
            </a:r>
            <a:r>
              <a:rPr lang="en-US" i="1" dirty="0">
                <a:solidFill>
                  <a:schemeClr val="bg1"/>
                </a:solidFill>
                <a:latin typeface="Arial"/>
              </a:rPr>
              <a:t> or services, but also to the way it services its existing customers, the value the customers actually perceive as a result of utilizing the solutions, and the reputation it creates within and across </a:t>
            </a:r>
            <a:r>
              <a:rPr lang="en-US" i="1" dirty="0" smtClean="0">
                <a:solidFill>
                  <a:schemeClr val="bg1"/>
                </a:solidFill>
                <a:latin typeface="Arial"/>
              </a:rPr>
              <a:t>the marketplace.</a:t>
            </a:r>
            <a:endParaRPr lang="en-IN" i="1" dirty="0">
              <a:solidFill>
                <a:schemeClr val="bg1"/>
              </a:solidFill>
            </a:endParaRPr>
          </a:p>
        </p:txBody>
      </p:sp>
    </p:spTree>
    <p:extLst>
      <p:ext uri="{BB962C8B-B14F-4D97-AF65-F5344CB8AC3E}">
        <p14:creationId xmlns:p14="http://schemas.microsoft.com/office/powerpoint/2010/main" val="318284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n-US" sz="4400" i="1" dirty="0"/>
              <a:t>Problem Statement Analysis</a:t>
            </a:r>
            <a:endParaRPr lang="en-IN" i="1" dirty="0"/>
          </a:p>
        </p:txBody>
      </p:sp>
      <p:sp>
        <p:nvSpPr>
          <p:cNvPr id="3" name="Content Placeholder 2"/>
          <p:cNvSpPr>
            <a:spLocks noGrp="1"/>
          </p:cNvSpPr>
          <p:nvPr>
            <p:ph idx="1"/>
          </p:nvPr>
        </p:nvSpPr>
        <p:spPr>
          <a:xfrm>
            <a:off x="467544" y="1556792"/>
            <a:ext cx="8229600" cy="4709160"/>
          </a:xfrm>
        </p:spPr>
        <p:txBody>
          <a:bodyPr>
            <a:normAutofit/>
          </a:bodyPr>
          <a:lstStyle/>
          <a:p>
            <a:pPr>
              <a:buClr>
                <a:srgbClr val="FFFF00"/>
              </a:buClr>
              <a:buFont typeface="Wingdings" panose="05000000000000000000" pitchFamily="2" charset="2"/>
              <a:buChar char="v"/>
            </a:pPr>
            <a:r>
              <a:rPr lang="en-US" sz="1800" dirty="0" smtClean="0">
                <a:solidFill>
                  <a:schemeClr val="bg1"/>
                </a:solidFill>
              </a:rPr>
              <a:t>In e-commerce platform customer satisfaction is a important parameter for customer retention.</a:t>
            </a:r>
          </a:p>
          <a:p>
            <a:pPr>
              <a:buClr>
                <a:srgbClr val="FFFF00"/>
              </a:buClr>
              <a:buFont typeface="Wingdings" panose="05000000000000000000" pitchFamily="2" charset="2"/>
              <a:buChar char="v"/>
            </a:pPr>
            <a:r>
              <a:rPr lang="en-US" sz="1800" dirty="0" smtClean="0">
                <a:solidFill>
                  <a:schemeClr val="bg1"/>
                </a:solidFill>
              </a:rPr>
              <a:t>Success of on-line shopping depends on four major factors :</a:t>
            </a:r>
          </a:p>
          <a:p>
            <a:pPr marL="137160" indent="0">
              <a:buClr>
                <a:srgbClr val="FFFF00"/>
              </a:buClr>
              <a:buNone/>
            </a:pPr>
            <a:r>
              <a:rPr lang="en-US" sz="1800" dirty="0">
                <a:solidFill>
                  <a:schemeClr val="bg1"/>
                </a:solidFill>
              </a:rPr>
              <a:t> </a:t>
            </a:r>
            <a:r>
              <a:rPr lang="en-US" sz="1800" dirty="0" smtClean="0">
                <a:solidFill>
                  <a:schemeClr val="bg1"/>
                </a:solidFill>
              </a:rPr>
              <a:t>       a) </a:t>
            </a:r>
            <a:r>
              <a:rPr lang="en-US" sz="1800" dirty="0">
                <a:solidFill>
                  <a:schemeClr val="bg1"/>
                </a:solidFill>
              </a:rPr>
              <a:t>service </a:t>
            </a:r>
            <a:r>
              <a:rPr lang="en-US" sz="1800" dirty="0" smtClean="0">
                <a:solidFill>
                  <a:schemeClr val="bg1"/>
                </a:solidFill>
              </a:rPr>
              <a:t>quality</a:t>
            </a:r>
          </a:p>
          <a:p>
            <a:pPr marL="137160" indent="0">
              <a:buClr>
                <a:srgbClr val="FFFF00"/>
              </a:buClr>
              <a:buNone/>
            </a:pPr>
            <a:r>
              <a:rPr lang="en-US" sz="1800" dirty="0">
                <a:solidFill>
                  <a:schemeClr val="bg1"/>
                </a:solidFill>
              </a:rPr>
              <a:t> </a:t>
            </a:r>
            <a:r>
              <a:rPr lang="en-US" sz="1800" dirty="0" smtClean="0">
                <a:solidFill>
                  <a:schemeClr val="bg1"/>
                </a:solidFill>
              </a:rPr>
              <a:t>       b) </a:t>
            </a:r>
            <a:r>
              <a:rPr lang="en-US" sz="1800" dirty="0">
                <a:solidFill>
                  <a:schemeClr val="bg1"/>
                </a:solidFill>
              </a:rPr>
              <a:t>system </a:t>
            </a:r>
            <a:r>
              <a:rPr lang="en-US" sz="1800" dirty="0" smtClean="0">
                <a:solidFill>
                  <a:schemeClr val="bg1"/>
                </a:solidFill>
              </a:rPr>
              <a:t>quality</a:t>
            </a:r>
          </a:p>
          <a:p>
            <a:pPr marL="137160" indent="0">
              <a:buClr>
                <a:srgbClr val="FFFF00"/>
              </a:buClr>
              <a:buNone/>
            </a:pPr>
            <a:r>
              <a:rPr lang="en-US" sz="1800" dirty="0">
                <a:solidFill>
                  <a:schemeClr val="bg1"/>
                </a:solidFill>
              </a:rPr>
              <a:t> </a:t>
            </a:r>
            <a:r>
              <a:rPr lang="en-US" sz="1800" dirty="0" smtClean="0">
                <a:solidFill>
                  <a:schemeClr val="bg1"/>
                </a:solidFill>
              </a:rPr>
              <a:t>       c) </a:t>
            </a:r>
            <a:r>
              <a:rPr lang="en-US" sz="1800" dirty="0">
                <a:solidFill>
                  <a:schemeClr val="bg1"/>
                </a:solidFill>
              </a:rPr>
              <a:t>information </a:t>
            </a:r>
            <a:r>
              <a:rPr lang="en-US" sz="1800" dirty="0" smtClean="0">
                <a:solidFill>
                  <a:schemeClr val="bg1"/>
                </a:solidFill>
              </a:rPr>
              <a:t>quality</a:t>
            </a:r>
          </a:p>
          <a:p>
            <a:pPr marL="137160" indent="0">
              <a:buClr>
                <a:srgbClr val="FFFF00"/>
              </a:buClr>
              <a:buNone/>
            </a:pPr>
            <a:r>
              <a:rPr lang="en-US" sz="1800" dirty="0">
                <a:solidFill>
                  <a:schemeClr val="bg1"/>
                </a:solidFill>
              </a:rPr>
              <a:t> </a:t>
            </a:r>
            <a:r>
              <a:rPr lang="en-US" sz="1800" dirty="0" smtClean="0">
                <a:solidFill>
                  <a:schemeClr val="bg1"/>
                </a:solidFill>
              </a:rPr>
              <a:t>       d) </a:t>
            </a:r>
            <a:r>
              <a:rPr lang="en-US" sz="1800" dirty="0">
                <a:solidFill>
                  <a:schemeClr val="bg1"/>
                </a:solidFill>
              </a:rPr>
              <a:t>trust &amp; </a:t>
            </a:r>
            <a:r>
              <a:rPr lang="en-US" sz="1800" dirty="0" smtClean="0">
                <a:solidFill>
                  <a:schemeClr val="bg1"/>
                </a:solidFill>
              </a:rPr>
              <a:t>benefit</a:t>
            </a:r>
          </a:p>
          <a:p>
            <a:pPr>
              <a:buClr>
                <a:srgbClr val="FFFF00"/>
              </a:buClr>
              <a:buFont typeface="Wingdings" panose="05000000000000000000" pitchFamily="2" charset="2"/>
              <a:buChar char="v"/>
            </a:pPr>
            <a:r>
              <a:rPr lang="en-US" sz="1800" dirty="0" smtClean="0">
                <a:solidFill>
                  <a:schemeClr val="bg1"/>
                </a:solidFill>
              </a:rPr>
              <a:t>From this dataset I have collected various information which gives me an idea of purchasing online products for the customers.</a:t>
            </a:r>
          </a:p>
          <a:p>
            <a:pPr>
              <a:buClr>
                <a:srgbClr val="FFFF00"/>
              </a:buClr>
              <a:buFont typeface="Wingdings" panose="05000000000000000000" pitchFamily="2" charset="2"/>
              <a:buChar char="v"/>
            </a:pPr>
            <a:r>
              <a:rPr lang="en-US" sz="1800" dirty="0" smtClean="0">
                <a:solidFill>
                  <a:schemeClr val="bg1"/>
                </a:solidFill>
              </a:rPr>
              <a:t>I </a:t>
            </a:r>
            <a:r>
              <a:rPr lang="en-US" sz="1800" dirty="0">
                <a:solidFill>
                  <a:schemeClr val="bg1"/>
                </a:solidFill>
              </a:rPr>
              <a:t>have done some data analysis to provide valuable insights that helps understand the customer better</a:t>
            </a:r>
            <a:r>
              <a:rPr lang="en-US" sz="1800" dirty="0" smtClean="0">
                <a:solidFill>
                  <a:schemeClr val="bg1"/>
                </a:solidFill>
              </a:rPr>
              <a:t>.</a:t>
            </a:r>
          </a:p>
          <a:p>
            <a:pPr>
              <a:buClr>
                <a:srgbClr val="FFFF00"/>
              </a:buClr>
              <a:buFont typeface="Wingdings" panose="05000000000000000000" pitchFamily="2" charset="2"/>
              <a:buChar char="v"/>
            </a:pPr>
            <a:r>
              <a:rPr lang="en-US" sz="1800" dirty="0" smtClean="0">
                <a:solidFill>
                  <a:schemeClr val="bg1"/>
                </a:solidFill>
              </a:rPr>
              <a:t>In this Dataset I have check possible ways for customer retention.</a:t>
            </a:r>
            <a:endParaRPr lang="en-US" sz="1800" dirty="0" smtClean="0"/>
          </a:p>
        </p:txBody>
      </p:sp>
    </p:spTree>
    <p:extLst>
      <p:ext uri="{BB962C8B-B14F-4D97-AF65-F5344CB8AC3E}">
        <p14:creationId xmlns:p14="http://schemas.microsoft.com/office/powerpoint/2010/main" val="41231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normAutofit/>
          </a:bodyPr>
          <a:lstStyle/>
          <a:p>
            <a:r>
              <a:rPr lang="en-US" sz="4400" i="1" dirty="0">
                <a:latin typeface="Times New Roman" panose="02020603050405020304" pitchFamily="18" charset="0"/>
                <a:cs typeface="Times New Roman" panose="02020603050405020304" pitchFamily="18" charset="0"/>
              </a:rPr>
              <a:t>Exploratory data analysis process</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2061692"/>
            <a:ext cx="4286250" cy="1352550"/>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611559" y="3933056"/>
            <a:ext cx="8231741"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8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44816" cy="792088"/>
          </a:xfrm>
        </p:spPr>
        <p:txBody>
          <a:bodyPr>
            <a:normAutofit fontScale="90000"/>
          </a:bodyPr>
          <a:lstStyle/>
          <a:p>
            <a:r>
              <a:rPr lang="en-US" sz="4400" i="1" dirty="0">
                <a:latin typeface="Times New Roman" panose="02020603050405020304" pitchFamily="18" charset="0"/>
                <a:cs typeface="Times New Roman" panose="02020603050405020304" pitchFamily="18" charset="0"/>
              </a:rPr>
              <a:t>Exploratory data analysis process</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268760"/>
            <a:ext cx="4365997" cy="4133056"/>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827584" y="5706700"/>
            <a:ext cx="7648248" cy="646331"/>
          </a:xfrm>
          <a:prstGeom prst="rect">
            <a:avLst/>
          </a:prstGeom>
        </p:spPr>
        <p:txBody>
          <a:bodyPr wrap="none">
            <a:spAutoFit/>
          </a:bodyPr>
          <a:lstStyle/>
          <a:p>
            <a:r>
              <a:rPr lang="en-US" i="1" dirty="0" smtClean="0">
                <a:solidFill>
                  <a:schemeClr val="bg1"/>
                </a:solidFill>
                <a:latin typeface="Times New Roman" panose="02020603050405020304" pitchFamily="18" charset="0"/>
                <a:cs typeface="Times New Roman" panose="02020603050405020304" pitchFamily="18" charset="0"/>
              </a:rPr>
              <a:t>By Using display I can see the name of all the columns &amp; with info I can find out</a:t>
            </a:r>
          </a:p>
          <a:p>
            <a:r>
              <a:rPr lang="en-US" i="1" dirty="0" smtClean="0">
                <a:solidFill>
                  <a:schemeClr val="bg1"/>
                </a:solidFill>
                <a:latin typeface="Times New Roman" panose="02020603050405020304" pitchFamily="18" charset="0"/>
                <a:cs typeface="Times New Roman" panose="02020603050405020304" pitchFamily="18" charset="0"/>
              </a:rPr>
              <a:t> there is no null values in the dataset.</a:t>
            </a:r>
            <a:endParaRPr lang="en-IN" dirty="0">
              <a:solidFill>
                <a:schemeClr val="bg1"/>
              </a:solidFill>
            </a:endParaRPr>
          </a:p>
        </p:txBody>
      </p:sp>
    </p:spTree>
    <p:extLst>
      <p:ext uri="{BB962C8B-B14F-4D97-AF65-F5344CB8AC3E}">
        <p14:creationId xmlns:p14="http://schemas.microsoft.com/office/powerpoint/2010/main" val="290038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a:latin typeface="Times New Roman" panose="02020603050405020304" pitchFamily="18" charset="0"/>
                <a:cs typeface="Times New Roman" panose="02020603050405020304" pitchFamily="18" charset="0"/>
              </a:rPr>
              <a:t>Exploratory data analysis process</a:t>
            </a:r>
            <a:r>
              <a:rPr lang="en-US" dirty="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700808"/>
            <a:ext cx="6305550" cy="2609850"/>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755576" y="4797152"/>
            <a:ext cx="8169224" cy="646331"/>
          </a:xfrm>
          <a:prstGeom prst="rect">
            <a:avLst/>
          </a:prstGeom>
        </p:spPr>
        <p:txBody>
          <a:bodyPr wrap="none">
            <a:spAutoFit/>
          </a:bodyPr>
          <a:lstStyle/>
          <a:p>
            <a:r>
              <a:rPr lang="en-US" dirty="0" smtClean="0">
                <a:solidFill>
                  <a:schemeClr val="bg1"/>
                </a:solidFill>
              </a:rPr>
              <a:t>With the help of nunique I can figure out the continuous &amp; categorical column.</a:t>
            </a:r>
          </a:p>
          <a:p>
            <a:r>
              <a:rPr lang="en-US" dirty="0" smtClean="0">
                <a:solidFill>
                  <a:schemeClr val="bg1"/>
                </a:solidFill>
              </a:rPr>
              <a:t>However most of the columns are categorical in nature.</a:t>
            </a:r>
            <a:endParaRPr lang="en-IN" dirty="0">
              <a:solidFill>
                <a:schemeClr val="bg1"/>
              </a:solidFill>
            </a:endParaRPr>
          </a:p>
        </p:txBody>
      </p:sp>
    </p:spTree>
    <p:extLst>
      <p:ext uri="{BB962C8B-B14F-4D97-AF65-F5344CB8AC3E}">
        <p14:creationId xmlns:p14="http://schemas.microsoft.com/office/powerpoint/2010/main" val="291904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1" dirty="0">
                <a:latin typeface="Times New Roman" panose="02020603050405020304" pitchFamily="18" charset="0"/>
                <a:cs typeface="Times New Roman" panose="02020603050405020304" pitchFamily="18" charset="0"/>
              </a:rPr>
              <a:t>Data Visualization process</a:t>
            </a:r>
            <a:endParaRPr lang="en-IN" i="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412776"/>
            <a:ext cx="4812581" cy="3416724"/>
          </a:xfrm>
          <a:prstGeom prst="rect">
            <a:avLst/>
          </a:prstGeom>
          <a:ln w="88900" cap="sq" cmpd="thickThin">
            <a:solidFill>
              <a:srgbClr val="000000"/>
            </a:solidFill>
            <a:prstDash val="solid"/>
            <a:miter lim="800000"/>
          </a:ln>
          <a:effectLst>
            <a:innerShdw blurRad="76200">
              <a:srgbClr val="000000"/>
            </a:innerShdw>
          </a:effectLst>
        </p:spPr>
      </p:pic>
      <p:sp>
        <p:nvSpPr>
          <p:cNvPr id="7" name="Rectangle 6"/>
          <p:cNvSpPr/>
          <p:nvPr/>
        </p:nvSpPr>
        <p:spPr>
          <a:xfrm>
            <a:off x="323528" y="5239419"/>
            <a:ext cx="8497839" cy="646331"/>
          </a:xfrm>
          <a:prstGeom prst="rect">
            <a:avLst/>
          </a:prstGeom>
        </p:spPr>
        <p:txBody>
          <a:bodyPr wrap="none">
            <a:spAutoFit/>
          </a:bodyPr>
          <a:lstStyle/>
          <a:p>
            <a:r>
              <a:rPr lang="en-US" dirty="0" smtClean="0">
                <a:solidFill>
                  <a:schemeClr val="bg1"/>
                </a:solidFill>
              </a:rPr>
              <a:t>From the above count plot I can say that female prefer online shopping more </a:t>
            </a:r>
          </a:p>
          <a:p>
            <a:r>
              <a:rPr lang="en-US" dirty="0" smtClean="0">
                <a:solidFill>
                  <a:schemeClr val="bg1"/>
                </a:solidFill>
              </a:rPr>
              <a:t>than male as the number of female for online shopping is almost twice than male.</a:t>
            </a:r>
            <a:endParaRPr lang="en-IN" dirty="0">
              <a:solidFill>
                <a:schemeClr val="bg1"/>
              </a:solidFill>
            </a:endParaRPr>
          </a:p>
        </p:txBody>
      </p:sp>
    </p:spTree>
    <p:extLst>
      <p:ext uri="{BB962C8B-B14F-4D97-AF65-F5344CB8AC3E}">
        <p14:creationId xmlns:p14="http://schemas.microsoft.com/office/powerpoint/2010/main" val="2758875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715200" cy="994122"/>
          </a:xfrm>
        </p:spPr>
        <p:txBody>
          <a:bodyPr/>
          <a:lstStyle/>
          <a:p>
            <a:r>
              <a:rPr lang="en-IN" i="1" dirty="0">
                <a:effectLst>
                  <a:outerShdw blurRad="38100" dist="38100" dir="2700000" algn="tl">
                    <a:srgbClr val="000000">
                      <a:alpha val="43137"/>
                    </a:srgbClr>
                  </a:outerShdw>
                </a:effectLst>
              </a:rPr>
              <a:t>Data Visualization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24" y="1052736"/>
            <a:ext cx="2880320" cy="4109399"/>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251520" y="5445224"/>
            <a:ext cx="8828058" cy="646331"/>
          </a:xfrm>
          <a:prstGeom prst="rect">
            <a:avLst/>
          </a:prstGeom>
        </p:spPr>
        <p:txBody>
          <a:bodyPr wrap="none">
            <a:spAutoFit/>
          </a:bodyPr>
          <a:lstStyle/>
          <a:p>
            <a:r>
              <a:rPr lang="en-US" b="1" dirty="0">
                <a:solidFill>
                  <a:schemeClr val="bg1"/>
                </a:solidFill>
              </a:rPr>
              <a:t>Trust plays the vital role in any brand. </a:t>
            </a:r>
            <a:endParaRPr lang="en-US" b="1" dirty="0" smtClean="0">
              <a:solidFill>
                <a:schemeClr val="bg1"/>
              </a:solidFill>
            </a:endParaRPr>
          </a:p>
          <a:p>
            <a:r>
              <a:rPr lang="en-US" b="1" dirty="0" smtClean="0">
                <a:solidFill>
                  <a:schemeClr val="bg1"/>
                </a:solidFill>
              </a:rPr>
              <a:t>The </a:t>
            </a:r>
            <a:r>
              <a:rPr lang="en-US" b="1" dirty="0">
                <a:solidFill>
                  <a:schemeClr val="bg1"/>
                </a:solidFill>
              </a:rPr>
              <a:t>above graph </a:t>
            </a:r>
            <a:r>
              <a:rPr lang="en-US" b="1" dirty="0" smtClean="0">
                <a:solidFill>
                  <a:schemeClr val="bg1"/>
                </a:solidFill>
              </a:rPr>
              <a:t>I </a:t>
            </a:r>
            <a:r>
              <a:rPr lang="en-US" b="1" dirty="0">
                <a:solidFill>
                  <a:schemeClr val="bg1"/>
                </a:solidFill>
              </a:rPr>
              <a:t>can say that amazon have </a:t>
            </a:r>
            <a:r>
              <a:rPr lang="en-US" b="1" dirty="0" smtClean="0">
                <a:solidFill>
                  <a:schemeClr val="bg1"/>
                </a:solidFill>
              </a:rPr>
              <a:t>huge </a:t>
            </a:r>
            <a:r>
              <a:rPr lang="en-US" b="1" dirty="0">
                <a:solidFill>
                  <a:schemeClr val="bg1"/>
                </a:solidFill>
              </a:rPr>
              <a:t>brand value as it is trust </a:t>
            </a:r>
            <a:r>
              <a:rPr lang="en-US" b="1" dirty="0" smtClean="0">
                <a:solidFill>
                  <a:schemeClr val="bg1"/>
                </a:solidFill>
              </a:rPr>
              <a:t>worthy.</a:t>
            </a:r>
            <a:endParaRPr lang="en-US" b="1" dirty="0">
              <a:solidFill>
                <a:schemeClr val="bg1"/>
              </a:solidFill>
            </a:endParaRPr>
          </a:p>
        </p:txBody>
      </p:sp>
    </p:spTree>
    <p:extLst>
      <p:ext uri="{BB962C8B-B14F-4D97-AF65-F5344CB8AC3E}">
        <p14:creationId xmlns:p14="http://schemas.microsoft.com/office/powerpoint/2010/main" val="3317392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p:spPr>
        <p:txBody>
          <a:bodyPr/>
          <a:lstStyle/>
          <a:p>
            <a:r>
              <a:rPr lang="en-IN" i="1" dirty="0"/>
              <a:t>Data Visualization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268760"/>
            <a:ext cx="4553621" cy="3917032"/>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539552" y="5558730"/>
            <a:ext cx="8280920" cy="646331"/>
          </a:xfrm>
          <a:prstGeom prst="rect">
            <a:avLst/>
          </a:prstGeom>
        </p:spPr>
        <p:txBody>
          <a:bodyPr wrap="square">
            <a:spAutoFit/>
          </a:bodyPr>
          <a:lstStyle/>
          <a:p>
            <a:r>
              <a:rPr lang="en-US" dirty="0" smtClean="0">
                <a:solidFill>
                  <a:schemeClr val="bg1"/>
                </a:solidFill>
              </a:rPr>
              <a:t>In online shopping customer are strongly agree with the fact that Shopping online is convenient and flexible.</a:t>
            </a:r>
            <a:endParaRPr lang="en-IN" dirty="0">
              <a:solidFill>
                <a:schemeClr val="bg1"/>
              </a:solidFill>
            </a:endParaRPr>
          </a:p>
        </p:txBody>
      </p:sp>
    </p:spTree>
    <p:extLst>
      <p:ext uri="{BB962C8B-B14F-4D97-AF65-F5344CB8AC3E}">
        <p14:creationId xmlns:p14="http://schemas.microsoft.com/office/powerpoint/2010/main" val="3397085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295</TotalTime>
  <Words>526</Words>
  <Application>Microsoft Office PowerPoint</Application>
  <PresentationFormat>On-screen Show (4:3)</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 CUSTOMER RENTENTION STUDY</vt:lpstr>
      <vt:lpstr>Introduction</vt:lpstr>
      <vt:lpstr>Problem Statement Analysis</vt:lpstr>
      <vt:lpstr>Exploratory data analysis process</vt:lpstr>
      <vt:lpstr>Exploratory data analysis process </vt:lpstr>
      <vt:lpstr>Exploratory data analysis process </vt:lpstr>
      <vt:lpstr>Data Visualization process</vt:lpstr>
      <vt:lpstr>Data Visualization process</vt:lpstr>
      <vt:lpstr>Data Visualization process</vt:lpstr>
      <vt:lpstr>Label Encoder Process</vt:lpstr>
      <vt:lpstr>Exploratory data analysis process</vt:lpstr>
      <vt:lpstr>Distribution Plot</vt:lpstr>
      <vt:lpstr>Box Plot</vt:lpstr>
      <vt:lpstr>Interpretation of the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RENTENTION STUDY</dc:title>
  <dc:creator>Sunil Gupta</dc:creator>
  <cp:lastModifiedBy>Sunil Gupta</cp:lastModifiedBy>
  <cp:revision>21</cp:revision>
  <dcterms:created xsi:type="dcterms:W3CDTF">2021-08-14T15:21:58Z</dcterms:created>
  <dcterms:modified xsi:type="dcterms:W3CDTF">2021-08-20T17:48:17Z</dcterms:modified>
</cp:coreProperties>
</file>