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sldIdLst>
    <p:sldId id="256" r:id="rId2"/>
    <p:sldId id="257" r:id="rId3"/>
    <p:sldId id="290" r:id="rId4"/>
    <p:sldId id="258" r:id="rId5"/>
    <p:sldId id="259" r:id="rId6"/>
    <p:sldId id="293" r:id="rId7"/>
    <p:sldId id="260" r:id="rId8"/>
    <p:sldId id="301" r:id="rId9"/>
    <p:sldId id="302" r:id="rId10"/>
    <p:sldId id="303" r:id="rId11"/>
    <p:sldId id="261" r:id="rId12"/>
    <p:sldId id="262" r:id="rId13"/>
    <p:sldId id="263" r:id="rId14"/>
    <p:sldId id="304" r:id="rId15"/>
    <p:sldId id="305" r:id="rId16"/>
    <p:sldId id="264" r:id="rId17"/>
    <p:sldId id="298" r:id="rId18"/>
    <p:sldId id="299" r:id="rId19"/>
    <p:sldId id="300" r:id="rId20"/>
    <p:sldId id="274" r:id="rId21"/>
    <p:sldId id="275" r:id="rId22"/>
    <p:sldId id="276" r:id="rId23"/>
    <p:sldId id="306" r:id="rId24"/>
    <p:sldId id="307" r:id="rId25"/>
    <p:sldId id="308" r:id="rId26"/>
    <p:sldId id="309" r:id="rId27"/>
    <p:sldId id="310" r:id="rId28"/>
    <p:sldId id="27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Prasad" initials="KP" lastIdx="30" clrIdx="0">
    <p:extLst/>
  </p:cmAuthor>
  <p:cmAuthor id="2" name="Sunil Gupta" initials="SG" lastIdx="3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23" d="100"/>
          <a:sy n="123" d="100"/>
        </p:scale>
        <p:origin x="-11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11-19T11:43:50.150" idx="1">
    <p:pos x="5057" y="826"/>
    <p:text>By Importing above All Necessary Libraries I got the idea of implementing all the Libraries in one go for better model Prediction in this dataset.
</p:text>
  </p:cm>
</p:cmLst>
</file>

<file path=ppt/comments/comment10.xml><?xml version="1.0" encoding="utf-8"?>
<p:cmLst xmlns:a="http://schemas.openxmlformats.org/drawingml/2006/main" xmlns:r="http://schemas.openxmlformats.org/officeDocument/2006/relationships" xmlns:p="http://schemas.openxmlformats.org/presentationml/2006/main">
  <p:cm authorId="2" dt="2021-11-03T22:41:22.824" idx="7">
    <p:pos x="6026" y="397"/>
    <p:text>From the above plots and charts I can see Indigo Airways flight prices are more higher rather than others in this dataset.
</p:text>
  </p:cm>
</p:cmLst>
</file>

<file path=ppt/comments/comment11.xml><?xml version="1.0" encoding="utf-8"?>
<p:cmLst xmlns:a="http://schemas.openxmlformats.org/drawingml/2006/main" xmlns:r="http://schemas.openxmlformats.org/officeDocument/2006/relationships" xmlns:p="http://schemas.openxmlformats.org/presentationml/2006/main">
  <p:cm authorId="2" dt="2021-11-19T12:01:59.102" idx="20">
    <p:pos x="4806" y="904"/>
    <p:text>Now I am finding the correlation value of each column, this value is categorized into mainly 2 parts that are:
Positive correlated value
Negative correlated value The most the value is positive means that column is much co related and vice versa.</p:text>
  </p:cm>
</p:cmLst>
</file>

<file path=ppt/comments/comment12.xml><?xml version="1.0" encoding="utf-8"?>
<p:cmLst xmlns:a="http://schemas.openxmlformats.org/drawingml/2006/main" xmlns:r="http://schemas.openxmlformats.org/officeDocument/2006/relationships" xmlns:p="http://schemas.openxmlformats.org/presentationml/2006/main">
  <p:cm authorId="2" dt="2021-11-19T12:02:45.042" idx="21">
    <p:pos x="5010" y="463"/>
    <p:text>Heatmap is a way to show some sort of matrix plot.
To use a heatmap the data should be in a matrix form.
By matrix we mean that the index name and the column name must match in some way so that the data that we fill inside the cells are relevant.
</p:text>
  </p:cm>
</p:cmLst>
</file>

<file path=ppt/comments/comment13.xml><?xml version="1.0" encoding="utf-8"?>
<p:cmLst xmlns:a="http://schemas.openxmlformats.org/drawingml/2006/main" xmlns:r="http://schemas.openxmlformats.org/officeDocument/2006/relationships" xmlns:p="http://schemas.openxmlformats.org/presentationml/2006/main">
  <p:cm authorId="2" dt="2021-11-19T12:05:07.850" idx="22">
    <p:pos x="5764" y="461"/>
    <p:text>I have import stopwards that help me to identify all the common words which i can remove it fom comments columns.
</p:text>
  </p:cm>
</p:cmLst>
</file>

<file path=ppt/comments/comment14.xml><?xml version="1.0" encoding="utf-8"?>
<p:cmLst xmlns:a="http://schemas.openxmlformats.org/drawingml/2006/main" xmlns:r="http://schemas.openxmlformats.org/officeDocument/2006/relationships" xmlns:p="http://schemas.openxmlformats.org/presentationml/2006/main">
  <p:cm authorId="2" dt="2021-11-19T12:06:12.249" idx="23">
    <p:pos x="6189" y="577"/>
    <p:text>After Cleaning and Removal of all the features.
</p:text>
  </p:cm>
</p:cmLst>
</file>

<file path=ppt/comments/comment15.xml><?xml version="1.0" encoding="utf-8"?>
<p:cmLst xmlns:a="http://schemas.openxmlformats.org/drawingml/2006/main" xmlns:r="http://schemas.openxmlformats.org/officeDocument/2006/relationships" xmlns:p="http://schemas.openxmlformats.org/presentationml/2006/main">
  <p:cm authorId="2" dt="2021-11-19T12:13:49.097" idx="35">
    <p:pos x="5253" y="547"/>
    <p:text>By using Word Cloud it shows numbers of words which are loud.
</p:text>
  </p:cm>
</p:cmLst>
</file>

<file path=ppt/comments/comment16.xml><?xml version="1.0" encoding="utf-8"?>
<p:cmLst xmlns:a="http://schemas.openxmlformats.org/drawingml/2006/main" xmlns:r="http://schemas.openxmlformats.org/officeDocument/2006/relationships" xmlns:p="http://schemas.openxmlformats.org/presentationml/2006/main">
  <p:cm authorId="2" dt="2021-11-19T12:15:05.313" idx="36">
    <p:pos x="5204" y="577"/>
    <p:text>I have used the PorterStemmer and WordNetLemmatizer in comment text columns so that i can minimize the numbers of words from the columns and get some meaningful information out of it.
It will also help us to improve the accuracy score.
</p:text>
  </p:cm>
</p:cmLst>
</file>

<file path=ppt/comments/comment17.xml><?xml version="1.0" encoding="utf-8"?>
<p:cmLst xmlns:a="http://schemas.openxmlformats.org/drawingml/2006/main" xmlns:r="http://schemas.openxmlformats.org/officeDocument/2006/relationships" xmlns:p="http://schemas.openxmlformats.org/presentationml/2006/main">
  <p:cm authorId="2" dt="2021-11-19T12:16:06.273" idx="25">
    <p:pos x="5411" y="560"/>
    <p:text>Tf-idf can be successfully used for stop-words filtering in various subject fields including text summarization and classification.
</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21-11-19T11:48:14.211" idx="2">
    <p:pos x="5843" y="586"/>
    <p:text>Here I am loading the data set into a variable i.e. “df” and processing the first 5 rows.
After Reading the csv file I find out that Price is thelabel columns while remaning are the Features columns.
</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21-11-19T11:49:06.595" idx="3">
    <p:pos x="6378" y="399"/>
    <p:text>By using shape I got 20956 rows and 4 columns.
</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21-11-19T11:51:17.794" idx="32">
    <p:pos x="5287" y="722"/>
    <p:text>From the above code 5 star reviews are most demanded.
</p:text>
  </p:cm>
</p:cmLst>
</file>

<file path=ppt/comments/comment5.xml><?xml version="1.0" encoding="utf-8"?>
<p:cmLst xmlns:a="http://schemas.openxmlformats.org/drawingml/2006/main" xmlns:r="http://schemas.openxmlformats.org/officeDocument/2006/relationships" xmlns:p="http://schemas.openxmlformats.org/presentationml/2006/main">
  <p:cm authorId="2" dt="2021-11-19T11:52:47.089" idx="33">
    <p:pos x="6712" y="689"/>
    <p:text>By using len Full_review &amp; Short_review shows the length of features columns.
</p:text>
  </p:cm>
</p:cmLst>
</file>

<file path=ppt/comments/comment6.xml><?xml version="1.0" encoding="utf-8"?>
<p:cmLst xmlns:a="http://schemas.openxmlformats.org/drawingml/2006/main" xmlns:r="http://schemas.openxmlformats.org/officeDocument/2006/relationships" xmlns:p="http://schemas.openxmlformats.org/presentationml/2006/main">
  <p:cm authorId="2" dt="2021-11-19T11:54:16.090" idx="34">
    <p:pos x="6776" y="391"/>
    <p:text>All features are converted into lower case
</p:text>
  </p:cm>
</p:cmLst>
</file>

<file path=ppt/comments/comment7.xml><?xml version="1.0" encoding="utf-8"?>
<p:cmLst xmlns:a="http://schemas.openxmlformats.org/drawingml/2006/main" xmlns:r="http://schemas.openxmlformats.org/officeDocument/2006/relationships" xmlns:p="http://schemas.openxmlformats.org/presentationml/2006/main">
  <p:cm authorId="2" dt="2021-11-19T11:55:15.147" idx="4">
    <p:pos x="5689" y="497"/>
    <p:text>Also, most of the column are object in nature and Ratings_of_the_product,length1 is of int64 data type.
</p:text>
  </p:cm>
</p:cmLst>
</file>

<file path=ppt/comments/comment8.xml><?xml version="1.0" encoding="utf-8"?>
<p:cmLst xmlns:a="http://schemas.openxmlformats.org/drawingml/2006/main" xmlns:r="http://schemas.openxmlformats.org/officeDocument/2006/relationships" xmlns:p="http://schemas.openxmlformats.org/presentationml/2006/main">
  <p:cm authorId="2" dt="2021-11-19T11:55:56.554" idx="5">
    <p:pos x="5505" y="996"/>
    <p:text>After using dupllicates I can see there is duplicates value in this dataset.
</p:text>
  </p:cm>
</p:cmLst>
</file>

<file path=ppt/comments/comment9.xml><?xml version="1.0" encoding="utf-8"?>
<p:cmLst xmlns:a="http://schemas.openxmlformats.org/drawingml/2006/main" xmlns:r="http://schemas.openxmlformats.org/officeDocument/2006/relationships" xmlns:p="http://schemas.openxmlformats.org/presentationml/2006/main">
  <p:cm authorId="2" dt="2021-11-19T11:56:33.138" idx="6">
    <p:pos x="4726" y="1084"/>
    <p:text>By Using nunique I got an idea of continuous &amp; Categorical Columns.
As in this Dataset most of the columns are continuous to predict Ratings Prediction.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10387963" y="5038579"/>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720726" y="776289"/>
            <a:ext cx="10750549"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720726" y="2250280"/>
            <a:ext cx="10750549"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828800" y="6012657"/>
            <a:ext cx="7721600" cy="365125"/>
          </a:xfrm>
        </p:spPr>
        <p:txBody>
          <a:bodyPr tIns="0" bIns="0" anchor="t"/>
          <a:lstStyle>
            <a:lvl1pPr algn="r">
              <a:defRPr sz="1000"/>
            </a:lvl1pPr>
          </a:lstStyle>
          <a:p>
            <a:fld id="{5923F103-BC34-4FE4-A40E-EDDEECFDA5D0}" type="datetimeFigureOut">
              <a:rPr lang="en-US" smtClean="0"/>
              <a:pPr/>
              <a:t>11/19/2021</a:t>
            </a:fld>
            <a:endParaRPr lang="en-US" dirty="0"/>
          </a:p>
        </p:txBody>
      </p:sp>
      <p:sp>
        <p:nvSpPr>
          <p:cNvPr id="17" name="Footer Placeholder 16"/>
          <p:cNvSpPr>
            <a:spLocks noGrp="1"/>
          </p:cNvSpPr>
          <p:nvPr>
            <p:ph type="ftr" sz="quarter" idx="11"/>
          </p:nvPr>
        </p:nvSpPr>
        <p:spPr>
          <a:xfrm>
            <a:off x="1828800" y="5650705"/>
            <a:ext cx="7721600" cy="365125"/>
          </a:xfrm>
        </p:spPr>
        <p:txBody>
          <a:bodyPr tIns="0" bIns="0" anchor="b"/>
          <a:lstStyle>
            <a:lvl1pPr algn="r">
              <a:defRPr sz="1100"/>
            </a:lvl1pPr>
          </a:lstStyle>
          <a:p>
            <a:endParaRPr lang="en-US" dirty="0"/>
          </a:p>
        </p:txBody>
      </p:sp>
      <p:sp>
        <p:nvSpPr>
          <p:cNvPr id="29" name="Slide Number Placeholder 28"/>
          <p:cNvSpPr>
            <a:spLocks noGrp="1"/>
          </p:cNvSpPr>
          <p:nvPr>
            <p:ph type="sldNum" sz="quarter" idx="12"/>
          </p:nvPr>
        </p:nvSpPr>
        <p:spPr>
          <a:xfrm>
            <a:off x="11189663" y="5752308"/>
            <a:ext cx="670560" cy="365125"/>
          </a:xfrm>
        </p:spPr>
        <p:txBody>
          <a:bodyPr anchor="ctr"/>
          <a:lstStyle>
            <a:lvl1pPr algn="ctr">
              <a:defRPr sz="1300">
                <a:solidFill>
                  <a:srgbClr val="FFFFFF"/>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086D93-FCAC-47E0-A2EE-787E62CA814C}" type="datetimeFigureOut">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81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81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A879A6-0FD0-4734-A311-86BFCA472E6E}" type="datetimeFigureOut">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609600" y="1882808"/>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388608" y="6480048"/>
            <a:ext cx="2844800" cy="301752"/>
          </a:xfrm>
        </p:spPr>
        <p:txBody>
          <a:bodyPr/>
          <a:lstStyle/>
          <a:p>
            <a:fld id="{19C9CA7B-DFD4-44B5-8C60-D14B8CD1FB59}" type="datetimeFigureOut">
              <a:rPr lang="en-US" smtClean="0"/>
              <a:t>11/19/2021</a:t>
            </a:fld>
            <a:endParaRPr lang="en-US" dirty="0"/>
          </a:p>
        </p:txBody>
      </p:sp>
      <p:sp>
        <p:nvSpPr>
          <p:cNvPr id="5" name="Footer Placeholder 4"/>
          <p:cNvSpPr>
            <a:spLocks noGrp="1"/>
          </p:cNvSpPr>
          <p:nvPr>
            <p:ph type="ftr" sz="quarter" idx="11"/>
          </p:nvPr>
        </p:nvSpPr>
        <p:spPr>
          <a:xfrm>
            <a:off x="609600" y="6480970"/>
            <a:ext cx="5680075" cy="300831"/>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9379" y="7035"/>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10387963" y="93786"/>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9274176" y="6477000"/>
            <a:ext cx="2844800" cy="304800"/>
          </a:xfrm>
        </p:spPr>
        <p:txBody>
          <a:bodyPr/>
          <a:lstStyle/>
          <a:p>
            <a:fld id="{F34E6425-0181-43F2-84FC-787E803FD2F8}" type="datetimeFigureOut">
              <a:rPr lang="en-US" smtClean="0"/>
              <a:t>11/19/2021</a:t>
            </a:fld>
            <a:endParaRPr lang="en-US" dirty="0"/>
          </a:p>
        </p:txBody>
      </p:sp>
      <p:sp>
        <p:nvSpPr>
          <p:cNvPr id="5" name="Footer Placeholder 4"/>
          <p:cNvSpPr>
            <a:spLocks noGrp="1"/>
          </p:cNvSpPr>
          <p:nvPr>
            <p:ph type="ftr" sz="quarter" idx="11"/>
          </p:nvPr>
        </p:nvSpPr>
        <p:spPr>
          <a:xfrm>
            <a:off x="3492501" y="6480970"/>
            <a:ext cx="5680075" cy="300831"/>
          </a:xfrm>
        </p:spPr>
        <p:txBody>
          <a:bodyPr/>
          <a:lstStyle/>
          <a:p>
            <a:endParaRPr lang="en-US" dirty="0"/>
          </a:p>
        </p:txBody>
      </p:sp>
      <p:sp>
        <p:nvSpPr>
          <p:cNvPr id="6" name="Slide Number Placeholder 5"/>
          <p:cNvSpPr>
            <a:spLocks noGrp="1"/>
          </p:cNvSpPr>
          <p:nvPr>
            <p:ph type="sldNum" sz="quarter" idx="12"/>
          </p:nvPr>
        </p:nvSpPr>
        <p:spPr>
          <a:xfrm>
            <a:off x="11268075" y="809625"/>
            <a:ext cx="670560" cy="300831"/>
          </a:xfrm>
        </p:spPr>
        <p:txBody>
          <a:bodyPr/>
          <a:lstStyle/>
          <a:p>
            <a:fld id="{D57F1E4F-1CFF-5643-939E-217C01CDF565}" type="slidenum">
              <a:rPr lang="en-US" smtClean="0"/>
              <a:pPr/>
              <a:t>‹#›</a:t>
            </a:fld>
            <a:endParaRPr lang="en-US" dirty="0"/>
          </a:p>
        </p:txBody>
      </p:sp>
      <p:cxnSp>
        <p:nvCxnSpPr>
          <p:cNvPr id="11" name="Straight Connector 10"/>
          <p:cNvCxnSpPr/>
          <p:nvPr/>
        </p:nvCxnSpPr>
        <p:spPr>
          <a:xfrm rot="10800000">
            <a:off x="8625059" y="9381"/>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08000" y="271465"/>
            <a:ext cx="9652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1633536"/>
            <a:ext cx="51816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388608" y="6480969"/>
            <a:ext cx="2844800" cy="301752"/>
          </a:xfrm>
        </p:spPr>
        <p:txBody>
          <a:bodyPr/>
          <a:lstStyle/>
          <a:p>
            <a:fld id="{3BDB8791-F1B0-41E7-B7FD-A781E65C4266}" type="datetimeFigureOut">
              <a:rPr lang="en-US" smtClean="0"/>
              <a:t>11/19/2021</a:t>
            </a:fld>
            <a:endParaRPr lang="en-US" dirty="0"/>
          </a:p>
        </p:txBody>
      </p:sp>
      <p:sp>
        <p:nvSpPr>
          <p:cNvPr id="6" name="Footer Placeholder 5"/>
          <p:cNvSpPr>
            <a:spLocks noGrp="1"/>
          </p:cNvSpPr>
          <p:nvPr>
            <p:ph type="ftr" sz="quarter" idx="11"/>
          </p:nvPr>
        </p:nvSpPr>
        <p:spPr>
          <a:xfrm>
            <a:off x="609600" y="6480969"/>
            <a:ext cx="5680075" cy="301752"/>
          </a:xfrm>
        </p:spPr>
        <p:txBody>
          <a:bodyPr/>
          <a:lstStyle/>
          <a:p>
            <a:endParaRPr lang="en-US" dirty="0"/>
          </a:p>
        </p:txBody>
      </p:sp>
      <p:sp>
        <p:nvSpPr>
          <p:cNvPr id="7" name="Slide Number Placeholder 6"/>
          <p:cNvSpPr>
            <a:spLocks noGrp="1"/>
          </p:cNvSpPr>
          <p:nvPr>
            <p:ph type="sldNum" sz="quarter" idx="12"/>
          </p:nvPr>
        </p:nvSpPr>
        <p:spPr>
          <a:xfrm>
            <a:off x="10119360" y="6480969"/>
            <a:ext cx="670560" cy="301752"/>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0931" y="290732"/>
            <a:ext cx="14224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820008" y="290732"/>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820008" y="3427124"/>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696307" y="290732"/>
            <a:ext cx="9144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696307" y="3427124"/>
            <a:ext cx="9144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388608" y="6480969"/>
            <a:ext cx="2840736" cy="301752"/>
          </a:xfrm>
        </p:spPr>
        <p:txBody>
          <a:bodyPr/>
          <a:lstStyle/>
          <a:p>
            <a:fld id="{5FDD63B2-E120-4ED8-B27B-C685F510A5FE}" type="datetimeFigureOut">
              <a:rPr lang="en-US" smtClean="0"/>
              <a:t>11/19/2021</a:t>
            </a:fld>
            <a:endParaRPr lang="en-US" dirty="0"/>
          </a:p>
        </p:txBody>
      </p:sp>
      <p:sp>
        <p:nvSpPr>
          <p:cNvPr id="8" name="Footer Placeholder 7"/>
          <p:cNvSpPr>
            <a:spLocks noGrp="1"/>
          </p:cNvSpPr>
          <p:nvPr>
            <p:ph type="ftr" sz="quarter" idx="11"/>
          </p:nvPr>
        </p:nvSpPr>
        <p:spPr>
          <a:xfrm>
            <a:off x="609600" y="6480969"/>
            <a:ext cx="5681472" cy="301752"/>
          </a:xfrm>
        </p:spPr>
        <p:txBody>
          <a:bodyPr/>
          <a:lstStyle/>
          <a:p>
            <a:endParaRPr lang="en-US" dirty="0"/>
          </a:p>
        </p:txBody>
      </p:sp>
      <p:sp>
        <p:nvSpPr>
          <p:cNvPr id="9" name="Slide Number Placeholder 8"/>
          <p:cNvSpPr>
            <a:spLocks noGrp="1"/>
          </p:cNvSpPr>
          <p:nvPr>
            <p:ph type="sldNum" sz="quarter" idx="12"/>
          </p:nvPr>
        </p:nvSpPr>
        <p:spPr>
          <a:xfrm>
            <a:off x="10119360" y="6483096"/>
            <a:ext cx="670560" cy="301752"/>
          </a:xfrm>
        </p:spPr>
        <p:txBody>
          <a:bodyPr/>
          <a:lstStyle>
            <a:lvl1pPr algn="ctr">
              <a:defRPr/>
            </a:lvl1p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A18ACC-A947-437B-A130-35BD54FDF1E9}" type="datetimeFigureOut">
              <a:rPr lang="en-US" smtClean="0"/>
              <a:t>11/19/2021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88608" y="6480969"/>
            <a:ext cx="2844800" cy="301752"/>
          </a:xfrm>
        </p:spPr>
        <p:txBody>
          <a:bodyPr/>
          <a:lstStyle/>
          <a:p>
            <a:fld id="{7C8D7E02-BCB8-4D50-A234-369438C08659}" type="datetimeFigureOut">
              <a:rPr lang="en-US" smtClean="0"/>
              <a:t>11/19/2021</a:t>
            </a:fld>
            <a:endParaRPr lang="en-US" dirty="0"/>
          </a:p>
        </p:txBody>
      </p:sp>
      <p:sp>
        <p:nvSpPr>
          <p:cNvPr id="3" name="Footer Placeholder 2"/>
          <p:cNvSpPr>
            <a:spLocks noGrp="1"/>
          </p:cNvSpPr>
          <p:nvPr>
            <p:ph type="ftr" sz="quarter" idx="11"/>
          </p:nvPr>
        </p:nvSpPr>
        <p:spPr>
          <a:xfrm>
            <a:off x="609600" y="6481891"/>
            <a:ext cx="5680075" cy="300831"/>
          </a:xfrm>
        </p:spPr>
        <p:txBody>
          <a:bodyPr/>
          <a:lstStyle/>
          <a:p>
            <a:endParaRPr lang="en-US" dirty="0"/>
          </a:p>
        </p:txBody>
      </p:sp>
      <p:sp>
        <p:nvSpPr>
          <p:cNvPr id="4" name="Slide Number Placeholder 3"/>
          <p:cNvSpPr>
            <a:spLocks noGrp="1"/>
          </p:cNvSpPr>
          <p:nvPr>
            <p:ph type="sldNum" sz="quarter" idx="12"/>
          </p:nvPr>
        </p:nvSpPr>
        <p:spPr>
          <a:xfrm>
            <a:off x="10119360" y="6480969"/>
            <a:ext cx="670560" cy="301752"/>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67664"/>
            <a:ext cx="12192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514475" y="367664"/>
            <a:ext cx="32512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868333" y="320040"/>
            <a:ext cx="7034784"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371968" y="6556248"/>
            <a:ext cx="2844800" cy="301752"/>
          </a:xfrm>
        </p:spPr>
        <p:txBody>
          <a:bodyPr/>
          <a:lstStyle>
            <a:lvl1pPr>
              <a:defRPr sz="900"/>
            </a:lvl1pPr>
          </a:lstStyle>
          <a:p>
            <a:fld id="{76E86A4C-8E40-4F87-A4F0-01A0687C5742}" type="datetimeFigureOut">
              <a:rPr lang="en-US" smtClean="0"/>
              <a:t>11/19/2021</a:t>
            </a:fld>
            <a:endParaRPr lang="en-US" dirty="0"/>
          </a:p>
        </p:txBody>
      </p:sp>
      <p:sp>
        <p:nvSpPr>
          <p:cNvPr id="6" name="Footer Placeholder 5"/>
          <p:cNvSpPr>
            <a:spLocks noGrp="1"/>
          </p:cNvSpPr>
          <p:nvPr>
            <p:ph type="ftr" sz="quarter" idx="11"/>
          </p:nvPr>
        </p:nvSpPr>
        <p:spPr>
          <a:xfrm>
            <a:off x="1514475" y="6556248"/>
            <a:ext cx="6857493"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11214101" y="6556248"/>
            <a:ext cx="670560" cy="301752"/>
          </a:xfrm>
        </p:spPr>
        <p:txBody>
          <a:bodyPr/>
          <a:lstStyle>
            <a:lvl1pPr>
              <a:defRPr sz="900"/>
            </a:lvl1p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50896"/>
            <a:ext cx="12192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517649" y="373966"/>
            <a:ext cx="9777984"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524000" y="5867400"/>
            <a:ext cx="9777984"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144256" y="6556248"/>
            <a:ext cx="2804160" cy="301752"/>
          </a:xfrm>
        </p:spPr>
        <p:txBody>
          <a:bodyPr/>
          <a:lstStyle>
            <a:lvl1pPr>
              <a:defRPr sz="900"/>
            </a:lvl1pPr>
          </a:lstStyle>
          <a:p>
            <a:fld id="{35E72C73-2D91-4E12-BA25-F0AA0C03599B}" type="datetimeFigureOut">
              <a:rPr lang="en-US" smtClean="0"/>
              <a:t>11/19/2021</a:t>
            </a:fld>
            <a:endParaRPr lang="en-US" dirty="0"/>
          </a:p>
        </p:txBody>
      </p:sp>
      <p:sp>
        <p:nvSpPr>
          <p:cNvPr id="6" name="Footer Placeholder 5"/>
          <p:cNvSpPr>
            <a:spLocks noGrp="1"/>
          </p:cNvSpPr>
          <p:nvPr>
            <p:ph type="ftr" sz="quarter" idx="11"/>
          </p:nvPr>
        </p:nvSpPr>
        <p:spPr>
          <a:xfrm>
            <a:off x="1560576" y="6557169"/>
            <a:ext cx="6597429"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10956256" y="6556248"/>
            <a:ext cx="487680" cy="301752"/>
          </a:xfrm>
        </p:spPr>
        <p:txBody>
          <a:bodyPr/>
          <a:lstStyle>
            <a:lvl1pPr algn="ctr">
              <a:defRPr sz="900"/>
            </a:lvl1p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9379" y="14069"/>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8625059" y="4948410"/>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609600" y="267494"/>
            <a:ext cx="109728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882808"/>
            <a:ext cx="109728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388608" y="6480969"/>
            <a:ext cx="2844800" cy="301752"/>
          </a:xfrm>
          <a:prstGeom prst="rect">
            <a:avLst/>
          </a:prstGeom>
        </p:spPr>
        <p:txBody>
          <a:bodyPr vert="horz" anchor="b"/>
          <a:lstStyle>
            <a:lvl1pPr algn="l" eaLnBrk="1" latinLnBrk="0" hangingPunct="1">
              <a:defRPr kumimoji="0" sz="1000" b="0">
                <a:solidFill>
                  <a:schemeClr val="tx1"/>
                </a:solidFill>
              </a:defRPr>
            </a:lvl1pPr>
          </a:lstStyle>
          <a:p>
            <a:fld id="{2BE451C3-0FF4-47C4-B829-773ADF60F88C}" type="datetimeFigureOut">
              <a:rPr lang="en-US" smtClean="0"/>
              <a:t>11/19/2021</a:t>
            </a:fld>
            <a:endParaRPr lang="en-US" dirty="0"/>
          </a:p>
        </p:txBody>
      </p:sp>
      <p:sp>
        <p:nvSpPr>
          <p:cNvPr id="3" name="Footer Placeholder 2"/>
          <p:cNvSpPr>
            <a:spLocks noGrp="1"/>
          </p:cNvSpPr>
          <p:nvPr>
            <p:ph type="ftr" sz="quarter" idx="3"/>
          </p:nvPr>
        </p:nvSpPr>
        <p:spPr>
          <a:xfrm>
            <a:off x="609600" y="6481891"/>
            <a:ext cx="5680075" cy="300831"/>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23" name="Slide Number Placeholder 22"/>
          <p:cNvSpPr>
            <a:spLocks noGrp="1"/>
          </p:cNvSpPr>
          <p:nvPr>
            <p:ph type="sldNum" sz="quarter" idx="4"/>
          </p:nvPr>
        </p:nvSpPr>
        <p:spPr>
          <a:xfrm>
            <a:off x="10119360" y="6480969"/>
            <a:ext cx="670560" cy="301752"/>
          </a:xfrm>
          <a:prstGeom prst="rect">
            <a:avLst/>
          </a:prstGeom>
        </p:spPr>
        <p:txBody>
          <a:bodyPr vert="horz" anchor="b"/>
          <a:lstStyle>
            <a:lvl1pPr algn="ctr" eaLnBrk="1" latinLnBrk="0" hangingPunct="1">
              <a:defRPr kumimoji="0" sz="1200">
                <a:solidFill>
                  <a:schemeClr val="tx1"/>
                </a:solidFill>
              </a:defRPr>
            </a:lvl1pPr>
          </a:lstStyle>
          <a:p>
            <a:fld id="{D57F1E4F-1CFF-5643-939E-217C01CD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sldNum="0" hdr="0" ftr="0" dt="0"/>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comments" Target="../comments/comment10.xml"/><Relationship Id="rId5" Type="http://schemas.openxmlformats.org/officeDocument/2006/relationships/image" Target="../media/image16.jpeg"/><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8CA01B-EA9D-481A-ABFB-F3224B7DE45A}"/>
              </a:ext>
            </a:extLst>
          </p:cNvPr>
          <p:cNvSpPr>
            <a:spLocks noGrp="1"/>
          </p:cNvSpPr>
          <p:nvPr>
            <p:ph type="ctrTitle"/>
          </p:nvPr>
        </p:nvSpPr>
        <p:spPr>
          <a:xfrm>
            <a:off x="1479971" y="1612610"/>
            <a:ext cx="8825658" cy="2285972"/>
          </a:xfrm>
        </p:spPr>
        <p:txBody>
          <a:bodyPr/>
          <a:lstStyle/>
          <a:p>
            <a:pPr algn="ctr"/>
            <a:r>
              <a:rPr lang="en-US" dirty="0" smtClean="0"/>
              <a:t>Ratings Prediction</a:t>
            </a:r>
            <a:endParaRPr lang="en-IN" dirty="0"/>
          </a:p>
        </p:txBody>
      </p:sp>
      <p:sp>
        <p:nvSpPr>
          <p:cNvPr id="3" name="Subtitle 2">
            <a:extLst>
              <a:ext uri="{FF2B5EF4-FFF2-40B4-BE49-F238E27FC236}">
                <a16:creationId xmlns="" xmlns:a16="http://schemas.microsoft.com/office/drawing/2014/main" id="{34B56AD2-25F0-4FC0-AD8D-64DB167C04A5}"/>
              </a:ext>
            </a:extLst>
          </p:cNvPr>
          <p:cNvSpPr>
            <a:spLocks noGrp="1"/>
          </p:cNvSpPr>
          <p:nvPr>
            <p:ph type="subTitle" idx="1"/>
          </p:nvPr>
        </p:nvSpPr>
        <p:spPr>
          <a:xfrm>
            <a:off x="1418426" y="4568126"/>
            <a:ext cx="8825658" cy="1593574"/>
          </a:xfrm>
        </p:spPr>
        <p:txBody>
          <a:bodyPr/>
          <a:lstStyle/>
          <a:p>
            <a:pPr algn="ctr"/>
            <a:r>
              <a:rPr lang="en-US" sz="2000" dirty="0">
                <a:solidFill>
                  <a:srgbClr val="FF0000"/>
                </a:solidFill>
              </a:rPr>
              <a:t>SUBMITTED BY</a:t>
            </a:r>
          </a:p>
          <a:p>
            <a:pPr algn="ctr"/>
            <a:r>
              <a:rPr lang="en-US" sz="4000" dirty="0" smtClean="0">
                <a:solidFill>
                  <a:srgbClr val="FFFF00"/>
                </a:solidFill>
              </a:rPr>
              <a:t>Sachin Gupta</a:t>
            </a:r>
            <a:endParaRPr lang="en-IN" sz="4000" dirty="0">
              <a:solidFill>
                <a:srgbClr val="FFFF00"/>
              </a:solidFill>
            </a:endParaRPr>
          </a:p>
          <a:p>
            <a:pPr algn="ctr"/>
            <a:endParaRPr lang="en-IN" dirty="0"/>
          </a:p>
        </p:txBody>
      </p:sp>
    </p:spTree>
    <p:extLst>
      <p:ext uri="{BB962C8B-B14F-4D97-AF65-F5344CB8AC3E}">
        <p14:creationId xmlns:p14="http://schemas.microsoft.com/office/powerpoint/2010/main" val="411808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Converting Features in lower Case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3627" y="1870007"/>
            <a:ext cx="10455987" cy="3427481"/>
          </a:xfrm>
        </p:spPr>
      </p:pic>
    </p:spTree>
    <p:extLst>
      <p:ext uri="{BB962C8B-B14F-4D97-AF65-F5344CB8AC3E}">
        <p14:creationId xmlns:p14="http://schemas.microsoft.com/office/powerpoint/2010/main" val="3697615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1AB2DC-AEB5-4739-8894-EF934F1AE8B1}"/>
              </a:ext>
            </a:extLst>
          </p:cNvPr>
          <p:cNvSpPr>
            <a:spLocks noGrp="1"/>
          </p:cNvSpPr>
          <p:nvPr>
            <p:ph type="title"/>
          </p:nvPr>
        </p:nvSpPr>
        <p:spPr>
          <a:xfrm>
            <a:off x="198895" y="306240"/>
            <a:ext cx="10972800" cy="1399032"/>
          </a:xfrm>
        </p:spPr>
        <p:txBody>
          <a:bodyPr/>
          <a:lstStyle/>
          <a:p>
            <a:pPr algn="ctr"/>
            <a:r>
              <a:rPr lang="en-US" sz="4000" b="1" u="sng" dirty="0"/>
              <a:t>Checking columns type</a:t>
            </a:r>
            <a:endParaRPr lang="en-IN" sz="4000" b="1" u="sng" dirty="0"/>
          </a:p>
        </p:txBody>
      </p:sp>
      <p:pic>
        <p:nvPicPr>
          <p:cNvPr id="5" name="Content Placeholder 4">
            <a:extLst>
              <a:ext uri="{FF2B5EF4-FFF2-40B4-BE49-F238E27FC236}">
                <a16:creationId xmlns="" xmlns:a16="http://schemas.microsoft.com/office/drawing/2014/main" id="{5277C25C-EDF2-42F7-872F-B8C3C1B6C5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2359" y="1969958"/>
            <a:ext cx="5044699" cy="3389001"/>
          </a:xfrm>
        </p:spPr>
      </p:pic>
    </p:spTree>
    <p:extLst>
      <p:ext uri="{BB962C8B-B14F-4D97-AF65-F5344CB8AC3E}">
        <p14:creationId xmlns:p14="http://schemas.microsoft.com/office/powerpoint/2010/main" val="1859067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6A8447-0D45-4367-9D1C-7576912067E6}"/>
              </a:ext>
            </a:extLst>
          </p:cNvPr>
          <p:cNvSpPr>
            <a:spLocks noGrp="1"/>
          </p:cNvSpPr>
          <p:nvPr>
            <p:ph type="title"/>
          </p:nvPr>
        </p:nvSpPr>
        <p:spPr>
          <a:xfrm>
            <a:off x="253139" y="1135399"/>
            <a:ext cx="10972800" cy="1399032"/>
          </a:xfrm>
        </p:spPr>
        <p:txBody>
          <a:bodyPr>
            <a:normAutofit/>
          </a:bodyPr>
          <a:lstStyle/>
          <a:p>
            <a:pPr algn="ctr"/>
            <a:r>
              <a:rPr lang="en-US" sz="4000" b="1" u="sng" dirty="0" smtClean="0"/>
              <a:t>Checking Duplicates</a:t>
            </a:r>
            <a:endParaRPr lang="en-IN" sz="4000" b="1" u="sng" dirty="0"/>
          </a:p>
        </p:txBody>
      </p:sp>
      <p:pic>
        <p:nvPicPr>
          <p:cNvPr id="5" name="Content Placeholder 4">
            <a:extLst>
              <a:ext uri="{FF2B5EF4-FFF2-40B4-BE49-F238E27FC236}">
                <a16:creationId xmlns="" xmlns:a16="http://schemas.microsoft.com/office/drawing/2014/main" id="{43B8A79B-2EE7-4DAB-B1BD-1F69FA1F10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9802" y="2704455"/>
            <a:ext cx="5417250" cy="1983782"/>
          </a:xfrm>
        </p:spPr>
      </p:pic>
    </p:spTree>
    <p:extLst>
      <p:ext uri="{BB962C8B-B14F-4D97-AF65-F5344CB8AC3E}">
        <p14:creationId xmlns:p14="http://schemas.microsoft.com/office/powerpoint/2010/main" val="3498957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A6FBD9-AE17-462C-BA10-8709DBE5183F}"/>
              </a:ext>
            </a:extLst>
          </p:cNvPr>
          <p:cNvSpPr>
            <a:spLocks noGrp="1"/>
          </p:cNvSpPr>
          <p:nvPr>
            <p:ph type="title"/>
          </p:nvPr>
        </p:nvSpPr>
        <p:spPr>
          <a:xfrm>
            <a:off x="1022888" y="1007698"/>
            <a:ext cx="10308507" cy="1111639"/>
          </a:xfrm>
        </p:spPr>
        <p:txBody>
          <a:bodyPr>
            <a:normAutofit fontScale="90000"/>
          </a:bodyPr>
          <a:lstStyle/>
          <a:p>
            <a:pPr algn="ctr"/>
            <a:r>
              <a:rPr lang="en-US" sz="4000" b="1" u="sng" dirty="0" smtClean="0"/>
              <a:t>Checking Continuous </a:t>
            </a:r>
            <a:r>
              <a:rPr lang="en-US" sz="4000" b="1" u="sng" dirty="0"/>
              <a:t>&amp; </a:t>
            </a:r>
            <a:r>
              <a:rPr lang="en-US" sz="4000" b="1" u="sng" dirty="0" smtClean="0"/>
              <a:t>Categorical Columns</a:t>
            </a:r>
            <a:endParaRPr lang="en-IN" sz="4000" b="1" u="sng" dirty="0"/>
          </a:p>
        </p:txBody>
      </p:sp>
      <p:pic>
        <p:nvPicPr>
          <p:cNvPr id="5" name="Content Placeholder 4">
            <a:extLst>
              <a:ext uri="{FF2B5EF4-FFF2-40B4-BE49-F238E27FC236}">
                <a16:creationId xmlns="" xmlns:a16="http://schemas.microsoft.com/office/drawing/2014/main" id="{95768D8B-CB3F-4A5E-A89F-069C878B48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9336" y="2561103"/>
            <a:ext cx="5091193" cy="2939442"/>
          </a:xfrm>
        </p:spPr>
      </p:pic>
    </p:spTree>
    <p:extLst>
      <p:ext uri="{BB962C8B-B14F-4D97-AF65-F5344CB8AC3E}">
        <p14:creationId xmlns:p14="http://schemas.microsoft.com/office/powerpoint/2010/main" val="2768024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875" y="631704"/>
            <a:ext cx="10972800" cy="1399032"/>
          </a:xfrm>
        </p:spPr>
        <p:txBody>
          <a:bodyPr/>
          <a:lstStyle/>
          <a:p>
            <a:pPr algn="ctr"/>
            <a:r>
              <a:rPr lang="en-US" dirty="0" smtClean="0"/>
              <a:t>Describe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2136" y="2025127"/>
            <a:ext cx="5811864" cy="4087464"/>
          </a:xfrm>
        </p:spPr>
      </p:pic>
    </p:spTree>
    <p:extLst>
      <p:ext uri="{BB962C8B-B14F-4D97-AF65-F5344CB8AC3E}">
        <p14:creationId xmlns:p14="http://schemas.microsoft.com/office/powerpoint/2010/main" val="34157772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67" y="2185262"/>
            <a:ext cx="12638867" cy="2270502"/>
          </a:xfrm>
        </p:spPr>
        <p:txBody>
          <a:bodyPr/>
          <a:lstStyle/>
          <a:p>
            <a:pPr algn="ctr"/>
            <a:r>
              <a:rPr lang="en-US" dirty="0" smtClean="0"/>
              <a:t>Data Visualizations</a:t>
            </a:r>
            <a:endParaRPr lang="en-IN" dirty="0"/>
          </a:p>
        </p:txBody>
      </p:sp>
    </p:spTree>
    <p:extLst>
      <p:ext uri="{BB962C8B-B14F-4D97-AF65-F5344CB8AC3E}">
        <p14:creationId xmlns:p14="http://schemas.microsoft.com/office/powerpoint/2010/main" val="28999785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610CFE-B823-4D95-B58C-AADCCFFCEAFE}"/>
              </a:ext>
            </a:extLst>
          </p:cNvPr>
          <p:cNvSpPr>
            <a:spLocks noGrp="1"/>
          </p:cNvSpPr>
          <p:nvPr>
            <p:ph type="title"/>
          </p:nvPr>
        </p:nvSpPr>
        <p:spPr/>
        <p:txBody>
          <a:bodyPr/>
          <a:lstStyle/>
          <a:p>
            <a:pPr algn="ctr"/>
            <a:r>
              <a:rPr lang="en-US" dirty="0"/>
              <a:t>Ratings_of_the_product</a:t>
            </a:r>
            <a:endParaRPr lang="en-IN" dirty="0"/>
          </a:p>
        </p:txBody>
      </p:sp>
      <p:pic>
        <p:nvPicPr>
          <p:cNvPr id="5" name="Content Placeholder 4">
            <a:extLst>
              <a:ext uri="{FF2B5EF4-FFF2-40B4-BE49-F238E27FC236}">
                <a16:creationId xmlns="" xmlns:a16="http://schemas.microsoft.com/office/drawing/2014/main" id="{FCA9388B-50D2-42FC-B927-EAF85B45F0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3550" y="1539325"/>
            <a:ext cx="3167019" cy="1250612"/>
          </a:xfr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02962" y="1449093"/>
            <a:ext cx="4393149" cy="327014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156579" y="2967602"/>
            <a:ext cx="4335356" cy="350326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F:\DATA TRAINED\FLIP ROBO TECH\13th Assignment\jpeg\1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441" y="3084163"/>
            <a:ext cx="2901900" cy="1819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5670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Correlation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2530" y="2365981"/>
            <a:ext cx="8954688" cy="2999076"/>
          </a:xfrm>
        </p:spPr>
      </p:pic>
    </p:spTree>
    <p:extLst>
      <p:ext uri="{BB962C8B-B14F-4D97-AF65-F5344CB8AC3E}">
        <p14:creationId xmlns:p14="http://schemas.microsoft.com/office/powerpoint/2010/main" val="1835898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Heat map</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7874" y="1378902"/>
            <a:ext cx="4925163" cy="5075873"/>
          </a:xfrm>
        </p:spPr>
      </p:pic>
    </p:spTree>
    <p:extLst>
      <p:ext uri="{BB962C8B-B14F-4D97-AF65-F5344CB8AC3E}">
        <p14:creationId xmlns:p14="http://schemas.microsoft.com/office/powerpoint/2010/main" val="31208261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831" y="3098576"/>
            <a:ext cx="10972800" cy="1143000"/>
          </a:xfrm>
        </p:spPr>
        <p:txBody>
          <a:bodyPr>
            <a:normAutofit fontScale="90000"/>
          </a:bodyPr>
          <a:lstStyle/>
          <a:p>
            <a:pPr algn="ctr"/>
            <a:r>
              <a:rPr lang="en-IN" sz="5300" b="1" dirty="0" smtClean="0"/>
              <a:t>Nlp – Natural Language Processing</a:t>
            </a:r>
            <a:r>
              <a:rPr lang="en-IN" b="1" dirty="0"/>
              <a:t/>
            </a:r>
            <a:br>
              <a:rPr lang="en-IN" b="1" dirty="0"/>
            </a:br>
            <a:endParaRPr lang="en-IN" dirty="0"/>
          </a:p>
        </p:txBody>
      </p:sp>
    </p:spTree>
    <p:extLst>
      <p:ext uri="{BB962C8B-B14F-4D97-AF65-F5344CB8AC3E}">
        <p14:creationId xmlns:p14="http://schemas.microsoft.com/office/powerpoint/2010/main" val="6617677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376A41C2-793A-4085-A67B-DB56210A50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7572" y="1565329"/>
            <a:ext cx="9612764" cy="4290443"/>
          </a:xfrm>
        </p:spPr>
      </p:pic>
    </p:spTree>
    <p:extLst>
      <p:ext uri="{BB962C8B-B14F-4D97-AF65-F5344CB8AC3E}">
        <p14:creationId xmlns:p14="http://schemas.microsoft.com/office/powerpoint/2010/main" val="2799412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4DB2CD-D926-453D-A1B8-753506812BAD}"/>
              </a:ext>
            </a:extLst>
          </p:cNvPr>
          <p:cNvSpPr>
            <a:spLocks noGrp="1"/>
          </p:cNvSpPr>
          <p:nvPr>
            <p:ph type="title"/>
          </p:nvPr>
        </p:nvSpPr>
        <p:spPr/>
        <p:txBody>
          <a:bodyPr/>
          <a:lstStyle/>
          <a:p>
            <a:pPr algn="ctr"/>
            <a:r>
              <a:rPr lang="en-US" dirty="0" smtClean="0"/>
              <a:t>Removing Stopwords</a:t>
            </a:r>
            <a:endParaRPr lang="en-IN" dirty="0"/>
          </a:p>
        </p:txBody>
      </p:sp>
      <p:pic>
        <p:nvPicPr>
          <p:cNvPr id="5" name="Content Placeholder 4">
            <a:extLst>
              <a:ext uri="{FF2B5EF4-FFF2-40B4-BE49-F238E27FC236}">
                <a16:creationId xmlns="" xmlns:a16="http://schemas.microsoft.com/office/drawing/2014/main" id="{DB24F2BE-8A90-47D6-8BE7-BB3AC3485F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2564" y="2134857"/>
            <a:ext cx="9012440" cy="3165564"/>
          </a:xfrm>
        </p:spPr>
      </p:pic>
    </p:spTree>
    <p:extLst>
      <p:ext uri="{BB962C8B-B14F-4D97-AF65-F5344CB8AC3E}">
        <p14:creationId xmlns:p14="http://schemas.microsoft.com/office/powerpoint/2010/main" val="40075759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B1D135-7671-448E-AFC1-9DAEBC3275FE}"/>
              </a:ext>
            </a:extLst>
          </p:cNvPr>
          <p:cNvSpPr>
            <a:spLocks noGrp="1"/>
          </p:cNvSpPr>
          <p:nvPr>
            <p:ph type="title"/>
          </p:nvPr>
        </p:nvSpPr>
        <p:spPr>
          <a:xfrm>
            <a:off x="516610" y="507718"/>
            <a:ext cx="10972800" cy="1399032"/>
          </a:xfrm>
        </p:spPr>
        <p:txBody>
          <a:bodyPr/>
          <a:lstStyle/>
          <a:p>
            <a:pPr algn="ctr"/>
            <a:r>
              <a:rPr lang="en-US" dirty="0" smtClean="0"/>
              <a:t>Cleaning Features Columns</a:t>
            </a:r>
            <a:endParaRPr lang="en-IN" dirty="0"/>
          </a:p>
        </p:txBody>
      </p:sp>
      <p:pic>
        <p:nvPicPr>
          <p:cNvPr id="5" name="Content Placeholder 4">
            <a:extLst>
              <a:ext uri="{FF2B5EF4-FFF2-40B4-BE49-F238E27FC236}">
                <a16:creationId xmlns="" xmlns:a16="http://schemas.microsoft.com/office/drawing/2014/main" id="{93C206BD-038C-4088-99DC-0660631A21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587" y="2057788"/>
            <a:ext cx="8834034" cy="3763455"/>
          </a:xfrm>
        </p:spPr>
      </p:pic>
    </p:spTree>
    <p:extLst>
      <p:ext uri="{BB962C8B-B14F-4D97-AF65-F5344CB8AC3E}">
        <p14:creationId xmlns:p14="http://schemas.microsoft.com/office/powerpoint/2010/main" val="32928693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81A7B8-3B5B-49FD-91B2-74C666013014}"/>
              </a:ext>
            </a:extLst>
          </p:cNvPr>
          <p:cNvSpPr>
            <a:spLocks noGrp="1"/>
          </p:cNvSpPr>
          <p:nvPr>
            <p:ph type="title"/>
          </p:nvPr>
        </p:nvSpPr>
        <p:spPr>
          <a:xfrm>
            <a:off x="609600" y="267494"/>
            <a:ext cx="10750658" cy="1204845"/>
          </a:xfrm>
        </p:spPr>
        <p:txBody>
          <a:bodyPr>
            <a:normAutofit/>
          </a:bodyPr>
          <a:lstStyle/>
          <a:p>
            <a:pPr algn="ctr"/>
            <a:r>
              <a:rPr lang="en-IN" sz="3200" b="1" i="1" dirty="0">
                <a:effectLst/>
              </a:rPr>
              <a:t>Distribution </a:t>
            </a:r>
            <a:r>
              <a:rPr lang="en-IN" sz="3200" b="1" i="1" dirty="0" smtClean="0">
                <a:effectLst/>
              </a:rPr>
              <a:t>Plot before cleaning &amp; after Cleaning</a:t>
            </a:r>
            <a:endParaRPr lang="en-IN" sz="3200" b="1" i="1" dirty="0">
              <a:effectLst/>
            </a:endParaRPr>
          </a:p>
        </p:txBody>
      </p:sp>
      <p:pic>
        <p:nvPicPr>
          <p:cNvPr id="5" name="Content Placeholder 4">
            <a:extLst>
              <a:ext uri="{FF2B5EF4-FFF2-40B4-BE49-F238E27FC236}">
                <a16:creationId xmlns="" xmlns:a16="http://schemas.microsoft.com/office/drawing/2014/main" id="{295D1A1A-8B49-4692-A666-0AE98FA182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6671" y="1451380"/>
            <a:ext cx="5494149" cy="4832691"/>
          </a:xfrm>
        </p:spPr>
      </p:pic>
    </p:spTree>
    <p:extLst>
      <p:ext uri="{BB962C8B-B14F-4D97-AF65-F5344CB8AC3E}">
        <p14:creationId xmlns:p14="http://schemas.microsoft.com/office/powerpoint/2010/main" val="14940324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393" y="537482"/>
            <a:ext cx="6827003" cy="5917293"/>
          </a:xfrm>
        </p:spPr>
      </p:pic>
    </p:spTree>
    <p:extLst>
      <p:ext uri="{BB962C8B-B14F-4D97-AF65-F5344CB8AC3E}">
        <p14:creationId xmlns:p14="http://schemas.microsoft.com/office/powerpoint/2010/main" val="9110001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5193" y="400024"/>
            <a:ext cx="6857999" cy="5985010"/>
          </a:xfrm>
        </p:spPr>
      </p:pic>
    </p:spTree>
    <p:extLst>
      <p:ext uri="{BB962C8B-B14F-4D97-AF65-F5344CB8AC3E}">
        <p14:creationId xmlns:p14="http://schemas.microsoft.com/office/powerpoint/2010/main" val="27448206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8698" y="285070"/>
            <a:ext cx="5997844" cy="6138709"/>
          </a:xfrm>
        </p:spPr>
      </p:pic>
    </p:spTree>
    <p:extLst>
      <p:ext uri="{BB962C8B-B14F-4D97-AF65-F5344CB8AC3E}">
        <p14:creationId xmlns:p14="http://schemas.microsoft.com/office/powerpoint/2010/main" val="22647374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Word Cloud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0302" y="1563494"/>
            <a:ext cx="4762254" cy="4891281"/>
          </a:xfrm>
        </p:spPr>
      </p:pic>
    </p:spTree>
    <p:extLst>
      <p:ext uri="{BB962C8B-B14F-4D97-AF65-F5344CB8AC3E}">
        <p14:creationId xmlns:p14="http://schemas.microsoft.com/office/powerpoint/2010/main" val="41529551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125" y="484471"/>
            <a:ext cx="10972800" cy="1399032"/>
          </a:xfrm>
        </p:spPr>
        <p:txBody>
          <a:bodyPr/>
          <a:lstStyle/>
          <a:p>
            <a:pPr algn="ctr"/>
            <a:r>
              <a:rPr lang="en-IN" b="1" dirty="0" smtClean="0">
                <a:effectLst/>
              </a:rPr>
              <a:t>Porter Stemmer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3044" y="1915200"/>
            <a:ext cx="8727089" cy="3115588"/>
          </a:xfrm>
        </p:spPr>
      </p:pic>
    </p:spTree>
    <p:extLst>
      <p:ext uri="{BB962C8B-B14F-4D97-AF65-F5344CB8AC3E}">
        <p14:creationId xmlns:p14="http://schemas.microsoft.com/office/powerpoint/2010/main" val="716945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C936BE-C65B-4F58-A920-6C94F9EB66F1}"/>
              </a:ext>
            </a:extLst>
          </p:cNvPr>
          <p:cNvSpPr>
            <a:spLocks noGrp="1"/>
          </p:cNvSpPr>
          <p:nvPr>
            <p:ph type="title"/>
          </p:nvPr>
        </p:nvSpPr>
        <p:spPr/>
        <p:txBody>
          <a:bodyPr/>
          <a:lstStyle/>
          <a:p>
            <a:pPr algn="ctr"/>
            <a:r>
              <a:rPr lang="en-US" dirty="0" smtClean="0"/>
              <a:t>Tfidf Vectorizer</a:t>
            </a:r>
            <a:endParaRPr lang="en-IN" dirty="0"/>
          </a:p>
        </p:txBody>
      </p:sp>
      <p:pic>
        <p:nvPicPr>
          <p:cNvPr id="5" name="Content Placeholder 4">
            <a:extLst>
              <a:ext uri="{FF2B5EF4-FFF2-40B4-BE49-F238E27FC236}">
                <a16:creationId xmlns="" xmlns:a16="http://schemas.microsoft.com/office/drawing/2014/main" id="{C0E7861A-D83B-4A36-B28E-A09550EAAD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9666" y="1883045"/>
            <a:ext cx="9402109" cy="3115158"/>
          </a:xfrm>
        </p:spPr>
      </p:pic>
    </p:spTree>
    <p:extLst>
      <p:ext uri="{BB962C8B-B14F-4D97-AF65-F5344CB8AC3E}">
        <p14:creationId xmlns:p14="http://schemas.microsoft.com/office/powerpoint/2010/main" val="1438150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D08010-DB96-4171-86AF-B85C081C29CD}"/>
              </a:ext>
            </a:extLst>
          </p:cNvPr>
          <p:cNvSpPr>
            <a:spLocks noGrp="1"/>
          </p:cNvSpPr>
          <p:nvPr>
            <p:ph type="title"/>
          </p:nvPr>
        </p:nvSpPr>
        <p:spPr>
          <a:xfrm>
            <a:off x="476572" y="952061"/>
            <a:ext cx="10972800" cy="1143000"/>
          </a:xfrm>
        </p:spPr>
        <p:txBody>
          <a:bodyPr/>
          <a:lstStyle/>
          <a:p>
            <a:pPr algn="ctr"/>
            <a:r>
              <a:rPr lang="en-US" b="1" u="sng" dirty="0"/>
              <a:t>Introduction</a:t>
            </a:r>
            <a:endParaRPr lang="en-IN" b="1" u="sng" dirty="0"/>
          </a:p>
        </p:txBody>
      </p:sp>
      <p:sp>
        <p:nvSpPr>
          <p:cNvPr id="3" name="Rectangle 2"/>
          <p:cNvSpPr/>
          <p:nvPr/>
        </p:nvSpPr>
        <p:spPr>
          <a:xfrm>
            <a:off x="1301857" y="2215802"/>
            <a:ext cx="9663193" cy="2308324"/>
          </a:xfrm>
          <a:prstGeom prst="rect">
            <a:avLst/>
          </a:prstGeom>
        </p:spPr>
        <p:txBody>
          <a:bodyPr wrap="square">
            <a:spAutoFit/>
          </a:bodyPr>
          <a:lstStyle/>
          <a:p>
            <a:r>
              <a:rPr lang="en-US" dirty="0"/>
              <a:t>Rating prediction is a well-known recommendation task aiming to predict a user's rating for those items which were not rated yet by her.</a:t>
            </a:r>
          </a:p>
          <a:p>
            <a:r>
              <a:rPr lang="en-US" dirty="0"/>
              <a:t>Predictions are computed from users' explicit feedback, i.e. their ratings provided on some items in the past.</a:t>
            </a:r>
          </a:p>
          <a:p>
            <a:r>
              <a:rPr lang="en-US" dirty="0"/>
              <a:t>In this Project I have done Web Scraping by using Electronics goods that is phones,smart watches,headphones, laptops etc.</a:t>
            </a:r>
          </a:p>
          <a:p>
            <a:r>
              <a:rPr lang="en-US" dirty="0"/>
              <a:t>After completing Web </a:t>
            </a:r>
            <a:r>
              <a:rPr lang="en-US" dirty="0" smtClean="0"/>
              <a:t>scrapping </a:t>
            </a:r>
            <a:r>
              <a:rPr lang="en-US" dirty="0"/>
              <a:t>and converting all the scrap data into Dataset</a:t>
            </a:r>
            <a:r>
              <a:rPr lang="en-US" dirty="0" smtClean="0"/>
              <a:t>. From </a:t>
            </a:r>
            <a:r>
              <a:rPr lang="en-US" dirty="0"/>
              <a:t>which I understand from this dataset I have to predict Ratings_of_the_product</a:t>
            </a:r>
            <a:r>
              <a:rPr lang="en-US" dirty="0" smtClean="0"/>
              <a:t>.</a:t>
            </a:r>
            <a:endParaRPr lang="en-IN" dirty="0"/>
          </a:p>
        </p:txBody>
      </p:sp>
    </p:spTree>
    <p:extLst>
      <p:ext uri="{BB962C8B-B14F-4D97-AF65-F5344CB8AC3E}">
        <p14:creationId xmlns:p14="http://schemas.microsoft.com/office/powerpoint/2010/main" val="3325746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2F6D7A-1243-4FFE-81D2-251600E3B809}"/>
              </a:ext>
            </a:extLst>
          </p:cNvPr>
          <p:cNvSpPr>
            <a:spLocks noGrp="1"/>
          </p:cNvSpPr>
          <p:nvPr>
            <p:ph type="title"/>
          </p:nvPr>
        </p:nvSpPr>
        <p:spPr/>
        <p:txBody>
          <a:bodyPr/>
          <a:lstStyle/>
          <a:p>
            <a:pPr algn="ctr"/>
            <a:r>
              <a:rPr lang="en-US" sz="4000" b="1" u="sng" dirty="0" smtClean="0"/>
              <a:t>Importing Libraries</a:t>
            </a:r>
            <a:endParaRPr lang="en-IN" sz="4000" b="1" u="sng" dirty="0"/>
          </a:p>
        </p:txBody>
      </p:sp>
      <p:pic>
        <p:nvPicPr>
          <p:cNvPr id="5" name="Content Placeholder 4">
            <a:extLst>
              <a:ext uri="{FF2B5EF4-FFF2-40B4-BE49-F238E27FC236}">
                <a16:creationId xmlns="" xmlns:a16="http://schemas.microsoft.com/office/drawing/2014/main" id="{A98F0F4C-EECD-48FD-BFAE-6E68EA5B27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2238" y="2357801"/>
            <a:ext cx="7098224" cy="3126039"/>
          </a:xfrm>
        </p:spPr>
      </p:pic>
    </p:spTree>
    <p:extLst>
      <p:ext uri="{BB962C8B-B14F-4D97-AF65-F5344CB8AC3E}">
        <p14:creationId xmlns:p14="http://schemas.microsoft.com/office/powerpoint/2010/main" val="199002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6DDF2F-066E-427D-8652-BC3A8ABDF74E}"/>
              </a:ext>
            </a:extLst>
          </p:cNvPr>
          <p:cNvSpPr>
            <a:spLocks noGrp="1"/>
          </p:cNvSpPr>
          <p:nvPr>
            <p:ph type="title"/>
          </p:nvPr>
        </p:nvSpPr>
        <p:spPr/>
        <p:txBody>
          <a:bodyPr>
            <a:normAutofit/>
          </a:bodyPr>
          <a:lstStyle/>
          <a:p>
            <a:pPr algn="ctr"/>
            <a:r>
              <a:rPr lang="en-IN" sz="4000" b="1" u="sng" dirty="0"/>
              <a:t>Loading excel data</a:t>
            </a:r>
          </a:p>
        </p:txBody>
      </p:sp>
      <p:pic>
        <p:nvPicPr>
          <p:cNvPr id="5" name="Content Placeholder 4">
            <a:extLst>
              <a:ext uri="{FF2B5EF4-FFF2-40B4-BE49-F238E27FC236}">
                <a16:creationId xmlns="" xmlns:a16="http://schemas.microsoft.com/office/drawing/2014/main" id="{3EB993E6-248A-4873-A03B-2EC7290566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7613" y="2251068"/>
            <a:ext cx="9298983" cy="3051454"/>
          </a:xfrm>
        </p:spPr>
      </p:pic>
    </p:spTree>
    <p:extLst>
      <p:ext uri="{BB962C8B-B14F-4D97-AF65-F5344CB8AC3E}">
        <p14:creationId xmlns:p14="http://schemas.microsoft.com/office/powerpoint/2010/main" val="160617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844" y="2850603"/>
            <a:ext cx="10972800" cy="1143000"/>
          </a:xfrm>
        </p:spPr>
        <p:txBody>
          <a:bodyPr/>
          <a:lstStyle/>
          <a:p>
            <a:pPr algn="ctr"/>
            <a:r>
              <a:rPr lang="en-US" b="1" u="sng" dirty="0" smtClean="0"/>
              <a:t>EDA – Exploratory Data Analysis</a:t>
            </a:r>
            <a:endParaRPr lang="en-IN" b="1" u="sng" dirty="0"/>
          </a:p>
        </p:txBody>
      </p:sp>
    </p:spTree>
    <p:extLst>
      <p:ext uri="{BB962C8B-B14F-4D97-AF65-F5344CB8AC3E}">
        <p14:creationId xmlns:p14="http://schemas.microsoft.com/office/powerpoint/2010/main" val="1579315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EAA33A-FA4E-4A99-8977-0EE5ED271F93}"/>
              </a:ext>
            </a:extLst>
          </p:cNvPr>
          <p:cNvSpPr>
            <a:spLocks noGrp="1"/>
          </p:cNvSpPr>
          <p:nvPr>
            <p:ph type="title"/>
          </p:nvPr>
        </p:nvSpPr>
        <p:spPr/>
        <p:txBody>
          <a:bodyPr/>
          <a:lstStyle/>
          <a:p>
            <a:pPr algn="ctr"/>
            <a:r>
              <a:rPr lang="en-US" sz="4000" b="1" u="sng" dirty="0"/>
              <a:t>CHECKING ROWS &amp; COLUMNS</a:t>
            </a:r>
            <a:endParaRPr lang="en-IN" sz="4000" b="1" u="sng" dirty="0"/>
          </a:p>
        </p:txBody>
      </p:sp>
      <p:pic>
        <p:nvPicPr>
          <p:cNvPr id="5" name="Content Placeholder 4">
            <a:extLst>
              <a:ext uri="{FF2B5EF4-FFF2-40B4-BE49-F238E27FC236}">
                <a16:creationId xmlns="" xmlns:a16="http://schemas.microsoft.com/office/drawing/2014/main" id="{FC0D3D71-EFC1-4615-B03B-B4B8088E47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54503" y="2634713"/>
            <a:ext cx="3642354" cy="1903424"/>
          </a:xfrm>
        </p:spPr>
      </p:pic>
    </p:spTree>
    <p:extLst>
      <p:ext uri="{BB962C8B-B14F-4D97-AF65-F5344CB8AC3E}">
        <p14:creationId xmlns:p14="http://schemas.microsoft.com/office/powerpoint/2010/main" val="897391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847" y="670450"/>
            <a:ext cx="10972800" cy="1399032"/>
          </a:xfrm>
        </p:spPr>
        <p:txBody>
          <a:bodyPr/>
          <a:lstStyle/>
          <a:p>
            <a:pPr algn="ctr"/>
            <a:r>
              <a:rPr lang="en-US" dirty="0" smtClean="0"/>
              <a:t>Value Counts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5485" y="2588217"/>
            <a:ext cx="7633705" cy="3044394"/>
          </a:xfrm>
        </p:spPr>
      </p:pic>
    </p:spTree>
    <p:extLst>
      <p:ext uri="{BB962C8B-B14F-4D97-AF65-F5344CB8AC3E}">
        <p14:creationId xmlns:p14="http://schemas.microsoft.com/office/powerpoint/2010/main" val="3788741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861" y="685949"/>
            <a:ext cx="10972800" cy="1399032"/>
          </a:xfrm>
        </p:spPr>
        <p:txBody>
          <a:bodyPr/>
          <a:lstStyle/>
          <a:p>
            <a:pPr algn="ctr"/>
            <a:r>
              <a:rPr lang="en-US" dirty="0" smtClean="0"/>
              <a:t>Checking Len of Features Columns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1824" y="2473016"/>
            <a:ext cx="9174996" cy="2896053"/>
          </a:xfrm>
        </p:spPr>
      </p:pic>
    </p:spTree>
    <p:extLst>
      <p:ext uri="{BB962C8B-B14F-4D97-AF65-F5344CB8AC3E}">
        <p14:creationId xmlns:p14="http://schemas.microsoft.com/office/powerpoint/2010/main" val="39998121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264</TotalTime>
  <Words>164</Words>
  <Application>Microsoft Office PowerPoint</Application>
  <PresentationFormat>Custom</PresentationFormat>
  <Paragraphs>30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Verve</vt:lpstr>
      <vt:lpstr>Ratings Prediction</vt:lpstr>
      <vt:lpstr>PowerPoint Presentation</vt:lpstr>
      <vt:lpstr>Introduction</vt:lpstr>
      <vt:lpstr>Importing Libraries</vt:lpstr>
      <vt:lpstr>Loading excel data</vt:lpstr>
      <vt:lpstr>EDA – Exploratory Data Analysis</vt:lpstr>
      <vt:lpstr>CHECKING ROWS &amp; COLUMNS</vt:lpstr>
      <vt:lpstr>Value Counts</vt:lpstr>
      <vt:lpstr>Checking Len of Features Columns</vt:lpstr>
      <vt:lpstr>Converting Features in lower Case </vt:lpstr>
      <vt:lpstr>Checking columns type</vt:lpstr>
      <vt:lpstr>Checking Duplicates</vt:lpstr>
      <vt:lpstr>Checking Continuous &amp; Categorical Columns</vt:lpstr>
      <vt:lpstr>Describe</vt:lpstr>
      <vt:lpstr>Data Visualizations</vt:lpstr>
      <vt:lpstr>Ratings_of_the_product</vt:lpstr>
      <vt:lpstr>Correlation</vt:lpstr>
      <vt:lpstr>Heat map</vt:lpstr>
      <vt:lpstr>Nlp – Natural Language Processing </vt:lpstr>
      <vt:lpstr>Removing Stopwords</vt:lpstr>
      <vt:lpstr>Cleaning Features Columns</vt:lpstr>
      <vt:lpstr>Distribution Plot before cleaning &amp; after Cleaning</vt:lpstr>
      <vt:lpstr>PowerPoint Presentation</vt:lpstr>
      <vt:lpstr>PowerPoint Presentation</vt:lpstr>
      <vt:lpstr>PowerPoint Presentation</vt:lpstr>
      <vt:lpstr>Word Cloud</vt:lpstr>
      <vt:lpstr>Porter Stemmer</vt:lpstr>
      <vt:lpstr>Tfidf Vectorizer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Krishna Prasad</dc:creator>
  <cp:lastModifiedBy>Sunil Gupta</cp:lastModifiedBy>
  <cp:revision>61</cp:revision>
  <dcterms:created xsi:type="dcterms:W3CDTF">2021-11-03T05:05:51Z</dcterms:created>
  <dcterms:modified xsi:type="dcterms:W3CDTF">2021-11-19T06:47:24Z</dcterms:modified>
</cp:coreProperties>
</file>