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93" r:id="rId3"/>
    <p:sldId id="257" r:id="rId4"/>
    <p:sldId id="258" r:id="rId5"/>
    <p:sldId id="259" r:id="rId6"/>
    <p:sldId id="294" r:id="rId7"/>
    <p:sldId id="295" r:id="rId8"/>
    <p:sldId id="296" r:id="rId9"/>
    <p:sldId id="297" r:id="rId10"/>
    <p:sldId id="260" r:id="rId11"/>
    <p:sldId id="261" r:id="rId12"/>
    <p:sldId id="298" r:id="rId13"/>
    <p:sldId id="299" r:id="rId14"/>
    <p:sldId id="300" r:id="rId15"/>
    <p:sldId id="301" r:id="rId16"/>
    <p:sldId id="302" r:id="rId17"/>
    <p:sldId id="303" r:id="rId18"/>
    <p:sldId id="304" r:id="rId19"/>
    <p:sldId id="305"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92" r:id="rId33"/>
    <p:sldId id="306" r:id="rId34"/>
    <p:sldId id="285" r:id="rId35"/>
    <p:sldId id="286" r:id="rId36"/>
    <p:sldId id="287" r:id="rId37"/>
    <p:sldId id="289" r:id="rId38"/>
    <p:sldId id="307" r:id="rId39"/>
    <p:sldId id="290"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Prasad" initials="KP" lastIdx="34" clrIdx="0">
    <p:extLst/>
  </p:cmAuthor>
  <p:cmAuthor id="2" name="Sunil Gupta" initials="SG" lastIdx="3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p:scale>
          <a:sx n="123" d="100"/>
          <a:sy n="123" d="100"/>
        </p:scale>
        <p:origin x="-126"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0-19T19:00:46.002" idx="1">
    <p:pos x="4627" y="652"/>
    <p:text>Importing all the libraries in one go so that it will be easy for me to do better Visualizations &amp; Model Predictions.</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21-10-19T19:46:58.779" idx="14">
    <p:pos x="4203" y="354"/>
    <p:text>From the Above Plots &amp; Charts I can visualize the values depicting 94.7% for comments that are rude in nature.</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21-10-19T19:48:50.148" idx="15">
    <p:pos x="4246" y="334"/>
    <p:text>From the Above Plots &amp; Charts I can visualize the values depicting 99.7% for threatening context in the comments.</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21-10-19T19:50:15.050" idx="16">
    <p:pos x="4262" y="627"/>
    <p:text>From the Above Plots &amp; Charts I can visualize the values depicting 95.1% with abusive behaviour.</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21-10-19T19:51:59.416" idx="17">
    <p:pos x="4302" y="395"/>
    <p:text>From the Above Plots &amp; Charts I can visualize the values depicting 99.1% are full of loathe and hatred.</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21-10-19T19:58:05.859" idx="18">
    <p:pos x="4533" y="612"/>
    <p:text>Correlation explains how one or more variables are related to each other.
These variables can be input data features which have been used to forecast our target variable.
Correlation, statistical technique which determines how one variables moves/changes in relation with the other variable.
It gives us the idea about the degree of the relationship of the two variables.
It’s a bi-variate analysis measure which describes the association between different variables.
In most of the business it’s useful to express one subject in terms of its relationship with others.</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21-10-19T19:59:22.076" idx="19">
    <p:pos x="5253" y="1008"/>
    <p:text>Heatmap is a way to show some sort of matrix plot.
To use a heatmap the data should be in a matrix form.
By matrix we mean that the index name and the column name must match in some way so that the data that we fill inside the cells are relevant.¶</p:text>
  </p:cm>
</p:cmLst>
</file>

<file path=ppt/comments/comment16.xml><?xml version="1.0" encoding="utf-8"?>
<p:cmLst xmlns:a="http://schemas.openxmlformats.org/drawingml/2006/main" xmlns:r="http://schemas.openxmlformats.org/officeDocument/2006/relationships" xmlns:p="http://schemas.openxmlformats.org/presentationml/2006/main">
  <p:cm authorId="2" dt="2021-10-19T20:04:54.521" idx="20">
    <p:pos x="1980" y="589"/>
    <p:text>Comment text columns contains the information of all the comments in the features variable.</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21-10-19T20:07:47.450" idx="22">
    <p:pos x="4335" y="520"/>
    <p:text>I have import nltk that is Natural Language Toolkit which help me to inbuilt all the libraries in one go.
</p:text>
  </p:cm>
</p:cmLst>
</file>

<file path=ppt/comments/comment18.xml><?xml version="1.0" encoding="utf-8"?>
<p:cmLst xmlns:a="http://schemas.openxmlformats.org/drawingml/2006/main" xmlns:r="http://schemas.openxmlformats.org/officeDocument/2006/relationships" xmlns:p="http://schemas.openxmlformats.org/presentationml/2006/main">
  <p:cm authorId="2" dt="2021-10-19T20:07:32.075" idx="21">
    <p:pos x="4826" y="624"/>
    <p:text>I have import stopwards that help me to identify all the common words which i can remove it fom comments col
</p:text>
  </p:cm>
</p:cmLst>
</file>

<file path=ppt/comments/comment19.xml><?xml version="1.0" encoding="utf-8"?>
<p:cmLst xmlns:a="http://schemas.openxmlformats.org/drawingml/2006/main" xmlns:r="http://schemas.openxmlformats.org/officeDocument/2006/relationships" xmlns:p="http://schemas.openxmlformats.org/presentationml/2006/main">
  <p:cm authorId="2" dt="2021-10-19T20:07:58.786" idx="23">
    <p:pos x="5911" y="586"/>
    <p:text>I have import stopwards that help me to identify all the common words which i can remove it fom comments columns.
</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1-10-19T19:03:37.313" idx="2">
    <p:pos x="5222" y="1461"/>
    <p:text>By Loading Maginant Classifier dataset  I got the idea about the head of the Project. </p:text>
  </p:cm>
</p:cmLst>
</file>

<file path=ppt/comments/comment20.xml><?xml version="1.0" encoding="utf-8"?>
<p:cmLst xmlns:a="http://schemas.openxmlformats.org/drawingml/2006/main" xmlns:r="http://schemas.openxmlformats.org/officeDocument/2006/relationships" xmlns:p="http://schemas.openxmlformats.org/presentationml/2006/main">
  <p:cm authorId="2" dt="2021-10-19T20:08:25.076" idx="24">
    <p:pos x="6181" y="543"/>
    <p:text>Lemmatization is the process of converting a word to its base form. 
The difference between stemming and lemmatization is, lemmatization considers the context and converts the word to its meaningful base form, whereas stemming just removes the last few characters, often leading to incorrect meanings and spelling errors.
</p:text>
  </p:cm>
</p:cmLst>
</file>

<file path=ppt/comments/comment21.xml><?xml version="1.0" encoding="utf-8"?>
<p:cmLst xmlns:a="http://schemas.openxmlformats.org/drawingml/2006/main" xmlns:r="http://schemas.openxmlformats.org/officeDocument/2006/relationships" xmlns:p="http://schemas.openxmlformats.org/presentationml/2006/main">
  <p:cm authorId="2" dt="2021-10-19T20:08:43.594" idx="25">
    <p:pos x="5761" y="512"/>
    <p:text>Stemming is a technique used to extract the base form of the words by removing affixes from them. It is just like cutting down the branches of a tree to its stems.
</p:text>
  </p:cm>
</p:cmLst>
</file>

<file path=ppt/comments/comment22.xml><?xml version="1.0" encoding="utf-8"?>
<p:cmLst xmlns:a="http://schemas.openxmlformats.org/drawingml/2006/main" xmlns:r="http://schemas.openxmlformats.org/officeDocument/2006/relationships" xmlns:p="http://schemas.openxmlformats.org/presentationml/2006/main">
  <p:cm authorId="2" dt="2021-10-19T20:08:57.554" idx="26">
    <p:pos x="5740" y="589"/>
    <p:text>Regular expressions are typically used in applications that involve a lot of text processing. 
For example, they are commonly used as search patterns in text editing programs used by developers, including vi, emacs, and modern IDEs
</p:text>
  </p:cm>
</p:cmLst>
</file>

<file path=ppt/comments/comment23.xml><?xml version="1.0" encoding="utf-8"?>
<p:cmLst xmlns:a="http://schemas.openxmlformats.org/drawingml/2006/main" xmlns:r="http://schemas.openxmlformats.org/officeDocument/2006/relationships" xmlns:p="http://schemas.openxmlformats.org/presentationml/2006/main">
  <p:cm authorId="2" dt="2021-10-19T20:09:14.307" idx="27">
    <p:pos x="6230" y="477"/>
    <p:text>I have used the PorterStemmer and WordNetLemmatizer in comment text columns so that i can minimize the numbers of words from the columns and get some meaningful information out of it.
 It will also help us to improve the accuracy score.
</p:text>
  </p:cm>
</p:cmLst>
</file>

<file path=ppt/comments/comment24.xml><?xml version="1.0" encoding="utf-8"?>
<p:cmLst xmlns:a="http://schemas.openxmlformats.org/drawingml/2006/main" xmlns:r="http://schemas.openxmlformats.org/officeDocument/2006/relationships" xmlns:p="http://schemas.openxmlformats.org/presentationml/2006/main">
  <p:cm authorId="2" dt="2021-10-19T20:09:45.890" idx="28">
    <p:pos x="5335" y="652"/>
    <p:text>I have Created the Bag of Words model for model prediction. This will convert the words into numbers.
</p:text>
  </p:cm>
</p:cmLst>
</file>

<file path=ppt/comments/comment25.xml><?xml version="1.0" encoding="utf-8"?>
<p:cmLst xmlns:a="http://schemas.openxmlformats.org/drawingml/2006/main" xmlns:r="http://schemas.openxmlformats.org/officeDocument/2006/relationships" xmlns:p="http://schemas.openxmlformats.org/presentationml/2006/main">
  <p:cm authorId="2" dt="2021-10-19T20:10:00.403" idx="29">
    <p:pos x="5723" y="492"/>
    <p:text>I have put all the labels in dictionary for model buildings.
</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21-10-19T20:10:59.523" idx="30">
    <p:pos x="5361" y="907"/>
    <p:text>I have used 33% for testing and 67% for training purpose.
</p:text>
  </p:cm>
</p:cmLst>
</file>

<file path=ppt/comments/comment27.xml><?xml version="1.0" encoding="utf-8"?>
<p:cmLst xmlns:a="http://schemas.openxmlformats.org/drawingml/2006/main" xmlns:r="http://schemas.openxmlformats.org/officeDocument/2006/relationships" xmlns:p="http://schemas.openxmlformats.org/presentationml/2006/main">
  <p:cm authorId="2" dt="2021-10-19T20:11:18.722" idx="31">
    <p:pos x="5152" y="602"/>
    <p:text>There are 106912 rows and 7 columns will be used for training purpose and remaining 52659 rows and 7 columns will be used for testing purpose.
</p:text>
  </p:cm>
</p:cmLst>
</file>

<file path=ppt/comments/comment28.xml><?xml version="1.0" encoding="utf-8"?>
<p:cmLst xmlns:a="http://schemas.openxmlformats.org/drawingml/2006/main" xmlns:r="http://schemas.openxmlformats.org/officeDocument/2006/relationships" xmlns:p="http://schemas.openxmlformats.org/presentationml/2006/main">
  <p:cm authorId="2" dt="2021-10-19T20:14:48.685" idx="32">
    <p:pos x="5399" y="597"/>
    <p:text>Multinomial Naïve Bayes consider a feature vector where a given term represents the number of times it appears or very often i.e. frequency.
</p:text>
  </p:cm>
</p:cmLst>
</file>

<file path=ppt/comments/comment29.xml><?xml version="1.0" encoding="utf-8"?>
<p:cmLst xmlns:a="http://schemas.openxmlformats.org/drawingml/2006/main" xmlns:r="http://schemas.openxmlformats.org/officeDocument/2006/relationships" xmlns:p="http://schemas.openxmlformats.org/presentationml/2006/main">
  <p:cm authorId="2" dt="2021-10-19T20:15:03.371" idx="33">
    <p:pos x="5887" y="593"/>
    <p:text>In machine learning, support-vector machines (SVMs, also support-vector networks) are supervised learning models with associated learning algorithms that analyze data for classification and regression analysis.
</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1-10-19T19:06:57.090" idx="3">
    <p:pos x="5194" y="553"/>
    <p:text>By using shape I understand that in this dataset there are 159571 rows &amp; 8 columns.</p:text>
  </p:cm>
</p:cmLst>
</file>

<file path=ppt/comments/comment30.xml><?xml version="1.0" encoding="utf-8"?>
<p:cmLst xmlns:a="http://schemas.openxmlformats.org/drawingml/2006/main" xmlns:r="http://schemas.openxmlformats.org/officeDocument/2006/relationships" xmlns:p="http://schemas.openxmlformats.org/presentationml/2006/main">
  <p:cm authorId="2" dt="2021-10-19T20:15:12.618" idx="34">
    <p:pos x="5098" y="640"/>
    <p:text>Logistic regression is a statistical model that in its basic form uses a logistic function to model a binary dependent variable, although many more complex extensions exist. In regression analysis, logistic regression is estimating the parameters of a logistic model .
</p:text>
  </p:cm>
</p:cmLst>
</file>

<file path=ppt/comments/comment31.xml><?xml version="1.0" encoding="utf-8"?>
<p:cmLst xmlns:a="http://schemas.openxmlformats.org/drawingml/2006/main" xmlns:r="http://schemas.openxmlformats.org/officeDocument/2006/relationships" xmlns:p="http://schemas.openxmlformats.org/presentationml/2006/main">
  <p:cm authorId="2" dt="2021-10-19T20:16:13.283" idx="35">
    <p:pos x="5196" y="578"/>
    <p:text>I have used 3 model for model prediction and after doing the aggregate the best model accuracy is 98.21% that is Linear Support Vector Classifier.
</p:text>
  </p:cm>
</p:cmLst>
</file>

<file path=ppt/comments/comment32.xml><?xml version="1.0" encoding="utf-8"?>
<p:cmLst xmlns:a="http://schemas.openxmlformats.org/drawingml/2006/main" xmlns:r="http://schemas.openxmlformats.org/officeDocument/2006/relationships" xmlns:p="http://schemas.openxmlformats.org/presentationml/2006/main">
  <p:cm authorId="2" dt="2021-10-19T20:19:54.475" idx="36">
    <p:pos x="5252" y="645"/>
    <p:text>As Linear Vector Classifier is giving the highest value in this dataset so this is the best model to save it. 
</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21-10-19T19:21:13.634" idx="4">
    <p:pos x="5599" y="1023"/>
    <p:text>From this coding in this dataset I can see that all the columns counts are matching.</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21-10-19T19:23:40.450" idx="5">
    <p:pos x="4914" y="739"/>
    <p:text>In this Dataset I got no Duplicates.</p:text>
  </p:cm>
  <p:cm authorId="2" dt="2021-10-19T19:24:59.705" idx="6">
    <p:pos x="4989" y="1636"/>
    <p:text>From using Unique Code I can see 2 columns are continious and remaining columns are categorical. </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21-10-19T20:50:06.707" idx="7">
    <p:pos x="2319" y="1016"/>
    <p:text>From this Describe Column I can see there is a difference between mean and 50% value in some of the columns which used to get fix for better prediction.
Also, the mean and 50% value of most of the column are not same and the STD and mean have a major difference to each other.</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21-10-19T19:33:00.727" idx="8">
    <p:pos x="5072" y="533"/>
    <p:text>From this Donut Charts it shows 90.4% people gives malignant comments in online Platform which is very harmful for the society.</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21-10-19T19:35:08.274" idx="9">
    <p:pos x="780" y="1047"/>
    <p:text>From the Pie Plots I can visualize that values depicting 90.4% which comments are malignant in nature.</p:text>
  </p:cm>
  <p:cm authorId="2" dt="2021-10-19T19:37:15.035" idx="10">
    <p:pos x="4925" y="1348"/>
    <p:text>Count Plot Defines 90.4% peoples in social media gives harsh comments which effects the individuals.</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21-10-19T19:44:15.346" idx="11">
    <p:pos x="3658" y="999"/>
    <p:text>From this Donnt chart it shows mostly comments are highly malignant text with 99.0% ratio.</p:text>
  </p:cm>
  <p:cm authorId="2" dt="2021-10-19T19:44:35.786" idx="12">
    <p:pos x="6585" y="878"/>
    <p:text>There from this Pie Plot I can say in social media most comments are highly malignant text with 99.0%.</p:text>
  </p:cm>
  <p:cm authorId="2" dt="2021-10-19T19:44:54.522" idx="13">
    <p:pos x="6580" y="2719"/>
    <p:text>From the Count Plots I can visualize the values depicting 99.0% highly malignant text.</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600" y="4463568"/>
            <a:ext cx="110744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48A87A34-81AB-432B-8DAE-1953F412C126}" type="datetimeFigureOut">
              <a:rPr lang="en-US" smtClean="0"/>
              <a:pPr/>
              <a:t>10/19/2021</a:t>
            </a:fld>
            <a:endParaRPr lang="en-US" dirty="0"/>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comments" Target="../comments/comment9.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comments" Target="../comments/comment10.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comments" Target="../comments/comment11.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comments" Target="../comments/comment1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comments" Target="../comments/comment13.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comments" Target="../comments/comment28.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8E813-F0F8-40CD-BD6B-2EAC9A397BC4}"/>
              </a:ext>
            </a:extLst>
          </p:cNvPr>
          <p:cNvSpPr>
            <a:spLocks noGrp="1"/>
          </p:cNvSpPr>
          <p:nvPr>
            <p:ph type="ctrTitle"/>
          </p:nvPr>
        </p:nvSpPr>
        <p:spPr/>
        <p:txBody>
          <a:bodyPr>
            <a:normAutofit fontScale="90000"/>
          </a:bodyPr>
          <a:lstStyle/>
          <a:p>
            <a:pPr algn="ctr"/>
            <a:r>
              <a:rPr lang="en-IN" b="0" dirty="0">
                <a:solidFill>
                  <a:schemeClr val="accent4">
                    <a:lumMod val="60000"/>
                    <a:lumOff val="40000"/>
                  </a:schemeClr>
                </a:solidFill>
                <a:effectLst/>
              </a:rPr>
              <a:t>MALIGNANT COMMENTS CLASSIFICATION</a:t>
            </a:r>
            <a:r>
              <a:rPr lang="en-IN" dirty="0"/>
              <a:t/>
            </a:r>
            <a:br>
              <a:rPr lang="en-IN" dirty="0"/>
            </a:br>
            <a:endParaRPr lang="en-IN" dirty="0"/>
          </a:p>
        </p:txBody>
      </p:sp>
      <p:sp>
        <p:nvSpPr>
          <p:cNvPr id="3" name="Subtitle 2">
            <a:extLst>
              <a:ext uri="{FF2B5EF4-FFF2-40B4-BE49-F238E27FC236}">
                <a16:creationId xmlns:a16="http://schemas.microsoft.com/office/drawing/2014/main" xmlns="" id="{CEFD72B3-6E1B-4BAE-82EB-6989E135C243}"/>
              </a:ext>
            </a:extLst>
          </p:cNvPr>
          <p:cNvSpPr>
            <a:spLocks noGrp="1"/>
          </p:cNvSpPr>
          <p:nvPr>
            <p:ph type="subTitle" idx="1"/>
          </p:nvPr>
        </p:nvSpPr>
        <p:spPr/>
        <p:txBody>
          <a:bodyPr>
            <a:normAutofit/>
          </a:bodyPr>
          <a:lstStyle/>
          <a:p>
            <a:pPr algn="ctr"/>
            <a:r>
              <a:rPr lang="en-US" sz="2800" dirty="0">
                <a:solidFill>
                  <a:schemeClr val="accent4">
                    <a:lumMod val="60000"/>
                    <a:lumOff val="40000"/>
                  </a:schemeClr>
                </a:solidFill>
              </a:rPr>
              <a:t>SUBMITTED BY</a:t>
            </a:r>
          </a:p>
          <a:p>
            <a:pPr algn="ctr"/>
            <a:r>
              <a:rPr lang="en-US" sz="2800" dirty="0" smtClean="0">
                <a:solidFill>
                  <a:schemeClr val="accent4">
                    <a:lumMod val="60000"/>
                    <a:lumOff val="40000"/>
                  </a:schemeClr>
                </a:solidFill>
              </a:rPr>
              <a:t>SACHIN GUPTA</a:t>
            </a:r>
            <a:endParaRPr lang="en-IN" sz="2800" dirty="0">
              <a:solidFill>
                <a:schemeClr val="accent4">
                  <a:lumMod val="60000"/>
                  <a:lumOff val="40000"/>
                </a:schemeClr>
              </a:solidFill>
            </a:endParaRPr>
          </a:p>
        </p:txBody>
      </p:sp>
    </p:spTree>
    <p:extLst>
      <p:ext uri="{BB962C8B-B14F-4D97-AF65-F5344CB8AC3E}">
        <p14:creationId xmlns:p14="http://schemas.microsoft.com/office/powerpoint/2010/main" val="3623513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CD70EB-FACD-4FA7-9265-0A29CFDC7649}"/>
              </a:ext>
            </a:extLst>
          </p:cNvPr>
          <p:cNvSpPr>
            <a:spLocks noGrp="1"/>
          </p:cNvSpPr>
          <p:nvPr>
            <p:ph type="title"/>
          </p:nvPr>
        </p:nvSpPr>
        <p:spPr/>
        <p:txBody>
          <a:bodyPr/>
          <a:lstStyle/>
          <a:p>
            <a:pPr algn="ctr"/>
            <a:r>
              <a:rPr lang="en-IN" dirty="0">
                <a:solidFill>
                  <a:schemeClr val="accent4">
                    <a:lumMod val="60000"/>
                    <a:lumOff val="40000"/>
                  </a:schemeClr>
                </a:solidFill>
              </a:rPr>
              <a:t>Data Visualizations</a:t>
            </a:r>
            <a:endParaRPr lang="en-IN" dirty="0">
              <a:solidFill>
                <a:schemeClr val="accent4">
                  <a:lumMod val="60000"/>
                  <a:lumOff val="40000"/>
                </a:schemeClr>
              </a:solidFill>
            </a:endParaRPr>
          </a:p>
        </p:txBody>
      </p:sp>
      <p:sp>
        <p:nvSpPr>
          <p:cNvPr id="3" name="Content Placeholder 2"/>
          <p:cNvSpPr>
            <a:spLocks noGrp="1"/>
          </p:cNvSpPr>
          <p:nvPr>
            <p:ph idx="1"/>
          </p:nvPr>
        </p:nvSpPr>
        <p:spPr/>
        <p:txBody>
          <a:bodyPr>
            <a:normAutofit fontScale="85000" lnSpcReduction="10000"/>
          </a:bodyPr>
          <a:lstStyle/>
          <a:p>
            <a:r>
              <a:rPr lang="en-US" sz="2600" dirty="0">
                <a:solidFill>
                  <a:schemeClr val="accent5"/>
                </a:solidFill>
              </a:rPr>
              <a:t>Donut charts</a:t>
            </a:r>
          </a:p>
          <a:p>
            <a:r>
              <a:rPr lang="en-US" dirty="0"/>
              <a:t>A donut chart is almost identical to a pie chart, but the center is cut out (hence the name 'donut').</a:t>
            </a:r>
          </a:p>
          <a:p>
            <a:r>
              <a:rPr lang="en-US" dirty="0"/>
              <a:t>Donut charts are also used to show proportions of categories that make up the whole, but the center can also be used to display data.</a:t>
            </a:r>
          </a:p>
          <a:p>
            <a:r>
              <a:rPr lang="en-US" sz="2600" dirty="0">
                <a:solidFill>
                  <a:schemeClr val="accent5"/>
                </a:solidFill>
              </a:rPr>
              <a:t>Pie charts</a:t>
            </a:r>
          </a:p>
          <a:p>
            <a:r>
              <a:rPr lang="en-US" dirty="0"/>
              <a:t>Pie charts can be used to show percentages of a whole, and represents percentages at a set point in time.</a:t>
            </a:r>
          </a:p>
          <a:p>
            <a:r>
              <a:rPr lang="en-US" sz="2600" dirty="0" smtClean="0">
                <a:solidFill>
                  <a:schemeClr val="accent5"/>
                </a:solidFill>
              </a:rPr>
              <a:t>Count </a:t>
            </a:r>
            <a:r>
              <a:rPr lang="en-US" sz="2600" dirty="0">
                <a:solidFill>
                  <a:schemeClr val="accent5"/>
                </a:solidFill>
              </a:rPr>
              <a:t>Plot</a:t>
            </a:r>
          </a:p>
          <a:p>
            <a:r>
              <a:rPr lang="en-US" dirty="0"/>
              <a:t>Count Plot is used to Show the counts of observations in each categorical bin using bars.¶</a:t>
            </a:r>
          </a:p>
          <a:p>
            <a:r>
              <a:rPr lang="en-US" dirty="0"/>
              <a:t>To create a horizontal bar chart or countplot in Seaborn,</a:t>
            </a:r>
          </a:p>
          <a:p>
            <a:r>
              <a:rPr lang="en-US" dirty="0"/>
              <a:t>you simply map your categorical variable to the y-axis (instead of the x-axis).</a:t>
            </a:r>
          </a:p>
          <a:p>
            <a:r>
              <a:rPr lang="en-US" dirty="0"/>
              <a:t>When you map the categorical variable to the y-axis, Seaborn will automatically create a horizontal countplot.</a:t>
            </a:r>
            <a:endParaRPr lang="en-IN" dirty="0"/>
          </a:p>
        </p:txBody>
      </p:sp>
    </p:spTree>
    <p:extLst>
      <p:ext uri="{BB962C8B-B14F-4D97-AF65-F5344CB8AC3E}">
        <p14:creationId xmlns:p14="http://schemas.microsoft.com/office/powerpoint/2010/main" val="2749334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8137C0-38A8-412C-90C1-B56C5C5E849E}"/>
              </a:ext>
            </a:extLst>
          </p:cNvPr>
          <p:cNvSpPr>
            <a:spLocks noGrp="1"/>
          </p:cNvSpPr>
          <p:nvPr>
            <p:ph type="title"/>
          </p:nvPr>
        </p:nvSpPr>
        <p:spPr/>
        <p:txBody>
          <a:bodyPr>
            <a:normAutofit/>
          </a:bodyPr>
          <a:lstStyle/>
          <a:p>
            <a:pPr algn="ctr"/>
            <a:r>
              <a:rPr lang="en-IN" dirty="0" smtClean="0"/>
              <a:t>Malignant</a:t>
            </a:r>
            <a:endParaRPr lang="en-IN" dirty="0">
              <a:solidFill>
                <a:schemeClr val="accent4">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3653" y="1600200"/>
            <a:ext cx="5304694" cy="4525963"/>
          </a:xfrm>
        </p:spPr>
      </p:pic>
    </p:spTree>
    <p:extLst>
      <p:ext uri="{BB962C8B-B14F-4D97-AF65-F5344CB8AC3E}">
        <p14:creationId xmlns:p14="http://schemas.microsoft.com/office/powerpoint/2010/main" val="1006304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396" y="1592451"/>
            <a:ext cx="5562787" cy="4525963"/>
          </a:xfrm>
        </p:spPr>
      </p:pic>
      <p:pic>
        <p:nvPicPr>
          <p:cNvPr id="5122" name="Picture 2" descr="F:\DATA TRAINED\FLIP ROBO TECH\10th Assignments\jpeg\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544" y="2136264"/>
            <a:ext cx="446722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411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Highly_malignant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381" y="1592451"/>
            <a:ext cx="5360395" cy="4525963"/>
          </a:xfrm>
        </p:spPr>
      </p:pic>
      <p:pic>
        <p:nvPicPr>
          <p:cNvPr id="6146" name="Picture 2" descr="F:\DATA TRAINED\FLIP ROBO TECH\10th Assignments\jpeg\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4021" y="1472339"/>
            <a:ext cx="3589094" cy="275869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F:\DATA TRAINED\FLIP ROBO TECH\10th Assignments\jpeg\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8329" y="4352523"/>
            <a:ext cx="3534786" cy="218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385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343" y="-78621"/>
            <a:ext cx="10972800" cy="1143000"/>
          </a:xfrm>
        </p:spPr>
        <p:txBody>
          <a:bodyPr/>
          <a:lstStyle/>
          <a:p>
            <a:pPr algn="ctr"/>
            <a:r>
              <a:rPr lang="en-IN" dirty="0"/>
              <a:t>rude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575" y="1181745"/>
            <a:ext cx="5306992" cy="4525963"/>
          </a:xfrm>
        </p:spPr>
      </p:pic>
      <p:pic>
        <p:nvPicPr>
          <p:cNvPr id="7170" name="Picture 2" descr="F:\DATA TRAINED\FLIP ROBO TECH\10th Assignments\jpeg\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227" y="1064379"/>
            <a:ext cx="3808869" cy="2962454"/>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F:\DATA TRAINED\FLIP ROBO TECH\10th Assignments\jpeg\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3432" y="4122493"/>
            <a:ext cx="3332458" cy="231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794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352" y="-72567"/>
            <a:ext cx="10972800" cy="1143000"/>
          </a:xfrm>
        </p:spPr>
        <p:txBody>
          <a:bodyPr/>
          <a:lstStyle/>
          <a:p>
            <a:pPr algn="ctr"/>
            <a:r>
              <a:rPr lang="en-IN" dirty="0"/>
              <a:t>threat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501" y="1142763"/>
            <a:ext cx="5953793" cy="5084139"/>
          </a:xfrm>
        </p:spPr>
      </p:pic>
      <p:pic>
        <p:nvPicPr>
          <p:cNvPr id="8194" name="Picture 2" descr="F:\DATA TRAINED\FLIP ROBO TECH\10th Assignments\jpeg\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429" y="1016188"/>
            <a:ext cx="3643247" cy="2920381"/>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F:\DATA TRAINED\FLIP ROBO TECH\10th Assignments\jpeg\1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2115" y="4130298"/>
            <a:ext cx="3185487" cy="232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576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abuse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365" y="1576952"/>
            <a:ext cx="5275865" cy="4525963"/>
          </a:xfrm>
        </p:spPr>
      </p:pic>
      <p:pic>
        <p:nvPicPr>
          <p:cNvPr id="9218" name="Picture 2" descr="F:\DATA TRAINED\FLIP ROBO TECH\10th Assignments\jpeg\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743" y="1284342"/>
            <a:ext cx="3364827" cy="2651894"/>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F:\DATA TRAINED\FLIP ROBO TECH\10th Assignments\jpeg\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743" y="4191520"/>
            <a:ext cx="3364827" cy="235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13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848" y="0"/>
            <a:ext cx="10972800" cy="1143000"/>
          </a:xfrm>
        </p:spPr>
        <p:txBody>
          <a:bodyPr/>
          <a:lstStyle/>
          <a:p>
            <a:pPr algn="ctr"/>
            <a:r>
              <a:rPr lang="en-IN" dirty="0"/>
              <a:t>loathe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590" y="1611594"/>
            <a:ext cx="5233971" cy="4525963"/>
          </a:xfrm>
        </p:spPr>
      </p:pic>
      <p:pic>
        <p:nvPicPr>
          <p:cNvPr id="10242" name="Picture 2" descr="F:\DATA TRAINED\FLIP ROBO TECH\10th Assignments\jpeg\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776" y="1154623"/>
            <a:ext cx="3389061" cy="2719953"/>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F:\DATA TRAINED\FLIP ROBO TECH\10th Assignments\jpeg\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014" y="4076054"/>
            <a:ext cx="3321823" cy="2329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435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Correlation</a:t>
            </a:r>
          </a:p>
        </p:txBody>
      </p:sp>
      <p:pic>
        <p:nvPicPr>
          <p:cNvPr id="11266" name="Picture 2" descr="F:\DATA TRAINED\FLIP ROBO TECH\10th Assignments\jpeg\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360" y="2117699"/>
            <a:ext cx="8947250" cy="3624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075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HeatMap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2754" y="1600200"/>
            <a:ext cx="4486492" cy="4525963"/>
          </a:xfrm>
        </p:spPr>
      </p:pic>
    </p:spTree>
    <p:extLst>
      <p:ext uri="{BB962C8B-B14F-4D97-AF65-F5344CB8AC3E}">
        <p14:creationId xmlns:p14="http://schemas.microsoft.com/office/powerpoint/2010/main" val="4075539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922" y="1600200"/>
            <a:ext cx="8046156" cy="452596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9243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0DF3F-EFD0-43A3-BDA7-15084C9CA24E}"/>
              </a:ext>
            </a:extLst>
          </p:cNvPr>
          <p:cNvSpPr>
            <a:spLocks noGrp="1"/>
          </p:cNvSpPr>
          <p:nvPr>
            <p:ph type="title"/>
          </p:nvPr>
        </p:nvSpPr>
        <p:spPr/>
        <p:txBody>
          <a:bodyPr/>
          <a:lstStyle/>
          <a:p>
            <a:r>
              <a:rPr lang="en-US" dirty="0">
                <a:solidFill>
                  <a:schemeClr val="accent4">
                    <a:lumMod val="60000"/>
                    <a:lumOff val="40000"/>
                  </a:schemeClr>
                </a:solidFill>
              </a:rPr>
              <a:t>COMMENTS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6A298D81-BF04-480F-8043-3B5E87BD061C}"/>
              </a:ext>
            </a:extLst>
          </p:cNvPr>
          <p:cNvPicPr>
            <a:picLocks noGrp="1" noChangeAspect="1"/>
          </p:cNvPicPr>
          <p:nvPr>
            <p:ph idx="1"/>
          </p:nvPr>
        </p:nvPicPr>
        <p:blipFill>
          <a:blip r:embed="rId2"/>
          <a:stretch>
            <a:fillRect/>
          </a:stretch>
        </p:blipFill>
        <p:spPr>
          <a:xfrm>
            <a:off x="1331075" y="2796210"/>
            <a:ext cx="9432176" cy="1651966"/>
          </a:xfrm>
        </p:spPr>
      </p:pic>
    </p:spTree>
    <p:extLst>
      <p:ext uri="{BB962C8B-B14F-4D97-AF65-F5344CB8AC3E}">
        <p14:creationId xmlns:p14="http://schemas.microsoft.com/office/powerpoint/2010/main" val="2841306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3E598F-A183-4B4B-8811-6F89EB9F9584}"/>
              </a:ext>
            </a:extLst>
          </p:cNvPr>
          <p:cNvSpPr>
            <a:spLocks noGrp="1"/>
          </p:cNvSpPr>
          <p:nvPr>
            <p:ph type="title"/>
          </p:nvPr>
        </p:nvSpPr>
        <p:spPr/>
        <p:txBody>
          <a:bodyPr/>
          <a:lstStyle/>
          <a:p>
            <a:pPr algn="ctr"/>
            <a:r>
              <a:rPr lang="en-US" dirty="0">
                <a:solidFill>
                  <a:schemeClr val="accent4">
                    <a:lumMod val="60000"/>
                    <a:lumOff val="40000"/>
                  </a:schemeClr>
                </a:solidFill>
              </a:rPr>
              <a:t>nltk</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6178FC2C-0F00-46AA-B826-763EF59EEDA0}"/>
              </a:ext>
            </a:extLst>
          </p:cNvPr>
          <p:cNvPicPr>
            <a:picLocks noGrp="1" noChangeAspect="1"/>
          </p:cNvPicPr>
          <p:nvPr>
            <p:ph idx="1"/>
          </p:nvPr>
        </p:nvPicPr>
        <p:blipFill>
          <a:blip r:embed="rId2"/>
          <a:stretch>
            <a:fillRect/>
          </a:stretch>
        </p:blipFill>
        <p:spPr>
          <a:xfrm>
            <a:off x="3866489" y="1719706"/>
            <a:ext cx="4614151" cy="1031243"/>
          </a:xfrm>
        </p:spPr>
      </p:pic>
    </p:spTree>
    <p:extLst>
      <p:ext uri="{BB962C8B-B14F-4D97-AF65-F5344CB8AC3E}">
        <p14:creationId xmlns:p14="http://schemas.microsoft.com/office/powerpoint/2010/main" val="2939145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BE23F-3197-466F-A435-507F40CA78A1}"/>
              </a:ext>
            </a:extLst>
          </p:cNvPr>
          <p:cNvSpPr>
            <a:spLocks noGrp="1"/>
          </p:cNvSpPr>
          <p:nvPr>
            <p:ph type="title"/>
          </p:nvPr>
        </p:nvSpPr>
        <p:spPr/>
        <p:txBody>
          <a:bodyPr/>
          <a:lstStyle/>
          <a:p>
            <a:pPr algn="ctr"/>
            <a:r>
              <a:rPr lang="en-US" dirty="0">
                <a:solidFill>
                  <a:schemeClr val="accent4">
                    <a:lumMod val="60000"/>
                    <a:lumOff val="40000"/>
                  </a:schemeClr>
                </a:solidFill>
              </a:rPr>
              <a:t>STOPWARDS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F5ABF132-A6F1-4A9A-AC05-01FA72E046C7}"/>
              </a:ext>
            </a:extLst>
          </p:cNvPr>
          <p:cNvPicPr>
            <a:picLocks noGrp="1" noChangeAspect="1"/>
          </p:cNvPicPr>
          <p:nvPr>
            <p:ph idx="1"/>
          </p:nvPr>
        </p:nvPicPr>
        <p:blipFill>
          <a:blip r:embed="rId2"/>
          <a:stretch>
            <a:fillRect/>
          </a:stretch>
        </p:blipFill>
        <p:spPr>
          <a:xfrm>
            <a:off x="3890962" y="3177381"/>
            <a:ext cx="4410075" cy="1371600"/>
          </a:xfrm>
        </p:spPr>
      </p:pic>
    </p:spTree>
    <p:extLst>
      <p:ext uri="{BB962C8B-B14F-4D97-AF65-F5344CB8AC3E}">
        <p14:creationId xmlns:p14="http://schemas.microsoft.com/office/powerpoint/2010/main" val="2357827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BF63F-802A-476B-83D2-08D19AA99800}"/>
              </a:ext>
            </a:extLst>
          </p:cNvPr>
          <p:cNvSpPr>
            <a:spLocks noGrp="1"/>
          </p:cNvSpPr>
          <p:nvPr>
            <p:ph type="title"/>
          </p:nvPr>
        </p:nvSpPr>
        <p:spPr/>
        <p:txBody>
          <a:bodyPr/>
          <a:lstStyle/>
          <a:p>
            <a:pPr algn="ctr"/>
            <a:r>
              <a:rPr lang="en-US" dirty="0">
                <a:solidFill>
                  <a:schemeClr val="accent4">
                    <a:lumMod val="60000"/>
                    <a:lumOff val="40000"/>
                  </a:schemeClr>
                </a:solidFill>
              </a:rPr>
              <a:t>PRINTING ALL THE STOPWARDS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850EBDF8-9177-4167-ADBD-03BF4EF4F673}"/>
              </a:ext>
            </a:extLst>
          </p:cNvPr>
          <p:cNvPicPr>
            <a:picLocks noGrp="1" noChangeAspect="1"/>
          </p:cNvPicPr>
          <p:nvPr>
            <p:ph idx="1"/>
          </p:nvPr>
        </p:nvPicPr>
        <p:blipFill>
          <a:blip r:embed="rId2"/>
          <a:stretch>
            <a:fillRect/>
          </a:stretch>
        </p:blipFill>
        <p:spPr>
          <a:xfrm>
            <a:off x="1333500" y="2391569"/>
            <a:ext cx="9525000" cy="2943225"/>
          </a:xfrm>
        </p:spPr>
      </p:pic>
    </p:spTree>
    <p:extLst>
      <p:ext uri="{BB962C8B-B14F-4D97-AF65-F5344CB8AC3E}">
        <p14:creationId xmlns:p14="http://schemas.microsoft.com/office/powerpoint/2010/main" val="1402501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4B842-7F15-4B76-8FC2-2423DEB119A8}"/>
              </a:ext>
            </a:extLst>
          </p:cNvPr>
          <p:cNvSpPr>
            <a:spLocks noGrp="1"/>
          </p:cNvSpPr>
          <p:nvPr>
            <p:ph type="title"/>
          </p:nvPr>
        </p:nvSpPr>
        <p:spPr/>
        <p:txBody>
          <a:bodyPr/>
          <a:lstStyle/>
          <a:p>
            <a:pPr algn="ctr"/>
            <a:r>
              <a:rPr lang="en-US" dirty="0">
                <a:solidFill>
                  <a:schemeClr val="accent4">
                    <a:lumMod val="60000"/>
                    <a:lumOff val="40000"/>
                  </a:schemeClr>
                </a:solidFill>
              </a:rPr>
              <a:t>IMPORTING WORD NET LEMMATIZER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C0993AFB-19B5-48BA-AC06-C63F154BEA54}"/>
              </a:ext>
            </a:extLst>
          </p:cNvPr>
          <p:cNvPicPr>
            <a:picLocks noGrp="1" noChangeAspect="1"/>
          </p:cNvPicPr>
          <p:nvPr>
            <p:ph idx="1"/>
          </p:nvPr>
        </p:nvPicPr>
        <p:blipFill>
          <a:blip r:embed="rId2"/>
          <a:stretch>
            <a:fillRect/>
          </a:stretch>
        </p:blipFill>
        <p:spPr>
          <a:xfrm>
            <a:off x="2967260" y="2616518"/>
            <a:ext cx="6675931" cy="1180567"/>
          </a:xfrm>
        </p:spPr>
      </p:pic>
    </p:spTree>
    <p:extLst>
      <p:ext uri="{BB962C8B-B14F-4D97-AF65-F5344CB8AC3E}">
        <p14:creationId xmlns:p14="http://schemas.microsoft.com/office/powerpoint/2010/main" val="453315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A5FD2-359E-42EB-96F1-1A99D7E37ABE}"/>
              </a:ext>
            </a:extLst>
          </p:cNvPr>
          <p:cNvSpPr>
            <a:spLocks noGrp="1"/>
          </p:cNvSpPr>
          <p:nvPr>
            <p:ph type="title"/>
          </p:nvPr>
        </p:nvSpPr>
        <p:spPr/>
        <p:txBody>
          <a:bodyPr/>
          <a:lstStyle/>
          <a:p>
            <a:pPr algn="ctr"/>
            <a:r>
              <a:rPr lang="en-US" dirty="0">
                <a:solidFill>
                  <a:schemeClr val="accent4">
                    <a:lumMod val="60000"/>
                    <a:lumOff val="40000"/>
                  </a:schemeClr>
                </a:solidFill>
              </a:rPr>
              <a:t>IMPORTING PORTER STEMER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F743FF3B-F6D4-4BA4-A72E-44F884F63ADD}"/>
              </a:ext>
            </a:extLst>
          </p:cNvPr>
          <p:cNvPicPr>
            <a:picLocks noGrp="1" noChangeAspect="1"/>
          </p:cNvPicPr>
          <p:nvPr>
            <p:ph idx="1"/>
          </p:nvPr>
        </p:nvPicPr>
        <p:blipFill>
          <a:blip r:embed="rId2"/>
          <a:stretch>
            <a:fillRect/>
          </a:stretch>
        </p:blipFill>
        <p:spPr>
          <a:xfrm>
            <a:off x="4060584" y="2703248"/>
            <a:ext cx="4235725" cy="913135"/>
          </a:xfrm>
        </p:spPr>
      </p:pic>
    </p:spTree>
    <p:extLst>
      <p:ext uri="{BB962C8B-B14F-4D97-AF65-F5344CB8AC3E}">
        <p14:creationId xmlns:p14="http://schemas.microsoft.com/office/powerpoint/2010/main" val="592615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A3B696-9F79-42F7-851F-743C3AC0A92C}"/>
              </a:ext>
            </a:extLst>
          </p:cNvPr>
          <p:cNvSpPr>
            <a:spLocks noGrp="1"/>
          </p:cNvSpPr>
          <p:nvPr>
            <p:ph type="title"/>
          </p:nvPr>
        </p:nvSpPr>
        <p:spPr/>
        <p:txBody>
          <a:bodyPr/>
          <a:lstStyle/>
          <a:p>
            <a:pPr algn="ctr"/>
            <a:r>
              <a:rPr lang="en-US" dirty="0">
                <a:solidFill>
                  <a:schemeClr val="accent4">
                    <a:lumMod val="60000"/>
                    <a:lumOff val="40000"/>
                  </a:schemeClr>
                </a:solidFill>
              </a:rPr>
              <a:t>Importing Regular expressions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0D2A7547-13ED-4458-AD41-87739E26B126}"/>
              </a:ext>
            </a:extLst>
          </p:cNvPr>
          <p:cNvPicPr>
            <a:picLocks noGrp="1" noChangeAspect="1"/>
          </p:cNvPicPr>
          <p:nvPr>
            <p:ph idx="1"/>
          </p:nvPr>
        </p:nvPicPr>
        <p:blipFill>
          <a:blip r:embed="rId2"/>
          <a:stretch>
            <a:fillRect/>
          </a:stretch>
        </p:blipFill>
        <p:spPr>
          <a:xfrm>
            <a:off x="4058357" y="1717167"/>
            <a:ext cx="4168434" cy="646326"/>
          </a:xfrm>
        </p:spPr>
      </p:pic>
    </p:spTree>
    <p:extLst>
      <p:ext uri="{BB962C8B-B14F-4D97-AF65-F5344CB8AC3E}">
        <p14:creationId xmlns:p14="http://schemas.microsoft.com/office/powerpoint/2010/main" val="3654120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B2A92E-6E48-4350-BCBB-C23AC8D61AAD}"/>
              </a:ext>
            </a:extLst>
          </p:cNvPr>
          <p:cNvSpPr>
            <a:spLocks noGrp="1"/>
          </p:cNvSpPr>
          <p:nvPr>
            <p:ph type="title"/>
          </p:nvPr>
        </p:nvSpPr>
        <p:spPr/>
        <p:txBody>
          <a:bodyPr/>
          <a:lstStyle/>
          <a:p>
            <a:pPr algn="ctr"/>
            <a:r>
              <a:rPr lang="en-US" dirty="0">
                <a:solidFill>
                  <a:schemeClr val="accent4">
                    <a:lumMod val="60000"/>
                    <a:lumOff val="40000"/>
                  </a:schemeClr>
                </a:solidFill>
              </a:rPr>
              <a:t>Using poster stemmer &amp; word net lemmatizer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45B2F74F-4A29-4966-BD27-EA7887B9C30A}"/>
              </a:ext>
            </a:extLst>
          </p:cNvPr>
          <p:cNvPicPr>
            <a:picLocks noGrp="1" noChangeAspect="1"/>
          </p:cNvPicPr>
          <p:nvPr>
            <p:ph idx="1"/>
          </p:nvPr>
        </p:nvPicPr>
        <p:blipFill>
          <a:blip r:embed="rId2"/>
          <a:stretch>
            <a:fillRect/>
          </a:stretch>
        </p:blipFill>
        <p:spPr>
          <a:xfrm>
            <a:off x="583949" y="2030278"/>
            <a:ext cx="10988102" cy="3494868"/>
          </a:xfrm>
        </p:spPr>
      </p:pic>
    </p:spTree>
    <p:extLst>
      <p:ext uri="{BB962C8B-B14F-4D97-AF65-F5344CB8AC3E}">
        <p14:creationId xmlns:p14="http://schemas.microsoft.com/office/powerpoint/2010/main" val="2600369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B403C-71CE-444E-BCBE-19BAE7E01327}"/>
              </a:ext>
            </a:extLst>
          </p:cNvPr>
          <p:cNvSpPr>
            <a:spLocks noGrp="1"/>
          </p:cNvSpPr>
          <p:nvPr>
            <p:ph type="title"/>
          </p:nvPr>
        </p:nvSpPr>
        <p:spPr/>
        <p:txBody>
          <a:bodyPr/>
          <a:lstStyle/>
          <a:p>
            <a:pPr algn="ctr"/>
            <a:r>
              <a:rPr lang="en-US" dirty="0">
                <a:solidFill>
                  <a:schemeClr val="accent4">
                    <a:lumMod val="60000"/>
                    <a:lumOff val="40000"/>
                  </a:schemeClr>
                </a:solidFill>
              </a:rPr>
              <a:t>Count vectorizer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2B5C6C8A-F089-41DC-B296-4AD95F064CAA}"/>
              </a:ext>
            </a:extLst>
          </p:cNvPr>
          <p:cNvPicPr>
            <a:picLocks noGrp="1" noChangeAspect="1"/>
          </p:cNvPicPr>
          <p:nvPr>
            <p:ph idx="1"/>
          </p:nvPr>
        </p:nvPicPr>
        <p:blipFill>
          <a:blip r:embed="rId2"/>
          <a:stretch>
            <a:fillRect/>
          </a:stretch>
        </p:blipFill>
        <p:spPr>
          <a:xfrm>
            <a:off x="2399827" y="2634712"/>
            <a:ext cx="7890467" cy="1999281"/>
          </a:xfrm>
        </p:spPr>
      </p:pic>
    </p:spTree>
    <p:extLst>
      <p:ext uri="{BB962C8B-B14F-4D97-AF65-F5344CB8AC3E}">
        <p14:creationId xmlns:p14="http://schemas.microsoft.com/office/powerpoint/2010/main" val="3172721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33F8E-A12F-4AC5-8736-C5E4D5B16683}"/>
              </a:ext>
            </a:extLst>
          </p:cNvPr>
          <p:cNvSpPr>
            <a:spLocks noGrp="1"/>
          </p:cNvSpPr>
          <p:nvPr>
            <p:ph type="title"/>
          </p:nvPr>
        </p:nvSpPr>
        <p:spPr/>
        <p:txBody>
          <a:bodyPr/>
          <a:lstStyle/>
          <a:p>
            <a:pPr algn="ctr"/>
            <a:r>
              <a:rPr lang="en-US" dirty="0">
                <a:solidFill>
                  <a:schemeClr val="accent4">
                    <a:lumMod val="60000"/>
                    <a:lumOff val="40000"/>
                  </a:schemeClr>
                </a:solidFill>
              </a:rPr>
              <a:t>Listing all the labels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3ABD7000-C16C-4FAE-AB35-567737C4EF1B}"/>
              </a:ext>
            </a:extLst>
          </p:cNvPr>
          <p:cNvPicPr>
            <a:picLocks noGrp="1" noChangeAspect="1"/>
          </p:cNvPicPr>
          <p:nvPr>
            <p:ph idx="1"/>
          </p:nvPr>
        </p:nvPicPr>
        <p:blipFill>
          <a:blip r:embed="rId2"/>
          <a:stretch>
            <a:fillRect/>
          </a:stretch>
        </p:blipFill>
        <p:spPr>
          <a:xfrm>
            <a:off x="3109912" y="3273287"/>
            <a:ext cx="5962650" cy="865325"/>
          </a:xfrm>
        </p:spPr>
      </p:pic>
    </p:spTree>
    <p:extLst>
      <p:ext uri="{BB962C8B-B14F-4D97-AF65-F5344CB8AC3E}">
        <p14:creationId xmlns:p14="http://schemas.microsoft.com/office/powerpoint/2010/main" val="1066035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B5E91-CFD7-4F22-A415-04684D49AAEF}"/>
              </a:ext>
            </a:extLst>
          </p:cNvPr>
          <p:cNvSpPr>
            <a:spLocks noGrp="1"/>
          </p:cNvSpPr>
          <p:nvPr>
            <p:ph type="title"/>
          </p:nvPr>
        </p:nvSpPr>
        <p:spPr/>
        <p:txBody>
          <a:bodyPr/>
          <a:lstStyle/>
          <a:p>
            <a:pPr algn="ctr"/>
            <a:r>
              <a:rPr lang="en-US" dirty="0">
                <a:solidFill>
                  <a:schemeClr val="accent4">
                    <a:lumMod val="60000"/>
                    <a:lumOff val="40000"/>
                  </a:schemeClr>
                </a:solidFill>
              </a:rPr>
              <a:t>INTRODUCTION</a:t>
            </a:r>
            <a:endParaRPr lang="en-IN" dirty="0">
              <a:solidFill>
                <a:schemeClr val="accent4">
                  <a:lumMod val="60000"/>
                  <a:lumOff val="40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a:t>The conversational  of social media is an issue that can lead people both to stop genuinely expressing themselves and to stop seeking others opinions out of fear of abuse and harassment. However, at the same time, this has resulted in the emergence of conflict and hate, making online environments uninviting for users.</a:t>
            </a:r>
          </a:p>
          <a:p>
            <a:r>
              <a:rPr lang="en-US" dirty="0"/>
              <a:t>There has been a remarkable increase in the cases of cyberbullying and trolls on various social media platforms</a:t>
            </a:r>
          </a:p>
          <a:p>
            <a:r>
              <a:rPr lang="en-US" dirty="0"/>
              <a:t>The goal of this project will be use to identify comments in text, which could be used to help deter users from posting potentially hurtful messages, craft more civil arguments when  engaging  in discourse with others, and to gauge the other users comments.</a:t>
            </a:r>
          </a:p>
          <a:p>
            <a:r>
              <a:rPr lang="en-US" dirty="0"/>
              <a:t>There has been a remarkable increase in the cases of cyberbullying and trolls on various social media platforms.</a:t>
            </a:r>
          </a:p>
          <a:p>
            <a:r>
              <a:rPr lang="en-US" dirty="0"/>
              <a:t>Online hate, described as abusive language, aggression, cyberbullying, hatefulness and many others has been identified as a major threat on online social media platforms.</a:t>
            </a:r>
          </a:p>
          <a:p>
            <a:r>
              <a:rPr lang="en-US" dirty="0"/>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964394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2CA97D-8250-4992-A98B-5F25878D8B72}"/>
              </a:ext>
            </a:extLst>
          </p:cNvPr>
          <p:cNvSpPr>
            <a:spLocks noGrp="1"/>
          </p:cNvSpPr>
          <p:nvPr>
            <p:ph type="title"/>
          </p:nvPr>
        </p:nvSpPr>
        <p:spPr>
          <a:xfrm>
            <a:off x="733587" y="1351771"/>
            <a:ext cx="10972800" cy="1143000"/>
          </a:xfrm>
        </p:spPr>
        <p:txBody>
          <a:bodyPr>
            <a:normAutofit fontScale="90000"/>
          </a:bodyPr>
          <a:lstStyle/>
          <a:p>
            <a:pPr algn="ctr"/>
            <a:r>
              <a:rPr lang="en-IN" sz="6000" dirty="0" smtClean="0"/>
              <a:t>Model </a:t>
            </a:r>
            <a:r>
              <a:rPr lang="en-IN" sz="6000" dirty="0"/>
              <a:t>Building</a:t>
            </a:r>
            <a:br>
              <a:rPr lang="en-IN" sz="6000" dirty="0"/>
            </a:br>
            <a:r>
              <a:rPr lang="en-US" dirty="0" smtClean="0">
                <a:solidFill>
                  <a:schemeClr val="accent4">
                    <a:lumMod val="60000"/>
                    <a:lumOff val="40000"/>
                  </a:schemeClr>
                </a:solidFill>
              </a:rPr>
              <a:t>Train </a:t>
            </a:r>
            <a:r>
              <a:rPr lang="en-US" dirty="0">
                <a:solidFill>
                  <a:schemeClr val="accent4">
                    <a:lumMod val="60000"/>
                    <a:lumOff val="40000"/>
                  </a:schemeClr>
                </a:solidFill>
              </a:rPr>
              <a:t>test split</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B32E1DEE-754F-4495-B18B-F3ABEB37E7F9}"/>
              </a:ext>
            </a:extLst>
          </p:cNvPr>
          <p:cNvPicPr>
            <a:picLocks noGrp="1" noChangeAspect="1"/>
          </p:cNvPicPr>
          <p:nvPr>
            <p:ph idx="1"/>
          </p:nvPr>
        </p:nvPicPr>
        <p:blipFill>
          <a:blip r:embed="rId2"/>
          <a:stretch>
            <a:fillRect/>
          </a:stretch>
        </p:blipFill>
        <p:spPr>
          <a:xfrm>
            <a:off x="1735811" y="3154018"/>
            <a:ext cx="8772040" cy="751556"/>
          </a:xfrm>
        </p:spPr>
      </p:pic>
    </p:spTree>
    <p:extLst>
      <p:ext uri="{BB962C8B-B14F-4D97-AF65-F5344CB8AC3E}">
        <p14:creationId xmlns:p14="http://schemas.microsoft.com/office/powerpoint/2010/main" val="439687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6999B2-E4BA-4978-8079-F44C5423E442}"/>
              </a:ext>
            </a:extLst>
          </p:cNvPr>
          <p:cNvSpPr>
            <a:spLocks noGrp="1"/>
          </p:cNvSpPr>
          <p:nvPr>
            <p:ph type="title"/>
          </p:nvPr>
        </p:nvSpPr>
        <p:spPr/>
        <p:txBody>
          <a:bodyPr/>
          <a:lstStyle/>
          <a:p>
            <a:pPr algn="ctr"/>
            <a:r>
              <a:rPr lang="en-US" dirty="0">
                <a:solidFill>
                  <a:schemeClr val="accent4">
                    <a:lumMod val="60000"/>
                    <a:lumOff val="40000"/>
                  </a:schemeClr>
                </a:solidFill>
              </a:rPr>
              <a:t>Checking the shape</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90BABB00-EE00-4FDC-AB91-6D5D7FB6BE0F}"/>
              </a:ext>
            </a:extLst>
          </p:cNvPr>
          <p:cNvPicPr>
            <a:picLocks noGrp="1" noChangeAspect="1"/>
          </p:cNvPicPr>
          <p:nvPr>
            <p:ph idx="1"/>
          </p:nvPr>
        </p:nvPicPr>
        <p:blipFill>
          <a:blip r:embed="rId2"/>
          <a:stretch>
            <a:fillRect/>
          </a:stretch>
        </p:blipFill>
        <p:spPr>
          <a:xfrm>
            <a:off x="4746759" y="2146852"/>
            <a:ext cx="3016320" cy="1138789"/>
          </a:xfrm>
        </p:spPr>
      </p:pic>
    </p:spTree>
    <p:extLst>
      <p:ext uri="{BB962C8B-B14F-4D97-AF65-F5344CB8AC3E}">
        <p14:creationId xmlns:p14="http://schemas.microsoft.com/office/powerpoint/2010/main" val="2345667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D06D25-1F54-4268-AF0B-CE2144B02E43}"/>
              </a:ext>
            </a:extLst>
          </p:cNvPr>
          <p:cNvSpPr>
            <a:spLocks noGrp="1"/>
          </p:cNvSpPr>
          <p:nvPr>
            <p:ph idx="1"/>
          </p:nvPr>
        </p:nvSpPr>
        <p:spPr>
          <a:xfrm>
            <a:off x="563105" y="2700581"/>
            <a:ext cx="10972800" cy="4525963"/>
          </a:xfrm>
        </p:spPr>
        <p:txBody>
          <a:bodyPr>
            <a:normAutofit/>
          </a:bodyPr>
          <a:lstStyle/>
          <a:p>
            <a:pPr marL="0" indent="0" algn="ctr">
              <a:buNone/>
            </a:pPr>
            <a:r>
              <a:rPr lang="en-US" sz="9600" dirty="0">
                <a:solidFill>
                  <a:schemeClr val="accent4"/>
                </a:solidFill>
              </a:rPr>
              <a:t>Machine Learning</a:t>
            </a:r>
            <a:endParaRPr lang="en-IN" sz="9600" dirty="0">
              <a:solidFill>
                <a:schemeClr val="accent4"/>
              </a:solidFill>
            </a:endParaRPr>
          </a:p>
        </p:txBody>
      </p:sp>
    </p:spTree>
    <p:extLst>
      <p:ext uri="{BB962C8B-B14F-4D97-AF65-F5344CB8AC3E}">
        <p14:creationId xmlns:p14="http://schemas.microsoft.com/office/powerpoint/2010/main" val="2956457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Splitting the Data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022" y="2309247"/>
            <a:ext cx="9445445" cy="1852048"/>
          </a:xfrm>
        </p:spPr>
      </p:pic>
    </p:spTree>
    <p:extLst>
      <p:ext uri="{BB962C8B-B14F-4D97-AF65-F5344CB8AC3E}">
        <p14:creationId xmlns:p14="http://schemas.microsoft.com/office/powerpoint/2010/main" val="3713670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1F86B3-1A31-4C92-ADB7-64D0B7A286D6}"/>
              </a:ext>
            </a:extLst>
          </p:cNvPr>
          <p:cNvSpPr>
            <a:spLocks noGrp="1"/>
          </p:cNvSpPr>
          <p:nvPr>
            <p:ph type="title"/>
          </p:nvPr>
        </p:nvSpPr>
        <p:spPr/>
        <p:txBody>
          <a:bodyPr/>
          <a:lstStyle/>
          <a:p>
            <a:pPr algn="ctr"/>
            <a:r>
              <a:rPr lang="en-IN" dirty="0">
                <a:solidFill>
                  <a:schemeClr val="accent4">
                    <a:lumMod val="60000"/>
                    <a:lumOff val="40000"/>
                  </a:schemeClr>
                </a:solidFill>
                <a:effectLst/>
              </a:rPr>
              <a:t>Multinomial Naive Bayes</a:t>
            </a:r>
            <a:endParaRPr lang="en-IN" dirty="0">
              <a:solidFill>
                <a:schemeClr val="accent4">
                  <a:lumMod val="60000"/>
                  <a:lumOff val="40000"/>
                </a:schemeClr>
              </a:solidFill>
            </a:endParaRPr>
          </a:p>
        </p:txBody>
      </p:sp>
      <p:pic>
        <p:nvPicPr>
          <p:cNvPr id="7" name="Content Placeholder 6">
            <a:extLst>
              <a:ext uri="{FF2B5EF4-FFF2-40B4-BE49-F238E27FC236}">
                <a16:creationId xmlns:a16="http://schemas.microsoft.com/office/drawing/2014/main" xmlns="" id="{E5440CA9-C1BD-40FE-93A0-559225299D13}"/>
              </a:ext>
            </a:extLst>
          </p:cNvPr>
          <p:cNvPicPr>
            <a:picLocks noGrp="1" noChangeAspect="1"/>
          </p:cNvPicPr>
          <p:nvPr>
            <p:ph idx="1"/>
          </p:nvPr>
        </p:nvPicPr>
        <p:blipFill>
          <a:blip r:embed="rId2"/>
          <a:stretch>
            <a:fillRect/>
          </a:stretch>
        </p:blipFill>
        <p:spPr>
          <a:xfrm>
            <a:off x="2469959" y="4072687"/>
            <a:ext cx="7480118" cy="2466603"/>
          </a:xfrm>
        </p:spPr>
      </p:pic>
      <p:pic>
        <p:nvPicPr>
          <p:cNvPr id="12290" name="Picture 2" descr="F:\DATA TRAINED\FLIP ROBO TECH\10th Assignments\jpeg\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5262" y="1474678"/>
            <a:ext cx="5178291" cy="240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798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29528-AFF6-442C-A441-B9BF90DE7D11}"/>
              </a:ext>
            </a:extLst>
          </p:cNvPr>
          <p:cNvSpPr>
            <a:spLocks noGrp="1"/>
          </p:cNvSpPr>
          <p:nvPr>
            <p:ph type="title"/>
          </p:nvPr>
        </p:nvSpPr>
        <p:spPr/>
        <p:txBody>
          <a:bodyPr/>
          <a:lstStyle/>
          <a:p>
            <a:pPr algn="ctr"/>
            <a:r>
              <a:rPr lang="en-IN" dirty="0">
                <a:solidFill>
                  <a:schemeClr val="accent4">
                    <a:lumMod val="60000"/>
                    <a:lumOff val="40000"/>
                  </a:schemeClr>
                </a:solidFill>
                <a:effectLst/>
              </a:rPr>
              <a:t>Linear Support Vector Classifier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08EF9095-6944-40BE-84B7-13918B21E4B8}"/>
              </a:ext>
            </a:extLst>
          </p:cNvPr>
          <p:cNvPicPr>
            <a:picLocks noGrp="1" noChangeAspect="1"/>
          </p:cNvPicPr>
          <p:nvPr>
            <p:ph idx="1"/>
          </p:nvPr>
        </p:nvPicPr>
        <p:blipFill>
          <a:blip r:embed="rId2"/>
          <a:stretch>
            <a:fillRect/>
          </a:stretch>
        </p:blipFill>
        <p:spPr>
          <a:xfrm>
            <a:off x="940280" y="1583626"/>
            <a:ext cx="10474221" cy="4220490"/>
          </a:xfrm>
        </p:spPr>
      </p:pic>
    </p:spTree>
    <p:extLst>
      <p:ext uri="{BB962C8B-B14F-4D97-AF65-F5344CB8AC3E}">
        <p14:creationId xmlns:p14="http://schemas.microsoft.com/office/powerpoint/2010/main" val="23470014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B6CB0-1F38-4B4B-B35B-F16501372EE9}"/>
              </a:ext>
            </a:extLst>
          </p:cNvPr>
          <p:cNvSpPr>
            <a:spLocks noGrp="1"/>
          </p:cNvSpPr>
          <p:nvPr>
            <p:ph type="title"/>
          </p:nvPr>
        </p:nvSpPr>
        <p:spPr/>
        <p:txBody>
          <a:bodyPr/>
          <a:lstStyle/>
          <a:p>
            <a:pPr algn="ctr"/>
            <a:r>
              <a:rPr lang="en-IN" dirty="0">
                <a:solidFill>
                  <a:schemeClr val="accent4">
                    <a:lumMod val="60000"/>
                    <a:lumOff val="40000"/>
                  </a:schemeClr>
                </a:solidFill>
                <a:effectLst/>
              </a:rPr>
              <a:t>Logistic Regression</a:t>
            </a:r>
            <a:endParaRPr lang="en-IN" dirty="0">
              <a:solidFill>
                <a:schemeClr val="accent4">
                  <a:lumMod val="60000"/>
                  <a:lumOff val="40000"/>
                </a:schemeClr>
              </a:solidFill>
            </a:endParaRPr>
          </a:p>
        </p:txBody>
      </p:sp>
      <p:pic>
        <p:nvPicPr>
          <p:cNvPr id="7" name="Content Placeholder 6">
            <a:extLst>
              <a:ext uri="{FF2B5EF4-FFF2-40B4-BE49-F238E27FC236}">
                <a16:creationId xmlns:a16="http://schemas.microsoft.com/office/drawing/2014/main" xmlns="" id="{E620C7D2-DCD4-4D5C-8C00-6A1FE8D7B177}"/>
              </a:ext>
            </a:extLst>
          </p:cNvPr>
          <p:cNvPicPr>
            <a:picLocks noGrp="1" noChangeAspect="1"/>
          </p:cNvPicPr>
          <p:nvPr>
            <p:ph idx="1"/>
          </p:nvPr>
        </p:nvPicPr>
        <p:blipFill>
          <a:blip r:embed="rId2"/>
          <a:stretch>
            <a:fillRect/>
          </a:stretch>
        </p:blipFill>
        <p:spPr>
          <a:xfrm>
            <a:off x="1276790" y="1746537"/>
            <a:ext cx="9579774" cy="4104073"/>
          </a:xfrm>
        </p:spPr>
      </p:pic>
    </p:spTree>
    <p:extLst>
      <p:ext uri="{BB962C8B-B14F-4D97-AF65-F5344CB8AC3E}">
        <p14:creationId xmlns:p14="http://schemas.microsoft.com/office/powerpoint/2010/main" val="957337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C56F450-2B32-459A-8347-E5AE5726CE88}"/>
              </a:ext>
            </a:extLst>
          </p:cNvPr>
          <p:cNvSpPr>
            <a:spLocks noGrp="1"/>
          </p:cNvSpPr>
          <p:nvPr>
            <p:ph type="title"/>
          </p:nvPr>
        </p:nvSpPr>
        <p:spPr/>
        <p:txBody>
          <a:bodyPr/>
          <a:lstStyle/>
          <a:p>
            <a:pPr algn="ctr"/>
            <a:r>
              <a:rPr lang="en-US" dirty="0">
                <a:solidFill>
                  <a:schemeClr val="accent4">
                    <a:lumMod val="60000"/>
                    <a:lumOff val="40000"/>
                  </a:schemeClr>
                </a:solidFill>
              </a:rPr>
              <a:t>Aggregate accuracy</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10228194-EA90-42A7-B572-515A82495567}"/>
              </a:ext>
            </a:extLst>
          </p:cNvPr>
          <p:cNvPicPr>
            <a:picLocks noGrp="1" noChangeAspect="1"/>
          </p:cNvPicPr>
          <p:nvPr>
            <p:ph idx="1"/>
          </p:nvPr>
        </p:nvPicPr>
        <p:blipFill>
          <a:blip r:embed="rId2"/>
          <a:stretch>
            <a:fillRect/>
          </a:stretch>
        </p:blipFill>
        <p:spPr>
          <a:xfrm>
            <a:off x="806277" y="2309247"/>
            <a:ext cx="10537531" cy="2998921"/>
          </a:xfrm>
        </p:spPr>
      </p:pic>
    </p:spTree>
    <p:extLst>
      <p:ext uri="{BB962C8B-B14F-4D97-AF65-F5344CB8AC3E}">
        <p14:creationId xmlns:p14="http://schemas.microsoft.com/office/powerpoint/2010/main" val="98994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Saving the Best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688" y="2231756"/>
            <a:ext cx="10024912" cy="3153905"/>
          </a:xfrm>
        </p:spPr>
      </p:pic>
    </p:spTree>
    <p:extLst>
      <p:ext uri="{BB962C8B-B14F-4D97-AF65-F5344CB8AC3E}">
        <p14:creationId xmlns:p14="http://schemas.microsoft.com/office/powerpoint/2010/main" val="12943557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DA611C-EE0C-4622-964B-D0CF8143DBFE}"/>
              </a:ext>
            </a:extLst>
          </p:cNvPr>
          <p:cNvSpPr>
            <a:spLocks noGrp="1"/>
          </p:cNvSpPr>
          <p:nvPr>
            <p:ph type="title"/>
          </p:nvPr>
        </p:nvSpPr>
        <p:spPr/>
        <p:txBody>
          <a:bodyPr/>
          <a:lstStyle/>
          <a:p>
            <a:pPr algn="ctr"/>
            <a:r>
              <a:rPr lang="en-US" sz="3600" dirty="0">
                <a:solidFill>
                  <a:schemeClr val="accent4">
                    <a:lumMod val="60000"/>
                    <a:lumOff val="40000"/>
                  </a:schemeClr>
                </a:solidFill>
                <a:latin typeface="Algerian" panose="04020705040A02060702" pitchFamily="82" charset="0"/>
                <a:cs typeface="Times New Roman" panose="02020603050405020304" pitchFamily="18" charset="0"/>
              </a:rPr>
              <a:t>Interpretation of the Results</a:t>
            </a:r>
            <a:endParaRPr lang="en-IN"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xmlns="" id="{6E13C8F0-8581-4FDB-9E5E-820856383849}"/>
              </a:ext>
            </a:extLst>
          </p:cNvPr>
          <p:cNvSpPr>
            <a:spLocks noGrp="1"/>
          </p:cNvSpPr>
          <p:nvPr>
            <p:ph idx="1"/>
          </p:nvPr>
        </p:nvSpPr>
        <p:spPr/>
        <p:txBody>
          <a:bodyPr/>
          <a:lstStyle/>
          <a:p>
            <a:r>
              <a:rPr lang="en-US" dirty="0"/>
              <a:t>I have used visualization tool such as count Plot to understand the data in a better way.</a:t>
            </a:r>
          </a:p>
          <a:p>
            <a:r>
              <a:rPr lang="en-IN" dirty="0">
                <a:ea typeface="Calibri" panose="020F0502020204030204" pitchFamily="34" charset="0"/>
                <a:cs typeface="Times New Roman" panose="02020603050405020304" pitchFamily="18" charset="0"/>
              </a:rPr>
              <a:t>I used describe method for five-point summary analysis and also found the number of rows and columns in dataset.</a:t>
            </a:r>
          </a:p>
          <a:p>
            <a:r>
              <a:rPr lang="en-IN" dirty="0">
                <a:ea typeface="Calibri" panose="020F0502020204030204" pitchFamily="34" charset="0"/>
                <a:cs typeface="Times New Roman" panose="02020603050405020304" pitchFamily="18" charset="0"/>
              </a:rPr>
              <a:t>I have done the model building with 3 algorithms and the best model is Linear Support Vector Classifier with an accuracy score of 98.21%</a:t>
            </a:r>
            <a:endParaRPr lang="en-US" dirty="0"/>
          </a:p>
          <a:p>
            <a:endParaRPr lang="en-IN" dirty="0"/>
          </a:p>
        </p:txBody>
      </p:sp>
    </p:spTree>
    <p:extLst>
      <p:ext uri="{BB962C8B-B14F-4D97-AF65-F5344CB8AC3E}">
        <p14:creationId xmlns:p14="http://schemas.microsoft.com/office/powerpoint/2010/main" val="4189071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657CE-A893-4641-B312-6D5F97775DEE}"/>
              </a:ext>
            </a:extLst>
          </p:cNvPr>
          <p:cNvSpPr>
            <a:spLocks noGrp="1"/>
          </p:cNvSpPr>
          <p:nvPr>
            <p:ph type="title"/>
          </p:nvPr>
        </p:nvSpPr>
        <p:spPr/>
        <p:txBody>
          <a:bodyPr/>
          <a:lstStyle/>
          <a:p>
            <a:pPr algn="ctr"/>
            <a:r>
              <a:rPr lang="en-US" dirty="0" smtClean="0">
                <a:solidFill>
                  <a:schemeClr val="accent4">
                    <a:lumMod val="60000"/>
                    <a:lumOff val="40000"/>
                  </a:schemeClr>
                </a:solidFill>
              </a:rPr>
              <a:t>Libraries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80BE7DB9-4D19-4CB3-8238-29938B69C112}"/>
              </a:ext>
            </a:extLst>
          </p:cNvPr>
          <p:cNvPicPr>
            <a:picLocks noGrp="1" noChangeAspect="1"/>
          </p:cNvPicPr>
          <p:nvPr>
            <p:ph idx="1"/>
          </p:nvPr>
        </p:nvPicPr>
        <p:blipFill>
          <a:blip r:embed="rId2"/>
          <a:stretch>
            <a:fillRect/>
          </a:stretch>
        </p:blipFill>
        <p:spPr>
          <a:xfrm>
            <a:off x="1352550" y="2034381"/>
            <a:ext cx="9486900" cy="3657600"/>
          </a:xfrm>
        </p:spPr>
      </p:pic>
    </p:spTree>
    <p:extLst>
      <p:ext uri="{BB962C8B-B14F-4D97-AF65-F5344CB8AC3E}">
        <p14:creationId xmlns:p14="http://schemas.microsoft.com/office/powerpoint/2010/main" val="743252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14370-274B-457E-AB84-3752473E82FF}"/>
              </a:ext>
            </a:extLst>
          </p:cNvPr>
          <p:cNvSpPr>
            <a:spLocks noGrp="1"/>
          </p:cNvSpPr>
          <p:nvPr>
            <p:ph type="title"/>
          </p:nvPr>
        </p:nvSpPr>
        <p:spPr/>
        <p:txBody>
          <a:bodyPr/>
          <a:lstStyle/>
          <a:p>
            <a:pPr algn="ctr"/>
            <a:r>
              <a:rPr lang="en-US" sz="3600" dirty="0">
                <a:solidFill>
                  <a:schemeClr val="accent4">
                    <a:lumMod val="60000"/>
                    <a:lumOff val="40000"/>
                  </a:schemeClr>
                </a:solidFill>
                <a:latin typeface="Algerian" panose="04020705040A02060702" pitchFamily="82" charset="0"/>
                <a:cs typeface="Times New Roman" panose="02020603050405020304" pitchFamily="18" charset="0"/>
              </a:rPr>
              <a:t>CONCLUSIONS</a:t>
            </a:r>
            <a:endParaRPr lang="en-IN"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xmlns="" id="{34530898-7EF8-4C3A-84EF-DB9B10E604AE}"/>
              </a:ext>
            </a:extLst>
          </p:cNvPr>
          <p:cNvSpPr>
            <a:spLocks noGrp="1"/>
          </p:cNvSpPr>
          <p:nvPr>
            <p:ph idx="1"/>
          </p:nvPr>
        </p:nvSpPr>
        <p:spPr>
          <a:xfrm>
            <a:off x="913795" y="1921790"/>
            <a:ext cx="10802924" cy="4059285"/>
          </a:xfrm>
        </p:spPr>
        <p:txBody>
          <a:bodyPr>
            <a:normAutofit/>
          </a:bodyPr>
          <a:lstStyle/>
          <a:p>
            <a:r>
              <a:rPr lang="en-US" sz="1400" dirty="0"/>
              <a:t>I have managed out how to prepare a model that gives users for a novel best approach at future lodging value predictions.</a:t>
            </a:r>
          </a:p>
          <a:p>
            <a:r>
              <a:rPr lang="en-US" sz="1400" dirty="0"/>
              <a:t>I have train dataset from which I had to extract information.</a:t>
            </a:r>
          </a:p>
          <a:p>
            <a:r>
              <a:rPr lang="en-US" sz="1400" dirty="0"/>
              <a:t>I had used pandas library to read the Dataset which provide me to explore &amp; visualize the Data properly based on Rows &amp; Columns.</a:t>
            </a:r>
          </a:p>
          <a:p>
            <a:r>
              <a:rPr lang="en-US" sz="1400" dirty="0"/>
              <a:t>I did exploratory data analysis on main data frame and tried to see all visualizations.</a:t>
            </a:r>
          </a:p>
          <a:p>
            <a:r>
              <a:rPr lang="en-US" sz="1400" dirty="0"/>
              <a:t>Based on visualization knowledge, I use various EDA TECHNIQUES to plot the count plot.</a:t>
            </a:r>
          </a:p>
          <a:p>
            <a:r>
              <a:rPr lang="en-US" sz="1400" dirty="0"/>
              <a:t>After from all these I split the Features &amp; Labels into 2 parts.</a:t>
            </a:r>
          </a:p>
          <a:p>
            <a:r>
              <a:rPr lang="en-US" sz="1400" dirty="0"/>
              <a:t>On this data, I have applied our machine learning classification models such as Logistic regression, </a:t>
            </a:r>
            <a:r>
              <a:rPr lang="en-IN" sz="1400" dirty="0">
                <a:effectLst/>
              </a:rPr>
              <a:t>Linear Support Vector Classifier</a:t>
            </a:r>
            <a:r>
              <a:rPr lang="en-US" sz="1400" dirty="0">
                <a:effectLst/>
              </a:rPr>
              <a:t> and </a:t>
            </a:r>
            <a:r>
              <a:rPr lang="en-IN" sz="1400" dirty="0">
                <a:effectLst/>
              </a:rPr>
              <a:t>Multinomial Naive Bayes </a:t>
            </a:r>
            <a:r>
              <a:rPr lang="en-US" sz="1400" dirty="0"/>
              <a:t>train dataset.</a:t>
            </a:r>
          </a:p>
          <a:p>
            <a:r>
              <a:rPr lang="en-US" sz="1400" dirty="0"/>
              <a:t>After which I found </a:t>
            </a:r>
            <a:r>
              <a:rPr lang="en-IN" sz="1400" dirty="0">
                <a:effectLst/>
              </a:rPr>
              <a:t>Linear Support Vector Classifier</a:t>
            </a:r>
            <a:r>
              <a:rPr lang="en-US" sz="1400" dirty="0"/>
              <a:t> has the High accuracy score(98.21%) and best among all the regressor models.</a:t>
            </a:r>
          </a:p>
          <a:p>
            <a:endParaRPr lang="en-US" sz="1400" dirty="0"/>
          </a:p>
          <a:p>
            <a:endParaRPr lang="en-US" sz="1400" dirty="0"/>
          </a:p>
          <a:p>
            <a:endParaRPr lang="en-IN" dirty="0"/>
          </a:p>
        </p:txBody>
      </p:sp>
    </p:spTree>
    <p:extLst>
      <p:ext uri="{BB962C8B-B14F-4D97-AF65-F5344CB8AC3E}">
        <p14:creationId xmlns:p14="http://schemas.microsoft.com/office/powerpoint/2010/main" val="2886020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331D2-91F5-4A04-81EF-600073EDF2D9}"/>
              </a:ext>
            </a:extLst>
          </p:cNvPr>
          <p:cNvSpPr>
            <a:spLocks noGrp="1"/>
          </p:cNvSpPr>
          <p:nvPr>
            <p:ph type="title"/>
          </p:nvPr>
        </p:nvSpPr>
        <p:spPr/>
        <p:txBody>
          <a:bodyPr/>
          <a:lstStyle/>
          <a:p>
            <a:pPr algn="ctr"/>
            <a:r>
              <a:rPr lang="en-US" dirty="0" smtClean="0">
                <a:solidFill>
                  <a:schemeClr val="accent4">
                    <a:lumMod val="60000"/>
                    <a:lumOff val="40000"/>
                  </a:schemeClr>
                </a:solidFill>
              </a:rPr>
              <a:t>Loading the Dataset</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xmlns="" id="{F86E1A37-9F58-434A-BB06-9CA30C14467A}"/>
              </a:ext>
            </a:extLst>
          </p:cNvPr>
          <p:cNvPicPr>
            <a:picLocks noGrp="1" noChangeAspect="1"/>
          </p:cNvPicPr>
          <p:nvPr>
            <p:ph idx="1"/>
          </p:nvPr>
        </p:nvPicPr>
        <p:blipFill>
          <a:blip r:embed="rId2"/>
          <a:stretch>
            <a:fillRect/>
          </a:stretch>
        </p:blipFill>
        <p:spPr>
          <a:xfrm>
            <a:off x="2266950" y="2734469"/>
            <a:ext cx="7658100" cy="2257425"/>
          </a:xfrm>
        </p:spPr>
      </p:pic>
    </p:spTree>
    <p:extLst>
      <p:ext uri="{BB962C8B-B14F-4D97-AF65-F5344CB8AC3E}">
        <p14:creationId xmlns:p14="http://schemas.microsoft.com/office/powerpoint/2010/main" val="2951453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Shape of the Dataset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9817" y="2306082"/>
            <a:ext cx="4029560" cy="2322120"/>
          </a:xfrm>
        </p:spPr>
      </p:pic>
    </p:spTree>
    <p:extLst>
      <p:ext uri="{BB962C8B-B14F-4D97-AF65-F5344CB8AC3E}">
        <p14:creationId xmlns:p14="http://schemas.microsoft.com/office/powerpoint/2010/main" val="2110244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EDA – Exploratory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002" y="2084522"/>
            <a:ext cx="5289547" cy="4243106"/>
          </a:xfrm>
        </p:spPr>
      </p:pic>
      <p:sp>
        <p:nvSpPr>
          <p:cNvPr id="6" name="Rectangle 5"/>
          <p:cNvSpPr/>
          <p:nvPr/>
        </p:nvSpPr>
        <p:spPr>
          <a:xfrm>
            <a:off x="4703735" y="1490461"/>
            <a:ext cx="3122907" cy="369332"/>
          </a:xfrm>
          <a:prstGeom prst="rect">
            <a:avLst/>
          </a:prstGeom>
        </p:spPr>
        <p:txBody>
          <a:bodyPr wrap="square">
            <a:spAutoFit/>
          </a:bodyPr>
          <a:lstStyle/>
          <a:p>
            <a:r>
              <a:rPr lang="en-IN" dirty="0"/>
              <a:t>Checking columns </a:t>
            </a:r>
            <a:r>
              <a:rPr lang="en-IN" dirty="0" smtClean="0"/>
              <a:t>count</a:t>
            </a:r>
            <a:endParaRPr lang="en-IN" dirty="0"/>
          </a:p>
        </p:txBody>
      </p:sp>
    </p:spTree>
    <p:extLst>
      <p:ext uri="{BB962C8B-B14F-4D97-AF65-F5344CB8AC3E}">
        <p14:creationId xmlns:p14="http://schemas.microsoft.com/office/powerpoint/2010/main" val="2116756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5042" y="1172445"/>
            <a:ext cx="4205991" cy="1392524"/>
          </a:xfrm>
        </p:spPr>
      </p:pic>
      <p:pic>
        <p:nvPicPr>
          <p:cNvPr id="2050" name="Picture 2" descr="F:\DATA TRAINED\FLIP ROBO TECH\10th Assignments\jpeg\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450" y="2692613"/>
            <a:ext cx="4301344" cy="33621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64747" y="702612"/>
            <a:ext cx="5183535" cy="369332"/>
          </a:xfrm>
          <a:prstGeom prst="rect">
            <a:avLst/>
          </a:prstGeom>
        </p:spPr>
        <p:txBody>
          <a:bodyPr wrap="none">
            <a:spAutoFit/>
          </a:bodyPr>
          <a:lstStyle/>
          <a:p>
            <a:r>
              <a:rPr lang="en-IN" dirty="0"/>
              <a:t>CHECKING CONTINOUS &amp; CATEGORICAL COLUMNS</a:t>
            </a:r>
          </a:p>
        </p:txBody>
      </p:sp>
    </p:spTree>
    <p:extLst>
      <p:ext uri="{BB962C8B-B14F-4D97-AF65-F5344CB8AC3E}">
        <p14:creationId xmlns:p14="http://schemas.microsoft.com/office/powerpoint/2010/main" val="1158898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DATA TRAINED\FLIP ROBO TECH\10th Assignments\jpeg\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568" y="1500338"/>
            <a:ext cx="9066509" cy="37840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73477" y="1012641"/>
            <a:ext cx="6439545" cy="369332"/>
          </a:xfrm>
          <a:prstGeom prst="rect">
            <a:avLst/>
          </a:prstGeom>
        </p:spPr>
        <p:txBody>
          <a:bodyPr wrap="square">
            <a:spAutoFit/>
          </a:bodyPr>
          <a:lstStyle/>
          <a:p>
            <a:r>
              <a:rPr lang="en-IN" dirty="0"/>
              <a:t>DESCRIBE THE DATASET</a:t>
            </a:r>
          </a:p>
        </p:txBody>
      </p:sp>
    </p:spTree>
    <p:extLst>
      <p:ext uri="{BB962C8B-B14F-4D97-AF65-F5344CB8AC3E}">
        <p14:creationId xmlns:p14="http://schemas.microsoft.com/office/powerpoint/2010/main" val="1861040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355</TotalTime>
  <Words>667</Words>
  <Application>Microsoft Office PowerPoint</Application>
  <PresentationFormat>Custom</PresentationFormat>
  <Paragraphs>69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Thatch</vt:lpstr>
      <vt:lpstr>MALIGNANT COMMENTS CLASSIFICATION </vt:lpstr>
      <vt:lpstr>PowerPoint Presentation</vt:lpstr>
      <vt:lpstr>INTRODUCTION</vt:lpstr>
      <vt:lpstr>Libraries</vt:lpstr>
      <vt:lpstr>Loading the Dataset</vt:lpstr>
      <vt:lpstr>Shape of the Dataset</vt:lpstr>
      <vt:lpstr>EDA – Exploratory Data Analysis</vt:lpstr>
      <vt:lpstr>PowerPoint Presentation</vt:lpstr>
      <vt:lpstr>PowerPoint Presentation</vt:lpstr>
      <vt:lpstr>Data Visualizations</vt:lpstr>
      <vt:lpstr>Malignant</vt:lpstr>
      <vt:lpstr>PowerPoint Presentation</vt:lpstr>
      <vt:lpstr>Highly_malignant</vt:lpstr>
      <vt:lpstr>rude</vt:lpstr>
      <vt:lpstr>threat</vt:lpstr>
      <vt:lpstr>abuse</vt:lpstr>
      <vt:lpstr>loathe</vt:lpstr>
      <vt:lpstr>Correlation</vt:lpstr>
      <vt:lpstr>HeatMap</vt:lpstr>
      <vt:lpstr>COMMENTS</vt:lpstr>
      <vt:lpstr>nltk</vt:lpstr>
      <vt:lpstr>STOPWARDS</vt:lpstr>
      <vt:lpstr>PRINTING ALL THE STOPWARDS</vt:lpstr>
      <vt:lpstr>IMPORTING WORD NET LEMMATIZER</vt:lpstr>
      <vt:lpstr>IMPORTING PORTER STEMER</vt:lpstr>
      <vt:lpstr>Importing Regular expressions</vt:lpstr>
      <vt:lpstr>Using poster stemmer &amp; word net lemmatizer</vt:lpstr>
      <vt:lpstr>Count vectorizer</vt:lpstr>
      <vt:lpstr>Listing all the labels</vt:lpstr>
      <vt:lpstr>Model Building Train test split</vt:lpstr>
      <vt:lpstr>Checking the shape</vt:lpstr>
      <vt:lpstr>PowerPoint Presentation</vt:lpstr>
      <vt:lpstr>Splitting the Data </vt:lpstr>
      <vt:lpstr>Multinomial Naive Bayes</vt:lpstr>
      <vt:lpstr>Linear Support Vector Classifier</vt:lpstr>
      <vt:lpstr>Logistic Regression</vt:lpstr>
      <vt:lpstr>Aggregate accuracy</vt:lpstr>
      <vt:lpstr>Saving the Best Model</vt:lpstr>
      <vt:lpstr>Interpretation of the Results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Krishna Prasad</dc:creator>
  <cp:lastModifiedBy>Sunil Gupta</cp:lastModifiedBy>
  <cp:revision>101</cp:revision>
  <dcterms:created xsi:type="dcterms:W3CDTF">2021-10-15T17:06:24Z</dcterms:created>
  <dcterms:modified xsi:type="dcterms:W3CDTF">2021-10-19T15:49:28Z</dcterms:modified>
</cp:coreProperties>
</file>