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%20Profile\Desktop\PROPERTY_RENTAL_ANALYSIS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[PROPERTY_RENTAL_ANALYSIS01.xlsx]rating - room type!PivotTable1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Ratings - Room Wise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'rating - room type'!$F$3:$F$4</c:f>
              <c:strCache>
                <c:ptCount val="1"/>
                <c:pt idx="0">
                  <c:v>austin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'rating - room type'!$E$5:$E$9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'rating - room type'!$F$5:$F$9</c:f>
              <c:numCache>
                <c:formatCode>General</c:formatCode>
                <c:ptCount val="4"/>
                <c:pt idx="0">
                  <c:v>4.8257570773897296</c:v>
                </c:pt>
                <c:pt idx="1">
                  <c:v>4.9142857142857101</c:v>
                </c:pt>
                <c:pt idx="2">
                  <c:v>4.8113950000532899</c:v>
                </c:pt>
                <c:pt idx="3">
                  <c:v>4.6091746106980302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2-4F72-8F1B-B5DFF9B6091A}"/>
            </c:ext>
          </c:extLst>
        </c:ser>
        <c:ser>
          <c:idx val="1"/>
          <c:order val="1"/>
          <c:tx>
            <c:strRef>
              <c:f>'rating - room type'!$G$3:$G$4</c:f>
              <c:strCache>
                <c:ptCount val="1"/>
                <c:pt idx="0">
                  <c:v>dallas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'rating - room type'!$E$5:$E$9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'rating - room type'!$G$5:$G$9</c:f>
              <c:numCache>
                <c:formatCode>General</c:formatCode>
                <c:ptCount val="4"/>
                <c:pt idx="0">
                  <c:v>4.7454597077983998</c:v>
                </c:pt>
                <c:pt idx="1">
                  <c:v>4.5147619020371197</c:v>
                </c:pt>
                <c:pt idx="2">
                  <c:v>4.8107397888117598</c:v>
                </c:pt>
                <c:pt idx="3">
                  <c:v>4.6285300212864096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E2-4F72-8F1B-B5DFF9B60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9902544"/>
        <c:axId val="509898800"/>
      </c:barChart>
      <c:catAx>
        <c:axId val="509902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898800"/>
        <c:crosses val="autoZero"/>
        <c:auto val="1"/>
        <c:lblAlgn val="ctr"/>
        <c:lblOffset val="100"/>
        <c:noMultiLvlLbl val="0"/>
      </c:catAx>
      <c:valAx>
        <c:axId val="50989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0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[PROPERTY_RENTAL_ANALYSIS01.xlsx]query h!PivotTable6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Accomodation</a:t>
            </a:r>
            <a:r>
              <a:rPr lang="en-US" baseline="0"/>
              <a:t> Available per property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h'!$H$25</c:f>
              <c:strCache>
                <c:ptCount val="1"/>
                <c:pt idx="0">
                  <c:v>Sum of Avg_accomodates_austin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'query h'!$G$26:$G$36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h'!$H$26:$H$36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4-4B99-B934-2628D1B72DA7}"/>
            </c:ext>
          </c:extLst>
        </c:ser>
        <c:ser>
          <c:idx val="1"/>
          <c:order val="1"/>
          <c:tx>
            <c:strRef>
              <c:f>'query h'!$I$25</c:f>
              <c:strCache>
                <c:ptCount val="1"/>
                <c:pt idx="0">
                  <c:v>Sum of Avg_accomodates_Dallas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'query h'!$G$26:$G$36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h'!$I$26:$I$36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44-4B99-B934-2628D1B72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069328"/>
        <c:axId val="1244055184"/>
      </c:barChart>
      <c:catAx>
        <c:axId val="124406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55184"/>
        <c:crosses val="autoZero"/>
        <c:auto val="1"/>
        <c:lblAlgn val="ctr"/>
        <c:lblOffset val="100"/>
        <c:noMultiLvlLbl val="0"/>
      </c:catAx>
      <c:valAx>
        <c:axId val="124405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6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[PROPERTY_RENTAL_ANALYSIS01.xlsx]Sheet1!PivotTable4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Price</a:t>
            </a:r>
            <a:r>
              <a:rPr lang="en-US" baseline="0"/>
              <a:t> per Room Type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Sum of avg_price_austin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Sheet1!$H$7:$H$11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Sheet1!$I$7:$I$11</c:f>
              <c:numCache>
                <c:formatCode>General</c:formatCode>
                <c:ptCount val="4"/>
                <c:pt idx="0">
                  <c:v>386.59770114942501</c:v>
                </c:pt>
                <c:pt idx="1">
                  <c:v>628.29999999999995</c:v>
                </c:pt>
                <c:pt idx="2">
                  <c:v>134.958291956306</c:v>
                </c:pt>
                <c:pt idx="3">
                  <c:v>67.606837606837601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E-42BE-8B15-3EDC543D5515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Sum of avg_price_dallas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Sheet1!$H$7:$H$11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Sheet1!$J$7:$J$11</c:f>
              <c:numCache>
                <c:formatCode>General</c:formatCode>
                <c:ptCount val="4"/>
                <c:pt idx="0">
                  <c:v>179.23214670981699</c:v>
                </c:pt>
                <c:pt idx="1">
                  <c:v>79.6666666666667</c:v>
                </c:pt>
                <c:pt idx="2">
                  <c:v>83.842261904761898</c:v>
                </c:pt>
                <c:pt idx="3">
                  <c:v>48.254237288135599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FE-42BE-8B15-3EDC543D5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060592"/>
        <c:axId val="1244061008"/>
      </c:barChart>
      <c:catAx>
        <c:axId val="124406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61008"/>
        <c:crosses val="autoZero"/>
        <c:auto val="1"/>
        <c:lblAlgn val="ctr"/>
        <c:lblOffset val="100"/>
        <c:noMultiLvlLbl val="0"/>
      </c:catAx>
      <c:valAx>
        <c:axId val="124406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6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Ratings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Sheet2!$H$4</c:f>
              <c:strCache>
                <c:ptCount val="1"/>
                <c:pt idx="0">
                  <c:v>Sum of Positive_Rating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Sheet2!$G$5:$G$24</c:f>
              <c:multiLvlStrCache>
                <c:ptCount val="17"/>
                <c:lvl>
                  <c:pt idx="0">
                    <c:v>Entire bungalow</c:v>
                  </c:pt>
                  <c:pt idx="1">
                    <c:v>Entire condominium (condo)</c:v>
                  </c:pt>
                  <c:pt idx="2">
                    <c:v>Entire guest suite</c:v>
                  </c:pt>
                  <c:pt idx="3">
                    <c:v>Entire guesthouse</c:v>
                  </c:pt>
                  <c:pt idx="4">
                    <c:v>Entire rental unit</c:v>
                  </c:pt>
                  <c:pt idx="5">
                    <c:v>Entire residential home</c:v>
                  </c:pt>
                  <c:pt idx="6">
                    <c:v>Entire townhouse</c:v>
                  </c:pt>
                  <c:pt idx="7">
                    <c:v>Private room in home</c:v>
                  </c:pt>
                  <c:pt idx="8">
                    <c:v>Private room in rental unit</c:v>
                  </c:pt>
                  <c:pt idx="9">
                    <c:v>Private room in residential home</c:v>
                  </c:pt>
                  <c:pt idx="10">
                    <c:v>Tiny house</c:v>
                  </c:pt>
                  <c:pt idx="11">
                    <c:v>Entire guest suite</c:v>
                  </c:pt>
                  <c:pt idx="12">
                    <c:v>Entire home</c:v>
                  </c:pt>
                  <c:pt idx="13">
                    <c:v>Entire loft</c:v>
                  </c:pt>
                  <c:pt idx="14">
                    <c:v>Entire rental unit</c:v>
                  </c:pt>
                  <c:pt idx="15">
                    <c:v>Entire townhouse</c:v>
                  </c:pt>
                  <c:pt idx="16">
                    <c:v>property_type</c:v>
                  </c:pt>
                </c:lvl>
                <c:lvl>
                  <c:pt idx="0">
                    <c:v>austin</c:v>
                  </c:pt>
                  <c:pt idx="11">
                    <c:v>dallas</c:v>
                  </c:pt>
                </c:lvl>
              </c:multiLvlStrCache>
            </c:multiLvlStrRef>
          </c:cat>
          <c:val>
            <c:numRef>
              <c:f>Sheet2!$H$5:$H$24</c:f>
              <c:numCache>
                <c:formatCode>General</c:formatCode>
                <c:ptCount val="17"/>
                <c:pt idx="0">
                  <c:v>10397</c:v>
                </c:pt>
                <c:pt idx="1">
                  <c:v>23044</c:v>
                </c:pt>
                <c:pt idx="2">
                  <c:v>18763</c:v>
                </c:pt>
                <c:pt idx="3">
                  <c:v>53821</c:v>
                </c:pt>
                <c:pt idx="4">
                  <c:v>49184</c:v>
                </c:pt>
                <c:pt idx="5">
                  <c:v>97517</c:v>
                </c:pt>
                <c:pt idx="6">
                  <c:v>7827</c:v>
                </c:pt>
                <c:pt idx="7">
                  <c:v>5638</c:v>
                </c:pt>
                <c:pt idx="8">
                  <c:v>2368</c:v>
                </c:pt>
                <c:pt idx="9">
                  <c:v>15368</c:v>
                </c:pt>
                <c:pt idx="10">
                  <c:v>5431</c:v>
                </c:pt>
                <c:pt idx="11">
                  <c:v>3849</c:v>
                </c:pt>
                <c:pt idx="12">
                  <c:v>30350</c:v>
                </c:pt>
                <c:pt idx="13">
                  <c:v>2906</c:v>
                </c:pt>
                <c:pt idx="14">
                  <c:v>39955</c:v>
                </c:pt>
                <c:pt idx="15">
                  <c:v>10253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CC-42F8-A41B-08E9351E6433}"/>
            </c:ext>
          </c:extLst>
        </c:ser>
        <c:ser>
          <c:idx val="1"/>
          <c:order val="1"/>
          <c:tx>
            <c:strRef>
              <c:f>Sheet2!$I$4</c:f>
              <c:strCache>
                <c:ptCount val="1"/>
                <c:pt idx="0">
                  <c:v>Sum of Negative_Rating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multiLvlStrRef>
              <c:f>Sheet2!$G$5:$G$24</c:f>
              <c:multiLvlStrCache>
                <c:ptCount val="17"/>
                <c:lvl>
                  <c:pt idx="0">
                    <c:v>Entire bungalow</c:v>
                  </c:pt>
                  <c:pt idx="1">
                    <c:v>Entire condominium (condo)</c:v>
                  </c:pt>
                  <c:pt idx="2">
                    <c:v>Entire guest suite</c:v>
                  </c:pt>
                  <c:pt idx="3">
                    <c:v>Entire guesthouse</c:v>
                  </c:pt>
                  <c:pt idx="4">
                    <c:v>Entire rental unit</c:v>
                  </c:pt>
                  <c:pt idx="5">
                    <c:v>Entire residential home</c:v>
                  </c:pt>
                  <c:pt idx="6">
                    <c:v>Entire townhouse</c:v>
                  </c:pt>
                  <c:pt idx="7">
                    <c:v>Private room in home</c:v>
                  </c:pt>
                  <c:pt idx="8">
                    <c:v>Private room in rental unit</c:v>
                  </c:pt>
                  <c:pt idx="9">
                    <c:v>Private room in residential home</c:v>
                  </c:pt>
                  <c:pt idx="10">
                    <c:v>Tiny house</c:v>
                  </c:pt>
                  <c:pt idx="11">
                    <c:v>Entire guest suite</c:v>
                  </c:pt>
                  <c:pt idx="12">
                    <c:v>Entire home</c:v>
                  </c:pt>
                  <c:pt idx="13">
                    <c:v>Entire loft</c:v>
                  </c:pt>
                  <c:pt idx="14">
                    <c:v>Entire rental unit</c:v>
                  </c:pt>
                  <c:pt idx="15">
                    <c:v>Entire townhouse</c:v>
                  </c:pt>
                  <c:pt idx="16">
                    <c:v>property_type</c:v>
                  </c:pt>
                </c:lvl>
                <c:lvl>
                  <c:pt idx="0">
                    <c:v>austin</c:v>
                  </c:pt>
                  <c:pt idx="11">
                    <c:v>dallas</c:v>
                  </c:pt>
                </c:lvl>
              </c:multiLvlStrCache>
            </c:multiLvlStrRef>
          </c:cat>
          <c:val>
            <c:numRef>
              <c:f>Sheet2!$I$5:$I$24</c:f>
              <c:numCache>
                <c:formatCode>General</c:formatCode>
                <c:ptCount val="17"/>
                <c:pt idx="0">
                  <c:v>367</c:v>
                </c:pt>
                <c:pt idx="1">
                  <c:v>921</c:v>
                </c:pt>
                <c:pt idx="2">
                  <c:v>767</c:v>
                </c:pt>
                <c:pt idx="3">
                  <c:v>2164</c:v>
                </c:pt>
                <c:pt idx="4">
                  <c:v>2597</c:v>
                </c:pt>
                <c:pt idx="5">
                  <c:v>3449</c:v>
                </c:pt>
                <c:pt idx="6">
                  <c:v>283</c:v>
                </c:pt>
                <c:pt idx="7">
                  <c:v>346</c:v>
                </c:pt>
                <c:pt idx="8">
                  <c:v>139</c:v>
                </c:pt>
                <c:pt idx="9">
                  <c:v>878</c:v>
                </c:pt>
                <c:pt idx="10">
                  <c:v>196</c:v>
                </c:pt>
                <c:pt idx="11">
                  <c:v>157</c:v>
                </c:pt>
                <c:pt idx="12">
                  <c:v>1308</c:v>
                </c:pt>
                <c:pt idx="13">
                  <c:v>123</c:v>
                </c:pt>
                <c:pt idx="14">
                  <c:v>2141</c:v>
                </c:pt>
                <c:pt idx="15">
                  <c:v>353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CC-42F8-A41B-08E9351E6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199615"/>
        <c:axId val="649202527"/>
      </c:areaChart>
      <c:catAx>
        <c:axId val="6491996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202527"/>
        <c:crosses val="autoZero"/>
        <c:auto val="1"/>
        <c:lblAlgn val="ctr"/>
        <c:lblOffset val="100"/>
        <c:noMultiLvlLbl val="0"/>
      </c:catAx>
      <c:valAx>
        <c:axId val="649202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1996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[PROPERTY_RENTAL_ANALYSIS01.xlsx]query h!PivotTable1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Availability 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'query h'!$H$41</c:f>
              <c:strCache>
                <c:ptCount val="1"/>
                <c:pt idx="0">
                  <c:v>Sum of Available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'query h'!$G$42:$G$52</c:f>
              <c:multiLvlStrCache>
                <c:ptCount val="6"/>
                <c:lvl>
                  <c:pt idx="0">
                    <c:v>Austin</c:v>
                  </c:pt>
                  <c:pt idx="1">
                    <c:v>Dallas</c:v>
                  </c:pt>
                  <c:pt idx="2">
                    <c:v>Austin</c:v>
                  </c:pt>
                  <c:pt idx="3">
                    <c:v>Austin</c:v>
                  </c:pt>
                  <c:pt idx="4">
                    <c:v>Dallas</c:v>
                  </c:pt>
                  <c:pt idx="5">
                    <c:v>Austin</c:v>
                  </c:pt>
                </c:lvl>
                <c:lvl>
                  <c:pt idx="0">
                    <c:v>Entire home/apt</c:v>
                  </c:pt>
                  <c:pt idx="2">
                    <c:v>Hotel room</c:v>
                  </c:pt>
                  <c:pt idx="3">
                    <c:v>Private room</c:v>
                  </c:pt>
                  <c:pt idx="5">
                    <c:v>Shared room</c:v>
                  </c:pt>
                </c:lvl>
              </c:multiLvlStrCache>
            </c:multiLvlStrRef>
          </c:cat>
          <c:val>
            <c:numRef>
              <c:f>'query h'!$H$42:$H$52</c:f>
              <c:numCache>
                <c:formatCode>General</c:formatCode>
                <c:ptCount val="6"/>
                <c:pt idx="0">
                  <c:v>239</c:v>
                </c:pt>
                <c:pt idx="1">
                  <c:v>9</c:v>
                </c:pt>
                <c:pt idx="2">
                  <c:v>0</c:v>
                </c:pt>
                <c:pt idx="3">
                  <c:v>59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2-458F-91C0-A940EB1CC22F}"/>
            </c:ext>
          </c:extLst>
        </c:ser>
        <c:ser>
          <c:idx val="1"/>
          <c:order val="1"/>
          <c:tx>
            <c:strRef>
              <c:f>'query h'!$I$41</c:f>
              <c:strCache>
                <c:ptCount val="1"/>
                <c:pt idx="0">
                  <c:v>Sum of Not_Available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'query h'!$G$42:$G$52</c:f>
              <c:multiLvlStrCache>
                <c:ptCount val="6"/>
                <c:lvl>
                  <c:pt idx="0">
                    <c:v>Austin</c:v>
                  </c:pt>
                  <c:pt idx="1">
                    <c:v>Dallas</c:v>
                  </c:pt>
                  <c:pt idx="2">
                    <c:v>Austin</c:v>
                  </c:pt>
                  <c:pt idx="3">
                    <c:v>Austin</c:v>
                  </c:pt>
                  <c:pt idx="4">
                    <c:v>Dallas</c:v>
                  </c:pt>
                  <c:pt idx="5">
                    <c:v>Austin</c:v>
                  </c:pt>
                </c:lvl>
                <c:lvl>
                  <c:pt idx="0">
                    <c:v>Entire home/apt</c:v>
                  </c:pt>
                  <c:pt idx="2">
                    <c:v>Hotel room</c:v>
                  </c:pt>
                  <c:pt idx="3">
                    <c:v>Private room</c:v>
                  </c:pt>
                  <c:pt idx="5">
                    <c:v>Shared room</c:v>
                  </c:pt>
                </c:lvl>
              </c:multiLvlStrCache>
            </c:multiLvlStrRef>
          </c:cat>
          <c:val>
            <c:numRef>
              <c:f>'query h'!$I$42:$I$52</c:f>
              <c:numCache>
                <c:formatCode>General</c:formatCode>
                <c:ptCount val="6"/>
                <c:pt idx="0">
                  <c:v>493</c:v>
                </c:pt>
                <c:pt idx="1">
                  <c:v>4</c:v>
                </c:pt>
                <c:pt idx="2">
                  <c:v>1</c:v>
                </c:pt>
                <c:pt idx="3">
                  <c:v>90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2-458F-91C0-A940EB1CC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3174367"/>
        <c:axId val="1943177695"/>
      </c:barChart>
      <c:catAx>
        <c:axId val="194317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177695"/>
        <c:crosses val="autoZero"/>
        <c:auto val="1"/>
        <c:lblAlgn val="ctr"/>
        <c:lblOffset val="100"/>
        <c:noMultiLvlLbl val="0"/>
      </c:catAx>
      <c:valAx>
        <c:axId val="194317769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17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[PROPERTY_RENTAL_ANALYSIS01.xlsx]query h!PivotTable6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Accomodation</a:t>
            </a:r>
            <a:r>
              <a:rPr lang="en-US" baseline="0"/>
              <a:t> Available per property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h'!$H$25</c:f>
              <c:strCache>
                <c:ptCount val="1"/>
                <c:pt idx="0">
                  <c:v>Sum of Avg_accomodates_austin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'query h'!$G$26:$G$36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h'!$H$26:$H$36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2-48AD-BD50-B5A7D54BE64B}"/>
            </c:ext>
          </c:extLst>
        </c:ser>
        <c:ser>
          <c:idx val="1"/>
          <c:order val="1"/>
          <c:tx>
            <c:strRef>
              <c:f>'query h'!$I$25</c:f>
              <c:strCache>
                <c:ptCount val="1"/>
                <c:pt idx="0">
                  <c:v>Sum of Avg_accomodates_Dallas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'query h'!$G$26:$G$36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h'!$I$26:$I$36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2-48AD-BD50-B5A7D54BE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069328"/>
        <c:axId val="1244055184"/>
      </c:barChart>
      <c:catAx>
        <c:axId val="124406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55184"/>
        <c:crosses val="autoZero"/>
        <c:auto val="1"/>
        <c:lblAlgn val="ctr"/>
        <c:lblOffset val="100"/>
        <c:noMultiLvlLbl val="0"/>
      </c:catAx>
      <c:valAx>
        <c:axId val="124405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6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[PROPERTY_RENTAL_ANALYSIS01.xlsx]query h!PivotTable1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Availability 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'query h'!$H$41</c:f>
              <c:strCache>
                <c:ptCount val="1"/>
                <c:pt idx="0">
                  <c:v>Sum of Available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'query h'!$G$42:$G$52</c:f>
              <c:multiLvlStrCache>
                <c:ptCount val="6"/>
                <c:lvl>
                  <c:pt idx="0">
                    <c:v>Austin</c:v>
                  </c:pt>
                  <c:pt idx="1">
                    <c:v>Dallas</c:v>
                  </c:pt>
                  <c:pt idx="2">
                    <c:v>Austin</c:v>
                  </c:pt>
                  <c:pt idx="3">
                    <c:v>Austin</c:v>
                  </c:pt>
                  <c:pt idx="4">
                    <c:v>Dallas</c:v>
                  </c:pt>
                  <c:pt idx="5">
                    <c:v>Austin</c:v>
                  </c:pt>
                </c:lvl>
                <c:lvl>
                  <c:pt idx="0">
                    <c:v>Entire home/apt</c:v>
                  </c:pt>
                  <c:pt idx="2">
                    <c:v>Hotel room</c:v>
                  </c:pt>
                  <c:pt idx="3">
                    <c:v>Private room</c:v>
                  </c:pt>
                  <c:pt idx="5">
                    <c:v>Shared room</c:v>
                  </c:pt>
                </c:lvl>
              </c:multiLvlStrCache>
            </c:multiLvlStrRef>
          </c:cat>
          <c:val>
            <c:numRef>
              <c:f>'query h'!$H$42:$H$52</c:f>
              <c:numCache>
                <c:formatCode>General</c:formatCode>
                <c:ptCount val="6"/>
                <c:pt idx="0">
                  <c:v>239</c:v>
                </c:pt>
                <c:pt idx="1">
                  <c:v>9</c:v>
                </c:pt>
                <c:pt idx="2">
                  <c:v>0</c:v>
                </c:pt>
                <c:pt idx="3">
                  <c:v>59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8-48FF-9EE4-D5E1E3C2D32F}"/>
            </c:ext>
          </c:extLst>
        </c:ser>
        <c:ser>
          <c:idx val="1"/>
          <c:order val="1"/>
          <c:tx>
            <c:strRef>
              <c:f>'query h'!$I$41</c:f>
              <c:strCache>
                <c:ptCount val="1"/>
                <c:pt idx="0">
                  <c:v>Sum of Not_Available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'query h'!$G$42:$G$52</c:f>
              <c:multiLvlStrCache>
                <c:ptCount val="6"/>
                <c:lvl>
                  <c:pt idx="0">
                    <c:v>Austin</c:v>
                  </c:pt>
                  <c:pt idx="1">
                    <c:v>Dallas</c:v>
                  </c:pt>
                  <c:pt idx="2">
                    <c:v>Austin</c:v>
                  </c:pt>
                  <c:pt idx="3">
                    <c:v>Austin</c:v>
                  </c:pt>
                  <c:pt idx="4">
                    <c:v>Dallas</c:v>
                  </c:pt>
                  <c:pt idx="5">
                    <c:v>Austin</c:v>
                  </c:pt>
                </c:lvl>
                <c:lvl>
                  <c:pt idx="0">
                    <c:v>Entire home/apt</c:v>
                  </c:pt>
                  <c:pt idx="2">
                    <c:v>Hotel room</c:v>
                  </c:pt>
                  <c:pt idx="3">
                    <c:v>Private room</c:v>
                  </c:pt>
                  <c:pt idx="5">
                    <c:v>Shared room</c:v>
                  </c:pt>
                </c:lvl>
              </c:multiLvlStrCache>
            </c:multiLvlStrRef>
          </c:cat>
          <c:val>
            <c:numRef>
              <c:f>'query h'!$I$42:$I$52</c:f>
              <c:numCache>
                <c:formatCode>General</c:formatCode>
                <c:ptCount val="6"/>
                <c:pt idx="0">
                  <c:v>493</c:v>
                </c:pt>
                <c:pt idx="1">
                  <c:v>4</c:v>
                </c:pt>
                <c:pt idx="2">
                  <c:v>1</c:v>
                </c:pt>
                <c:pt idx="3">
                  <c:v>90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08-48FF-9EE4-D5E1E3C2D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3174367"/>
        <c:axId val="1943177695"/>
      </c:barChart>
      <c:catAx>
        <c:axId val="194317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177695"/>
        <c:crosses val="autoZero"/>
        <c:auto val="1"/>
        <c:lblAlgn val="ctr"/>
        <c:lblOffset val="100"/>
        <c:noMultiLvlLbl val="0"/>
      </c:catAx>
      <c:valAx>
        <c:axId val="194317769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17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[PROPERTY_RENTAL_ANALYSIS01.xlsx]query h!PivotTable5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Price</a:t>
            </a:r>
            <a:r>
              <a:rPr lang="en-US" baseline="0"/>
              <a:t> per Property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'query h'!$H$4</c:f>
              <c:strCache>
                <c:ptCount val="1"/>
                <c:pt idx="0">
                  <c:v>Sum of Avg_price_austin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'query h'!$G$5:$G$15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h'!$H$5:$H$15</c:f>
              <c:numCache>
                <c:formatCode>General</c:formatCode>
                <c:ptCount val="10"/>
                <c:pt idx="0">
                  <c:v>358.57142857142901</c:v>
                </c:pt>
                <c:pt idx="1">
                  <c:v>352.91304347826099</c:v>
                </c:pt>
                <c:pt idx="2">
                  <c:v>333.46753246753201</c:v>
                </c:pt>
                <c:pt idx="3">
                  <c:v>454.82575757575802</c:v>
                </c:pt>
                <c:pt idx="4">
                  <c:v>263.142857142857</c:v>
                </c:pt>
                <c:pt idx="5">
                  <c:v>399.79508196721298</c:v>
                </c:pt>
                <c:pt idx="6">
                  <c:v>273.941176470588</c:v>
                </c:pt>
                <c:pt idx="7">
                  <c:v>193.75</c:v>
                </c:pt>
                <c:pt idx="8">
                  <c:v>220.28888888888901</c:v>
                </c:pt>
                <c:pt idx="9">
                  <c:v>172.25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D-4976-8A21-DF1D5F0D17D8}"/>
            </c:ext>
          </c:extLst>
        </c:ser>
        <c:ser>
          <c:idx val="1"/>
          <c:order val="1"/>
          <c:tx>
            <c:strRef>
              <c:f>'query h'!$I$4</c:f>
              <c:strCache>
                <c:ptCount val="1"/>
                <c:pt idx="0">
                  <c:v>Sum of Avg_price_Dallas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'query h'!$G$5:$G$15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h'!$I$5:$I$15</c:f>
              <c:numCache>
                <c:formatCode>General</c:formatCode>
                <c:ptCount val="10"/>
                <c:pt idx="0">
                  <c:v>277.5</c:v>
                </c:pt>
                <c:pt idx="1">
                  <c:v>181</c:v>
                </c:pt>
                <c:pt idx="2">
                  <c:v>89</c:v>
                </c:pt>
                <c:pt idx="3">
                  <c:v>250</c:v>
                </c:pt>
                <c:pt idx="4">
                  <c:v>95</c:v>
                </c:pt>
                <c:pt idx="5">
                  <c:v>288.66666666666703</c:v>
                </c:pt>
                <c:pt idx="6">
                  <c:v>90</c:v>
                </c:pt>
                <c:pt idx="7">
                  <c:v>120</c:v>
                </c:pt>
                <c:pt idx="8">
                  <c:v>150.666666666667</c:v>
                </c:pt>
                <c:pt idx="9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9D-4976-8A21-DF1D5F0D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4064752"/>
        <c:axId val="1244053936"/>
      </c:barChart>
      <c:catAx>
        <c:axId val="124406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53936"/>
        <c:crosses val="autoZero"/>
        <c:auto val="1"/>
        <c:lblAlgn val="ctr"/>
        <c:lblOffset val="100"/>
        <c:noMultiLvlLbl val="0"/>
      </c:catAx>
      <c:valAx>
        <c:axId val="124405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6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[PROPERTY_RENTAL_ANALYSIS01.xlsx]query h!PivotTable6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Accomodation</a:t>
            </a:r>
            <a:r>
              <a:rPr lang="en-US" baseline="0"/>
              <a:t> Available per property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h'!$H$25</c:f>
              <c:strCache>
                <c:ptCount val="1"/>
                <c:pt idx="0">
                  <c:v>Sum of Avg_accomodates_austin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'query h'!$G$26:$G$36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h'!$H$26:$H$36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5A-4AB8-B944-B1DAE40F5695}"/>
            </c:ext>
          </c:extLst>
        </c:ser>
        <c:ser>
          <c:idx val="1"/>
          <c:order val="1"/>
          <c:tx>
            <c:strRef>
              <c:f>'query h'!$I$25</c:f>
              <c:strCache>
                <c:ptCount val="1"/>
                <c:pt idx="0">
                  <c:v>Sum of Avg_accomodates_Dallas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'query h'!$G$26:$G$36</c:f>
              <c:strCache>
                <c:ptCount val="10"/>
                <c:pt idx="0">
                  <c:v>Entire condo</c:v>
                </c:pt>
                <c:pt idx="1">
                  <c:v>Entire guest suite</c:v>
                </c:pt>
                <c:pt idx="2">
                  <c:v>Entire guesthouse</c:v>
                </c:pt>
                <c:pt idx="3">
                  <c:v>Entire home</c:v>
                </c:pt>
                <c:pt idx="4">
                  <c:v>Entire loft</c:v>
                </c:pt>
                <c:pt idx="5">
                  <c:v>Entire rental unit</c:v>
                </c:pt>
                <c:pt idx="6">
                  <c:v>Entire townhouse</c:v>
                </c:pt>
                <c:pt idx="7">
                  <c:v>Private room in guest suite</c:v>
                </c:pt>
                <c:pt idx="8">
                  <c:v>Private room in home</c:v>
                </c:pt>
                <c:pt idx="9">
                  <c:v>Private room in townhouse</c:v>
                </c:pt>
              </c:strCache>
            </c:strRef>
          </c:cat>
          <c:val>
            <c:numRef>
              <c:f>'query h'!$I$26:$I$36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5A-4AB8-B944-B1DAE40F5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069328"/>
        <c:axId val="1244055184"/>
      </c:barChart>
      <c:catAx>
        <c:axId val="124406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55184"/>
        <c:crosses val="autoZero"/>
        <c:auto val="1"/>
        <c:lblAlgn val="ctr"/>
        <c:lblOffset val="100"/>
        <c:noMultiLvlLbl val="0"/>
      </c:catAx>
      <c:valAx>
        <c:axId val="124405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6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09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71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0980-9A7B-4D2A-8586-878FDCE46247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7A12ED-8C0B-440A-8479-71211A932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799" y="441212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u="sng" dirty="0">
                <a:solidFill>
                  <a:srgbClr val="0C0C0C"/>
                </a:solidFill>
                <a:latin typeface="TwCenMT-Bold"/>
              </a:rPr>
              <a:t>SQL </a:t>
            </a:r>
            <a:r>
              <a:rPr lang="en-IN" sz="3200" b="1" u="sng" dirty="0" smtClean="0">
                <a:solidFill>
                  <a:srgbClr val="0C0C0C"/>
                </a:solidFill>
                <a:latin typeface="TwCenMT-Bold"/>
              </a:rPr>
              <a:t>PROJECT</a:t>
            </a:r>
          </a:p>
          <a:p>
            <a:endParaRPr lang="en-IN" sz="3200" b="1" u="sng" dirty="0">
              <a:solidFill>
                <a:srgbClr val="0C0C0C"/>
              </a:solidFill>
              <a:latin typeface="TwCenMT-Bold"/>
            </a:endParaRPr>
          </a:p>
          <a:p>
            <a:r>
              <a:rPr lang="en-IN" sz="3200" dirty="0" smtClean="0">
                <a:solidFill>
                  <a:srgbClr val="0C0C0C"/>
                </a:solidFill>
                <a:latin typeface="TwCenMT-Bold"/>
              </a:rPr>
              <a:t>By: </a:t>
            </a:r>
            <a:r>
              <a:rPr lang="en-IN" sz="3200" dirty="0" err="1" smtClean="0">
                <a:solidFill>
                  <a:srgbClr val="0C0C0C"/>
                </a:solidFill>
                <a:latin typeface="TwCenMT-Bold"/>
              </a:rPr>
              <a:t>Jaymin</a:t>
            </a:r>
            <a:r>
              <a:rPr lang="en-IN" sz="3200" dirty="0" smtClean="0">
                <a:solidFill>
                  <a:srgbClr val="0C0C0C"/>
                </a:solidFill>
                <a:latin typeface="TwCenMT-Bold"/>
              </a:rPr>
              <a:t> Parekh (Code:289)</a:t>
            </a:r>
          </a:p>
          <a:p>
            <a:r>
              <a:rPr lang="en-IN" sz="3200" dirty="0">
                <a:solidFill>
                  <a:srgbClr val="0C0C0C"/>
                </a:solidFill>
                <a:latin typeface="TwCenMT-Bold"/>
              </a:rPr>
              <a:t> </a:t>
            </a:r>
            <a:r>
              <a:rPr lang="en-IN" sz="3200" dirty="0" smtClean="0">
                <a:solidFill>
                  <a:srgbClr val="0C0C0C"/>
                </a:solidFill>
                <a:latin typeface="TwCenMT-Bold"/>
              </a:rPr>
              <a:t>      Sachin Gupta (Code:339)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2017485" y="1770521"/>
            <a:ext cx="8447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C0C0C"/>
                </a:solidFill>
                <a:latin typeface="Stencil" panose="040409050D0802020404" pitchFamily="82" charset="0"/>
              </a:rPr>
              <a:t>PROPERTY LISTING ANALYSIS FOR PROPERTY RENTAL COMPANY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87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96" t="28720" r="28694" b="34970"/>
          <a:stretch/>
        </p:blipFill>
        <p:spPr>
          <a:xfrm>
            <a:off x="1843314" y="827316"/>
            <a:ext cx="8763694" cy="35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100" t="54514" r="56359" b="24057"/>
          <a:stretch/>
        </p:blipFill>
        <p:spPr>
          <a:xfrm>
            <a:off x="1451427" y="1465944"/>
            <a:ext cx="5292343" cy="2598056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867721"/>
              </p:ext>
            </p:extLst>
          </p:nvPr>
        </p:nvGraphicFramePr>
        <p:xfrm>
          <a:off x="6386286" y="3831770"/>
          <a:ext cx="54483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0114" y="76925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with </a:t>
            </a:r>
            <a:r>
              <a:rPr lang="en-US" b="1" dirty="0" err="1" smtClean="0"/>
              <a:t>visualisation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12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7544" y="622664"/>
            <a:ext cx="10943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wCenMT-Medium"/>
              </a:rPr>
              <a:t>e. Analyze if there is any correlation between property type and their availability across the </a:t>
            </a:r>
            <a:r>
              <a:rPr lang="en-US" sz="2000" dirty="0" smtClean="0">
                <a:latin typeface="TwCenMT-Medium"/>
              </a:rPr>
              <a:t>months</a:t>
            </a:r>
          </a:p>
          <a:p>
            <a:r>
              <a:rPr lang="en-US" sz="2000" dirty="0">
                <a:latin typeface="TwCenMT-Medium"/>
              </a:rPr>
              <a:t/>
            </a:r>
            <a:br>
              <a:rPr lang="en-US" sz="2000" dirty="0">
                <a:latin typeface="TwCenMT-Medium"/>
              </a:rPr>
            </a:br>
            <a:r>
              <a:rPr lang="en-US" sz="2000" dirty="0" err="1">
                <a:latin typeface="TwCenMT-Medium"/>
              </a:rPr>
              <a:t>Ans</a:t>
            </a:r>
            <a:r>
              <a:rPr lang="en-US" sz="2000" dirty="0">
                <a:latin typeface="TwCenMT-Medium"/>
              </a:rPr>
              <a:t> ) I have used correlation between property type </a:t>
            </a:r>
            <a:r>
              <a:rPr lang="en-US" sz="2000" dirty="0" smtClean="0">
                <a:latin typeface="TwCenMT-Medium"/>
              </a:rPr>
              <a:t>availability, room </a:t>
            </a:r>
            <a:r>
              <a:rPr lang="en-US" sz="2000" dirty="0">
                <a:latin typeface="TwCenMT-Medium"/>
              </a:rPr>
              <a:t>type and </a:t>
            </a:r>
            <a:r>
              <a:rPr lang="en-US" sz="2000" dirty="0" smtClean="0">
                <a:latin typeface="TwCenMT-Medium"/>
              </a:rPr>
              <a:t>monthly </a:t>
            </a:r>
            <a:r>
              <a:rPr lang="en-US" sz="2000" dirty="0">
                <a:latin typeface="TwCenMT-Medium"/>
              </a:rPr>
              <a:t>availability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997" t="25942" r="14750" b="33184"/>
          <a:stretch/>
        </p:blipFill>
        <p:spPr>
          <a:xfrm>
            <a:off x="783770" y="2380345"/>
            <a:ext cx="11079329" cy="3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323" t="22173" r="53123" b="11558"/>
          <a:stretch/>
        </p:blipFill>
        <p:spPr>
          <a:xfrm>
            <a:off x="1190172" y="1491342"/>
            <a:ext cx="3585029" cy="4847772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286957"/>
              </p:ext>
            </p:extLst>
          </p:nvPr>
        </p:nvGraphicFramePr>
        <p:xfrm>
          <a:off x="5896882" y="1005114"/>
          <a:ext cx="5391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924786"/>
              </p:ext>
            </p:extLst>
          </p:nvPr>
        </p:nvGraphicFramePr>
        <p:xfrm>
          <a:off x="6509657" y="3915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1756691" y="82044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 with </a:t>
            </a:r>
            <a:r>
              <a:rPr lang="en-US" b="1" dirty="0" err="1"/>
              <a:t>visualisation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68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92" t="21577" r="14191" b="38145"/>
          <a:stretch/>
        </p:blipFill>
        <p:spPr>
          <a:xfrm>
            <a:off x="1814285" y="667657"/>
            <a:ext cx="8563429" cy="2946400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758211"/>
              </p:ext>
            </p:extLst>
          </p:nvPr>
        </p:nvGraphicFramePr>
        <p:xfrm>
          <a:off x="3400424" y="3813629"/>
          <a:ext cx="5391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5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4799" y="589953"/>
            <a:ext cx="11625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wCenMT-Medium"/>
              </a:rPr>
              <a:t>f. Analyze what are the peak and off-peak time for the different categories of property type </a:t>
            </a:r>
            <a:endParaRPr lang="en-US" sz="2000" dirty="0" smtClean="0">
              <a:latin typeface="TwCenMT-Medium"/>
            </a:endParaRPr>
          </a:p>
          <a:p>
            <a:r>
              <a:rPr lang="en-US" sz="2000" dirty="0" smtClean="0">
                <a:latin typeface="TwCenMT-Medium"/>
              </a:rPr>
              <a:t>and </a:t>
            </a:r>
            <a:r>
              <a:rPr lang="en-US" sz="2000" dirty="0">
                <a:latin typeface="TwCenMT-Medium"/>
              </a:rPr>
              <a:t>their listings. Do </a:t>
            </a:r>
            <a:r>
              <a:rPr lang="en-US" sz="2000" dirty="0" smtClean="0">
                <a:latin typeface="TwCenMT-Medium"/>
              </a:rPr>
              <a:t>we see </a:t>
            </a:r>
            <a:r>
              <a:rPr lang="en-US" sz="2000" dirty="0">
                <a:latin typeface="TwCenMT-Medium"/>
              </a:rPr>
              <a:t>some commonalities in the trend or is it dependent on the </a:t>
            </a:r>
            <a:endParaRPr lang="en-US" sz="2000" dirty="0" smtClean="0">
              <a:latin typeface="TwCenMT-Medium"/>
            </a:endParaRPr>
          </a:p>
          <a:p>
            <a:r>
              <a:rPr lang="en-US" sz="2000" dirty="0" smtClean="0">
                <a:latin typeface="TwCenMT-Medium"/>
              </a:rPr>
              <a:t>category</a:t>
            </a:r>
            <a:r>
              <a:rPr lang="en-US" sz="2000" dirty="0">
                <a:latin typeface="TwCenMT-Medium"/>
              </a:rPr>
              <a:t/>
            </a:r>
            <a:br>
              <a:rPr lang="en-US" sz="2000" dirty="0">
                <a:latin typeface="TwCenMT-Medium"/>
              </a:rPr>
            </a:br>
            <a:r>
              <a:rPr lang="en-US" sz="2000" dirty="0">
                <a:latin typeface="TwCenMT-Medium"/>
              </a:rPr>
              <a:t/>
            </a:r>
            <a:br>
              <a:rPr lang="en-US" sz="2000" dirty="0">
                <a:latin typeface="TwCenMT-Medium"/>
              </a:rPr>
            </a:br>
            <a:r>
              <a:rPr lang="en-US" sz="2000" dirty="0">
                <a:latin typeface="TwCenMT-Medium"/>
              </a:rPr>
              <a:t/>
            </a:r>
            <a:br>
              <a:rPr lang="en-US" sz="2000" dirty="0">
                <a:latin typeface="TwCenMT-Medium"/>
              </a:rPr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327" t="16022" r="12519" b="38343"/>
          <a:stretch/>
        </p:blipFill>
        <p:spPr>
          <a:xfrm>
            <a:off x="445777" y="1720503"/>
            <a:ext cx="11300446" cy="4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12" t="17212" r="52453" b="8780"/>
          <a:stretch/>
        </p:blipFill>
        <p:spPr>
          <a:xfrm>
            <a:off x="3904342" y="489857"/>
            <a:ext cx="4165601" cy="611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1549" y="776905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09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0114" y="740006"/>
            <a:ext cx="10551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wCenMT-Medium"/>
              </a:rPr>
              <a:t>g. Using the above analysis, suggest what is the best performing category for the company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65943" y="1756229"/>
            <a:ext cx="103444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Following analysis were observed: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Combining both the countries, Entire Home / </a:t>
            </a:r>
            <a:r>
              <a:rPr lang="en-US" dirty="0" err="1" smtClean="0"/>
              <a:t>Appartment</a:t>
            </a:r>
            <a:r>
              <a:rPr lang="en-US" dirty="0" smtClean="0"/>
              <a:t> are most demanded </a:t>
            </a:r>
          </a:p>
          <a:p>
            <a:r>
              <a:rPr lang="en-US" dirty="0" smtClean="0"/>
              <a:t>     in room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Entire building is the most booked property, also it is most pre-booked for upcoming year</a:t>
            </a:r>
          </a:p>
          <a:p>
            <a:r>
              <a:rPr lang="en-US" dirty="0" smtClean="0"/>
              <a:t>    (2023)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In Austin Hotel Rooms are most expensive and in Dallas Entire Home are most expensive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5599" y="738779"/>
            <a:ext cx="11234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wCenMT-Medium"/>
              </a:rPr>
              <a:t>h. Analyze the above trends for the two cities for which data has been provided and provide insights on </a:t>
            </a:r>
            <a:r>
              <a:rPr lang="en-US" sz="2000" dirty="0" smtClean="0">
                <a:latin typeface="TwCenMT-Medium"/>
              </a:rPr>
              <a:t>comparison</a:t>
            </a:r>
          </a:p>
          <a:p>
            <a:endParaRPr lang="en-US" sz="2000" dirty="0">
              <a:latin typeface="TwCenMT-Medium"/>
            </a:endParaRPr>
          </a:p>
          <a:p>
            <a:r>
              <a:rPr lang="en-US" sz="2000" dirty="0" smtClean="0">
                <a:latin typeface="TwCenMT-Medium"/>
              </a:rPr>
              <a:t> </a:t>
            </a:r>
            <a:r>
              <a:rPr lang="en-US" sz="2000" dirty="0" err="1">
                <a:latin typeface="TwCenMT-Medium"/>
              </a:rPr>
              <a:t>Ans</a:t>
            </a:r>
            <a:r>
              <a:rPr lang="en-US" sz="2000" dirty="0">
                <a:latin typeface="TwCenMT-Medium"/>
              </a:rPr>
              <a:t>) For </a:t>
            </a:r>
            <a:r>
              <a:rPr lang="en-US" sz="2000" dirty="0" err="1">
                <a:latin typeface="TwCenMT-Medium"/>
              </a:rPr>
              <a:t>Avg</a:t>
            </a:r>
            <a:r>
              <a:rPr lang="en-US" sz="2000" dirty="0">
                <a:latin typeface="TwCenMT-Medium"/>
              </a:rPr>
              <a:t> prices</a:t>
            </a:r>
            <a:endParaRPr lang="en-US" sz="20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1E7224A-96A6-7F69-55BE-97039CD95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74" y="2527164"/>
            <a:ext cx="10318252" cy="25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CEC1B87-7C90-C613-2681-972B4D17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37" y="653759"/>
            <a:ext cx="5738994" cy="3094555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180197"/>
              </p:ext>
            </p:extLst>
          </p:nvPr>
        </p:nvGraphicFramePr>
        <p:xfrm>
          <a:off x="3462337" y="3964307"/>
          <a:ext cx="52673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1655092" y="762391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 with </a:t>
            </a:r>
            <a:r>
              <a:rPr lang="en-US" b="1" dirty="0" err="1"/>
              <a:t>visualisation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1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653139"/>
            <a:ext cx="8911687" cy="595090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Beginning with creating DB and altering fields</a:t>
            </a:r>
            <a:endParaRPr lang="en-US" sz="3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422"/>
          <a:stretch/>
        </p:blipFill>
        <p:spPr>
          <a:xfrm>
            <a:off x="1297441" y="1709511"/>
            <a:ext cx="9597118" cy="38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6757" y="689820"/>
            <a:ext cx="2198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Accomodations</a:t>
            </a:r>
            <a:endParaRPr lang="en-US" sz="20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57634A8-134C-8569-42D5-0D93CCDD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2" y="1940358"/>
            <a:ext cx="10861075" cy="26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4CDDD7-7ACA-63D9-30E3-259BE619F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81" y="1519656"/>
            <a:ext cx="3740935" cy="3360793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85126"/>
              </p:ext>
            </p:extLst>
          </p:nvPr>
        </p:nvGraphicFramePr>
        <p:xfrm>
          <a:off x="5921829" y="18284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1597034" y="805934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 with </a:t>
            </a:r>
            <a:r>
              <a:rPr lang="en-US" b="1" dirty="0" err="1"/>
              <a:t>visualisation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9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6228" y="396190"/>
            <a:ext cx="11524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000" b="1" dirty="0" smtClean="0">
                <a:latin typeface="TwCenMT-Medium"/>
              </a:rPr>
              <a:t>Analyze </a:t>
            </a:r>
            <a:r>
              <a:rPr lang="en-US" sz="2000" b="1" dirty="0">
                <a:latin typeface="TwCenMT-Medium"/>
              </a:rPr>
              <a:t>different metrics to draw the distinction between the different types of </a:t>
            </a:r>
            <a:endParaRPr lang="en-US" sz="2000" b="1" dirty="0" smtClean="0">
              <a:latin typeface="TwCenMT-Medium"/>
            </a:endParaRPr>
          </a:p>
          <a:p>
            <a:r>
              <a:rPr lang="en-US" sz="2000" b="1" dirty="0" smtClean="0">
                <a:latin typeface="TwCenMT-Medium"/>
              </a:rPr>
              <a:t>property </a:t>
            </a:r>
            <a:r>
              <a:rPr lang="en-US" sz="2000" b="1" dirty="0">
                <a:latin typeface="TwCenMT-Medium"/>
              </a:rPr>
              <a:t>along with their </a:t>
            </a:r>
            <a:r>
              <a:rPr lang="en-US" sz="2000" b="1" dirty="0" smtClean="0">
                <a:latin typeface="TwCenMT-Medium"/>
              </a:rPr>
              <a:t>price  listings(</a:t>
            </a:r>
            <a:r>
              <a:rPr lang="en-US" sz="2000" b="1" dirty="0" err="1" smtClean="0">
                <a:latin typeface="TwCenMT-Medium"/>
              </a:rPr>
              <a:t>bucketize</a:t>
            </a:r>
            <a:r>
              <a:rPr lang="en-US" sz="2000" b="1" dirty="0" smtClean="0">
                <a:latin typeface="TwCenMT-Medium"/>
              </a:rPr>
              <a:t> </a:t>
            </a:r>
            <a:r>
              <a:rPr lang="en-US" sz="2000" b="1" dirty="0">
                <a:latin typeface="TwCenMT-Medium"/>
              </a:rPr>
              <a:t>them within 3-4 categories basis </a:t>
            </a:r>
            <a:endParaRPr lang="en-US" sz="2000" b="1" dirty="0" smtClean="0">
              <a:latin typeface="TwCenMT-Medium"/>
            </a:endParaRPr>
          </a:p>
          <a:p>
            <a:r>
              <a:rPr lang="en-US" sz="2000" b="1" dirty="0">
                <a:latin typeface="TwCenMT-Medium"/>
              </a:rPr>
              <a:t> </a:t>
            </a:r>
            <a:r>
              <a:rPr lang="en-US" sz="2000" b="1" dirty="0" smtClean="0">
                <a:latin typeface="TwCenMT-Medium"/>
              </a:rPr>
              <a:t>your </a:t>
            </a:r>
            <a:r>
              <a:rPr lang="en-US" sz="2000" b="1" dirty="0">
                <a:latin typeface="TwCenMT-Medium"/>
              </a:rPr>
              <a:t>understanding):</a:t>
            </a:r>
            <a:br>
              <a:rPr lang="en-US" sz="2000" b="1" dirty="0">
                <a:latin typeface="TwCenMT-Medium"/>
              </a:rPr>
            </a:br>
            <a:r>
              <a:rPr lang="en-US" sz="2000" b="1" dirty="0">
                <a:latin typeface="TwCenMT-Medium"/>
              </a:rPr>
              <a:t>To achieve this, you can use the following metrics and explore a few yourself </a:t>
            </a:r>
            <a:endParaRPr lang="en-US" sz="2000" b="1" dirty="0" smtClean="0">
              <a:latin typeface="TwCenMT-Medium"/>
            </a:endParaRPr>
          </a:p>
          <a:p>
            <a:r>
              <a:rPr lang="en-US" sz="2000" b="1" dirty="0" smtClean="0">
                <a:latin typeface="TwCenMT-Medium"/>
              </a:rPr>
              <a:t>as </a:t>
            </a:r>
            <a:r>
              <a:rPr lang="en-US" sz="2000" b="1" dirty="0">
                <a:latin typeface="TwCenMT-Medium"/>
              </a:rPr>
              <a:t>well.</a:t>
            </a:r>
            <a:br>
              <a:rPr lang="en-US" sz="2000" b="1" dirty="0">
                <a:latin typeface="TwCenMT-Medium"/>
              </a:rPr>
            </a:br>
            <a:endParaRPr lang="en-US" sz="2000" b="1" dirty="0" smtClean="0">
              <a:latin typeface="TwCenMT-Medium"/>
            </a:endParaRPr>
          </a:p>
          <a:p>
            <a:r>
              <a:rPr lang="en-US" b="1" dirty="0" err="1" smtClean="0">
                <a:latin typeface="TwCenMT-Medium"/>
              </a:rPr>
              <a:t>Ans</a:t>
            </a:r>
            <a:r>
              <a:rPr lang="en-US" b="1" dirty="0">
                <a:latin typeface="TwCenMT-Medium"/>
              </a:rPr>
              <a:t>)</a:t>
            </a:r>
            <a:br>
              <a:rPr lang="en-US" b="1" dirty="0">
                <a:latin typeface="TwCenMT-Medium"/>
              </a:rPr>
            </a:br>
            <a:r>
              <a:rPr lang="en-US" sz="2400" b="1" dirty="0" smtClean="0"/>
              <a:t>Showing SQL Query And Excel Charts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89" t="13839" r="10399" b="19097"/>
          <a:stretch/>
        </p:blipFill>
        <p:spPr>
          <a:xfrm>
            <a:off x="406398" y="3107230"/>
            <a:ext cx="6415315" cy="3425555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561925"/>
              </p:ext>
            </p:extLst>
          </p:nvPr>
        </p:nvGraphicFramePr>
        <p:xfrm>
          <a:off x="7199085" y="33011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55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11" t="17212" r="15307" b="19891"/>
          <a:stretch/>
        </p:blipFill>
        <p:spPr>
          <a:xfrm>
            <a:off x="1843315" y="638628"/>
            <a:ext cx="6146799" cy="3319480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235943"/>
              </p:ext>
            </p:extLst>
          </p:nvPr>
        </p:nvGraphicFramePr>
        <p:xfrm>
          <a:off x="6524171" y="37715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71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0114" y="769034"/>
            <a:ext cx="8911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wCenMT-Medium"/>
              </a:rPr>
              <a:t>b. Study the trends of the different categories and provide insights on same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211" t="16419" r="25459" b="23264"/>
          <a:stretch/>
        </p:blipFill>
        <p:spPr>
          <a:xfrm>
            <a:off x="478971" y="1781509"/>
            <a:ext cx="6255657" cy="3834112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573878"/>
              </p:ext>
            </p:extLst>
          </p:nvPr>
        </p:nvGraphicFramePr>
        <p:xfrm>
          <a:off x="7162800" y="19641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96" t="17411" r="31928" b="29018"/>
          <a:stretch/>
        </p:blipFill>
        <p:spPr>
          <a:xfrm>
            <a:off x="1753850" y="613229"/>
            <a:ext cx="9578866" cy="61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144" y="637179"/>
            <a:ext cx="11219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wCenMT-Medium"/>
              </a:rPr>
              <a:t>c. Using the above analysis, identify top 2 crucial metrics which makes different </a:t>
            </a:r>
            <a:endParaRPr lang="en-US" sz="2000" dirty="0" smtClean="0">
              <a:latin typeface="TwCenMT-Medium"/>
            </a:endParaRPr>
          </a:p>
          <a:p>
            <a:r>
              <a:rPr lang="en-US" sz="2000" dirty="0" smtClean="0">
                <a:latin typeface="TwCenMT-Medium"/>
              </a:rPr>
              <a:t>property </a:t>
            </a:r>
            <a:r>
              <a:rPr lang="en-US" sz="2000" dirty="0">
                <a:latin typeface="TwCenMT-Medium"/>
              </a:rPr>
              <a:t>types along their listing </a:t>
            </a:r>
            <a:r>
              <a:rPr lang="en-US" sz="2000" dirty="0" smtClean="0">
                <a:latin typeface="TwCenMT-Medium"/>
              </a:rPr>
              <a:t>price that stand </a:t>
            </a:r>
            <a:r>
              <a:rPr lang="en-US" sz="2000" dirty="0">
                <a:latin typeface="TwCenMT-Medium"/>
              </a:rPr>
              <a:t>ahead of other categories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67658" y="1785541"/>
            <a:ext cx="111179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Ans</a:t>
            </a:r>
            <a:r>
              <a:rPr lang="en-US" b="1" dirty="0"/>
              <a:t>-</a:t>
            </a:r>
            <a:r>
              <a:rPr lang="en-US" b="1" dirty="0" smtClean="0"/>
              <a:t> </a:t>
            </a:r>
          </a:p>
          <a:p>
            <a:r>
              <a:rPr lang="en-US" b="1" u="sng" dirty="0" smtClean="0"/>
              <a:t>Average </a:t>
            </a:r>
            <a:r>
              <a:rPr lang="en-US" b="1" u="sng" dirty="0"/>
              <a:t>Number of Bookings</a:t>
            </a:r>
          </a:p>
          <a:p>
            <a:r>
              <a:rPr lang="en-US" dirty="0"/>
              <a:t>It signifies that how many repetitive times a particular property is being booked on a particular length of time.</a:t>
            </a:r>
          </a:p>
          <a:p>
            <a:r>
              <a:rPr lang="en-US" dirty="0"/>
              <a:t>If the number is high it signifies better facilities with proper value, prime location, good services etc. which implies a direct relation with the price of a property.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u="sng" dirty="0"/>
              <a:t>Availability</a:t>
            </a:r>
          </a:p>
          <a:p>
            <a:r>
              <a:rPr lang="en-US" dirty="0"/>
              <a:t>It can be also called as the Acceptance rate which represents the share of occupied property during a certain time period. This Directly </a:t>
            </a:r>
            <a:r>
              <a:rPr lang="en-US" dirty="0" smtClean="0"/>
              <a:t>affects </a:t>
            </a:r>
            <a:r>
              <a:rPr lang="en-US" dirty="0"/>
              <a:t>the demand of the property and price of the property.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36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3829" y="725131"/>
            <a:ext cx="118291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wCenMT-Medium"/>
              </a:rPr>
              <a:t>d. Analyze how does the comments of reviewers vary for listings of distinct </a:t>
            </a:r>
            <a:r>
              <a:rPr lang="en-US" sz="2000" dirty="0" smtClean="0">
                <a:latin typeface="TwCenMT-Medium"/>
              </a:rPr>
              <a:t>categories</a:t>
            </a:r>
          </a:p>
          <a:p>
            <a:r>
              <a:rPr lang="en-US" sz="2000" dirty="0" smtClean="0">
                <a:latin typeface="TwCenMT-Medium"/>
              </a:rPr>
              <a:t>(</a:t>
            </a:r>
            <a:r>
              <a:rPr lang="en-US" sz="2000" dirty="0">
                <a:latin typeface="TwCenMT-Medium"/>
              </a:rPr>
              <a:t>Extract words from the </a:t>
            </a:r>
            <a:r>
              <a:rPr lang="en-US" sz="2000" dirty="0" smtClean="0">
                <a:latin typeface="TwCenMT-Medium"/>
              </a:rPr>
              <a:t>comments </a:t>
            </a:r>
            <a:r>
              <a:rPr lang="en-IN" sz="2000" dirty="0" smtClean="0">
                <a:latin typeface="TwCenMT-Medium"/>
              </a:rPr>
              <a:t>provided </a:t>
            </a:r>
            <a:r>
              <a:rPr lang="en-IN" sz="2000" dirty="0">
                <a:latin typeface="TwCenMT-Medium"/>
              </a:rPr>
              <a:t>by the reviewers)</a:t>
            </a:r>
            <a:br>
              <a:rPr lang="en-IN" sz="2000" dirty="0">
                <a:latin typeface="TwCenMT-Medium"/>
              </a:rPr>
            </a:br>
            <a:r>
              <a:rPr lang="en-IN" sz="2000" dirty="0">
                <a:latin typeface="TwCenMT-Medium"/>
              </a:rPr>
              <a:t/>
            </a:r>
            <a:br>
              <a:rPr lang="en-IN" sz="2000" dirty="0">
                <a:latin typeface="TwCenMT-Medium"/>
              </a:rPr>
            </a:br>
            <a:r>
              <a:rPr lang="en-IN" sz="2000" dirty="0" err="1">
                <a:latin typeface="TwCenMT-Medium"/>
              </a:rPr>
              <a:t>Ans</a:t>
            </a:r>
            <a:r>
              <a:rPr lang="en-IN" sz="2000" dirty="0" smtClean="0">
                <a:latin typeface="TwCenMT-Medium"/>
              </a:rPr>
              <a:t>) Both Cities analysed individually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108" t="16418" r="30813" b="26637"/>
          <a:stretch/>
        </p:blipFill>
        <p:spPr>
          <a:xfrm>
            <a:off x="2438401" y="2206170"/>
            <a:ext cx="6502400" cy="4329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9429" y="577668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Continued…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663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331" t="16418" r="28024" b="30804"/>
          <a:stretch/>
        </p:blipFill>
        <p:spPr>
          <a:xfrm>
            <a:off x="1494972" y="580572"/>
            <a:ext cx="8967647" cy="5254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37216" y="6074620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Continued…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55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423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Century Gothic</vt:lpstr>
      <vt:lpstr>Stencil</vt:lpstr>
      <vt:lpstr>TwCenMT-Bold</vt:lpstr>
      <vt:lpstr>TwCenMT-Medium</vt:lpstr>
      <vt:lpstr>Wingdings</vt:lpstr>
      <vt:lpstr>Wingdings 3</vt:lpstr>
      <vt:lpstr>Wisp</vt:lpstr>
      <vt:lpstr>PowerPoint Presentation</vt:lpstr>
      <vt:lpstr>Beginning with creating DB and altering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2022-05-28T18:11:34Z</dcterms:created>
  <dcterms:modified xsi:type="dcterms:W3CDTF">2022-05-28T19:41:59Z</dcterms:modified>
</cp:coreProperties>
</file>