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257" r:id="rId3"/>
    <p:sldId id="261" r:id="rId4"/>
    <p:sldId id="259" r:id="rId5"/>
    <p:sldId id="262" r:id="rId6"/>
    <p:sldId id="263" r:id="rId7"/>
    <p:sldId id="264" r:id="rId8"/>
    <p:sldId id="265" r:id="rId9"/>
    <p:sldId id="266" r:id="rId10"/>
    <p:sldId id="267" r:id="rId11"/>
    <p:sldId id="268" r:id="rId12"/>
    <p:sldId id="269" r:id="rId13"/>
    <p:sldId id="271" r:id="rId14"/>
    <p:sldId id="283" r:id="rId15"/>
    <p:sldId id="286" r:id="rId16"/>
    <p:sldId id="287" r:id="rId17"/>
    <p:sldId id="288" r:id="rId18"/>
    <p:sldId id="289" r:id="rId19"/>
    <p:sldId id="292" r:id="rId20"/>
    <p:sldId id="291" r:id="rId21"/>
    <p:sldId id="323" r:id="rId22"/>
    <p:sldId id="293" r:id="rId23"/>
    <p:sldId id="294" r:id="rId24"/>
    <p:sldId id="324" r:id="rId25"/>
    <p:sldId id="295" r:id="rId26"/>
    <p:sldId id="306" r:id="rId27"/>
    <p:sldId id="307" r:id="rId28"/>
    <p:sldId id="296" r:id="rId29"/>
    <p:sldId id="308" r:id="rId30"/>
    <p:sldId id="297" r:id="rId31"/>
    <p:sldId id="325" r:id="rId32"/>
    <p:sldId id="298" r:id="rId33"/>
    <p:sldId id="309" r:id="rId34"/>
    <p:sldId id="326" r:id="rId35"/>
    <p:sldId id="327" r:id="rId36"/>
    <p:sldId id="302" r:id="rId37"/>
    <p:sldId id="311" r:id="rId38"/>
    <p:sldId id="303" r:id="rId39"/>
    <p:sldId id="312" r:id="rId40"/>
    <p:sldId id="304" r:id="rId41"/>
    <p:sldId id="328" r:id="rId42"/>
    <p:sldId id="305" r:id="rId43"/>
    <p:sldId id="313" r:id="rId44"/>
    <p:sldId id="314" r:id="rId45"/>
    <p:sldId id="315" r:id="rId46"/>
    <p:sldId id="316" r:id="rId47"/>
    <p:sldId id="317" r:id="rId48"/>
    <p:sldId id="319" r:id="rId49"/>
    <p:sldId id="320" r:id="rId50"/>
    <p:sldId id="321" r:id="rId51"/>
    <p:sldId id="322"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6D7DC-4775-C34B-8EB4-43F64BE64A06}" type="datetimeFigureOut">
              <a:rPr lang="en-US" smtClean="0"/>
              <a:t>4/15/20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CEC7A-E89E-FF49-A5DC-3AE7B89E5570}" type="slidenum">
              <a:rPr lang="en-US" smtClean="0"/>
              <a:t>‹#›</a:t>
            </a:fld>
            <a:endParaRPr lang="en-US"/>
          </a:p>
        </p:txBody>
      </p:sp>
    </p:spTree>
    <p:extLst>
      <p:ext uri="{BB962C8B-B14F-4D97-AF65-F5344CB8AC3E}">
        <p14:creationId xmlns:p14="http://schemas.microsoft.com/office/powerpoint/2010/main" val="190567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5CEC7A-E89E-FF49-A5DC-3AE7B89E5570}" type="slidenum">
              <a:rPr lang="en-US" smtClean="0"/>
              <a:t>12</a:t>
            </a:fld>
            <a:endParaRPr lang="en-US"/>
          </a:p>
        </p:txBody>
      </p:sp>
    </p:spTree>
    <p:extLst>
      <p:ext uri="{BB962C8B-B14F-4D97-AF65-F5344CB8AC3E}">
        <p14:creationId xmlns:p14="http://schemas.microsoft.com/office/powerpoint/2010/main" val="3910261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FC14E5-E6EC-4A60-BB16-FAFD99F99803}" type="datetimeFigureOut">
              <a:rPr lang="en-US" smtClean="0"/>
              <a:t>4/15/20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F3E1867-5BBD-4CEE-A053-F69A05926FC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138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C14E5-E6EC-4A60-BB16-FAFD99F99803}"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E1867-5BBD-4CEE-A053-F69A05926FC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3635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C14E5-E6EC-4A60-BB16-FAFD99F99803}"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E1867-5BBD-4CEE-A053-F69A05926FC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9523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C14E5-E6EC-4A60-BB16-FAFD99F99803}"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E1867-5BBD-4CEE-A053-F69A05926FC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7968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FC14E5-E6EC-4A60-BB16-FAFD99F99803}" type="datetimeFigureOut">
              <a:rPr lang="en-US" smtClean="0"/>
              <a:t>4/15/20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3E1867-5BBD-4CEE-A053-F69A05926FC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12537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FC14E5-E6EC-4A60-BB16-FAFD99F99803}" type="datetimeFigureOut">
              <a:rPr lang="en-US" smtClean="0"/>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E1867-5BBD-4CEE-A053-F69A05926FC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0958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FC14E5-E6EC-4A60-BB16-FAFD99F99803}" type="datetimeFigureOut">
              <a:rPr lang="en-US" smtClean="0"/>
              <a:t>4/15/20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3E1867-5BBD-4CEE-A053-F69A05926FC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899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FC14E5-E6EC-4A60-BB16-FAFD99F99803}" type="datetimeFigureOut">
              <a:rPr lang="en-US" smtClean="0"/>
              <a:t>4/15/20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3E1867-5BBD-4CEE-A053-F69A05926FC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913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FC14E5-E6EC-4A60-BB16-FAFD99F99803}" type="datetimeFigureOut">
              <a:rPr lang="en-US" smtClean="0"/>
              <a:t>4/15/20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3E1867-5BBD-4CEE-A053-F69A05926FC8}" type="slidenum">
              <a:rPr lang="en-US" smtClean="0"/>
              <a:t>‹#›</a:t>
            </a:fld>
            <a:endParaRPr lang="en-US"/>
          </a:p>
        </p:txBody>
      </p:sp>
    </p:spTree>
    <p:extLst>
      <p:ext uri="{BB962C8B-B14F-4D97-AF65-F5344CB8AC3E}">
        <p14:creationId xmlns:p14="http://schemas.microsoft.com/office/powerpoint/2010/main" val="357208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FC14E5-E6EC-4A60-BB16-FAFD99F99803}" type="datetimeFigureOut">
              <a:rPr lang="en-US" smtClean="0"/>
              <a:t>4/15/20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3E1867-5BBD-4CEE-A053-F69A05926FC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50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8FC14E5-E6EC-4A60-BB16-FAFD99F99803}" type="datetimeFigureOut">
              <a:rPr lang="en-US" smtClean="0"/>
              <a:t>4/15/20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F3E1867-5BBD-4CEE-A053-F69A05926FC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277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8FC14E5-E6EC-4A60-BB16-FAFD99F99803}" type="datetimeFigureOut">
              <a:rPr lang="en-US" smtClean="0"/>
              <a:t>4/15/20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F3E1867-5BBD-4CEE-A053-F69A05926FC8}"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46756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9781-5DE5-4622-A1FF-FCB78CA3572B}"/>
              </a:ext>
            </a:extLst>
          </p:cNvPr>
          <p:cNvSpPr>
            <a:spLocks noGrp="1"/>
          </p:cNvSpPr>
          <p:nvPr>
            <p:ph type="ctrTitle"/>
          </p:nvPr>
        </p:nvSpPr>
        <p:spPr>
          <a:xfrm>
            <a:off x="2411896" y="1239078"/>
            <a:ext cx="8468611" cy="2282687"/>
          </a:xfrm>
        </p:spPr>
        <p:txBody>
          <a:bodyPr>
            <a:normAutofit/>
          </a:bodyPr>
          <a:lstStyle/>
          <a:p>
            <a:r>
              <a:rPr lang="en-US" sz="5400" dirty="0">
                <a:latin typeface="Arial" panose="020B0604020202020204" pitchFamily="34" charset="0"/>
                <a:cs typeface="Arial" panose="020B0604020202020204" pitchFamily="34" charset="0"/>
              </a:rPr>
              <a:t>Data Mining project</a:t>
            </a:r>
          </a:p>
        </p:txBody>
      </p:sp>
      <p:sp>
        <p:nvSpPr>
          <p:cNvPr id="3" name="Subtitle 2">
            <a:extLst>
              <a:ext uri="{FF2B5EF4-FFF2-40B4-BE49-F238E27FC236}">
                <a16:creationId xmlns:a16="http://schemas.microsoft.com/office/drawing/2014/main" id="{B083B700-08F8-461A-9C49-AE145EB7FEFF}"/>
              </a:ext>
            </a:extLst>
          </p:cNvPr>
          <p:cNvSpPr>
            <a:spLocks noGrp="1"/>
          </p:cNvSpPr>
          <p:nvPr>
            <p:ph type="subTitle" idx="1"/>
          </p:nvPr>
        </p:nvSpPr>
        <p:spPr>
          <a:xfrm>
            <a:off x="6750257" y="3670118"/>
            <a:ext cx="3738838" cy="1286195"/>
          </a:xfrm>
        </p:spPr>
        <p:txBody>
          <a:bodyPr>
            <a:noAutofit/>
          </a:bodyPr>
          <a:lstStyle/>
          <a:p>
            <a:pPr algn="ctr"/>
            <a:r>
              <a:rPr lang="en-US" sz="2200" dirty="0" err="1">
                <a:latin typeface="Arial" panose="020B0604020202020204" pitchFamily="34" charset="0"/>
                <a:cs typeface="Arial" panose="020B0604020202020204" pitchFamily="34" charset="0"/>
              </a:rPr>
              <a:t>Sachini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Weerasekara</a:t>
            </a:r>
            <a:endParaRPr lang="en-US" sz="2200" dirty="0">
              <a:latin typeface="Arial" panose="020B0604020202020204" pitchFamily="34" charset="0"/>
              <a:cs typeface="Arial" panose="020B0604020202020204" pitchFamily="34" charset="0"/>
            </a:endParaRPr>
          </a:p>
          <a:p>
            <a:pPr algn="ctr"/>
            <a:r>
              <a:rPr lang="en-US" sz="2200" dirty="0">
                <a:latin typeface="Arial" panose="020B0604020202020204" pitchFamily="34" charset="0"/>
                <a:cs typeface="Arial" panose="020B0604020202020204" pitchFamily="34" charset="0"/>
              </a:rPr>
              <a:t>Lai Peng</a:t>
            </a:r>
          </a:p>
        </p:txBody>
      </p:sp>
    </p:spTree>
    <p:extLst>
      <p:ext uri="{BB962C8B-B14F-4D97-AF65-F5344CB8AC3E}">
        <p14:creationId xmlns:p14="http://schemas.microsoft.com/office/powerpoint/2010/main" val="2499459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6B82BE3-A839-49A8-A8F5-B07E64E43283}"/>
              </a:ext>
            </a:extLst>
          </p:cNvPr>
          <p:cNvSpPr>
            <a:spLocks noGrp="1"/>
          </p:cNvSpPr>
          <p:nvPr>
            <p:ph type="title"/>
          </p:nvPr>
        </p:nvSpPr>
        <p:spPr>
          <a:xfrm>
            <a:off x="1294362" y="1180407"/>
            <a:ext cx="9603275" cy="1049235"/>
          </a:xfrm>
        </p:spPr>
        <p:txBody>
          <a:bodyPr>
            <a:normAutofit/>
          </a:bodyPr>
          <a:lstStyle/>
          <a:p>
            <a:r>
              <a:rPr lang="en-US" dirty="0"/>
              <a:t>4. Data description</a:t>
            </a:r>
          </a:p>
        </p:txBody>
      </p:sp>
      <p:sp>
        <p:nvSpPr>
          <p:cNvPr id="3" name="Content Placeholder 2">
            <a:extLst>
              <a:ext uri="{FF2B5EF4-FFF2-40B4-BE49-F238E27FC236}">
                <a16:creationId xmlns:a16="http://schemas.microsoft.com/office/drawing/2014/main" id="{B486B172-2A4D-4CAD-A732-E910B3030072}"/>
              </a:ext>
            </a:extLst>
          </p:cNvPr>
          <p:cNvSpPr>
            <a:spLocks noGrp="1"/>
          </p:cNvSpPr>
          <p:nvPr>
            <p:ph idx="1"/>
          </p:nvPr>
        </p:nvSpPr>
        <p:spPr>
          <a:xfrm>
            <a:off x="1197033" y="2015734"/>
            <a:ext cx="5976583" cy="3661859"/>
          </a:xfrm>
        </p:spPr>
        <p:txBody>
          <a:bodyPr>
            <a:normAutofit fontScale="92500" lnSpcReduction="20000"/>
          </a:bodyPr>
          <a:lstStyle/>
          <a:p>
            <a:r>
              <a:rPr lang="en-US" dirty="0" err="1">
                <a:latin typeface="Arial" panose="020B0604020202020204" pitchFamily="34" charset="0"/>
                <a:cs typeface="Arial" panose="020B0604020202020204" pitchFamily="34" charset="0"/>
              </a:rPr>
              <a:t>reanalysis_avg_temp_k</a:t>
            </a:r>
            <a:r>
              <a:rPr lang="en-US" dirty="0">
                <a:latin typeface="Arial" panose="020B0604020202020204" pitchFamily="34" charset="0"/>
                <a:cs typeface="Arial" panose="020B0604020202020204" pitchFamily="34" charset="0"/>
              </a:rPr>
              <a:t> :average air temperature </a:t>
            </a:r>
            <a:r>
              <a:rPr lang="en-US" dirty="0"/>
              <a:t>(Predictor)</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reanalysis_tdtr_k</a:t>
            </a:r>
            <a:r>
              <a:rPr lang="en-US" dirty="0">
                <a:latin typeface="Arial" panose="020B0604020202020204" pitchFamily="34" charset="0"/>
                <a:cs typeface="Arial" panose="020B0604020202020204" pitchFamily="34" charset="0"/>
              </a:rPr>
              <a:t> : diurnal temperature range </a:t>
            </a:r>
            <a:r>
              <a:rPr lang="en-US" dirty="0"/>
              <a:t>(Predictor)</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ndvi_se</a:t>
            </a:r>
            <a:r>
              <a:rPr lang="en-US" dirty="0">
                <a:latin typeface="Arial" panose="020B0604020202020204" pitchFamily="34" charset="0"/>
                <a:cs typeface="Arial" panose="020B0604020202020204" pitchFamily="34" charset="0"/>
              </a:rPr>
              <a:t> : pixel southeast of city centroid </a:t>
            </a:r>
            <a:r>
              <a:rPr lang="en-US" dirty="0"/>
              <a:t>(Predictor)</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ndvi_sw</a:t>
            </a:r>
            <a:r>
              <a:rPr lang="en-US" dirty="0">
                <a:latin typeface="Arial" panose="020B0604020202020204" pitchFamily="34" charset="0"/>
                <a:cs typeface="Arial" panose="020B0604020202020204" pitchFamily="34" charset="0"/>
              </a:rPr>
              <a:t> : pixel southwest of city centroid </a:t>
            </a:r>
            <a:r>
              <a:rPr lang="en-US" dirty="0"/>
              <a:t>(Predictor)</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ndvi_ne</a:t>
            </a:r>
            <a:r>
              <a:rPr lang="en-US" dirty="0">
                <a:latin typeface="Arial" panose="020B0604020202020204" pitchFamily="34" charset="0"/>
                <a:cs typeface="Arial" panose="020B0604020202020204" pitchFamily="34" charset="0"/>
              </a:rPr>
              <a:t> : pixel northeast of city centroid </a:t>
            </a:r>
            <a:r>
              <a:rPr lang="en-US" dirty="0"/>
              <a:t>(Predictor)</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ndvi_nw</a:t>
            </a:r>
            <a:r>
              <a:rPr lang="en-US" dirty="0">
                <a:latin typeface="Arial" panose="020B0604020202020204" pitchFamily="34" charset="0"/>
                <a:cs typeface="Arial" panose="020B0604020202020204" pitchFamily="34" charset="0"/>
              </a:rPr>
              <a:t> : pixel northwest of city centroid </a:t>
            </a:r>
            <a:r>
              <a:rPr lang="en-US" dirty="0"/>
              <a:t>(Predictor)</a:t>
            </a:r>
            <a:endParaRPr lang="en-US"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total_case</a:t>
            </a:r>
            <a:r>
              <a:rPr lang="en-US" dirty="0">
                <a:latin typeface="Arial" panose="020B0604020202020204" pitchFamily="34" charset="0"/>
                <a:cs typeface="Arial" panose="020B0604020202020204" pitchFamily="34" charset="0"/>
              </a:rPr>
              <a:t>: numbers of dengue cases</a:t>
            </a:r>
            <a:r>
              <a:rPr lang="en-US" dirty="0"/>
              <a:t> (Predictor)</a:t>
            </a:r>
            <a:endParaRPr lang="en-US" dirty="0">
              <a:latin typeface="Arial" panose="020B0604020202020204" pitchFamily="34" charset="0"/>
              <a:cs typeface="Arial" panose="020B0604020202020204" pitchFamily="34" charset="0"/>
            </a:endParaRPr>
          </a:p>
          <a:p>
            <a:endParaRPr lang="en-US" dirty="0"/>
          </a:p>
          <a:p>
            <a:endParaRPr lang="en-US" dirty="0"/>
          </a:p>
        </p:txBody>
      </p:sp>
      <p:pic>
        <p:nvPicPr>
          <p:cNvPr id="5" name="Picture 4">
            <a:extLst>
              <a:ext uri="{FF2B5EF4-FFF2-40B4-BE49-F238E27FC236}">
                <a16:creationId xmlns:a16="http://schemas.microsoft.com/office/drawing/2014/main" id="{A1E298DE-7434-4A2E-8BCF-62EEFBDB4D05}"/>
              </a:ext>
            </a:extLst>
          </p:cNvPr>
          <p:cNvPicPr>
            <a:picLocks noChangeAspect="1"/>
          </p:cNvPicPr>
          <p:nvPr/>
        </p:nvPicPr>
        <p:blipFill>
          <a:blip r:embed="rId2"/>
          <a:stretch>
            <a:fillRect/>
          </a:stretch>
        </p:blipFill>
        <p:spPr>
          <a:xfrm>
            <a:off x="7662205" y="2413211"/>
            <a:ext cx="3500715" cy="2622157"/>
          </a:xfrm>
          <a:prstGeom prst="rect">
            <a:avLst/>
          </a:prstGeom>
        </p:spPr>
      </p:pic>
    </p:spTree>
    <p:extLst>
      <p:ext uri="{BB962C8B-B14F-4D97-AF65-F5344CB8AC3E}">
        <p14:creationId xmlns:p14="http://schemas.microsoft.com/office/powerpoint/2010/main" val="495012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3FEF-81DA-4DD0-BD56-7E5279CA261F}"/>
              </a:ext>
            </a:extLst>
          </p:cNvPr>
          <p:cNvSpPr>
            <a:spLocks noGrp="1"/>
          </p:cNvSpPr>
          <p:nvPr>
            <p:ph type="title"/>
          </p:nvPr>
        </p:nvSpPr>
        <p:spPr>
          <a:xfrm>
            <a:off x="1206414" y="1277726"/>
            <a:ext cx="9603275" cy="586958"/>
          </a:xfrm>
        </p:spPr>
        <p:txBody>
          <a:bodyPr>
            <a:normAutofit/>
          </a:bodyPr>
          <a:lstStyle/>
          <a:p>
            <a:r>
              <a:rPr lang="en-US" dirty="0"/>
              <a:t>5. Data exploration</a:t>
            </a:r>
          </a:p>
        </p:txBody>
      </p:sp>
      <p:sp>
        <p:nvSpPr>
          <p:cNvPr id="3" name="Content Placeholder 2">
            <a:extLst>
              <a:ext uri="{FF2B5EF4-FFF2-40B4-BE49-F238E27FC236}">
                <a16:creationId xmlns:a16="http://schemas.microsoft.com/office/drawing/2014/main" id="{DBAE7394-42CE-41F2-94CC-0567B9081520}"/>
              </a:ext>
            </a:extLst>
          </p:cNvPr>
          <p:cNvSpPr>
            <a:spLocks noGrp="1"/>
          </p:cNvSpPr>
          <p:nvPr>
            <p:ph idx="1"/>
          </p:nvPr>
        </p:nvSpPr>
        <p:spPr>
          <a:xfrm>
            <a:off x="608768" y="2180431"/>
            <a:ext cx="5126952" cy="3450613"/>
          </a:xfrm>
        </p:spPr>
        <p:txBody>
          <a:bodyPr>
            <a:normAutofit fontScale="92500"/>
          </a:bodyPr>
          <a:lstStyle/>
          <a:p>
            <a:r>
              <a:rPr lang="en-US" dirty="0"/>
              <a:t>Based on histogram, for both the cities, variance of observed total Dengue cases seems to be very large compared to the mean </a:t>
            </a:r>
          </a:p>
          <a:p>
            <a:r>
              <a:rPr lang="en-US" dirty="0"/>
              <a:t>Spread is wide</a:t>
            </a:r>
          </a:p>
          <a:p>
            <a:r>
              <a:rPr lang="en-US" dirty="0"/>
              <a:t> A skewed distribution is observed for total cases for both the cities</a:t>
            </a:r>
          </a:p>
          <a:p>
            <a:r>
              <a:rPr lang="en-US" dirty="0"/>
              <a:t>Hints the need of transforming the response variable for some models</a:t>
            </a:r>
          </a:p>
        </p:txBody>
      </p:sp>
      <p:grpSp>
        <p:nvGrpSpPr>
          <p:cNvPr id="10" name="Group 9">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1" name="Rectangle 10">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screenshot of a cell phone&#10;&#10;Description automatically generated">
            <a:extLst>
              <a:ext uri="{FF2B5EF4-FFF2-40B4-BE49-F238E27FC236}">
                <a16:creationId xmlns:a16="http://schemas.microsoft.com/office/drawing/2014/main" id="{A74D7642-0558-4E52-9A3F-21FE5C34CD56}"/>
              </a:ext>
            </a:extLst>
          </p:cNvPr>
          <p:cNvPicPr>
            <a:picLocks noChangeAspect="1"/>
          </p:cNvPicPr>
          <p:nvPr/>
        </p:nvPicPr>
        <p:blipFill>
          <a:blip r:embed="rId2"/>
          <a:stretch>
            <a:fillRect/>
          </a:stretch>
        </p:blipFill>
        <p:spPr>
          <a:xfrm>
            <a:off x="6858032" y="2174242"/>
            <a:ext cx="3452321" cy="3124351"/>
          </a:xfrm>
          <a:prstGeom prst="rect">
            <a:avLst/>
          </a:prstGeom>
        </p:spPr>
      </p:pic>
    </p:spTree>
    <p:extLst>
      <p:ext uri="{BB962C8B-B14F-4D97-AF65-F5344CB8AC3E}">
        <p14:creationId xmlns:p14="http://schemas.microsoft.com/office/powerpoint/2010/main" val="387247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ABA67CB-90D1-4451-B1AC-E12895AC448E}"/>
              </a:ext>
            </a:extLst>
          </p:cNvPr>
          <p:cNvSpPr>
            <a:spLocks noGrp="1"/>
          </p:cNvSpPr>
          <p:nvPr>
            <p:ph type="title"/>
          </p:nvPr>
        </p:nvSpPr>
        <p:spPr>
          <a:xfrm>
            <a:off x="1202197" y="1253406"/>
            <a:ext cx="9603275" cy="1049235"/>
          </a:xfrm>
        </p:spPr>
        <p:txBody>
          <a:bodyPr>
            <a:normAutofit/>
          </a:bodyPr>
          <a:lstStyle/>
          <a:p>
            <a:r>
              <a:rPr lang="en-US" dirty="0"/>
              <a:t>5. Data exploration</a:t>
            </a:r>
          </a:p>
        </p:txBody>
      </p:sp>
      <p:sp>
        <p:nvSpPr>
          <p:cNvPr id="3" name="Content Placeholder 2">
            <a:extLst>
              <a:ext uri="{FF2B5EF4-FFF2-40B4-BE49-F238E27FC236}">
                <a16:creationId xmlns:a16="http://schemas.microsoft.com/office/drawing/2014/main" id="{D255F149-1E62-4CA4-B3D0-A98ECA148E19}"/>
              </a:ext>
            </a:extLst>
          </p:cNvPr>
          <p:cNvSpPr>
            <a:spLocks noGrp="1"/>
          </p:cNvSpPr>
          <p:nvPr>
            <p:ph idx="1"/>
          </p:nvPr>
        </p:nvSpPr>
        <p:spPr>
          <a:xfrm>
            <a:off x="346842" y="2012810"/>
            <a:ext cx="5397304" cy="3440229"/>
          </a:xfrm>
        </p:spPr>
        <p:txBody>
          <a:bodyPr>
            <a:normAutofit fontScale="92500" lnSpcReduction="10000"/>
          </a:bodyPr>
          <a:lstStyle/>
          <a:p>
            <a:pPr marL="0" indent="0">
              <a:lnSpc>
                <a:spcPct val="110000"/>
              </a:lnSpc>
              <a:buNone/>
            </a:pPr>
            <a:r>
              <a:rPr lang="en-US" b="1" dirty="0">
                <a:solidFill>
                  <a:srgbClr val="0070C0"/>
                </a:solidFill>
              </a:rPr>
              <a:t>Total cases </a:t>
            </a:r>
            <a:r>
              <a:rPr lang="en-US" dirty="0"/>
              <a:t>vs </a:t>
            </a:r>
            <a:r>
              <a:rPr lang="en-US" b="1" dirty="0">
                <a:solidFill>
                  <a:srgbClr val="0070C0"/>
                </a:solidFill>
              </a:rPr>
              <a:t>week of year </a:t>
            </a:r>
            <a:r>
              <a:rPr lang="en-US" dirty="0"/>
              <a:t>of </a:t>
            </a:r>
            <a:r>
              <a:rPr lang="en-US" b="1" dirty="0">
                <a:solidFill>
                  <a:srgbClr val="0070C0"/>
                </a:solidFill>
              </a:rPr>
              <a:t>San Juan </a:t>
            </a:r>
            <a:r>
              <a:rPr lang="en-US" dirty="0"/>
              <a:t>in 2000</a:t>
            </a:r>
          </a:p>
          <a:p>
            <a:pPr marL="0" indent="0">
              <a:lnSpc>
                <a:spcPct val="110000"/>
              </a:lnSpc>
              <a:buNone/>
            </a:pPr>
            <a:endParaRPr lang="en-US" dirty="0"/>
          </a:p>
          <a:p>
            <a:pPr>
              <a:lnSpc>
                <a:spcPct val="110000"/>
              </a:lnSpc>
            </a:pPr>
            <a:r>
              <a:rPr lang="en-US" sz="1800" dirty="0"/>
              <a:t>U-shaped association between total cases and week of year </a:t>
            </a:r>
          </a:p>
          <a:p>
            <a:pPr>
              <a:lnSpc>
                <a:spcPct val="110000"/>
              </a:lnSpc>
            </a:pPr>
            <a:r>
              <a:rPr lang="en-US" sz="1800" dirty="0"/>
              <a:t> From the first week to twentieth week, it presents negative association</a:t>
            </a:r>
          </a:p>
          <a:p>
            <a:pPr>
              <a:lnSpc>
                <a:spcPct val="110000"/>
              </a:lnSpc>
            </a:pPr>
            <a:r>
              <a:rPr lang="en-US" sz="1800" dirty="0"/>
              <a:t>From the twentieth week to fifty-second week, it mainly shows positive association.</a:t>
            </a:r>
          </a:p>
          <a:p>
            <a:pPr>
              <a:lnSpc>
                <a:spcPct val="110000"/>
              </a:lnSpc>
            </a:pPr>
            <a:r>
              <a:rPr lang="en-US" sz="1800" dirty="0"/>
              <a:t>Total number of cases is highly associated with the time of the year</a:t>
            </a:r>
          </a:p>
          <a:p>
            <a:pPr>
              <a:lnSpc>
                <a:spcPct val="110000"/>
              </a:lnSpc>
            </a:pPr>
            <a:endParaRPr lang="en-US" sz="1300" dirty="0"/>
          </a:p>
        </p:txBody>
      </p:sp>
      <p:grpSp>
        <p:nvGrpSpPr>
          <p:cNvPr id="11" name="Group 10">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2" name="Rectangle 11">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B4A6371-8ACF-49FA-BA95-B248AF02D10C}"/>
              </a:ext>
            </a:extLst>
          </p:cNvPr>
          <p:cNvPicPr>
            <a:picLocks noChangeAspect="1"/>
          </p:cNvPicPr>
          <p:nvPr/>
        </p:nvPicPr>
        <p:blipFill>
          <a:blip r:embed="rId3"/>
          <a:stretch>
            <a:fillRect/>
          </a:stretch>
        </p:blipFill>
        <p:spPr>
          <a:xfrm>
            <a:off x="6973703" y="2174242"/>
            <a:ext cx="3220979" cy="3124351"/>
          </a:xfrm>
          <a:prstGeom prst="rect">
            <a:avLst/>
          </a:prstGeom>
        </p:spPr>
      </p:pic>
    </p:spTree>
    <p:extLst>
      <p:ext uri="{BB962C8B-B14F-4D97-AF65-F5344CB8AC3E}">
        <p14:creationId xmlns:p14="http://schemas.microsoft.com/office/powerpoint/2010/main" val="230425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ABA67CB-90D1-4451-B1AC-E12895AC448E}"/>
              </a:ext>
            </a:extLst>
          </p:cNvPr>
          <p:cNvSpPr>
            <a:spLocks noGrp="1"/>
          </p:cNvSpPr>
          <p:nvPr>
            <p:ph type="title"/>
          </p:nvPr>
        </p:nvSpPr>
        <p:spPr>
          <a:xfrm>
            <a:off x="1205948" y="1227279"/>
            <a:ext cx="9603275" cy="1049235"/>
          </a:xfrm>
        </p:spPr>
        <p:txBody>
          <a:bodyPr>
            <a:normAutofit/>
          </a:bodyPr>
          <a:lstStyle/>
          <a:p>
            <a:r>
              <a:rPr lang="en-US" dirty="0"/>
              <a:t>5. Data exploration</a:t>
            </a:r>
          </a:p>
        </p:txBody>
      </p:sp>
      <p:sp>
        <p:nvSpPr>
          <p:cNvPr id="3" name="Content Placeholder 2">
            <a:extLst>
              <a:ext uri="{FF2B5EF4-FFF2-40B4-BE49-F238E27FC236}">
                <a16:creationId xmlns:a16="http://schemas.microsoft.com/office/drawing/2014/main" id="{D255F149-1E62-4CA4-B3D0-A98ECA148E19}"/>
              </a:ext>
            </a:extLst>
          </p:cNvPr>
          <p:cNvSpPr>
            <a:spLocks noGrp="1"/>
          </p:cNvSpPr>
          <p:nvPr>
            <p:ph idx="1"/>
          </p:nvPr>
        </p:nvSpPr>
        <p:spPr>
          <a:xfrm>
            <a:off x="641892" y="2009414"/>
            <a:ext cx="4948659" cy="3450613"/>
          </a:xfrm>
        </p:spPr>
        <p:txBody>
          <a:bodyPr>
            <a:normAutofit/>
          </a:bodyPr>
          <a:lstStyle/>
          <a:p>
            <a:pPr marL="0" indent="0">
              <a:buNone/>
            </a:pPr>
            <a:r>
              <a:rPr lang="en-US" b="1" dirty="0">
                <a:solidFill>
                  <a:srgbClr val="0070C0"/>
                </a:solidFill>
              </a:rPr>
              <a:t>Total cases </a:t>
            </a:r>
            <a:r>
              <a:rPr lang="en-US" dirty="0"/>
              <a:t>vs </a:t>
            </a:r>
            <a:r>
              <a:rPr lang="en-US" b="1" dirty="0">
                <a:solidFill>
                  <a:srgbClr val="0070C0"/>
                </a:solidFill>
              </a:rPr>
              <a:t>vegetation index</a:t>
            </a:r>
            <a:r>
              <a:rPr lang="en-US" b="1" dirty="0"/>
              <a:t> </a:t>
            </a:r>
            <a:r>
              <a:rPr lang="en-US" dirty="0"/>
              <a:t>in </a:t>
            </a:r>
            <a:r>
              <a:rPr lang="en-US" b="1" dirty="0">
                <a:solidFill>
                  <a:srgbClr val="0070C0"/>
                </a:solidFill>
              </a:rPr>
              <a:t>San Juan and Iquitos in 2000</a:t>
            </a:r>
          </a:p>
          <a:p>
            <a:pPr marL="0" indent="0">
              <a:buNone/>
            </a:pPr>
            <a:endParaRPr lang="en-US" b="1" dirty="0">
              <a:solidFill>
                <a:srgbClr val="0070C0"/>
              </a:solidFill>
            </a:endParaRPr>
          </a:p>
          <a:p>
            <a:r>
              <a:rPr lang="en-US" dirty="0"/>
              <a:t>There are relatively more infected cases concentrated between vegetation indexes of </a:t>
            </a:r>
            <a:r>
              <a:rPr lang="en-US" b="1" dirty="0">
                <a:solidFill>
                  <a:srgbClr val="0070C0"/>
                </a:solidFill>
              </a:rPr>
              <a:t>0.05-0.25</a:t>
            </a:r>
            <a:r>
              <a:rPr lang="en-US" dirty="0"/>
              <a:t> for both the cities</a:t>
            </a:r>
          </a:p>
          <a:p>
            <a:r>
              <a:rPr lang="en-US" dirty="0"/>
              <a:t> Vegetation has some association with the number of cases. </a:t>
            </a:r>
          </a:p>
          <a:p>
            <a:endParaRPr lang="en-US" dirty="0"/>
          </a:p>
        </p:txBody>
      </p:sp>
      <p:grpSp>
        <p:nvGrpSpPr>
          <p:cNvPr id="13" name="Group 12">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4" name="Rectangle 13">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Picture 7" descr="A screenshot of a social media post&#10;&#10;Description automatically generated">
            <a:extLst>
              <a:ext uri="{FF2B5EF4-FFF2-40B4-BE49-F238E27FC236}">
                <a16:creationId xmlns:a16="http://schemas.microsoft.com/office/drawing/2014/main" id="{C48D94FE-7981-4A8E-A28C-224203149E44}"/>
              </a:ext>
            </a:extLst>
          </p:cNvPr>
          <p:cNvPicPr/>
          <p:nvPr/>
        </p:nvPicPr>
        <p:blipFill>
          <a:blip r:embed="rId2">
            <a:extLst>
              <a:ext uri="{28A0092B-C50C-407E-A947-70E740481C1C}">
                <a14:useLocalDpi xmlns:a14="http://schemas.microsoft.com/office/drawing/2010/main" val="0"/>
              </a:ext>
            </a:extLst>
          </a:blip>
          <a:stretch>
            <a:fillRect/>
          </a:stretch>
        </p:blipFill>
        <p:spPr>
          <a:xfrm>
            <a:off x="5761133" y="1751896"/>
            <a:ext cx="2845941" cy="2494742"/>
          </a:xfrm>
          <a:prstGeom prst="rect">
            <a:avLst/>
          </a:prstGeom>
        </p:spPr>
      </p:pic>
      <p:pic>
        <p:nvPicPr>
          <p:cNvPr id="9" name="Picture 8">
            <a:extLst>
              <a:ext uri="{FF2B5EF4-FFF2-40B4-BE49-F238E27FC236}">
                <a16:creationId xmlns:a16="http://schemas.microsoft.com/office/drawing/2014/main" id="{D868E411-67C6-2F4E-8EB8-A0046597E402}"/>
              </a:ext>
            </a:extLst>
          </p:cNvPr>
          <p:cNvPicPr>
            <a:picLocks noChangeAspect="1"/>
          </p:cNvPicPr>
          <p:nvPr/>
        </p:nvPicPr>
        <p:blipFill>
          <a:blip r:embed="rId3"/>
          <a:stretch>
            <a:fillRect/>
          </a:stretch>
        </p:blipFill>
        <p:spPr>
          <a:xfrm>
            <a:off x="8584152" y="3367105"/>
            <a:ext cx="2823020" cy="2518546"/>
          </a:xfrm>
          <a:prstGeom prst="rect">
            <a:avLst/>
          </a:prstGeom>
        </p:spPr>
      </p:pic>
    </p:spTree>
    <p:extLst>
      <p:ext uri="{BB962C8B-B14F-4D97-AF65-F5344CB8AC3E}">
        <p14:creationId xmlns:p14="http://schemas.microsoft.com/office/powerpoint/2010/main" val="191269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ABA67CB-90D1-4451-B1AC-E12895AC448E}"/>
              </a:ext>
            </a:extLst>
          </p:cNvPr>
          <p:cNvSpPr>
            <a:spLocks noGrp="1"/>
          </p:cNvSpPr>
          <p:nvPr>
            <p:ph type="title"/>
          </p:nvPr>
        </p:nvSpPr>
        <p:spPr>
          <a:xfrm>
            <a:off x="1205948" y="1255093"/>
            <a:ext cx="9603275" cy="1049235"/>
          </a:xfrm>
        </p:spPr>
        <p:txBody>
          <a:bodyPr>
            <a:normAutofit/>
          </a:bodyPr>
          <a:lstStyle/>
          <a:p>
            <a:r>
              <a:rPr lang="en-US" dirty="0"/>
              <a:t>5. Data exploration</a:t>
            </a:r>
          </a:p>
        </p:txBody>
      </p:sp>
      <p:sp>
        <p:nvSpPr>
          <p:cNvPr id="3" name="Content Placeholder 2">
            <a:extLst>
              <a:ext uri="{FF2B5EF4-FFF2-40B4-BE49-F238E27FC236}">
                <a16:creationId xmlns:a16="http://schemas.microsoft.com/office/drawing/2014/main" id="{D255F149-1E62-4CA4-B3D0-A98ECA148E19}"/>
              </a:ext>
            </a:extLst>
          </p:cNvPr>
          <p:cNvSpPr>
            <a:spLocks noGrp="1"/>
          </p:cNvSpPr>
          <p:nvPr>
            <p:ph idx="1"/>
          </p:nvPr>
        </p:nvSpPr>
        <p:spPr>
          <a:xfrm>
            <a:off x="1066800" y="2009414"/>
            <a:ext cx="4755931" cy="3852010"/>
          </a:xfrm>
        </p:spPr>
        <p:txBody>
          <a:bodyPr>
            <a:normAutofit fontScale="40000" lnSpcReduction="20000"/>
          </a:bodyPr>
          <a:lstStyle/>
          <a:p>
            <a:pPr marL="0" indent="0">
              <a:lnSpc>
                <a:spcPct val="170000"/>
              </a:lnSpc>
              <a:buNone/>
            </a:pPr>
            <a:r>
              <a:rPr lang="en-US" sz="4200" b="1" dirty="0">
                <a:solidFill>
                  <a:srgbClr val="0070C0"/>
                </a:solidFill>
              </a:rPr>
              <a:t>Total cases </a:t>
            </a:r>
            <a:r>
              <a:rPr lang="en-US" sz="4200" dirty="0"/>
              <a:t>vs </a:t>
            </a:r>
            <a:r>
              <a:rPr lang="en-US" sz="4200" b="1" dirty="0">
                <a:solidFill>
                  <a:srgbClr val="0070C0"/>
                </a:solidFill>
              </a:rPr>
              <a:t>total precipitation of San Juan </a:t>
            </a:r>
            <a:r>
              <a:rPr lang="en-US" sz="4200" dirty="0"/>
              <a:t>in</a:t>
            </a:r>
            <a:r>
              <a:rPr lang="en-US" sz="4200" b="1" dirty="0">
                <a:solidFill>
                  <a:srgbClr val="0070C0"/>
                </a:solidFill>
              </a:rPr>
              <a:t> 2000</a:t>
            </a:r>
          </a:p>
          <a:p>
            <a:pPr>
              <a:lnSpc>
                <a:spcPct val="170000"/>
              </a:lnSpc>
            </a:pPr>
            <a:r>
              <a:rPr lang="en-US" sz="3200" dirty="0"/>
              <a:t>1. The number of cases are concentrated between precipitation amounts of 0-50 mm, whereas it dilutes with the increase of precipitation amount.</a:t>
            </a:r>
          </a:p>
          <a:p>
            <a:pPr>
              <a:lnSpc>
                <a:spcPct val="170000"/>
              </a:lnSpc>
            </a:pPr>
            <a:r>
              <a:rPr lang="en-US" sz="3200" dirty="0"/>
              <a:t>2. This could hint the fact that it is not very much likely to find frequent higher number of Dengue cases at time when rain fall is very high.</a:t>
            </a:r>
          </a:p>
          <a:p>
            <a:pPr>
              <a:lnSpc>
                <a:spcPct val="170000"/>
              </a:lnSpc>
            </a:pPr>
            <a:r>
              <a:rPr lang="en-US" sz="3200" dirty="0"/>
              <a:t>3. On the other hand, there has to be some amount of precipitation, where mosquito larvae can breed and nourish on.</a:t>
            </a:r>
            <a:endParaRPr lang="en-US" dirty="0"/>
          </a:p>
        </p:txBody>
      </p:sp>
      <p:pic>
        <p:nvPicPr>
          <p:cNvPr id="2" name="Picture 1">
            <a:extLst>
              <a:ext uri="{FF2B5EF4-FFF2-40B4-BE49-F238E27FC236}">
                <a16:creationId xmlns:a16="http://schemas.microsoft.com/office/drawing/2014/main" id="{595B2408-8A7D-4B8D-9AAD-283495403A19}"/>
              </a:ext>
            </a:extLst>
          </p:cNvPr>
          <p:cNvPicPr>
            <a:picLocks noChangeAspect="1"/>
          </p:cNvPicPr>
          <p:nvPr/>
        </p:nvPicPr>
        <p:blipFill>
          <a:blip r:embed="rId2"/>
          <a:stretch>
            <a:fillRect/>
          </a:stretch>
        </p:blipFill>
        <p:spPr>
          <a:xfrm>
            <a:off x="6708247" y="2435068"/>
            <a:ext cx="4100976" cy="3295616"/>
          </a:xfrm>
          <a:prstGeom prst="rect">
            <a:avLst/>
          </a:prstGeom>
        </p:spPr>
      </p:pic>
    </p:spTree>
    <p:extLst>
      <p:ext uri="{BB962C8B-B14F-4D97-AF65-F5344CB8AC3E}">
        <p14:creationId xmlns:p14="http://schemas.microsoft.com/office/powerpoint/2010/main" val="4049815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ABA67CB-90D1-4451-B1AC-E12895AC448E}"/>
              </a:ext>
            </a:extLst>
          </p:cNvPr>
          <p:cNvSpPr>
            <a:spLocks noGrp="1"/>
          </p:cNvSpPr>
          <p:nvPr>
            <p:ph type="title"/>
          </p:nvPr>
        </p:nvSpPr>
        <p:spPr>
          <a:xfrm>
            <a:off x="1205948" y="1255093"/>
            <a:ext cx="9603275" cy="1049235"/>
          </a:xfrm>
        </p:spPr>
        <p:txBody>
          <a:bodyPr>
            <a:normAutofit/>
          </a:bodyPr>
          <a:lstStyle/>
          <a:p>
            <a:r>
              <a:rPr lang="en-US" dirty="0"/>
              <a:t>5. Data exploration</a:t>
            </a:r>
          </a:p>
        </p:txBody>
      </p:sp>
      <p:sp>
        <p:nvSpPr>
          <p:cNvPr id="3" name="Content Placeholder 2">
            <a:extLst>
              <a:ext uri="{FF2B5EF4-FFF2-40B4-BE49-F238E27FC236}">
                <a16:creationId xmlns:a16="http://schemas.microsoft.com/office/drawing/2014/main" id="{D255F149-1E62-4CA4-B3D0-A98ECA148E19}"/>
              </a:ext>
            </a:extLst>
          </p:cNvPr>
          <p:cNvSpPr>
            <a:spLocks noGrp="1"/>
          </p:cNvSpPr>
          <p:nvPr>
            <p:ph idx="1"/>
          </p:nvPr>
        </p:nvSpPr>
        <p:spPr>
          <a:xfrm>
            <a:off x="656717" y="1919688"/>
            <a:ext cx="5350868" cy="4067859"/>
          </a:xfrm>
        </p:spPr>
        <p:txBody>
          <a:bodyPr>
            <a:normAutofit fontScale="55000" lnSpcReduction="20000"/>
          </a:bodyPr>
          <a:lstStyle/>
          <a:p>
            <a:pPr marL="0" indent="0">
              <a:lnSpc>
                <a:spcPct val="170000"/>
              </a:lnSpc>
              <a:buNone/>
            </a:pPr>
            <a:r>
              <a:rPr lang="en-US" sz="2700" b="1" dirty="0">
                <a:solidFill>
                  <a:srgbClr val="0070C0"/>
                </a:solidFill>
              </a:rPr>
              <a:t>Total cases </a:t>
            </a:r>
            <a:r>
              <a:rPr lang="en-US" sz="2700" dirty="0"/>
              <a:t>vs </a:t>
            </a:r>
            <a:r>
              <a:rPr lang="en-US" sz="2700" b="1" dirty="0">
                <a:solidFill>
                  <a:srgbClr val="0070C0"/>
                </a:solidFill>
              </a:rPr>
              <a:t>average air temperature </a:t>
            </a:r>
            <a:r>
              <a:rPr lang="en-US" sz="2700" dirty="0"/>
              <a:t>vs</a:t>
            </a:r>
            <a:r>
              <a:rPr lang="en-US" sz="2700" b="1" dirty="0">
                <a:solidFill>
                  <a:srgbClr val="0070C0"/>
                </a:solidFill>
              </a:rPr>
              <a:t> mean relative humidity of San Juan </a:t>
            </a:r>
            <a:r>
              <a:rPr lang="en-US" sz="2700" dirty="0"/>
              <a:t>in</a:t>
            </a:r>
            <a:r>
              <a:rPr lang="en-US" sz="2700" b="1" dirty="0">
                <a:solidFill>
                  <a:srgbClr val="0070C0"/>
                </a:solidFill>
              </a:rPr>
              <a:t> 2000</a:t>
            </a:r>
          </a:p>
          <a:p>
            <a:pPr>
              <a:lnSpc>
                <a:spcPct val="170000"/>
              </a:lnSpc>
            </a:pPr>
            <a:r>
              <a:rPr lang="en-US" sz="2700" dirty="0"/>
              <a:t>1. It could be initially thought there exists </a:t>
            </a:r>
            <a:r>
              <a:rPr lang="en-US" sz="2700" b="1" dirty="0">
                <a:solidFill>
                  <a:srgbClr val="0070C0"/>
                </a:solidFill>
              </a:rPr>
              <a:t>certain positive association </a:t>
            </a:r>
            <a:r>
              <a:rPr lang="en-US" sz="2700" dirty="0"/>
              <a:t>between total case and mean relative humidity of San Juan in 2000.	</a:t>
            </a:r>
          </a:p>
          <a:p>
            <a:pPr>
              <a:lnSpc>
                <a:spcPct val="170000"/>
              </a:lnSpc>
            </a:pPr>
            <a:r>
              <a:rPr lang="en-US" sz="2700" dirty="0"/>
              <a:t>2. It could be initially thought there exists </a:t>
            </a:r>
            <a:r>
              <a:rPr lang="en-US" sz="2700" b="1" dirty="0">
                <a:solidFill>
                  <a:srgbClr val="0070C0"/>
                </a:solidFill>
              </a:rPr>
              <a:t>certain positive association</a:t>
            </a:r>
            <a:r>
              <a:rPr lang="en-US" sz="2700" dirty="0"/>
              <a:t> between total case and average air temperature of San Juan in 2000.</a:t>
            </a:r>
          </a:p>
          <a:p>
            <a:pPr>
              <a:lnSpc>
                <a:spcPct val="170000"/>
              </a:lnSpc>
            </a:pPr>
            <a:r>
              <a:rPr lang="en-US" sz="2700" dirty="0"/>
              <a:t>3. There exists </a:t>
            </a:r>
            <a:r>
              <a:rPr lang="en-US" sz="2700" b="1" dirty="0">
                <a:solidFill>
                  <a:srgbClr val="0070C0"/>
                </a:solidFill>
              </a:rPr>
              <a:t>positive association </a:t>
            </a:r>
            <a:r>
              <a:rPr lang="en-US" sz="2700" dirty="0"/>
              <a:t>between mean relative humidity and average air temperature.</a:t>
            </a:r>
          </a:p>
          <a:p>
            <a:endParaRPr lang="en-US" dirty="0"/>
          </a:p>
        </p:txBody>
      </p:sp>
      <p:pic>
        <p:nvPicPr>
          <p:cNvPr id="7" name="Picture 6" descr="A close up of a map&#10;&#10;Description automatically generated">
            <a:extLst>
              <a:ext uri="{FF2B5EF4-FFF2-40B4-BE49-F238E27FC236}">
                <a16:creationId xmlns:a16="http://schemas.microsoft.com/office/drawing/2014/main" id="{26139B0A-3A29-46E7-9E90-95C66E67C55D}"/>
              </a:ext>
            </a:extLst>
          </p:cNvPr>
          <p:cNvPicPr/>
          <p:nvPr/>
        </p:nvPicPr>
        <p:blipFill>
          <a:blip r:embed="rId2">
            <a:extLst>
              <a:ext uri="{28A0092B-C50C-407E-A947-70E740481C1C}">
                <a14:useLocalDpi xmlns:a14="http://schemas.microsoft.com/office/drawing/2010/main" val="0"/>
              </a:ext>
            </a:extLst>
          </a:blip>
          <a:stretch>
            <a:fillRect/>
          </a:stretch>
        </p:blipFill>
        <p:spPr>
          <a:xfrm>
            <a:off x="6321306" y="2076029"/>
            <a:ext cx="4487917" cy="3526878"/>
          </a:xfrm>
          <a:prstGeom prst="rect">
            <a:avLst/>
          </a:prstGeom>
        </p:spPr>
      </p:pic>
    </p:spTree>
    <p:extLst>
      <p:ext uri="{BB962C8B-B14F-4D97-AF65-F5344CB8AC3E}">
        <p14:creationId xmlns:p14="http://schemas.microsoft.com/office/powerpoint/2010/main" val="73748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ABA67CB-90D1-4451-B1AC-E12895AC448E}"/>
              </a:ext>
            </a:extLst>
          </p:cNvPr>
          <p:cNvSpPr>
            <a:spLocks noGrp="1"/>
          </p:cNvSpPr>
          <p:nvPr>
            <p:ph type="title"/>
          </p:nvPr>
        </p:nvSpPr>
        <p:spPr>
          <a:xfrm>
            <a:off x="1205948" y="1255093"/>
            <a:ext cx="9603275" cy="1049235"/>
          </a:xfrm>
        </p:spPr>
        <p:txBody>
          <a:bodyPr>
            <a:normAutofit/>
          </a:bodyPr>
          <a:lstStyle/>
          <a:p>
            <a:r>
              <a:rPr lang="en-US" dirty="0"/>
              <a:t>5. Data exploration</a:t>
            </a:r>
          </a:p>
        </p:txBody>
      </p:sp>
      <p:sp>
        <p:nvSpPr>
          <p:cNvPr id="3" name="Content Placeholder 2">
            <a:extLst>
              <a:ext uri="{FF2B5EF4-FFF2-40B4-BE49-F238E27FC236}">
                <a16:creationId xmlns:a16="http://schemas.microsoft.com/office/drawing/2014/main" id="{D255F149-1E62-4CA4-B3D0-A98ECA148E19}"/>
              </a:ext>
            </a:extLst>
          </p:cNvPr>
          <p:cNvSpPr>
            <a:spLocks noGrp="1"/>
          </p:cNvSpPr>
          <p:nvPr>
            <p:ph idx="1"/>
          </p:nvPr>
        </p:nvSpPr>
        <p:spPr>
          <a:xfrm>
            <a:off x="557048" y="1897076"/>
            <a:ext cx="5450537" cy="4371601"/>
          </a:xfrm>
        </p:spPr>
        <p:txBody>
          <a:bodyPr>
            <a:normAutofit fontScale="40000" lnSpcReduction="20000"/>
          </a:bodyPr>
          <a:lstStyle/>
          <a:p>
            <a:pPr marL="0" indent="0">
              <a:lnSpc>
                <a:spcPct val="170000"/>
              </a:lnSpc>
              <a:buNone/>
            </a:pPr>
            <a:r>
              <a:rPr lang="en-US" sz="3800" b="1" dirty="0">
                <a:solidFill>
                  <a:srgbClr val="0070C0"/>
                </a:solidFill>
              </a:rPr>
              <a:t>Total cases </a:t>
            </a:r>
            <a:r>
              <a:rPr lang="en-US" sz="3800" dirty="0"/>
              <a:t>vs </a:t>
            </a:r>
            <a:r>
              <a:rPr lang="en-US" sz="3800" b="1" dirty="0">
                <a:solidFill>
                  <a:srgbClr val="0070C0"/>
                </a:solidFill>
              </a:rPr>
              <a:t>average air temperature </a:t>
            </a:r>
            <a:r>
              <a:rPr lang="en-US" sz="3800" dirty="0"/>
              <a:t>vs</a:t>
            </a:r>
            <a:r>
              <a:rPr lang="en-US" sz="3800" b="1" dirty="0">
                <a:solidFill>
                  <a:srgbClr val="0070C0"/>
                </a:solidFill>
              </a:rPr>
              <a:t> mean relative humidity of Iquitos </a:t>
            </a:r>
            <a:r>
              <a:rPr lang="en-US" sz="3800" dirty="0"/>
              <a:t>in</a:t>
            </a:r>
            <a:r>
              <a:rPr lang="en-US" sz="3800" b="1" dirty="0">
                <a:solidFill>
                  <a:srgbClr val="0070C0"/>
                </a:solidFill>
              </a:rPr>
              <a:t> 2000</a:t>
            </a:r>
          </a:p>
          <a:p>
            <a:pPr>
              <a:lnSpc>
                <a:spcPct val="170000"/>
              </a:lnSpc>
            </a:pPr>
            <a:r>
              <a:rPr lang="en-US" sz="3800" dirty="0"/>
              <a:t>1. It could be initially thought there </a:t>
            </a:r>
            <a:r>
              <a:rPr lang="en-US" sz="3800" b="1" dirty="0">
                <a:solidFill>
                  <a:srgbClr val="0070C0"/>
                </a:solidFill>
              </a:rPr>
              <a:t>does not exist linear association</a:t>
            </a:r>
            <a:r>
              <a:rPr lang="en-US" sz="3800" dirty="0"/>
              <a:t> among in total cases, mean relatively humid and average air temperature.	</a:t>
            </a:r>
          </a:p>
          <a:p>
            <a:pPr>
              <a:lnSpc>
                <a:spcPct val="170000"/>
              </a:lnSpc>
            </a:pPr>
            <a:r>
              <a:rPr lang="en-US" sz="3800" dirty="0"/>
              <a:t>2. It seems Dengue </a:t>
            </a:r>
            <a:r>
              <a:rPr lang="en-US" sz="3800" b="1" dirty="0">
                <a:solidFill>
                  <a:srgbClr val="0070C0"/>
                </a:solidFill>
              </a:rPr>
              <a:t>had been controlled well </a:t>
            </a:r>
            <a:r>
              <a:rPr lang="en-US" sz="3800" dirty="0"/>
              <a:t>in Iquitos in 2000, because there is only 4 cases of Dengue around the whole year in Iquitos.</a:t>
            </a:r>
          </a:p>
          <a:p>
            <a:pPr>
              <a:lnSpc>
                <a:spcPct val="170000"/>
              </a:lnSpc>
            </a:pPr>
            <a:r>
              <a:rPr lang="en-US" sz="3800" dirty="0"/>
              <a:t>3. There exists </a:t>
            </a:r>
            <a:r>
              <a:rPr lang="en-US" sz="3800" b="1" dirty="0">
                <a:solidFill>
                  <a:srgbClr val="0070C0"/>
                </a:solidFill>
              </a:rPr>
              <a:t>weak and negative association </a:t>
            </a:r>
            <a:r>
              <a:rPr lang="en-US" sz="3800" dirty="0"/>
              <a:t>between mean relative humidity and average air temperature.</a:t>
            </a:r>
          </a:p>
          <a:p>
            <a:endParaRPr lang="en-US" dirty="0"/>
          </a:p>
        </p:txBody>
      </p:sp>
      <p:pic>
        <p:nvPicPr>
          <p:cNvPr id="2" name="Picture 1">
            <a:extLst>
              <a:ext uri="{FF2B5EF4-FFF2-40B4-BE49-F238E27FC236}">
                <a16:creationId xmlns:a16="http://schemas.microsoft.com/office/drawing/2014/main" id="{FDE38C39-3076-4C3D-915F-89DE42C472D8}"/>
              </a:ext>
            </a:extLst>
          </p:cNvPr>
          <p:cNvPicPr>
            <a:picLocks noChangeAspect="1"/>
          </p:cNvPicPr>
          <p:nvPr/>
        </p:nvPicPr>
        <p:blipFill>
          <a:blip r:embed="rId2"/>
          <a:stretch>
            <a:fillRect/>
          </a:stretch>
        </p:blipFill>
        <p:spPr>
          <a:xfrm>
            <a:off x="6502717" y="2116941"/>
            <a:ext cx="4507013" cy="3621707"/>
          </a:xfrm>
          <a:prstGeom prst="rect">
            <a:avLst/>
          </a:prstGeom>
        </p:spPr>
      </p:pic>
    </p:spTree>
    <p:extLst>
      <p:ext uri="{BB962C8B-B14F-4D97-AF65-F5344CB8AC3E}">
        <p14:creationId xmlns:p14="http://schemas.microsoft.com/office/powerpoint/2010/main" val="3667312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0C56-D22A-4F59-A830-04C73D367292}"/>
              </a:ext>
            </a:extLst>
          </p:cNvPr>
          <p:cNvSpPr>
            <a:spLocks noGrp="1"/>
          </p:cNvSpPr>
          <p:nvPr>
            <p:ph type="title"/>
          </p:nvPr>
        </p:nvSpPr>
        <p:spPr>
          <a:xfrm>
            <a:off x="1366188" y="1091920"/>
            <a:ext cx="10892821" cy="1049235"/>
          </a:xfrm>
        </p:spPr>
        <p:txBody>
          <a:bodyPr>
            <a:normAutofit/>
          </a:bodyPr>
          <a:lstStyle/>
          <a:p>
            <a:r>
              <a:rPr lang="en-US" sz="3000" dirty="0"/>
              <a:t>5. Data Exploration</a:t>
            </a:r>
            <a:br>
              <a:rPr lang="en-US" sz="3000" dirty="0"/>
            </a:br>
            <a:r>
              <a:rPr lang="en-US" sz="2000" dirty="0"/>
              <a:t>Correlation matrix</a:t>
            </a:r>
          </a:p>
        </p:txBody>
      </p:sp>
      <p:pic>
        <p:nvPicPr>
          <p:cNvPr id="4" name="Content Placeholder 3">
            <a:extLst>
              <a:ext uri="{FF2B5EF4-FFF2-40B4-BE49-F238E27FC236}">
                <a16:creationId xmlns:a16="http://schemas.microsoft.com/office/drawing/2014/main" id="{F6412FFF-14F6-43BE-BA7B-3720928C29D8}"/>
              </a:ext>
            </a:extLst>
          </p:cNvPr>
          <p:cNvPicPr>
            <a:picLocks noGrp="1" noChangeAspect="1"/>
          </p:cNvPicPr>
          <p:nvPr>
            <p:ph idx="1"/>
          </p:nvPr>
        </p:nvPicPr>
        <p:blipFill>
          <a:blip r:embed="rId2"/>
          <a:stretch>
            <a:fillRect/>
          </a:stretch>
        </p:blipFill>
        <p:spPr>
          <a:xfrm>
            <a:off x="136835" y="2025566"/>
            <a:ext cx="4295090" cy="3887176"/>
          </a:xfrm>
          <a:prstGeom prst="rect">
            <a:avLst/>
          </a:prstGeom>
        </p:spPr>
      </p:pic>
      <p:pic>
        <p:nvPicPr>
          <p:cNvPr id="5" name="Picture 4">
            <a:extLst>
              <a:ext uri="{FF2B5EF4-FFF2-40B4-BE49-F238E27FC236}">
                <a16:creationId xmlns:a16="http://schemas.microsoft.com/office/drawing/2014/main" id="{EA75355D-3831-41E6-AF69-8C3E4D6D29D1}"/>
              </a:ext>
            </a:extLst>
          </p:cNvPr>
          <p:cNvPicPr>
            <a:picLocks noChangeAspect="1"/>
          </p:cNvPicPr>
          <p:nvPr/>
        </p:nvPicPr>
        <p:blipFill>
          <a:blip r:embed="rId3"/>
          <a:stretch>
            <a:fillRect/>
          </a:stretch>
        </p:blipFill>
        <p:spPr>
          <a:xfrm>
            <a:off x="4523089" y="2033565"/>
            <a:ext cx="4295090" cy="3879177"/>
          </a:xfrm>
          <a:prstGeom prst="rect">
            <a:avLst/>
          </a:prstGeom>
        </p:spPr>
      </p:pic>
      <p:sp>
        <p:nvSpPr>
          <p:cNvPr id="6" name="TextBox 5">
            <a:extLst>
              <a:ext uri="{FF2B5EF4-FFF2-40B4-BE49-F238E27FC236}">
                <a16:creationId xmlns:a16="http://schemas.microsoft.com/office/drawing/2014/main" id="{81FF4D42-D937-4578-A685-0D8ADEEFEFFF}"/>
              </a:ext>
            </a:extLst>
          </p:cNvPr>
          <p:cNvSpPr txBox="1"/>
          <p:nvPr/>
        </p:nvSpPr>
        <p:spPr>
          <a:xfrm>
            <a:off x="-1296805" y="5430341"/>
            <a:ext cx="4023360" cy="461665"/>
          </a:xfrm>
          <a:prstGeom prst="rect">
            <a:avLst/>
          </a:prstGeom>
          <a:noFill/>
        </p:spPr>
        <p:txBody>
          <a:bodyPr wrap="square" rtlCol="0">
            <a:spAutoFit/>
          </a:bodyPr>
          <a:lstStyle/>
          <a:p>
            <a:pPr algn="ctr"/>
            <a:r>
              <a:rPr lang="en-US" sz="2400" dirty="0"/>
              <a:t>San Juan</a:t>
            </a:r>
          </a:p>
        </p:txBody>
      </p:sp>
      <p:sp>
        <p:nvSpPr>
          <p:cNvPr id="17" name="TextBox 16">
            <a:extLst>
              <a:ext uri="{FF2B5EF4-FFF2-40B4-BE49-F238E27FC236}">
                <a16:creationId xmlns:a16="http://schemas.microsoft.com/office/drawing/2014/main" id="{1805050F-4908-4CDA-A3AA-E415EBE9590F}"/>
              </a:ext>
            </a:extLst>
          </p:cNvPr>
          <p:cNvSpPr txBox="1"/>
          <p:nvPr/>
        </p:nvSpPr>
        <p:spPr>
          <a:xfrm>
            <a:off x="3131413" y="5416323"/>
            <a:ext cx="4023360" cy="461665"/>
          </a:xfrm>
          <a:prstGeom prst="rect">
            <a:avLst/>
          </a:prstGeom>
          <a:noFill/>
        </p:spPr>
        <p:txBody>
          <a:bodyPr wrap="square" rtlCol="0">
            <a:spAutoFit/>
          </a:bodyPr>
          <a:lstStyle/>
          <a:p>
            <a:pPr algn="ctr"/>
            <a:r>
              <a:rPr lang="en-US" sz="2400" dirty="0"/>
              <a:t>Iquitos</a:t>
            </a:r>
          </a:p>
        </p:txBody>
      </p:sp>
      <p:sp>
        <p:nvSpPr>
          <p:cNvPr id="3" name="TextBox 2">
            <a:extLst>
              <a:ext uri="{FF2B5EF4-FFF2-40B4-BE49-F238E27FC236}">
                <a16:creationId xmlns:a16="http://schemas.microsoft.com/office/drawing/2014/main" id="{D71CAF1A-5707-284E-B7D6-1734B1A4A91A}"/>
              </a:ext>
            </a:extLst>
          </p:cNvPr>
          <p:cNvSpPr txBox="1"/>
          <p:nvPr/>
        </p:nvSpPr>
        <p:spPr>
          <a:xfrm>
            <a:off x="8818179" y="2225238"/>
            <a:ext cx="3289075" cy="3293209"/>
          </a:xfrm>
          <a:prstGeom prst="rect">
            <a:avLst/>
          </a:prstGeom>
          <a:noFill/>
        </p:spPr>
        <p:txBody>
          <a:bodyPr wrap="square" rtlCol="0">
            <a:spAutoFit/>
          </a:bodyPr>
          <a:lstStyle/>
          <a:p>
            <a:r>
              <a:rPr lang="en-US" sz="1600" dirty="0"/>
              <a:t>1. Some predictors are highly correlated with each other</a:t>
            </a:r>
          </a:p>
          <a:p>
            <a:endParaRPr lang="en-US" sz="1600" dirty="0"/>
          </a:p>
          <a:p>
            <a:r>
              <a:rPr lang="en-US" sz="1600" dirty="0"/>
              <a:t>2.  Hints the need of dimension reduction</a:t>
            </a:r>
          </a:p>
          <a:p>
            <a:pPr marL="342900" indent="-342900">
              <a:buAutoNum type="arabicPeriod"/>
            </a:pPr>
            <a:endParaRPr lang="en-US" sz="1600" dirty="0"/>
          </a:p>
          <a:p>
            <a:r>
              <a:rPr lang="en-US" sz="1600" dirty="0"/>
              <a:t>3. No predictor seems to be directly correlating with the total number of cases. Time series nature of data could be the reason for this</a:t>
            </a:r>
          </a:p>
          <a:p>
            <a:endParaRPr lang="en-US" sz="1600" dirty="0"/>
          </a:p>
          <a:p>
            <a:r>
              <a:rPr lang="en-US" sz="1600" dirty="0"/>
              <a:t>4. Hence, predictor-response variable seems to be a complex one</a:t>
            </a:r>
          </a:p>
        </p:txBody>
      </p:sp>
    </p:spTree>
    <p:extLst>
      <p:ext uri="{BB962C8B-B14F-4D97-AF65-F5344CB8AC3E}">
        <p14:creationId xmlns:p14="http://schemas.microsoft.com/office/powerpoint/2010/main" val="1714061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1E4A-22EC-46F6-9A48-EC374BA9B85A}"/>
              </a:ext>
            </a:extLst>
          </p:cNvPr>
          <p:cNvSpPr>
            <a:spLocks noGrp="1"/>
          </p:cNvSpPr>
          <p:nvPr>
            <p:ph type="title"/>
          </p:nvPr>
        </p:nvSpPr>
        <p:spPr>
          <a:xfrm>
            <a:off x="1235679" y="1211964"/>
            <a:ext cx="9603275" cy="1049235"/>
          </a:xfrm>
        </p:spPr>
        <p:txBody>
          <a:bodyPr>
            <a:normAutofit/>
          </a:bodyPr>
          <a:lstStyle/>
          <a:p>
            <a:r>
              <a:rPr lang="en-US" dirty="0"/>
              <a:t>6. Data mining tasks/methods</a:t>
            </a:r>
          </a:p>
        </p:txBody>
      </p:sp>
      <p:sp>
        <p:nvSpPr>
          <p:cNvPr id="3" name="Content Placeholder 2">
            <a:extLst>
              <a:ext uri="{FF2B5EF4-FFF2-40B4-BE49-F238E27FC236}">
                <a16:creationId xmlns:a16="http://schemas.microsoft.com/office/drawing/2014/main" id="{12B3D07B-8F9C-4094-9BA8-2FA236E086D8}"/>
              </a:ext>
            </a:extLst>
          </p:cNvPr>
          <p:cNvSpPr>
            <a:spLocks noGrp="1"/>
          </p:cNvSpPr>
          <p:nvPr>
            <p:ph idx="1"/>
          </p:nvPr>
        </p:nvSpPr>
        <p:spPr>
          <a:xfrm>
            <a:off x="621448" y="2068942"/>
            <a:ext cx="5707937" cy="3450613"/>
          </a:xfrm>
        </p:spPr>
        <p:txBody>
          <a:bodyPr>
            <a:normAutofit fontScale="92500" lnSpcReduction="20000"/>
          </a:bodyPr>
          <a:lstStyle/>
          <a:p>
            <a:pPr marL="0" indent="0">
              <a:lnSpc>
                <a:spcPct val="150000"/>
              </a:lnSpc>
              <a:buNone/>
            </a:pPr>
            <a:r>
              <a:rPr lang="en-US" sz="1900" b="1" dirty="0"/>
              <a:t>6.1 Treating noise in data</a:t>
            </a:r>
          </a:p>
          <a:p>
            <a:pPr>
              <a:lnSpc>
                <a:spcPct val="150000"/>
              </a:lnSpc>
            </a:pPr>
            <a:r>
              <a:rPr lang="en-US" sz="1600" dirty="0"/>
              <a:t>There is no treatment was done in that aspect, because observation was that all variables are within desired minimum and maximum values.</a:t>
            </a:r>
          </a:p>
          <a:p>
            <a:pPr marL="0" indent="0">
              <a:lnSpc>
                <a:spcPct val="150000"/>
              </a:lnSpc>
              <a:buNone/>
            </a:pPr>
            <a:r>
              <a:rPr lang="en-US" sz="1900" b="1" dirty="0"/>
              <a:t>6.2 Missing data imputation</a:t>
            </a:r>
          </a:p>
          <a:p>
            <a:pPr>
              <a:lnSpc>
                <a:spcPct val="150000"/>
              </a:lnSpc>
            </a:pPr>
            <a:r>
              <a:rPr lang="en-US" sz="1600" dirty="0"/>
              <a:t>It is observed that 548 datapoints are missing in the overall dataset, missing values are imputed with the most recent value as values which are in similar time zone are expected to be similar because of time series nature of predictors.</a:t>
            </a:r>
          </a:p>
          <a:p>
            <a:pPr>
              <a:lnSpc>
                <a:spcPct val="110000"/>
              </a:lnSpc>
            </a:pPr>
            <a:endParaRPr lang="en-US" sz="1900" dirty="0"/>
          </a:p>
        </p:txBody>
      </p:sp>
      <p:grpSp>
        <p:nvGrpSpPr>
          <p:cNvPr id="9" name="Group 8">
            <a:extLst>
              <a:ext uri="{FF2B5EF4-FFF2-40B4-BE49-F238E27FC236}">
                <a16:creationId xmlns:a16="http://schemas.microsoft.com/office/drawing/2014/main" id="{50AD0AED-E09F-4C22-9898-4A84E43393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44975" y="2012810"/>
            <a:ext cx="3413507" cy="3459865"/>
            <a:chOff x="7644975" y="2012810"/>
            <a:chExt cx="3413507" cy="3459865"/>
          </a:xfrm>
        </p:grpSpPr>
        <p:sp>
          <p:nvSpPr>
            <p:cNvPr id="10" name="Rectangle 9">
              <a:extLst>
                <a:ext uri="{FF2B5EF4-FFF2-40B4-BE49-F238E27FC236}">
                  <a16:creationId xmlns:a16="http://schemas.microsoft.com/office/drawing/2014/main" id="{610C2154-2A51-49E7-85BE-D97604540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44975" y="2012810"/>
              <a:ext cx="3413507" cy="3459865"/>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2870CB3-7221-462A-9BF2-8460557852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3938" y="2182137"/>
              <a:ext cx="3100817" cy="313000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29C98748-35F5-439D-90EF-2A6A9ECC9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7664" y="2345863"/>
            <a:ext cx="2760806" cy="2797627"/>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8087703-6B57-4CB6-A822-36FA1CBA619B}"/>
              </a:ext>
            </a:extLst>
          </p:cNvPr>
          <p:cNvPicPr>
            <a:picLocks noChangeAspect="1"/>
          </p:cNvPicPr>
          <p:nvPr/>
        </p:nvPicPr>
        <p:blipFill>
          <a:blip r:embed="rId2"/>
          <a:stretch>
            <a:fillRect/>
          </a:stretch>
        </p:blipFill>
        <p:spPr>
          <a:xfrm>
            <a:off x="8119841" y="2604132"/>
            <a:ext cx="2453183" cy="2276149"/>
          </a:xfrm>
          <a:prstGeom prst="rect">
            <a:avLst/>
          </a:prstGeom>
        </p:spPr>
      </p:pic>
      <p:pic>
        <p:nvPicPr>
          <p:cNvPr id="6" name="Picture 5" descr="A screenshot of a cell phone&#10;&#10;Description automatically generated">
            <a:extLst>
              <a:ext uri="{FF2B5EF4-FFF2-40B4-BE49-F238E27FC236}">
                <a16:creationId xmlns:a16="http://schemas.microsoft.com/office/drawing/2014/main" id="{4D0B07DA-AC49-F44B-BEB8-2F68495C4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923" y="1951376"/>
            <a:ext cx="4810629" cy="3703574"/>
          </a:xfrm>
          <a:prstGeom prst="rect">
            <a:avLst/>
          </a:prstGeom>
        </p:spPr>
      </p:pic>
      <p:sp>
        <p:nvSpPr>
          <p:cNvPr id="7" name="TextBox 6">
            <a:extLst>
              <a:ext uri="{FF2B5EF4-FFF2-40B4-BE49-F238E27FC236}">
                <a16:creationId xmlns:a16="http://schemas.microsoft.com/office/drawing/2014/main" id="{DC2C193B-5710-1147-9ED9-8469FBC6786E}"/>
              </a:ext>
            </a:extLst>
          </p:cNvPr>
          <p:cNvSpPr txBox="1"/>
          <p:nvPr/>
        </p:nvSpPr>
        <p:spPr>
          <a:xfrm>
            <a:off x="7122206" y="2341976"/>
            <a:ext cx="4731423" cy="307777"/>
          </a:xfrm>
          <a:prstGeom prst="rect">
            <a:avLst/>
          </a:prstGeom>
          <a:noFill/>
        </p:spPr>
        <p:txBody>
          <a:bodyPr wrap="square" rtlCol="0">
            <a:spAutoFit/>
          </a:bodyPr>
          <a:lstStyle/>
          <a:p>
            <a:r>
              <a:rPr lang="en-US" sz="1400" dirty="0"/>
              <a:t>Visualization of missing vegetation indexes between 225-250</a:t>
            </a:r>
          </a:p>
        </p:txBody>
      </p:sp>
    </p:spTree>
    <p:extLst>
      <p:ext uri="{BB962C8B-B14F-4D97-AF65-F5344CB8AC3E}">
        <p14:creationId xmlns:p14="http://schemas.microsoft.com/office/powerpoint/2010/main" val="213990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1E4A-22EC-46F6-9A48-EC374BA9B85A}"/>
              </a:ext>
            </a:extLst>
          </p:cNvPr>
          <p:cNvSpPr>
            <a:spLocks noGrp="1"/>
          </p:cNvSpPr>
          <p:nvPr>
            <p:ph type="title"/>
          </p:nvPr>
        </p:nvSpPr>
        <p:spPr>
          <a:xfrm>
            <a:off x="1294362" y="1204980"/>
            <a:ext cx="9603275" cy="1049235"/>
          </a:xfrm>
        </p:spPr>
        <p:txBody>
          <a:bodyPr>
            <a:normAutofit/>
          </a:bodyPr>
          <a:lstStyle/>
          <a:p>
            <a:r>
              <a:rPr lang="en-US" dirty="0"/>
              <a:t>6. Data mining tasks/methods</a:t>
            </a:r>
          </a:p>
        </p:txBody>
      </p:sp>
      <p:pic>
        <p:nvPicPr>
          <p:cNvPr id="6" name="Picture 5" descr="A screenshot of a cell phone&#10;&#10;Description automatically generated">
            <a:extLst>
              <a:ext uri="{FF2B5EF4-FFF2-40B4-BE49-F238E27FC236}">
                <a16:creationId xmlns:a16="http://schemas.microsoft.com/office/drawing/2014/main" id="{437AE54B-1F76-446D-A7E0-725FDDFB9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216" y="2440030"/>
            <a:ext cx="5505733" cy="2667137"/>
          </a:xfrm>
          <a:prstGeom prst="rect">
            <a:avLst/>
          </a:prstGeom>
        </p:spPr>
      </p:pic>
      <p:sp>
        <p:nvSpPr>
          <p:cNvPr id="7" name="TextBox 6">
            <a:extLst>
              <a:ext uri="{FF2B5EF4-FFF2-40B4-BE49-F238E27FC236}">
                <a16:creationId xmlns:a16="http://schemas.microsoft.com/office/drawing/2014/main" id="{CA4E13CF-A2B5-48D4-A326-8EAF73D47153}"/>
              </a:ext>
            </a:extLst>
          </p:cNvPr>
          <p:cNvSpPr txBox="1"/>
          <p:nvPr/>
        </p:nvSpPr>
        <p:spPr>
          <a:xfrm>
            <a:off x="1213448" y="5252123"/>
            <a:ext cx="9958673" cy="874535"/>
          </a:xfrm>
          <a:prstGeom prst="rect">
            <a:avLst/>
          </a:prstGeom>
          <a:noFill/>
        </p:spPr>
        <p:txBody>
          <a:bodyPr wrap="square" rtlCol="0">
            <a:spAutoFit/>
          </a:bodyPr>
          <a:lstStyle/>
          <a:p>
            <a:pPr>
              <a:lnSpc>
                <a:spcPct val="150000"/>
              </a:lnSpc>
            </a:pPr>
            <a:r>
              <a:rPr lang="en-US" dirty="0">
                <a:solidFill>
                  <a:srgbClr val="0070C0"/>
                </a:solidFill>
              </a:rPr>
              <a:t>Log transformed total number of cases seem to be following a normal distribution, which would be better to be used in modelling rather than the initial skewed data.</a:t>
            </a:r>
          </a:p>
        </p:txBody>
      </p:sp>
      <p:sp>
        <p:nvSpPr>
          <p:cNvPr id="5" name="Content Placeholder 4">
            <a:extLst>
              <a:ext uri="{FF2B5EF4-FFF2-40B4-BE49-F238E27FC236}">
                <a16:creationId xmlns:a16="http://schemas.microsoft.com/office/drawing/2014/main" id="{014356F2-5C6D-4EAD-8701-52E2DA94F129}"/>
              </a:ext>
            </a:extLst>
          </p:cNvPr>
          <p:cNvSpPr>
            <a:spLocks noGrp="1"/>
          </p:cNvSpPr>
          <p:nvPr>
            <p:ph idx="1"/>
          </p:nvPr>
        </p:nvSpPr>
        <p:spPr>
          <a:xfrm>
            <a:off x="1019879" y="1868144"/>
            <a:ext cx="9603275" cy="3450613"/>
          </a:xfrm>
        </p:spPr>
        <p:txBody>
          <a:bodyPr/>
          <a:lstStyle/>
          <a:p>
            <a:pPr marL="0" indent="0">
              <a:buNone/>
            </a:pPr>
            <a:r>
              <a:rPr lang="en-US" b="1" dirty="0"/>
              <a:t>6.3 Logistic transformation of response variable</a:t>
            </a:r>
          </a:p>
          <a:p>
            <a:endParaRPr lang="en-US" dirty="0"/>
          </a:p>
        </p:txBody>
      </p:sp>
      <p:pic>
        <p:nvPicPr>
          <p:cNvPr id="8" name="Picture 7" descr="A screenshot of a cell phone&#10;&#10;Description automatically generated">
            <a:extLst>
              <a:ext uri="{FF2B5EF4-FFF2-40B4-BE49-F238E27FC236}">
                <a16:creationId xmlns:a16="http://schemas.microsoft.com/office/drawing/2014/main" id="{4FC36FCF-F343-A34E-A3FB-9037DB7BF3B3}"/>
              </a:ext>
            </a:extLst>
          </p:cNvPr>
          <p:cNvPicPr>
            <a:picLocks noChangeAspect="1"/>
          </p:cNvPicPr>
          <p:nvPr/>
        </p:nvPicPr>
        <p:blipFill>
          <a:blip r:embed="rId3"/>
          <a:stretch>
            <a:fillRect/>
          </a:stretch>
        </p:blipFill>
        <p:spPr>
          <a:xfrm>
            <a:off x="1418296" y="2316618"/>
            <a:ext cx="3219847" cy="2913962"/>
          </a:xfrm>
          <a:prstGeom prst="rect">
            <a:avLst/>
          </a:prstGeom>
        </p:spPr>
      </p:pic>
      <p:sp>
        <p:nvSpPr>
          <p:cNvPr id="3" name="Right Arrow 2">
            <a:extLst>
              <a:ext uri="{FF2B5EF4-FFF2-40B4-BE49-F238E27FC236}">
                <a16:creationId xmlns:a16="http://schemas.microsoft.com/office/drawing/2014/main" id="{ECB3060B-CC76-6043-810E-87631AEAEED3}"/>
              </a:ext>
            </a:extLst>
          </p:cNvPr>
          <p:cNvSpPr/>
          <p:nvPr/>
        </p:nvSpPr>
        <p:spPr>
          <a:xfrm>
            <a:off x="4829475" y="359345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9999C4C-D2BB-8A41-8E8A-81A84161C6A1}"/>
              </a:ext>
            </a:extLst>
          </p:cNvPr>
          <p:cNvSpPr txBox="1"/>
          <p:nvPr/>
        </p:nvSpPr>
        <p:spPr>
          <a:xfrm>
            <a:off x="5009244" y="3367756"/>
            <a:ext cx="609600" cy="369332"/>
          </a:xfrm>
          <a:prstGeom prst="rect">
            <a:avLst/>
          </a:prstGeom>
          <a:noFill/>
        </p:spPr>
        <p:txBody>
          <a:bodyPr wrap="square" rtlCol="0">
            <a:spAutoFit/>
          </a:bodyPr>
          <a:lstStyle/>
          <a:p>
            <a:r>
              <a:rPr lang="en-US" dirty="0"/>
              <a:t>log</a:t>
            </a:r>
          </a:p>
        </p:txBody>
      </p:sp>
    </p:spTree>
    <p:extLst>
      <p:ext uri="{BB962C8B-B14F-4D97-AF65-F5344CB8AC3E}">
        <p14:creationId xmlns:p14="http://schemas.microsoft.com/office/powerpoint/2010/main" val="218115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76EF0-F125-49C7-97A1-EF5EE6B71AF2}"/>
              </a:ext>
            </a:extLst>
          </p:cNvPr>
          <p:cNvSpPr>
            <a:spLocks noGrp="1"/>
          </p:cNvSpPr>
          <p:nvPr>
            <p:ph type="title"/>
          </p:nvPr>
        </p:nvSpPr>
        <p:spPr>
          <a:xfrm>
            <a:off x="1451579" y="1213554"/>
            <a:ext cx="9603275" cy="568863"/>
          </a:xfrm>
        </p:spPr>
        <p:txBody>
          <a:bodyPr>
            <a:normAutofit/>
          </a:bodyPr>
          <a:lstStyle/>
          <a:p>
            <a:r>
              <a:rPr lang="en-US" dirty="0"/>
              <a:t>1. Problem setting</a:t>
            </a:r>
          </a:p>
        </p:txBody>
      </p:sp>
      <p:sp>
        <p:nvSpPr>
          <p:cNvPr id="9" name="Content Placeholder 8">
            <a:extLst>
              <a:ext uri="{FF2B5EF4-FFF2-40B4-BE49-F238E27FC236}">
                <a16:creationId xmlns:a16="http://schemas.microsoft.com/office/drawing/2014/main" id="{471E141F-C7D4-463D-801C-1FB6099B0EE4}"/>
              </a:ext>
            </a:extLst>
          </p:cNvPr>
          <p:cNvSpPr>
            <a:spLocks noGrp="1"/>
          </p:cNvSpPr>
          <p:nvPr>
            <p:ph idx="1"/>
          </p:nvPr>
        </p:nvSpPr>
        <p:spPr>
          <a:xfrm>
            <a:off x="1451579" y="2015734"/>
            <a:ext cx="4541897" cy="3450613"/>
          </a:xfrm>
        </p:spPr>
        <p:txBody>
          <a:bodyPr>
            <a:normAutofit lnSpcReduction="10000"/>
          </a:bodyPr>
          <a:lstStyle/>
          <a:p>
            <a:r>
              <a:rPr lang="en-US" dirty="0"/>
              <a:t>Dengue fever is carried by mosquitoes, its transmission dynamics are related to </a:t>
            </a:r>
            <a:r>
              <a:rPr lang="en-US" b="1" dirty="0">
                <a:solidFill>
                  <a:srgbClr val="0070C0"/>
                </a:solidFill>
              </a:rPr>
              <a:t>climate variables</a:t>
            </a:r>
            <a:r>
              <a:rPr lang="en-US" dirty="0"/>
              <a:t>,</a:t>
            </a:r>
            <a:r>
              <a:rPr lang="en-US" b="1" dirty="0"/>
              <a:t> </a:t>
            </a:r>
            <a:r>
              <a:rPr lang="en-US" dirty="0"/>
              <a:t>such as temperature and precipitation. </a:t>
            </a:r>
          </a:p>
          <a:p>
            <a:r>
              <a:rPr lang="en-US" dirty="0"/>
              <a:t>An understanding of the </a:t>
            </a:r>
            <a:r>
              <a:rPr lang="en-US" b="1" dirty="0">
                <a:solidFill>
                  <a:srgbClr val="0070C0"/>
                </a:solidFill>
              </a:rPr>
              <a:t>relationship between climate and dengue dynamics</a:t>
            </a:r>
            <a:r>
              <a:rPr lang="en-US" b="1" dirty="0"/>
              <a:t> </a:t>
            </a:r>
            <a:r>
              <a:rPr lang="en-US" dirty="0"/>
              <a:t>can improve research initiatives and resource allocation to help fight Dengue fever.</a:t>
            </a:r>
          </a:p>
          <a:p>
            <a:endParaRPr lang="en-US" dirty="0"/>
          </a:p>
          <a:p>
            <a:endParaRPr lang="en-US" dirty="0"/>
          </a:p>
        </p:txBody>
      </p:sp>
      <p:pic>
        <p:nvPicPr>
          <p:cNvPr id="5" name="Content Placeholder 4" descr="A person posing for the camera&#10;&#10;Description automatically generated">
            <a:extLst>
              <a:ext uri="{FF2B5EF4-FFF2-40B4-BE49-F238E27FC236}">
                <a16:creationId xmlns:a16="http://schemas.microsoft.com/office/drawing/2014/main" id="{78DDA594-5F04-463B-B904-0C25FFA01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1745" y="2262789"/>
            <a:ext cx="4221792" cy="2790249"/>
          </a:xfrm>
          <a:prstGeom prst="rect">
            <a:avLst/>
          </a:prstGeom>
        </p:spPr>
      </p:pic>
    </p:spTree>
    <p:extLst>
      <p:ext uri="{BB962C8B-B14F-4D97-AF65-F5344CB8AC3E}">
        <p14:creationId xmlns:p14="http://schemas.microsoft.com/office/powerpoint/2010/main" val="425960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1E4A-22EC-46F6-9A48-EC374BA9B85A}"/>
              </a:ext>
            </a:extLst>
          </p:cNvPr>
          <p:cNvSpPr>
            <a:spLocks noGrp="1"/>
          </p:cNvSpPr>
          <p:nvPr>
            <p:ph type="title"/>
          </p:nvPr>
        </p:nvSpPr>
        <p:spPr>
          <a:xfrm>
            <a:off x="1197579" y="1172819"/>
            <a:ext cx="9603275" cy="1049235"/>
          </a:xfrm>
        </p:spPr>
        <p:txBody>
          <a:bodyPr>
            <a:normAutofit/>
          </a:bodyPr>
          <a:lstStyle/>
          <a:p>
            <a:r>
              <a:rPr lang="en-US" dirty="0"/>
              <a:t>6. Data mining tasks/methods</a:t>
            </a:r>
          </a:p>
        </p:txBody>
      </p:sp>
      <p:sp>
        <p:nvSpPr>
          <p:cNvPr id="3" name="Content Placeholder 2">
            <a:extLst>
              <a:ext uri="{FF2B5EF4-FFF2-40B4-BE49-F238E27FC236}">
                <a16:creationId xmlns:a16="http://schemas.microsoft.com/office/drawing/2014/main" id="{12B3D07B-8F9C-4094-9BA8-2FA236E086D8}"/>
              </a:ext>
            </a:extLst>
          </p:cNvPr>
          <p:cNvSpPr>
            <a:spLocks noGrp="1"/>
          </p:cNvSpPr>
          <p:nvPr>
            <p:ph idx="1"/>
          </p:nvPr>
        </p:nvSpPr>
        <p:spPr>
          <a:xfrm>
            <a:off x="694836" y="1889609"/>
            <a:ext cx="5707937" cy="3450613"/>
          </a:xfrm>
        </p:spPr>
        <p:txBody>
          <a:bodyPr>
            <a:normAutofit/>
          </a:bodyPr>
          <a:lstStyle/>
          <a:p>
            <a:pPr marL="0" indent="0">
              <a:lnSpc>
                <a:spcPct val="100000"/>
              </a:lnSpc>
              <a:buNone/>
            </a:pPr>
            <a:r>
              <a:rPr lang="en-US" sz="1900" b="1" dirty="0"/>
              <a:t>6.4 Feature Engineering</a:t>
            </a:r>
          </a:p>
          <a:p>
            <a:pPr marL="0" indent="0">
              <a:lnSpc>
                <a:spcPct val="100000"/>
              </a:lnSpc>
              <a:buNone/>
            </a:pPr>
            <a:endParaRPr lang="en-US" sz="1900" dirty="0"/>
          </a:p>
          <a:p>
            <a:pPr>
              <a:lnSpc>
                <a:spcPct val="110000"/>
              </a:lnSpc>
            </a:pPr>
            <a:endParaRPr lang="en-US" sz="1900" dirty="0"/>
          </a:p>
        </p:txBody>
      </p:sp>
      <p:sp>
        <p:nvSpPr>
          <p:cNvPr id="4" name="TextBox 3">
            <a:extLst>
              <a:ext uri="{FF2B5EF4-FFF2-40B4-BE49-F238E27FC236}">
                <a16:creationId xmlns:a16="http://schemas.microsoft.com/office/drawing/2014/main" id="{8A8DFEFE-27D9-C043-8B51-F5701A61D489}"/>
              </a:ext>
            </a:extLst>
          </p:cNvPr>
          <p:cNvSpPr txBox="1"/>
          <p:nvPr/>
        </p:nvSpPr>
        <p:spPr>
          <a:xfrm>
            <a:off x="604620" y="2348178"/>
            <a:ext cx="11293089" cy="1877437"/>
          </a:xfrm>
          <a:prstGeom prst="rect">
            <a:avLst/>
          </a:prstGeom>
          <a:noFill/>
        </p:spPr>
        <p:txBody>
          <a:bodyPr wrap="square" rtlCol="0">
            <a:spAutoFit/>
          </a:bodyPr>
          <a:lstStyle/>
          <a:p>
            <a:r>
              <a:rPr lang="en-US" sz="1600" dirty="0">
                <a:solidFill>
                  <a:srgbClr val="0070C0"/>
                </a:solidFill>
              </a:rPr>
              <a:t>Literature review:–</a:t>
            </a:r>
          </a:p>
          <a:p>
            <a:r>
              <a:rPr lang="en-US" sz="1600" dirty="0">
                <a:solidFill>
                  <a:srgbClr val="0070C0"/>
                </a:solidFill>
              </a:rPr>
              <a:t>[1] 	Aziz, T. a. </a:t>
            </a:r>
            <a:r>
              <a:rPr lang="en-US" sz="1600" dirty="0" err="1">
                <a:solidFill>
                  <a:srgbClr val="0070C0"/>
                </a:solidFill>
              </a:rPr>
              <a:t>Lukose</a:t>
            </a:r>
            <a:r>
              <a:rPr lang="en-US" sz="1600" dirty="0">
                <a:solidFill>
                  <a:srgbClr val="0070C0"/>
                </a:solidFill>
              </a:rPr>
              <a:t>, D. a. b. A. Bakar, S. a. Sattar and Abdul, "A Literature Review of Methods for Dengue Outbreak Prediction". </a:t>
            </a:r>
          </a:p>
          <a:p>
            <a:r>
              <a:rPr lang="en-US" sz="1600" dirty="0">
                <a:solidFill>
                  <a:srgbClr val="0070C0"/>
                </a:solidFill>
              </a:rPr>
              <a:t>[2]    </a:t>
            </a:r>
            <a:r>
              <a:rPr lang="en-US" sz="1600" dirty="0" err="1">
                <a:solidFill>
                  <a:srgbClr val="0070C0"/>
                </a:solidFill>
              </a:rPr>
              <a:t>Kuno</a:t>
            </a:r>
            <a:r>
              <a:rPr lang="en-US" sz="1600" dirty="0">
                <a:solidFill>
                  <a:srgbClr val="0070C0"/>
                </a:solidFill>
              </a:rPr>
              <a:t> and </a:t>
            </a:r>
            <a:r>
              <a:rPr lang="en-US" sz="1600" dirty="0" err="1">
                <a:solidFill>
                  <a:srgbClr val="0070C0"/>
                </a:solidFill>
              </a:rPr>
              <a:t>Goro</a:t>
            </a:r>
            <a:r>
              <a:rPr lang="en-US" sz="1600" dirty="0">
                <a:solidFill>
                  <a:srgbClr val="0070C0"/>
                </a:solidFill>
              </a:rPr>
              <a:t>, "Review of the factors modulating dengue transmission," Epidemiologic    reviews, vol. 17, pp. 321-335, 1995. </a:t>
            </a:r>
          </a:p>
          <a:p>
            <a:r>
              <a:rPr lang="en-US" sz="1600" dirty="0">
                <a:solidFill>
                  <a:srgbClr val="0070C0"/>
                </a:solidFill>
              </a:rPr>
              <a:t>[3]    Y.-H. Hsieh and C. W. S. Chen, "Turning points, reproduction number, and impact of climatological events for multi-wave dengue outbreaks," Tropical Medicine \&amp; International Health, vol. 14, pp. 628-638, 2009. </a:t>
            </a:r>
          </a:p>
          <a:p>
            <a:endParaRPr lang="en-US" dirty="0"/>
          </a:p>
          <a:p>
            <a:endParaRPr lang="en-US" dirty="0"/>
          </a:p>
        </p:txBody>
      </p:sp>
      <p:sp>
        <p:nvSpPr>
          <p:cNvPr id="5" name="TextBox 4">
            <a:extLst>
              <a:ext uri="{FF2B5EF4-FFF2-40B4-BE49-F238E27FC236}">
                <a16:creationId xmlns:a16="http://schemas.microsoft.com/office/drawing/2014/main" id="{DA625A86-0B21-BD47-B55A-C243628A9E26}"/>
              </a:ext>
            </a:extLst>
          </p:cNvPr>
          <p:cNvSpPr txBox="1"/>
          <p:nvPr/>
        </p:nvSpPr>
        <p:spPr>
          <a:xfrm>
            <a:off x="604620" y="3741040"/>
            <a:ext cx="11408704" cy="2308324"/>
          </a:xfrm>
          <a:prstGeom prst="rect">
            <a:avLst/>
          </a:prstGeom>
          <a:noFill/>
        </p:spPr>
        <p:txBody>
          <a:bodyPr wrap="square" rtlCol="0">
            <a:spAutoFit/>
          </a:bodyPr>
          <a:lstStyle/>
          <a:p>
            <a:r>
              <a:rPr lang="en-US" b="1" dirty="0"/>
              <a:t>Following insights were drawn from above articles which supported Feature Engineering.</a:t>
            </a:r>
          </a:p>
          <a:p>
            <a:endParaRPr lang="en-US" dirty="0"/>
          </a:p>
          <a:p>
            <a:pPr marL="342900" indent="-342900">
              <a:buAutoNum type="arabicPeriod"/>
            </a:pPr>
            <a:r>
              <a:rPr lang="en-US" dirty="0"/>
              <a:t>Dengue transmission depends on changes in Climatic factors like rainfall, temperature humidity </a:t>
            </a:r>
            <a:r>
              <a:rPr lang="en-US" dirty="0" err="1"/>
              <a:t>etc</a:t>
            </a:r>
            <a:r>
              <a:rPr lang="en-US" dirty="0"/>
              <a:t>… and Non-Climatic factors like human growth, movement and socio-economic constraints.</a:t>
            </a:r>
          </a:p>
          <a:p>
            <a:endParaRPr lang="en-US" dirty="0"/>
          </a:p>
          <a:p>
            <a:r>
              <a:rPr lang="en-US" dirty="0"/>
              <a:t>2.   Climatic differences affect the incubation period of Larvae ranging from 4-16 weeks.</a:t>
            </a:r>
          </a:p>
          <a:p>
            <a:endParaRPr lang="en-US" dirty="0"/>
          </a:p>
          <a:p>
            <a:r>
              <a:rPr lang="en-US" dirty="0"/>
              <a:t>3.   The increases and decreases in Climatic changes affects the number of Dengue cases</a:t>
            </a:r>
          </a:p>
        </p:txBody>
      </p:sp>
    </p:spTree>
    <p:extLst>
      <p:ext uri="{BB962C8B-B14F-4D97-AF65-F5344CB8AC3E}">
        <p14:creationId xmlns:p14="http://schemas.microsoft.com/office/powerpoint/2010/main" val="308643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1E4A-22EC-46F6-9A48-EC374BA9B85A}"/>
              </a:ext>
            </a:extLst>
          </p:cNvPr>
          <p:cNvSpPr>
            <a:spLocks noGrp="1"/>
          </p:cNvSpPr>
          <p:nvPr>
            <p:ph type="title"/>
          </p:nvPr>
        </p:nvSpPr>
        <p:spPr>
          <a:xfrm>
            <a:off x="1197579" y="1172819"/>
            <a:ext cx="9603275" cy="1049235"/>
          </a:xfrm>
        </p:spPr>
        <p:txBody>
          <a:bodyPr>
            <a:normAutofit/>
          </a:bodyPr>
          <a:lstStyle/>
          <a:p>
            <a:r>
              <a:rPr lang="en-US" dirty="0"/>
              <a:t>6. Data mining tasks/methods</a:t>
            </a:r>
          </a:p>
        </p:txBody>
      </p:sp>
      <p:sp>
        <p:nvSpPr>
          <p:cNvPr id="3" name="Content Placeholder 2">
            <a:extLst>
              <a:ext uri="{FF2B5EF4-FFF2-40B4-BE49-F238E27FC236}">
                <a16:creationId xmlns:a16="http://schemas.microsoft.com/office/drawing/2014/main" id="{12B3D07B-8F9C-4094-9BA8-2FA236E086D8}"/>
              </a:ext>
            </a:extLst>
          </p:cNvPr>
          <p:cNvSpPr>
            <a:spLocks noGrp="1"/>
          </p:cNvSpPr>
          <p:nvPr>
            <p:ph idx="1"/>
          </p:nvPr>
        </p:nvSpPr>
        <p:spPr>
          <a:xfrm>
            <a:off x="1197579" y="1942162"/>
            <a:ext cx="10468904" cy="3450613"/>
          </a:xfrm>
        </p:spPr>
        <p:txBody>
          <a:bodyPr>
            <a:noAutofit/>
          </a:bodyPr>
          <a:lstStyle/>
          <a:p>
            <a:pPr marL="0" indent="0">
              <a:lnSpc>
                <a:spcPct val="100000"/>
              </a:lnSpc>
              <a:buNone/>
            </a:pPr>
            <a:r>
              <a:rPr lang="en-US" sz="1800" b="1" dirty="0"/>
              <a:t>6.4 Feature Engineering</a:t>
            </a:r>
          </a:p>
          <a:p>
            <a:pPr marL="0" indent="0">
              <a:lnSpc>
                <a:spcPct val="150000"/>
              </a:lnSpc>
              <a:buNone/>
            </a:pPr>
            <a:r>
              <a:rPr lang="en-US" sz="1800" dirty="0"/>
              <a:t>Five new Climatic and Non-Climatic features were introduced to the dataset in order to reach better accuracies in modelling.</a:t>
            </a:r>
          </a:p>
          <a:p>
            <a:pPr>
              <a:lnSpc>
                <a:spcPct val="150000"/>
              </a:lnSpc>
            </a:pPr>
            <a:r>
              <a:rPr lang="en-US" sz="1800" dirty="0"/>
              <a:t>1)Number of Dengue cases reported previous week (PRE_WEEK_ CASES)</a:t>
            </a:r>
          </a:p>
          <a:p>
            <a:pPr>
              <a:lnSpc>
                <a:spcPct val="150000"/>
              </a:lnSpc>
            </a:pPr>
            <a:r>
              <a:rPr lang="en-US" sz="1800" dirty="0"/>
              <a:t>2)Humidity of previous month (PRE_MONTH_HUMIDITY)</a:t>
            </a:r>
          </a:p>
          <a:p>
            <a:pPr>
              <a:lnSpc>
                <a:spcPct val="150000"/>
              </a:lnSpc>
            </a:pPr>
            <a:r>
              <a:rPr lang="en-US" sz="1800" dirty="0"/>
              <a:t>3)Dew point temperature of previous month (PRE_MONTH_DEWPOINT_TEMP)</a:t>
            </a:r>
          </a:p>
          <a:p>
            <a:pPr>
              <a:lnSpc>
                <a:spcPct val="150000"/>
              </a:lnSpc>
            </a:pPr>
            <a:r>
              <a:rPr lang="en-US" sz="1800" dirty="0"/>
              <a:t>4)Station average temperature of previous month (PRE_MONTH_STATION_AVG_TEMP)</a:t>
            </a:r>
          </a:p>
          <a:p>
            <a:pPr>
              <a:lnSpc>
                <a:spcPct val="150000"/>
              </a:lnSpc>
            </a:pPr>
            <a:r>
              <a:rPr lang="en-US" sz="1800" dirty="0"/>
              <a:t>5)Maximum air temperature of previous month (PRE_MONTH_MAX_AIR_TEMP)</a:t>
            </a:r>
          </a:p>
        </p:txBody>
      </p:sp>
    </p:spTree>
    <p:extLst>
      <p:ext uri="{BB962C8B-B14F-4D97-AF65-F5344CB8AC3E}">
        <p14:creationId xmlns:p14="http://schemas.microsoft.com/office/powerpoint/2010/main" val="218296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1E4A-22EC-46F6-9A48-EC374BA9B85A}"/>
              </a:ext>
            </a:extLst>
          </p:cNvPr>
          <p:cNvSpPr>
            <a:spLocks noGrp="1"/>
          </p:cNvSpPr>
          <p:nvPr>
            <p:ph type="title"/>
          </p:nvPr>
        </p:nvSpPr>
        <p:spPr>
          <a:xfrm>
            <a:off x="1144858" y="1223619"/>
            <a:ext cx="9603275" cy="1049235"/>
          </a:xfrm>
        </p:spPr>
        <p:txBody>
          <a:bodyPr>
            <a:normAutofit/>
          </a:bodyPr>
          <a:lstStyle/>
          <a:p>
            <a:r>
              <a:rPr lang="en-US" dirty="0"/>
              <a:t>6. Data mining tasks/methods</a:t>
            </a:r>
          </a:p>
        </p:txBody>
      </p:sp>
      <p:sp>
        <p:nvSpPr>
          <p:cNvPr id="5" name="Content Placeholder 4">
            <a:extLst>
              <a:ext uri="{FF2B5EF4-FFF2-40B4-BE49-F238E27FC236}">
                <a16:creationId xmlns:a16="http://schemas.microsoft.com/office/drawing/2014/main" id="{3972943B-5840-4536-B90F-F257F4D04BA5}"/>
              </a:ext>
            </a:extLst>
          </p:cNvPr>
          <p:cNvSpPr>
            <a:spLocks noGrp="1"/>
          </p:cNvSpPr>
          <p:nvPr>
            <p:ph idx="1"/>
          </p:nvPr>
        </p:nvSpPr>
        <p:spPr>
          <a:xfrm>
            <a:off x="1076368" y="1899804"/>
            <a:ext cx="4371932" cy="3686536"/>
          </a:xfrm>
        </p:spPr>
        <p:txBody>
          <a:bodyPr>
            <a:normAutofit/>
          </a:bodyPr>
          <a:lstStyle/>
          <a:p>
            <a:pPr marL="0" indent="0">
              <a:buNone/>
            </a:pPr>
            <a:r>
              <a:rPr lang="en-US" sz="2300" b="1" dirty="0"/>
              <a:t>6.5 Dimension reduction</a:t>
            </a:r>
          </a:p>
          <a:p>
            <a:r>
              <a:rPr lang="en-US" dirty="0"/>
              <a:t>Scree plots for both the cities suggested the reduction of dimensions to 6 principal components that captured over 90% variance</a:t>
            </a:r>
          </a:p>
          <a:p>
            <a:r>
              <a:rPr lang="en-US" dirty="0"/>
              <a:t>Hence, principal component scores were calculated for 6 components</a:t>
            </a:r>
          </a:p>
        </p:txBody>
      </p:sp>
      <p:grpSp>
        <p:nvGrpSpPr>
          <p:cNvPr id="9" name="Group 11">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3" name="Rectangle 12">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13">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A picture containing screenshot&#10;&#10;Description automatically generated">
            <a:extLst>
              <a:ext uri="{FF2B5EF4-FFF2-40B4-BE49-F238E27FC236}">
                <a16:creationId xmlns:a16="http://schemas.microsoft.com/office/drawing/2014/main" id="{23283C40-AF97-46D8-B571-080E29D5D258}"/>
              </a:ext>
            </a:extLst>
          </p:cNvPr>
          <p:cNvPicPr>
            <a:picLocks noChangeAspect="1"/>
          </p:cNvPicPr>
          <p:nvPr/>
        </p:nvPicPr>
        <p:blipFill rotWithShape="1">
          <a:blip r:embed="rId2">
            <a:extLst>
              <a:ext uri="{28A0092B-C50C-407E-A947-70E740481C1C}">
                <a14:useLocalDpi xmlns:a14="http://schemas.microsoft.com/office/drawing/2010/main" val="0"/>
              </a:ext>
            </a:extLst>
          </a:blip>
          <a:srcRect l="4264" r="3811" b="3"/>
          <a:stretch/>
        </p:blipFill>
        <p:spPr>
          <a:xfrm>
            <a:off x="6277257" y="2174242"/>
            <a:ext cx="4613872" cy="3124351"/>
          </a:xfrm>
          <a:prstGeom prst="rect">
            <a:avLst/>
          </a:prstGeom>
        </p:spPr>
      </p:pic>
    </p:spTree>
    <p:extLst>
      <p:ext uri="{BB962C8B-B14F-4D97-AF65-F5344CB8AC3E}">
        <p14:creationId xmlns:p14="http://schemas.microsoft.com/office/powerpoint/2010/main" val="2629627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28481FE-E8C1-45E4-ABE5-A3E36C5142BA}"/>
              </a:ext>
            </a:extLst>
          </p:cNvPr>
          <p:cNvSpPr>
            <a:spLocks noGrp="1"/>
          </p:cNvSpPr>
          <p:nvPr>
            <p:ph type="title"/>
          </p:nvPr>
        </p:nvSpPr>
        <p:spPr>
          <a:xfrm>
            <a:off x="1451579" y="804519"/>
            <a:ext cx="9603275" cy="1049235"/>
          </a:xfrm>
        </p:spPr>
        <p:txBody>
          <a:bodyPr>
            <a:normAutofit/>
          </a:bodyPr>
          <a:lstStyle/>
          <a:p>
            <a:r>
              <a:rPr lang="en-US" dirty="0"/>
              <a:t>6. Data mining tasks/methods</a:t>
            </a:r>
          </a:p>
        </p:txBody>
      </p:sp>
      <p:sp>
        <p:nvSpPr>
          <p:cNvPr id="3" name="Content Placeholder 2">
            <a:extLst>
              <a:ext uri="{FF2B5EF4-FFF2-40B4-BE49-F238E27FC236}">
                <a16:creationId xmlns:a16="http://schemas.microsoft.com/office/drawing/2014/main" id="{C06ABEA3-5806-43FF-91E9-1F24BFB18FA7}"/>
              </a:ext>
            </a:extLst>
          </p:cNvPr>
          <p:cNvSpPr>
            <a:spLocks noGrp="1"/>
          </p:cNvSpPr>
          <p:nvPr>
            <p:ph idx="1"/>
          </p:nvPr>
        </p:nvSpPr>
        <p:spPr>
          <a:xfrm>
            <a:off x="444678" y="2009414"/>
            <a:ext cx="5517930" cy="3450613"/>
          </a:xfrm>
        </p:spPr>
        <p:txBody>
          <a:bodyPr>
            <a:normAutofit/>
          </a:bodyPr>
          <a:lstStyle/>
          <a:p>
            <a:pPr marL="0" indent="0">
              <a:buNone/>
            </a:pPr>
            <a:r>
              <a:rPr lang="en-US" b="1" dirty="0"/>
              <a:t>6.6 Classification of number of total Dengue cases</a:t>
            </a:r>
            <a:endParaRPr lang="en-US" dirty="0"/>
          </a:p>
          <a:p>
            <a:r>
              <a:rPr lang="en-US" dirty="0"/>
              <a:t>Classification problem was generated by classifying the total number of cases as per below criteria</a:t>
            </a:r>
          </a:p>
          <a:p>
            <a:r>
              <a:rPr lang="en-US" dirty="0"/>
              <a:t>Total number of cases were binned in to 5 classes as </a:t>
            </a:r>
            <a:r>
              <a:rPr lang="en-US" b="1" dirty="0">
                <a:solidFill>
                  <a:srgbClr val="0070C0"/>
                </a:solidFill>
              </a:rPr>
              <a:t>Very Low, Low, Medium, High and Very High as per below criteria. </a:t>
            </a:r>
          </a:p>
          <a:p>
            <a:endParaRPr lang="en-US" b="1" dirty="0">
              <a:solidFill>
                <a:srgbClr val="0070C0"/>
              </a:solidFill>
            </a:endParaRPr>
          </a:p>
          <a:p>
            <a:endParaRPr lang="en-US" dirty="0"/>
          </a:p>
        </p:txBody>
      </p:sp>
      <p:grpSp>
        <p:nvGrpSpPr>
          <p:cNvPr id="10" name="Group 9">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1" name="Rectangle 10">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5E9ECA9-8EAD-492E-AFEC-8BBC42B331CE}"/>
              </a:ext>
            </a:extLst>
          </p:cNvPr>
          <p:cNvPicPr>
            <a:picLocks noChangeAspect="1"/>
          </p:cNvPicPr>
          <p:nvPr/>
        </p:nvPicPr>
        <p:blipFill>
          <a:blip r:embed="rId2"/>
          <a:stretch>
            <a:fillRect/>
          </a:stretch>
        </p:blipFill>
        <p:spPr>
          <a:xfrm>
            <a:off x="6404256" y="2763929"/>
            <a:ext cx="5648044" cy="1951296"/>
          </a:xfrm>
          <a:prstGeom prst="rect">
            <a:avLst/>
          </a:prstGeom>
        </p:spPr>
      </p:pic>
    </p:spTree>
    <p:extLst>
      <p:ext uri="{BB962C8B-B14F-4D97-AF65-F5344CB8AC3E}">
        <p14:creationId xmlns:p14="http://schemas.microsoft.com/office/powerpoint/2010/main" val="2477049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A1E4A-22EC-46F6-9A48-EC374BA9B85A}"/>
              </a:ext>
            </a:extLst>
          </p:cNvPr>
          <p:cNvSpPr>
            <a:spLocks noGrp="1"/>
          </p:cNvSpPr>
          <p:nvPr>
            <p:ph type="title"/>
          </p:nvPr>
        </p:nvSpPr>
        <p:spPr>
          <a:xfrm>
            <a:off x="1144858" y="1223619"/>
            <a:ext cx="9603275" cy="1049235"/>
          </a:xfrm>
        </p:spPr>
        <p:txBody>
          <a:bodyPr>
            <a:normAutofit/>
          </a:bodyPr>
          <a:lstStyle/>
          <a:p>
            <a:r>
              <a:rPr lang="en-US" dirty="0"/>
              <a:t>6. Data mining tasks/methods</a:t>
            </a:r>
          </a:p>
        </p:txBody>
      </p:sp>
      <p:sp>
        <p:nvSpPr>
          <p:cNvPr id="5" name="Content Placeholder 4">
            <a:extLst>
              <a:ext uri="{FF2B5EF4-FFF2-40B4-BE49-F238E27FC236}">
                <a16:creationId xmlns:a16="http://schemas.microsoft.com/office/drawing/2014/main" id="{3972943B-5840-4536-B90F-F257F4D04BA5}"/>
              </a:ext>
            </a:extLst>
          </p:cNvPr>
          <p:cNvSpPr>
            <a:spLocks noGrp="1"/>
          </p:cNvSpPr>
          <p:nvPr>
            <p:ph idx="1"/>
          </p:nvPr>
        </p:nvSpPr>
        <p:spPr>
          <a:xfrm>
            <a:off x="1076367" y="1899804"/>
            <a:ext cx="10421949" cy="3686536"/>
          </a:xfrm>
        </p:spPr>
        <p:txBody>
          <a:bodyPr>
            <a:normAutofit lnSpcReduction="10000"/>
          </a:bodyPr>
          <a:lstStyle/>
          <a:p>
            <a:pPr marL="0" indent="0">
              <a:buNone/>
            </a:pPr>
            <a:r>
              <a:rPr lang="en-US" sz="2300" dirty="0"/>
              <a:t>Adhering to all the above data mining techniques, modelling was done to following variations of the data set for each city; San Juan and Iquitos.</a:t>
            </a:r>
          </a:p>
          <a:p>
            <a:r>
              <a:rPr lang="en-US" sz="2300" dirty="0" err="1"/>
              <a:t>i</a:t>
            </a:r>
            <a:r>
              <a:rPr lang="en-US" sz="2300" dirty="0"/>
              <a:t>. Original data</a:t>
            </a:r>
          </a:p>
          <a:p>
            <a:r>
              <a:rPr lang="en-US" sz="2300" dirty="0"/>
              <a:t>ii. Combination of original features and added features (Supported by literature review)</a:t>
            </a:r>
          </a:p>
          <a:p>
            <a:r>
              <a:rPr lang="en-US" sz="2300" dirty="0"/>
              <a:t>iii. Principal components </a:t>
            </a:r>
          </a:p>
          <a:p>
            <a:r>
              <a:rPr lang="en-US" sz="2300" dirty="0"/>
              <a:t>iv. Heuristically selected subset of variables through literature review, correlation coefficients and plots</a:t>
            </a:r>
          </a:p>
          <a:p>
            <a:endParaRPr lang="en-US" dirty="0"/>
          </a:p>
        </p:txBody>
      </p:sp>
    </p:spTree>
    <p:extLst>
      <p:ext uri="{BB962C8B-B14F-4D97-AF65-F5344CB8AC3E}">
        <p14:creationId xmlns:p14="http://schemas.microsoft.com/office/powerpoint/2010/main" val="144410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D00A7-6CE5-4374-B190-A0A4F8635C26}"/>
              </a:ext>
            </a:extLst>
          </p:cNvPr>
          <p:cNvSpPr>
            <a:spLocks noGrp="1"/>
          </p:cNvSpPr>
          <p:nvPr>
            <p:ph type="title"/>
          </p:nvPr>
        </p:nvSpPr>
        <p:spPr>
          <a:xfrm>
            <a:off x="1137146" y="1036988"/>
            <a:ext cx="9603275" cy="1049235"/>
          </a:xfrm>
        </p:spPr>
        <p:txBody>
          <a:bodyPr>
            <a:normAutofit fontScale="90000"/>
          </a:bodyPr>
          <a:lstStyle/>
          <a:p>
            <a:r>
              <a:rPr lang="en-US" dirty="0"/>
              <a:t>7. Data Mining Models/Methods</a:t>
            </a:r>
            <a:br>
              <a:rPr lang="en-US" dirty="0"/>
            </a:br>
            <a:r>
              <a:rPr lang="en-US" sz="1800" b="1" dirty="0"/>
              <a:t>7.1 Classification of Dengue cases</a:t>
            </a:r>
            <a:br>
              <a:rPr lang="en-US" b="1" dirty="0"/>
            </a:br>
            <a:endParaRPr lang="en-US" dirty="0"/>
          </a:p>
        </p:txBody>
      </p:sp>
      <p:sp>
        <p:nvSpPr>
          <p:cNvPr id="3" name="Content Placeholder 2">
            <a:extLst>
              <a:ext uri="{FF2B5EF4-FFF2-40B4-BE49-F238E27FC236}">
                <a16:creationId xmlns:a16="http://schemas.microsoft.com/office/drawing/2014/main" id="{1A7DF68C-436B-4CF3-B63C-5311776F8800}"/>
              </a:ext>
            </a:extLst>
          </p:cNvPr>
          <p:cNvSpPr>
            <a:spLocks noGrp="1"/>
          </p:cNvSpPr>
          <p:nvPr>
            <p:ph idx="1"/>
          </p:nvPr>
        </p:nvSpPr>
        <p:spPr>
          <a:xfrm>
            <a:off x="1451579" y="2015734"/>
            <a:ext cx="4158849" cy="3450613"/>
          </a:xfrm>
        </p:spPr>
        <p:txBody>
          <a:bodyPr>
            <a:normAutofit fontScale="92500"/>
          </a:bodyPr>
          <a:lstStyle/>
          <a:p>
            <a:pPr marL="0" indent="0">
              <a:lnSpc>
                <a:spcPct val="110000"/>
              </a:lnSpc>
              <a:buNone/>
            </a:pPr>
            <a:r>
              <a:rPr lang="en-US" sz="1800" b="1" dirty="0"/>
              <a:t>7.1.1 Random Forest Classification</a:t>
            </a:r>
          </a:p>
          <a:p>
            <a:pPr>
              <a:lnSpc>
                <a:spcPct val="110000"/>
              </a:lnSpc>
            </a:pPr>
            <a:r>
              <a:rPr lang="en-US" sz="1400" dirty="0"/>
              <a:t>Random Forest Classification was done with 600 trees, 7 variables randomly sampled as candidates at each split and keeping 5 as minimum size of terminal nodes. Following is the variable importance plot which depicts that the 5 most prominent features are</a:t>
            </a:r>
          </a:p>
          <a:p>
            <a:pPr>
              <a:lnSpc>
                <a:spcPct val="110000"/>
              </a:lnSpc>
            </a:pPr>
            <a:r>
              <a:rPr lang="en-US" sz="1400" dirty="0"/>
              <a:t> </a:t>
            </a:r>
            <a:r>
              <a:rPr lang="en-US" sz="1400" b="1" dirty="0">
                <a:solidFill>
                  <a:srgbClr val="0070C0"/>
                </a:solidFill>
              </a:rPr>
              <a:t>PRE_WEEK_CASES, </a:t>
            </a:r>
          </a:p>
          <a:p>
            <a:pPr>
              <a:lnSpc>
                <a:spcPct val="110000"/>
              </a:lnSpc>
            </a:pPr>
            <a:r>
              <a:rPr lang="en-US" sz="1400" b="1" dirty="0">
                <a:solidFill>
                  <a:srgbClr val="0070C0"/>
                </a:solidFill>
              </a:rPr>
              <a:t>WEEK_OF_YEAR ,</a:t>
            </a:r>
          </a:p>
          <a:p>
            <a:pPr>
              <a:lnSpc>
                <a:spcPct val="110000"/>
              </a:lnSpc>
            </a:pPr>
            <a:r>
              <a:rPr lang="en-US" sz="1400" b="1" dirty="0">
                <a:solidFill>
                  <a:srgbClr val="0070C0"/>
                </a:solidFill>
              </a:rPr>
              <a:t> PRE_MONTH_STATION_AVG_TEMP ,</a:t>
            </a:r>
          </a:p>
          <a:p>
            <a:pPr>
              <a:lnSpc>
                <a:spcPct val="110000"/>
              </a:lnSpc>
            </a:pPr>
            <a:r>
              <a:rPr lang="en-US" sz="1400" b="1" dirty="0">
                <a:solidFill>
                  <a:srgbClr val="0070C0"/>
                </a:solidFill>
              </a:rPr>
              <a:t> PRE_MONTH_HUMIDITY ,</a:t>
            </a:r>
          </a:p>
          <a:p>
            <a:pPr>
              <a:lnSpc>
                <a:spcPct val="110000"/>
              </a:lnSpc>
            </a:pPr>
            <a:r>
              <a:rPr lang="en-US" sz="1400" b="1" dirty="0">
                <a:solidFill>
                  <a:srgbClr val="0070C0"/>
                </a:solidFill>
              </a:rPr>
              <a:t> PRE_MONTH_DEWPOINT_TEMP.</a:t>
            </a:r>
          </a:p>
        </p:txBody>
      </p:sp>
      <p:grpSp>
        <p:nvGrpSpPr>
          <p:cNvPr id="10" name="Group 9">
            <a:extLst>
              <a:ext uri="{FF2B5EF4-FFF2-40B4-BE49-F238E27FC236}">
                <a16:creationId xmlns:a16="http://schemas.microsoft.com/office/drawing/2014/main" id="{F7C65FA4-631C-444F-89AA-F891363CCF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1" name="Rectangle 10">
              <a:extLst>
                <a:ext uri="{FF2B5EF4-FFF2-40B4-BE49-F238E27FC236}">
                  <a16:creationId xmlns:a16="http://schemas.microsoft.com/office/drawing/2014/main" id="{353C58CC-6818-48FD-9CE0-B43BF88B7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94E9-2175-4647-803A-3AD63554C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A screenshot of a cell phone&#10;&#10;Description automatically generated">
            <a:extLst>
              <a:ext uri="{FF2B5EF4-FFF2-40B4-BE49-F238E27FC236}">
                <a16:creationId xmlns:a16="http://schemas.microsoft.com/office/drawing/2014/main" id="{EAC15769-624B-4DB6-9B47-C9CEA10F62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957" y="2617494"/>
            <a:ext cx="4797144" cy="2443456"/>
          </a:xfrm>
          <a:prstGeom prst="rect">
            <a:avLst/>
          </a:prstGeom>
        </p:spPr>
      </p:pic>
    </p:spTree>
    <p:extLst>
      <p:ext uri="{BB962C8B-B14F-4D97-AF65-F5344CB8AC3E}">
        <p14:creationId xmlns:p14="http://schemas.microsoft.com/office/powerpoint/2010/main" val="424421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75B8C-C1B9-4E32-A7C4-B410265E2BE8}"/>
              </a:ext>
            </a:extLst>
          </p:cNvPr>
          <p:cNvSpPr>
            <a:spLocks noGrp="1"/>
          </p:cNvSpPr>
          <p:nvPr>
            <p:ph idx="1"/>
          </p:nvPr>
        </p:nvSpPr>
        <p:spPr>
          <a:xfrm>
            <a:off x="1064229" y="2009414"/>
            <a:ext cx="4396771" cy="3450613"/>
          </a:xfrm>
        </p:spPr>
        <p:txBody>
          <a:bodyPr>
            <a:normAutofit/>
          </a:bodyPr>
          <a:lstStyle/>
          <a:p>
            <a:pPr marL="0" indent="0">
              <a:lnSpc>
                <a:spcPct val="110000"/>
              </a:lnSpc>
              <a:buNone/>
            </a:pPr>
            <a:r>
              <a:rPr lang="en-US" sz="1800" b="1" dirty="0"/>
              <a:t>7.1.1 Random Forest Classification – San Juan</a:t>
            </a:r>
          </a:p>
          <a:p>
            <a:pPr>
              <a:lnSpc>
                <a:spcPct val="100000"/>
              </a:lnSpc>
            </a:pPr>
            <a:r>
              <a:rPr lang="en-US" sz="1600" dirty="0"/>
              <a:t>Accuracy = 0.74 with 95% CI</a:t>
            </a:r>
          </a:p>
          <a:p>
            <a:pPr>
              <a:lnSpc>
                <a:spcPct val="100000"/>
              </a:lnSpc>
            </a:pPr>
            <a:r>
              <a:rPr lang="en-US" sz="1600" dirty="0"/>
              <a:t>P-Value &lt; 2.2e-16</a:t>
            </a:r>
          </a:p>
          <a:p>
            <a:pPr>
              <a:lnSpc>
                <a:spcPct val="100000"/>
              </a:lnSpc>
            </a:pPr>
            <a:r>
              <a:rPr lang="en-US" sz="1600" dirty="0"/>
              <a:t>Kappa = 0.63</a:t>
            </a:r>
          </a:p>
          <a:p>
            <a:endParaRPr lang="en-US" dirty="0"/>
          </a:p>
          <a:p>
            <a:endParaRPr lang="en-US" dirty="0"/>
          </a:p>
        </p:txBody>
      </p:sp>
      <p:pic>
        <p:nvPicPr>
          <p:cNvPr id="6" name="Picture 5">
            <a:extLst>
              <a:ext uri="{FF2B5EF4-FFF2-40B4-BE49-F238E27FC236}">
                <a16:creationId xmlns:a16="http://schemas.microsoft.com/office/drawing/2014/main" id="{B8FE3F66-B792-433D-859D-19AD75E26F50}"/>
              </a:ext>
            </a:extLst>
          </p:cNvPr>
          <p:cNvPicPr>
            <a:picLocks noChangeAspect="1"/>
          </p:cNvPicPr>
          <p:nvPr/>
        </p:nvPicPr>
        <p:blipFill>
          <a:blip r:embed="rId2"/>
          <a:stretch>
            <a:fillRect/>
          </a:stretch>
        </p:blipFill>
        <p:spPr>
          <a:xfrm>
            <a:off x="6731002" y="2271783"/>
            <a:ext cx="4613872" cy="3091293"/>
          </a:xfrm>
          <a:prstGeom prst="rect">
            <a:avLst/>
          </a:prstGeom>
        </p:spPr>
      </p:pic>
      <p:pic>
        <p:nvPicPr>
          <p:cNvPr id="7" name="Picture 6">
            <a:extLst>
              <a:ext uri="{FF2B5EF4-FFF2-40B4-BE49-F238E27FC236}">
                <a16:creationId xmlns:a16="http://schemas.microsoft.com/office/drawing/2014/main" id="{2D768180-4F9C-4066-8A22-1D3A2C7768AC}"/>
              </a:ext>
            </a:extLst>
          </p:cNvPr>
          <p:cNvPicPr>
            <a:picLocks noChangeAspect="1"/>
          </p:cNvPicPr>
          <p:nvPr/>
        </p:nvPicPr>
        <p:blipFill>
          <a:blip r:embed="rId3"/>
          <a:stretch>
            <a:fillRect/>
          </a:stretch>
        </p:blipFill>
        <p:spPr>
          <a:xfrm>
            <a:off x="722995" y="4421896"/>
            <a:ext cx="5079238" cy="1040892"/>
          </a:xfrm>
          <a:prstGeom prst="rect">
            <a:avLst/>
          </a:prstGeom>
        </p:spPr>
      </p:pic>
      <p:sp>
        <p:nvSpPr>
          <p:cNvPr id="14" name="Title 1">
            <a:extLst>
              <a:ext uri="{FF2B5EF4-FFF2-40B4-BE49-F238E27FC236}">
                <a16:creationId xmlns:a16="http://schemas.microsoft.com/office/drawing/2014/main" id="{322585AF-4AB3-F44C-AC87-FE5AC71F2E98}"/>
              </a:ext>
            </a:extLst>
          </p:cNvPr>
          <p:cNvSpPr>
            <a:spLocks noGrp="1"/>
          </p:cNvSpPr>
          <p:nvPr>
            <p:ph type="title"/>
          </p:nvPr>
        </p:nvSpPr>
        <p:spPr>
          <a:xfrm>
            <a:off x="1137146" y="1036988"/>
            <a:ext cx="9603275" cy="1049235"/>
          </a:xfrm>
        </p:spPr>
        <p:txBody>
          <a:bodyPr>
            <a:normAutofit fontScale="90000"/>
          </a:bodyPr>
          <a:lstStyle/>
          <a:p>
            <a:r>
              <a:rPr lang="en-US" dirty="0"/>
              <a:t>7. Data Mining Models/Methods</a:t>
            </a:r>
            <a:br>
              <a:rPr lang="en-US" dirty="0"/>
            </a:br>
            <a:r>
              <a:rPr lang="en-US" sz="1800" b="1" dirty="0"/>
              <a:t>7.1 Classification of Dengue cases</a:t>
            </a:r>
            <a:br>
              <a:rPr lang="en-US" b="1" dirty="0"/>
            </a:br>
            <a:endParaRPr lang="en-US" dirty="0"/>
          </a:p>
        </p:txBody>
      </p:sp>
      <p:sp>
        <p:nvSpPr>
          <p:cNvPr id="8" name="TextBox 7">
            <a:extLst>
              <a:ext uri="{FF2B5EF4-FFF2-40B4-BE49-F238E27FC236}">
                <a16:creationId xmlns:a16="http://schemas.microsoft.com/office/drawing/2014/main" id="{8E93C953-1CB0-464B-9F3E-E86B1C5D9DFA}"/>
              </a:ext>
            </a:extLst>
          </p:cNvPr>
          <p:cNvSpPr txBox="1"/>
          <p:nvPr/>
        </p:nvSpPr>
        <p:spPr>
          <a:xfrm>
            <a:off x="8764477" y="2009414"/>
            <a:ext cx="705344" cy="369332"/>
          </a:xfrm>
          <a:prstGeom prst="rect">
            <a:avLst/>
          </a:prstGeom>
          <a:noFill/>
        </p:spPr>
        <p:txBody>
          <a:bodyPr wrap="square" rtlCol="0">
            <a:spAutoFit/>
          </a:bodyPr>
          <a:lstStyle/>
          <a:p>
            <a:r>
              <a:rPr lang="en-US" dirty="0"/>
              <a:t>ROC</a:t>
            </a:r>
          </a:p>
        </p:txBody>
      </p:sp>
      <p:sp>
        <p:nvSpPr>
          <p:cNvPr id="15" name="TextBox 14">
            <a:extLst>
              <a:ext uri="{FF2B5EF4-FFF2-40B4-BE49-F238E27FC236}">
                <a16:creationId xmlns:a16="http://schemas.microsoft.com/office/drawing/2014/main" id="{523FBE2E-AB61-9E46-9A69-268500BA9610}"/>
              </a:ext>
            </a:extLst>
          </p:cNvPr>
          <p:cNvSpPr txBox="1"/>
          <p:nvPr/>
        </p:nvSpPr>
        <p:spPr>
          <a:xfrm>
            <a:off x="2205383" y="4090699"/>
            <a:ext cx="2870283" cy="369332"/>
          </a:xfrm>
          <a:prstGeom prst="rect">
            <a:avLst/>
          </a:prstGeom>
          <a:noFill/>
        </p:spPr>
        <p:txBody>
          <a:bodyPr wrap="square" rtlCol="0">
            <a:spAutoFit/>
          </a:bodyPr>
          <a:lstStyle/>
          <a:p>
            <a:r>
              <a:rPr lang="en-US" dirty="0"/>
              <a:t>Area Under the Curve</a:t>
            </a:r>
          </a:p>
        </p:txBody>
      </p:sp>
    </p:spTree>
    <p:extLst>
      <p:ext uri="{BB962C8B-B14F-4D97-AF65-F5344CB8AC3E}">
        <p14:creationId xmlns:p14="http://schemas.microsoft.com/office/powerpoint/2010/main" val="347950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C3B859-2E4A-4E16-9536-EB77FA359C25}"/>
              </a:ext>
            </a:extLst>
          </p:cNvPr>
          <p:cNvSpPr>
            <a:spLocks noGrp="1"/>
          </p:cNvSpPr>
          <p:nvPr>
            <p:ph idx="1"/>
          </p:nvPr>
        </p:nvSpPr>
        <p:spPr/>
        <p:txBody>
          <a:bodyPr/>
          <a:lstStyle/>
          <a:p>
            <a:pPr marL="0" indent="0">
              <a:lnSpc>
                <a:spcPct val="110000"/>
              </a:lnSpc>
              <a:buNone/>
            </a:pPr>
            <a:r>
              <a:rPr lang="en-US" b="1" dirty="0"/>
              <a:t>7.1.1 Random Forest Classification – Iquitos</a:t>
            </a:r>
          </a:p>
          <a:p>
            <a:r>
              <a:rPr lang="en-US" sz="1800" dirty="0"/>
              <a:t>Accuracy = 0.73</a:t>
            </a:r>
          </a:p>
          <a:p>
            <a:r>
              <a:rPr lang="en-US" sz="1800" dirty="0"/>
              <a:t>P-Value = 0.05</a:t>
            </a:r>
          </a:p>
          <a:p>
            <a:r>
              <a:rPr lang="en-US" sz="1800" dirty="0"/>
              <a:t>Kappa = 0.37</a:t>
            </a:r>
          </a:p>
          <a:p>
            <a:endParaRPr lang="en-US" dirty="0"/>
          </a:p>
        </p:txBody>
      </p:sp>
      <p:pic>
        <p:nvPicPr>
          <p:cNvPr id="5" name="Picture 4">
            <a:extLst>
              <a:ext uri="{FF2B5EF4-FFF2-40B4-BE49-F238E27FC236}">
                <a16:creationId xmlns:a16="http://schemas.microsoft.com/office/drawing/2014/main" id="{513A1D3A-D448-4870-9C8E-2A4C5EB6B4EE}"/>
              </a:ext>
            </a:extLst>
          </p:cNvPr>
          <p:cNvPicPr>
            <a:picLocks noChangeAspect="1"/>
          </p:cNvPicPr>
          <p:nvPr/>
        </p:nvPicPr>
        <p:blipFill>
          <a:blip r:embed="rId2"/>
          <a:stretch>
            <a:fillRect/>
          </a:stretch>
        </p:blipFill>
        <p:spPr>
          <a:xfrm>
            <a:off x="1137146" y="3987800"/>
            <a:ext cx="4535108" cy="1524000"/>
          </a:xfrm>
          <a:prstGeom prst="rect">
            <a:avLst/>
          </a:prstGeom>
        </p:spPr>
      </p:pic>
      <p:sp>
        <p:nvSpPr>
          <p:cNvPr id="6" name="TextBox 5">
            <a:extLst>
              <a:ext uri="{FF2B5EF4-FFF2-40B4-BE49-F238E27FC236}">
                <a16:creationId xmlns:a16="http://schemas.microsoft.com/office/drawing/2014/main" id="{C6C12B96-6919-4CEA-923B-6B8A9E73FD12}"/>
              </a:ext>
            </a:extLst>
          </p:cNvPr>
          <p:cNvSpPr txBox="1"/>
          <p:nvPr/>
        </p:nvSpPr>
        <p:spPr>
          <a:xfrm>
            <a:off x="6498621" y="2680523"/>
            <a:ext cx="4241800" cy="2121030"/>
          </a:xfrm>
          <a:prstGeom prst="rect">
            <a:avLst/>
          </a:prstGeom>
          <a:solidFill>
            <a:srgbClr val="0070C0"/>
          </a:solidFill>
        </p:spPr>
        <p:txBody>
          <a:bodyPr wrap="square" rtlCol="0">
            <a:spAutoFit/>
          </a:bodyPr>
          <a:lstStyle/>
          <a:p>
            <a:pPr>
              <a:lnSpc>
                <a:spcPct val="150000"/>
              </a:lnSpc>
            </a:pPr>
            <a:r>
              <a:rPr lang="en-US" dirty="0"/>
              <a:t>-Number of cases for class very high is 4. </a:t>
            </a:r>
          </a:p>
          <a:p>
            <a:pPr>
              <a:lnSpc>
                <a:spcPct val="150000"/>
              </a:lnSpc>
            </a:pPr>
            <a:r>
              <a:rPr lang="en-US" dirty="0"/>
              <a:t>-Hence, a good classification model which isn’t bias could not be built because of shortage of cases belonging to some classes.</a:t>
            </a:r>
          </a:p>
        </p:txBody>
      </p:sp>
      <p:sp>
        <p:nvSpPr>
          <p:cNvPr id="9" name="Title 1">
            <a:extLst>
              <a:ext uri="{FF2B5EF4-FFF2-40B4-BE49-F238E27FC236}">
                <a16:creationId xmlns:a16="http://schemas.microsoft.com/office/drawing/2014/main" id="{638D4407-A691-9C4A-B91F-2605AE3F4B16}"/>
              </a:ext>
            </a:extLst>
          </p:cNvPr>
          <p:cNvSpPr>
            <a:spLocks noGrp="1"/>
          </p:cNvSpPr>
          <p:nvPr>
            <p:ph type="title"/>
          </p:nvPr>
        </p:nvSpPr>
        <p:spPr>
          <a:xfrm>
            <a:off x="1137146" y="1036988"/>
            <a:ext cx="9603275" cy="1049235"/>
          </a:xfrm>
        </p:spPr>
        <p:txBody>
          <a:bodyPr>
            <a:normAutofit fontScale="90000"/>
          </a:bodyPr>
          <a:lstStyle/>
          <a:p>
            <a:r>
              <a:rPr lang="en-US" dirty="0"/>
              <a:t>7. Data Mining Models/Methods</a:t>
            </a:r>
            <a:br>
              <a:rPr lang="en-US" dirty="0"/>
            </a:br>
            <a:r>
              <a:rPr lang="en-US" sz="1800" b="1" dirty="0"/>
              <a:t>7.1 Classification of Dengue cases</a:t>
            </a:r>
            <a:br>
              <a:rPr lang="en-US" b="1" dirty="0"/>
            </a:br>
            <a:endParaRPr lang="en-US" dirty="0"/>
          </a:p>
        </p:txBody>
      </p:sp>
    </p:spTree>
    <p:extLst>
      <p:ext uri="{BB962C8B-B14F-4D97-AF65-F5344CB8AC3E}">
        <p14:creationId xmlns:p14="http://schemas.microsoft.com/office/powerpoint/2010/main" val="182787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CE49FD-28BB-4180-93AA-8845F3CD9AA8}"/>
              </a:ext>
            </a:extLst>
          </p:cNvPr>
          <p:cNvSpPr>
            <a:spLocks noGrp="1"/>
          </p:cNvSpPr>
          <p:nvPr>
            <p:ph idx="1"/>
          </p:nvPr>
        </p:nvSpPr>
        <p:spPr>
          <a:xfrm>
            <a:off x="1451579" y="2015734"/>
            <a:ext cx="4162555" cy="3450613"/>
          </a:xfrm>
        </p:spPr>
        <p:txBody>
          <a:bodyPr>
            <a:normAutofit lnSpcReduction="10000"/>
          </a:bodyPr>
          <a:lstStyle/>
          <a:p>
            <a:pPr marL="0" indent="0">
              <a:lnSpc>
                <a:spcPct val="110000"/>
              </a:lnSpc>
              <a:buNone/>
            </a:pPr>
            <a:r>
              <a:rPr lang="en-US" b="1" dirty="0"/>
              <a:t>7.1.2 K-Nearest Neighbors- San Juan</a:t>
            </a:r>
          </a:p>
          <a:p>
            <a:pPr>
              <a:lnSpc>
                <a:spcPct val="110000"/>
              </a:lnSpc>
            </a:pPr>
            <a:r>
              <a:rPr lang="en-US" dirty="0"/>
              <a:t>Number of neighbors from 1 to 14 were tested to arrive at the ideal number of neighbors for the model for each city. K was selected in such a way that it does not overfit the model as well as does not ignore local structure and the ideal number of neighbors turned out to be 8.</a:t>
            </a:r>
          </a:p>
          <a:p>
            <a:pPr>
              <a:lnSpc>
                <a:spcPct val="110000"/>
              </a:lnSpc>
            </a:pPr>
            <a:endParaRPr lang="en-US" dirty="0"/>
          </a:p>
        </p:txBody>
      </p:sp>
      <p:pic>
        <p:nvPicPr>
          <p:cNvPr id="5" name="Picture 4">
            <a:extLst>
              <a:ext uri="{FF2B5EF4-FFF2-40B4-BE49-F238E27FC236}">
                <a16:creationId xmlns:a16="http://schemas.microsoft.com/office/drawing/2014/main" id="{C709DEB3-85A0-47F7-B6A9-3C3E6B30B23F}"/>
              </a:ext>
            </a:extLst>
          </p:cNvPr>
          <p:cNvPicPr>
            <a:picLocks noChangeAspect="1"/>
          </p:cNvPicPr>
          <p:nvPr/>
        </p:nvPicPr>
        <p:blipFill>
          <a:blip r:embed="rId2"/>
          <a:stretch>
            <a:fillRect/>
          </a:stretch>
        </p:blipFill>
        <p:spPr>
          <a:xfrm>
            <a:off x="6220308" y="2015734"/>
            <a:ext cx="4708648" cy="3450613"/>
          </a:xfrm>
          <a:prstGeom prst="rect">
            <a:avLst/>
          </a:prstGeom>
        </p:spPr>
      </p:pic>
      <p:sp>
        <p:nvSpPr>
          <p:cNvPr id="7" name="Title 1">
            <a:extLst>
              <a:ext uri="{FF2B5EF4-FFF2-40B4-BE49-F238E27FC236}">
                <a16:creationId xmlns:a16="http://schemas.microsoft.com/office/drawing/2014/main" id="{4E836C49-F968-9C44-A670-C3C7D4C4A763}"/>
              </a:ext>
            </a:extLst>
          </p:cNvPr>
          <p:cNvSpPr>
            <a:spLocks noGrp="1"/>
          </p:cNvSpPr>
          <p:nvPr>
            <p:ph type="title"/>
          </p:nvPr>
        </p:nvSpPr>
        <p:spPr>
          <a:xfrm>
            <a:off x="1137146" y="1036988"/>
            <a:ext cx="9603275" cy="1049235"/>
          </a:xfrm>
        </p:spPr>
        <p:txBody>
          <a:bodyPr>
            <a:normAutofit fontScale="90000"/>
          </a:bodyPr>
          <a:lstStyle/>
          <a:p>
            <a:r>
              <a:rPr lang="en-US" dirty="0"/>
              <a:t>7. Data Mining Models/Methods</a:t>
            </a:r>
            <a:br>
              <a:rPr lang="en-US" dirty="0"/>
            </a:br>
            <a:r>
              <a:rPr lang="en-US" sz="1800" b="1" dirty="0"/>
              <a:t>7.1 Classification of Dengue cases</a:t>
            </a:r>
            <a:br>
              <a:rPr lang="en-US" b="1" dirty="0"/>
            </a:br>
            <a:endParaRPr lang="en-US" dirty="0"/>
          </a:p>
        </p:txBody>
      </p:sp>
    </p:spTree>
    <p:extLst>
      <p:ext uri="{BB962C8B-B14F-4D97-AF65-F5344CB8AC3E}">
        <p14:creationId xmlns:p14="http://schemas.microsoft.com/office/powerpoint/2010/main" val="1571360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9D3F7F-9C18-4837-B683-CA79ABD2B3DE}"/>
              </a:ext>
            </a:extLst>
          </p:cNvPr>
          <p:cNvSpPr>
            <a:spLocks noGrp="1"/>
          </p:cNvSpPr>
          <p:nvPr>
            <p:ph idx="1"/>
          </p:nvPr>
        </p:nvSpPr>
        <p:spPr/>
        <p:txBody>
          <a:bodyPr/>
          <a:lstStyle/>
          <a:p>
            <a:pPr marL="0" indent="0">
              <a:lnSpc>
                <a:spcPct val="110000"/>
              </a:lnSpc>
              <a:buNone/>
            </a:pPr>
            <a:r>
              <a:rPr lang="en-US" b="1" dirty="0"/>
              <a:t>7.1.2 K-Nearest Neighbors-San Juan</a:t>
            </a:r>
          </a:p>
          <a:p>
            <a:r>
              <a:rPr lang="en-US" sz="1600" dirty="0"/>
              <a:t>Accuracy = 0.54 with 95% CI</a:t>
            </a:r>
          </a:p>
          <a:p>
            <a:r>
              <a:rPr lang="en-US" sz="1600" dirty="0"/>
              <a:t>P-Value &lt; 9.54e-06</a:t>
            </a:r>
          </a:p>
          <a:p>
            <a:r>
              <a:rPr lang="en-US" sz="1600" dirty="0"/>
              <a:t>Kappa = 0.32</a:t>
            </a:r>
          </a:p>
          <a:p>
            <a:endParaRPr lang="en-US" dirty="0"/>
          </a:p>
        </p:txBody>
      </p:sp>
      <p:pic>
        <p:nvPicPr>
          <p:cNvPr id="5" name="Picture 4">
            <a:extLst>
              <a:ext uri="{FF2B5EF4-FFF2-40B4-BE49-F238E27FC236}">
                <a16:creationId xmlns:a16="http://schemas.microsoft.com/office/drawing/2014/main" id="{7FBBF09D-E6E2-4E65-ADF6-94CDA013BC7E}"/>
              </a:ext>
            </a:extLst>
          </p:cNvPr>
          <p:cNvPicPr>
            <a:picLocks noChangeAspect="1"/>
          </p:cNvPicPr>
          <p:nvPr/>
        </p:nvPicPr>
        <p:blipFill>
          <a:blip r:embed="rId2"/>
          <a:stretch>
            <a:fillRect/>
          </a:stretch>
        </p:blipFill>
        <p:spPr>
          <a:xfrm>
            <a:off x="1067562" y="4484837"/>
            <a:ext cx="4596638" cy="1026709"/>
          </a:xfrm>
          <a:prstGeom prst="rect">
            <a:avLst/>
          </a:prstGeom>
        </p:spPr>
      </p:pic>
      <p:pic>
        <p:nvPicPr>
          <p:cNvPr id="7" name="Picture 6" descr="A close up of a map&#10;&#10;Description automatically generated">
            <a:extLst>
              <a:ext uri="{FF2B5EF4-FFF2-40B4-BE49-F238E27FC236}">
                <a16:creationId xmlns:a16="http://schemas.microsoft.com/office/drawing/2014/main" id="{992B49CC-40C4-434C-99F7-44F9BADBC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07446"/>
            <a:ext cx="4741100" cy="3267183"/>
          </a:xfrm>
          <a:prstGeom prst="rect">
            <a:avLst/>
          </a:prstGeom>
        </p:spPr>
      </p:pic>
      <p:sp>
        <p:nvSpPr>
          <p:cNvPr id="8" name="Title 1">
            <a:extLst>
              <a:ext uri="{FF2B5EF4-FFF2-40B4-BE49-F238E27FC236}">
                <a16:creationId xmlns:a16="http://schemas.microsoft.com/office/drawing/2014/main" id="{C27B2E46-DFB1-CB4D-BB01-7B53E5617705}"/>
              </a:ext>
            </a:extLst>
          </p:cNvPr>
          <p:cNvSpPr>
            <a:spLocks noGrp="1"/>
          </p:cNvSpPr>
          <p:nvPr>
            <p:ph type="title"/>
          </p:nvPr>
        </p:nvSpPr>
        <p:spPr>
          <a:xfrm>
            <a:off x="1137146" y="1036988"/>
            <a:ext cx="9603275" cy="1049235"/>
          </a:xfrm>
        </p:spPr>
        <p:txBody>
          <a:bodyPr>
            <a:normAutofit fontScale="90000"/>
          </a:bodyPr>
          <a:lstStyle/>
          <a:p>
            <a:r>
              <a:rPr lang="en-US" dirty="0"/>
              <a:t>7. Data Mining Models/Methods</a:t>
            </a:r>
            <a:br>
              <a:rPr lang="en-US" dirty="0"/>
            </a:br>
            <a:r>
              <a:rPr lang="en-US" sz="1800" b="1" dirty="0"/>
              <a:t>7.1 Classification of Dengue cases</a:t>
            </a:r>
            <a:br>
              <a:rPr lang="en-US" b="1" dirty="0"/>
            </a:br>
            <a:endParaRPr lang="en-US" dirty="0"/>
          </a:p>
        </p:txBody>
      </p:sp>
    </p:spTree>
    <p:extLst>
      <p:ext uri="{BB962C8B-B14F-4D97-AF65-F5344CB8AC3E}">
        <p14:creationId xmlns:p14="http://schemas.microsoft.com/office/powerpoint/2010/main" val="129087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C5BA-AF00-4BAF-B01F-E9339CA83E29}"/>
              </a:ext>
            </a:extLst>
          </p:cNvPr>
          <p:cNvSpPr>
            <a:spLocks noGrp="1"/>
          </p:cNvSpPr>
          <p:nvPr>
            <p:ph type="title"/>
          </p:nvPr>
        </p:nvSpPr>
        <p:spPr>
          <a:xfrm>
            <a:off x="1451579" y="1178593"/>
            <a:ext cx="9603275" cy="608644"/>
          </a:xfrm>
        </p:spPr>
        <p:txBody>
          <a:bodyPr>
            <a:normAutofit/>
          </a:bodyPr>
          <a:lstStyle/>
          <a:p>
            <a:r>
              <a:rPr lang="en-US" dirty="0"/>
              <a:t>2.  Problem definition</a:t>
            </a:r>
          </a:p>
        </p:txBody>
      </p:sp>
      <p:pic>
        <p:nvPicPr>
          <p:cNvPr id="5" name="Picture 4" descr="A insect on the ground&#10;&#10;Description automatically generated">
            <a:extLst>
              <a:ext uri="{FF2B5EF4-FFF2-40B4-BE49-F238E27FC236}">
                <a16:creationId xmlns:a16="http://schemas.microsoft.com/office/drawing/2014/main" id="{60D4AA2C-DA38-4F66-86A1-12A182077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579" y="2347471"/>
            <a:ext cx="3993257" cy="2723293"/>
          </a:xfrm>
          <a:prstGeom prst="rect">
            <a:avLst/>
          </a:prstGeom>
        </p:spPr>
      </p:pic>
      <p:sp>
        <p:nvSpPr>
          <p:cNvPr id="3" name="Content Placeholder 2">
            <a:extLst>
              <a:ext uri="{FF2B5EF4-FFF2-40B4-BE49-F238E27FC236}">
                <a16:creationId xmlns:a16="http://schemas.microsoft.com/office/drawing/2014/main" id="{E6C46AAC-0C8A-42D5-AB6C-1556BEB97253}"/>
              </a:ext>
            </a:extLst>
          </p:cNvPr>
          <p:cNvSpPr>
            <a:spLocks noGrp="1"/>
          </p:cNvSpPr>
          <p:nvPr>
            <p:ph idx="1"/>
          </p:nvPr>
        </p:nvSpPr>
        <p:spPr>
          <a:xfrm>
            <a:off x="5727468" y="2234154"/>
            <a:ext cx="5327386" cy="3844739"/>
          </a:xfrm>
        </p:spPr>
        <p:txBody>
          <a:bodyPr>
            <a:normAutofit/>
          </a:bodyPr>
          <a:lstStyle/>
          <a:p>
            <a:pPr>
              <a:lnSpc>
                <a:spcPct val="150000"/>
              </a:lnSpc>
            </a:pPr>
            <a:r>
              <a:rPr lang="en-US" dirty="0"/>
              <a:t>Based on climatic variables and non-climatic variables in our dataset, we aim to </a:t>
            </a:r>
            <a:r>
              <a:rPr lang="en-US" b="1" dirty="0">
                <a:solidFill>
                  <a:srgbClr val="0070C0"/>
                </a:solidFill>
              </a:rPr>
              <a:t>predict numbers of Dengue cases and class of Dengue cases for week of year for two cities San Juan and Iquitos</a:t>
            </a:r>
            <a:r>
              <a:rPr lang="en-US" dirty="0"/>
              <a:t>.</a:t>
            </a:r>
          </a:p>
          <a:p>
            <a:pPr marL="0" indent="0">
              <a:buNone/>
            </a:pPr>
            <a:endParaRPr lang="en-US" sz="1800" dirty="0"/>
          </a:p>
          <a:p>
            <a:pPr>
              <a:lnSpc>
                <a:spcPct val="110000"/>
              </a:lnSpc>
            </a:pPr>
            <a:endParaRPr lang="en-US" sz="1400" dirty="0"/>
          </a:p>
        </p:txBody>
      </p:sp>
    </p:spTree>
    <p:extLst>
      <p:ext uri="{BB962C8B-B14F-4D97-AF65-F5344CB8AC3E}">
        <p14:creationId xmlns:p14="http://schemas.microsoft.com/office/powerpoint/2010/main" val="107441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3CAE0-AF6D-4E33-AC9A-9EDF3042B79E}"/>
              </a:ext>
            </a:extLst>
          </p:cNvPr>
          <p:cNvSpPr>
            <a:spLocks noGrp="1"/>
          </p:cNvSpPr>
          <p:nvPr>
            <p:ph idx="1"/>
          </p:nvPr>
        </p:nvSpPr>
        <p:spPr>
          <a:xfrm>
            <a:off x="1451579" y="2015734"/>
            <a:ext cx="6157911" cy="3450613"/>
          </a:xfrm>
        </p:spPr>
        <p:txBody>
          <a:bodyPr>
            <a:normAutofit/>
          </a:bodyPr>
          <a:lstStyle/>
          <a:p>
            <a:pPr marL="0" indent="0">
              <a:lnSpc>
                <a:spcPct val="110000"/>
              </a:lnSpc>
              <a:buNone/>
            </a:pPr>
            <a:r>
              <a:rPr lang="en-US" sz="1800" b="1" dirty="0"/>
              <a:t>7.1.3 Discriminant Analysis – San Juan</a:t>
            </a:r>
          </a:p>
          <a:p>
            <a:pPr marL="0" indent="0">
              <a:lnSpc>
                <a:spcPct val="110000"/>
              </a:lnSpc>
              <a:buNone/>
            </a:pPr>
            <a:endParaRPr lang="en-US" sz="1400" dirty="0"/>
          </a:p>
        </p:txBody>
      </p:sp>
      <p:sp>
        <p:nvSpPr>
          <p:cNvPr id="9" name="Title 1">
            <a:extLst>
              <a:ext uri="{FF2B5EF4-FFF2-40B4-BE49-F238E27FC236}">
                <a16:creationId xmlns:a16="http://schemas.microsoft.com/office/drawing/2014/main" id="{B52984BB-8887-2A41-AA45-A6A359B32A1B}"/>
              </a:ext>
            </a:extLst>
          </p:cNvPr>
          <p:cNvSpPr>
            <a:spLocks noGrp="1"/>
          </p:cNvSpPr>
          <p:nvPr>
            <p:ph type="title"/>
          </p:nvPr>
        </p:nvSpPr>
        <p:spPr>
          <a:xfrm>
            <a:off x="1137146" y="1036988"/>
            <a:ext cx="9603275" cy="1049235"/>
          </a:xfrm>
        </p:spPr>
        <p:txBody>
          <a:bodyPr>
            <a:normAutofit fontScale="90000"/>
          </a:bodyPr>
          <a:lstStyle/>
          <a:p>
            <a:r>
              <a:rPr lang="en-US" dirty="0"/>
              <a:t>7. Data Mining Models/Methods</a:t>
            </a:r>
            <a:br>
              <a:rPr lang="en-US" dirty="0"/>
            </a:br>
            <a:r>
              <a:rPr lang="en-US" sz="1800" b="1" dirty="0"/>
              <a:t>7.1 Classification of Dengue cases</a:t>
            </a:r>
            <a:br>
              <a:rPr lang="en-US" b="1" dirty="0"/>
            </a:br>
            <a:endParaRPr lang="en-US" dirty="0"/>
          </a:p>
        </p:txBody>
      </p:sp>
      <p:graphicFrame>
        <p:nvGraphicFramePr>
          <p:cNvPr id="10" name="Table 9">
            <a:extLst>
              <a:ext uri="{FF2B5EF4-FFF2-40B4-BE49-F238E27FC236}">
                <a16:creationId xmlns:a16="http://schemas.microsoft.com/office/drawing/2014/main" id="{C452019C-5DF0-F446-9D5B-6A7D94A28B0B}"/>
              </a:ext>
            </a:extLst>
          </p:cNvPr>
          <p:cNvGraphicFramePr>
            <a:graphicFrameLocks noGrp="1"/>
          </p:cNvGraphicFramePr>
          <p:nvPr>
            <p:extLst>
              <p:ext uri="{D42A27DB-BD31-4B8C-83A1-F6EECF244321}">
                <p14:modId xmlns:p14="http://schemas.microsoft.com/office/powerpoint/2010/main" val="1701393850"/>
              </p:ext>
            </p:extLst>
          </p:nvPr>
        </p:nvGraphicFramePr>
        <p:xfrm>
          <a:off x="506086" y="3152001"/>
          <a:ext cx="8048896" cy="2898767"/>
        </p:xfrm>
        <a:graphic>
          <a:graphicData uri="http://schemas.openxmlformats.org/drawingml/2006/table">
            <a:tbl>
              <a:tblPr firstRow="1" firstCol="1" bandRow="1">
                <a:tableStyleId>{93296810-A885-4BE3-A3E7-6D5BEEA58F35}</a:tableStyleId>
              </a:tblPr>
              <a:tblGrid>
                <a:gridCol w="3575787">
                  <a:extLst>
                    <a:ext uri="{9D8B030D-6E8A-4147-A177-3AD203B41FA5}">
                      <a16:colId xmlns:a16="http://schemas.microsoft.com/office/drawing/2014/main" val="854515503"/>
                    </a:ext>
                  </a:extLst>
                </a:gridCol>
                <a:gridCol w="1203746">
                  <a:extLst>
                    <a:ext uri="{9D8B030D-6E8A-4147-A177-3AD203B41FA5}">
                      <a16:colId xmlns:a16="http://schemas.microsoft.com/office/drawing/2014/main" val="3735786480"/>
                    </a:ext>
                  </a:extLst>
                </a:gridCol>
                <a:gridCol w="1138749">
                  <a:extLst>
                    <a:ext uri="{9D8B030D-6E8A-4147-A177-3AD203B41FA5}">
                      <a16:colId xmlns:a16="http://schemas.microsoft.com/office/drawing/2014/main" val="2369632186"/>
                    </a:ext>
                  </a:extLst>
                </a:gridCol>
                <a:gridCol w="1065307">
                  <a:extLst>
                    <a:ext uri="{9D8B030D-6E8A-4147-A177-3AD203B41FA5}">
                      <a16:colId xmlns:a16="http://schemas.microsoft.com/office/drawing/2014/main" val="2256166439"/>
                    </a:ext>
                  </a:extLst>
                </a:gridCol>
                <a:gridCol w="1065307">
                  <a:extLst>
                    <a:ext uri="{9D8B030D-6E8A-4147-A177-3AD203B41FA5}">
                      <a16:colId xmlns:a16="http://schemas.microsoft.com/office/drawing/2014/main" val="3985551044"/>
                    </a:ext>
                  </a:extLst>
                </a:gridCol>
              </a:tblGrid>
              <a:tr h="478795">
                <a:tc>
                  <a:txBody>
                    <a:bodyPr/>
                    <a:lstStyle/>
                    <a:p>
                      <a:pPr marL="0" marR="0">
                        <a:lnSpc>
                          <a:spcPct val="150000"/>
                        </a:lnSpc>
                      </a:pPr>
                      <a:r>
                        <a:rPr lang="en-US" sz="1200" dirty="0">
                          <a:effectLst/>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High</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Low</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dirty="0">
                          <a:effectLst/>
                        </a:rPr>
                        <a:t>Medium</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Very High</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02468583"/>
                  </a:ext>
                </a:extLst>
              </a:tr>
              <a:tr h="272680">
                <a:tc>
                  <a:txBody>
                    <a:bodyPr/>
                    <a:lstStyle/>
                    <a:p>
                      <a:pPr marL="0" marR="0">
                        <a:lnSpc>
                          <a:spcPct val="150000"/>
                        </a:lnSpc>
                      </a:pPr>
                      <a:r>
                        <a:rPr lang="en-US" sz="1200">
                          <a:effectLst/>
                        </a:rPr>
                        <a:t>constant</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-5.146981e+06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-5.148011e+06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tabLst>
                          <a:tab pos="962660" algn="l"/>
                        </a:tabLst>
                      </a:pPr>
                      <a:r>
                        <a:rPr lang="en-US" sz="900">
                          <a:effectLst/>
                        </a:rPr>
                        <a:t>-5.14763e+06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-5.14698e+06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20115404"/>
                  </a:ext>
                </a:extLst>
              </a:tr>
              <a:tr h="272680">
                <a:tc>
                  <a:txBody>
                    <a:bodyPr/>
                    <a:lstStyle/>
                    <a:p>
                      <a:pPr marL="0" marR="0">
                        <a:lnSpc>
                          <a:spcPct val="150000"/>
                        </a:lnSpc>
                      </a:pPr>
                      <a:r>
                        <a:rPr lang="en-US" sz="1200">
                          <a:effectLst/>
                        </a:rPr>
                        <a:t>WEEK_OF_YEAR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3.222564e+01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3.218842e+01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3.219229e+01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3.222305e+01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1848952"/>
                  </a:ext>
                </a:extLst>
              </a:tr>
              <a:tr h="478795">
                <a:tc>
                  <a:txBody>
                    <a:bodyPr/>
                    <a:lstStyle/>
                    <a:p>
                      <a:pPr marL="0" marR="0">
                        <a:lnSpc>
                          <a:spcPct val="150000"/>
                        </a:lnSpc>
                      </a:pPr>
                      <a:r>
                        <a:rPr lang="en-US" sz="1200">
                          <a:effectLst/>
                        </a:rPr>
                        <a:t>REANALYSIS_DEW_POINT_TEMP_K</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ct val="150000"/>
                        </a:lnSpc>
                      </a:pPr>
                      <a:r>
                        <a:rPr lang="en-US" sz="900">
                          <a:effectLst/>
                        </a:rPr>
                        <a:t>3.696052e+04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3.696421e+04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tabLst>
                          <a:tab pos="408940" algn="l"/>
                        </a:tabLst>
                      </a:pPr>
                      <a:r>
                        <a:rPr lang="en-US" sz="900">
                          <a:effectLst/>
                        </a:rPr>
                        <a:t>3.696286e+04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3.696051e+04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940754"/>
                  </a:ext>
                </a:extLst>
              </a:tr>
              <a:tr h="577777">
                <a:tc>
                  <a:txBody>
                    <a:bodyPr/>
                    <a:lstStyle/>
                    <a:p>
                      <a:pPr marL="0" marR="0">
                        <a:lnSpc>
                          <a:spcPct val="150000"/>
                        </a:lnSpc>
                      </a:pPr>
                      <a:r>
                        <a:rPr lang="en-US" sz="1200">
                          <a:effectLst/>
                        </a:rPr>
                        <a:t>REANALYSIS_SCPECIFIC_HUMID_GPERKG</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-3.798538e+04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-3.798922e+04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-3.79879e+04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-3.79852e+04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2549049"/>
                  </a:ext>
                </a:extLst>
              </a:tr>
              <a:tr h="272680">
                <a:tc>
                  <a:txBody>
                    <a:bodyPr/>
                    <a:lstStyle/>
                    <a:p>
                      <a:pPr marL="0" marR="0">
                        <a:lnSpc>
                          <a:spcPct val="150000"/>
                        </a:lnSpc>
                      </a:pPr>
                      <a:r>
                        <a:rPr lang="en-US" sz="1200">
                          <a:effectLst/>
                        </a:rPr>
                        <a:t>STATION_MAX_TEMP_C</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1.705876e+02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1.707535e+02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1.706001e+02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1.706360e+02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59589059"/>
                  </a:ext>
                </a:extLst>
              </a:tr>
              <a:tr h="272680">
                <a:tc>
                  <a:txBody>
                    <a:bodyPr/>
                    <a:lstStyle/>
                    <a:p>
                      <a:pPr marL="0" marR="0">
                        <a:lnSpc>
                          <a:spcPct val="150000"/>
                        </a:lnSpc>
                      </a:pPr>
                      <a:r>
                        <a:rPr lang="en-US" sz="1200">
                          <a:effectLst/>
                        </a:rPr>
                        <a:t>PRE_WEEK_CASES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-3.360654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-3.378060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-3.372086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-3.314213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54539807"/>
                  </a:ext>
                </a:extLst>
              </a:tr>
              <a:tr h="272680">
                <a:tc>
                  <a:txBody>
                    <a:bodyPr/>
                    <a:lstStyle/>
                    <a:p>
                      <a:pPr marL="0" marR="0">
                        <a:lnSpc>
                          <a:spcPct val="150000"/>
                        </a:lnSpc>
                      </a:pPr>
                      <a:r>
                        <a:rPr lang="en-US" sz="1200">
                          <a:effectLst/>
                        </a:rPr>
                        <a:t>PRE_MONTH_HUMIDITY</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6.033990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6.033440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a:effectLst/>
                        </a:rPr>
                        <a:t>6.035363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900" dirty="0">
                          <a:effectLst/>
                        </a:rPr>
                        <a:t>6.034671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8880646"/>
                  </a:ext>
                </a:extLst>
              </a:tr>
            </a:tbl>
          </a:graphicData>
        </a:graphic>
      </p:graphicFrame>
      <p:sp>
        <p:nvSpPr>
          <p:cNvPr id="12" name="TextBox 11">
            <a:extLst>
              <a:ext uri="{FF2B5EF4-FFF2-40B4-BE49-F238E27FC236}">
                <a16:creationId xmlns:a16="http://schemas.microsoft.com/office/drawing/2014/main" id="{D6F49CFC-7148-9D48-997A-65C91F540EEB}"/>
              </a:ext>
            </a:extLst>
          </p:cNvPr>
          <p:cNvSpPr txBox="1"/>
          <p:nvPr/>
        </p:nvSpPr>
        <p:spPr>
          <a:xfrm>
            <a:off x="1137145" y="2505670"/>
            <a:ext cx="10655461" cy="646331"/>
          </a:xfrm>
          <a:prstGeom prst="rect">
            <a:avLst/>
          </a:prstGeom>
          <a:noFill/>
        </p:spPr>
        <p:txBody>
          <a:bodyPr wrap="square" rtlCol="0">
            <a:spAutoFit/>
          </a:bodyPr>
          <a:lstStyle/>
          <a:p>
            <a:pPr marL="285750" indent="-285750">
              <a:buFontTx/>
              <a:buChar char="-"/>
            </a:pPr>
            <a:r>
              <a:rPr lang="en-US" dirty="0"/>
              <a:t>Discriminant analysis was done to the features in the table, which were heuristically selected. </a:t>
            </a:r>
          </a:p>
          <a:p>
            <a:pPr marL="285750" indent="-285750">
              <a:buFontTx/>
              <a:buChar char="-"/>
            </a:pPr>
            <a:r>
              <a:rPr lang="en-US" dirty="0"/>
              <a:t>Following function was derived with most prominent features</a:t>
            </a:r>
          </a:p>
        </p:txBody>
      </p:sp>
      <p:sp>
        <p:nvSpPr>
          <p:cNvPr id="13" name="TextBox 12">
            <a:extLst>
              <a:ext uri="{FF2B5EF4-FFF2-40B4-BE49-F238E27FC236}">
                <a16:creationId xmlns:a16="http://schemas.microsoft.com/office/drawing/2014/main" id="{BDA8BC16-50AC-BD40-BB0D-5B142AB9995F}"/>
              </a:ext>
            </a:extLst>
          </p:cNvPr>
          <p:cNvSpPr txBox="1"/>
          <p:nvPr/>
        </p:nvSpPr>
        <p:spPr>
          <a:xfrm>
            <a:off x="9301655" y="3519920"/>
            <a:ext cx="2133600" cy="923330"/>
          </a:xfrm>
          <a:prstGeom prst="rect">
            <a:avLst/>
          </a:prstGeom>
          <a:noFill/>
        </p:spPr>
        <p:txBody>
          <a:bodyPr wrap="square" rtlCol="0">
            <a:spAutoFit/>
          </a:bodyPr>
          <a:lstStyle/>
          <a:p>
            <a:r>
              <a:rPr lang="en-US" dirty="0"/>
              <a:t>Accuracy = 0.54</a:t>
            </a:r>
          </a:p>
          <a:p>
            <a:r>
              <a:rPr lang="en-US" dirty="0"/>
              <a:t>P-Value &lt; 0.54e06</a:t>
            </a:r>
          </a:p>
          <a:p>
            <a:r>
              <a:rPr lang="en-US" dirty="0"/>
              <a:t>Kappa = 0.32</a:t>
            </a:r>
          </a:p>
        </p:txBody>
      </p:sp>
      <p:graphicFrame>
        <p:nvGraphicFramePr>
          <p:cNvPr id="14" name="Table 13">
            <a:extLst>
              <a:ext uri="{FF2B5EF4-FFF2-40B4-BE49-F238E27FC236}">
                <a16:creationId xmlns:a16="http://schemas.microsoft.com/office/drawing/2014/main" id="{777159FE-5FED-2A4B-B4BB-5105A5D3789E}"/>
              </a:ext>
            </a:extLst>
          </p:cNvPr>
          <p:cNvGraphicFramePr>
            <a:graphicFrameLocks noGrp="1"/>
          </p:cNvGraphicFramePr>
          <p:nvPr>
            <p:extLst>
              <p:ext uri="{D42A27DB-BD31-4B8C-83A1-F6EECF244321}">
                <p14:modId xmlns:p14="http://schemas.microsoft.com/office/powerpoint/2010/main" val="1633198914"/>
              </p:ext>
            </p:extLst>
          </p:nvPr>
        </p:nvGraphicFramePr>
        <p:xfrm>
          <a:off x="8881241" y="4630346"/>
          <a:ext cx="2974428" cy="1009842"/>
        </p:xfrm>
        <a:graphic>
          <a:graphicData uri="http://schemas.openxmlformats.org/drawingml/2006/table">
            <a:tbl>
              <a:tblPr firstRow="1" firstCol="1" bandRow="1">
                <a:tableStyleId>{93296810-A885-4BE3-A3E7-6D5BEEA58F35}</a:tableStyleId>
              </a:tblPr>
              <a:tblGrid>
                <a:gridCol w="890726">
                  <a:extLst>
                    <a:ext uri="{9D8B030D-6E8A-4147-A177-3AD203B41FA5}">
                      <a16:colId xmlns:a16="http://schemas.microsoft.com/office/drawing/2014/main" val="1136968425"/>
                    </a:ext>
                  </a:extLst>
                </a:gridCol>
                <a:gridCol w="441434">
                  <a:extLst>
                    <a:ext uri="{9D8B030D-6E8A-4147-A177-3AD203B41FA5}">
                      <a16:colId xmlns:a16="http://schemas.microsoft.com/office/drawing/2014/main" val="3208378880"/>
                    </a:ext>
                  </a:extLst>
                </a:gridCol>
                <a:gridCol w="588580">
                  <a:extLst>
                    <a:ext uri="{9D8B030D-6E8A-4147-A177-3AD203B41FA5}">
                      <a16:colId xmlns:a16="http://schemas.microsoft.com/office/drawing/2014/main" val="970077238"/>
                    </a:ext>
                  </a:extLst>
                </a:gridCol>
                <a:gridCol w="493986">
                  <a:extLst>
                    <a:ext uri="{9D8B030D-6E8A-4147-A177-3AD203B41FA5}">
                      <a16:colId xmlns:a16="http://schemas.microsoft.com/office/drawing/2014/main" val="2329973965"/>
                    </a:ext>
                  </a:extLst>
                </a:gridCol>
                <a:gridCol w="559702">
                  <a:extLst>
                    <a:ext uri="{9D8B030D-6E8A-4147-A177-3AD203B41FA5}">
                      <a16:colId xmlns:a16="http://schemas.microsoft.com/office/drawing/2014/main" val="993735267"/>
                    </a:ext>
                  </a:extLst>
                </a:gridCol>
              </a:tblGrid>
              <a:tr h="234430">
                <a:tc>
                  <a:txBody>
                    <a:bodyPr/>
                    <a:lstStyle/>
                    <a:p>
                      <a:pPr marL="0" marR="0">
                        <a:lnSpc>
                          <a:spcPct val="150000"/>
                        </a:lnSpc>
                      </a:pPr>
                      <a:r>
                        <a:rPr lang="en-US" sz="1200" dirty="0">
                          <a:effectLst/>
                        </a:rPr>
                        <a:t> </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Low</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Medium</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dirty="0">
                          <a:effectLst/>
                        </a:rPr>
                        <a:t>High</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Very High</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9117858"/>
                  </a:ext>
                </a:extLst>
              </a:tr>
              <a:tr h="234430">
                <a:tc>
                  <a:txBody>
                    <a:bodyPr/>
                    <a:lstStyle/>
                    <a:p>
                      <a:pPr marL="0" marR="0">
                        <a:lnSpc>
                          <a:spcPct val="150000"/>
                        </a:lnSpc>
                      </a:pPr>
                      <a:r>
                        <a:rPr lang="en-US" sz="1200">
                          <a:effectLst/>
                        </a:rPr>
                        <a:t>Sensitivity</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dirty="0">
                          <a:effectLst/>
                        </a:rPr>
                        <a:t>0.31</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0.73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0.40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0.53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1008145"/>
                  </a:ext>
                </a:extLst>
              </a:tr>
              <a:tr h="234430">
                <a:tc>
                  <a:txBody>
                    <a:bodyPr/>
                    <a:lstStyle/>
                    <a:p>
                      <a:pPr marL="0" marR="0">
                        <a:lnSpc>
                          <a:spcPct val="150000"/>
                        </a:lnSpc>
                      </a:pPr>
                      <a:r>
                        <a:rPr lang="en-US" sz="1200">
                          <a:effectLst/>
                        </a:rPr>
                        <a:t>PPV</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0.47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0.53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0.45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dirty="0">
                          <a:effectLst/>
                        </a:rPr>
                        <a:t>0.83</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52095128"/>
                  </a:ext>
                </a:extLst>
              </a:tr>
            </a:tbl>
          </a:graphicData>
        </a:graphic>
      </p:graphicFrame>
    </p:spTree>
    <p:extLst>
      <p:ext uri="{BB962C8B-B14F-4D97-AF65-F5344CB8AC3E}">
        <p14:creationId xmlns:p14="http://schemas.microsoft.com/office/powerpoint/2010/main" val="2858885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3CAE0-AF6D-4E33-AC9A-9EDF3042B79E}"/>
              </a:ext>
            </a:extLst>
          </p:cNvPr>
          <p:cNvSpPr>
            <a:spLocks noGrp="1"/>
          </p:cNvSpPr>
          <p:nvPr>
            <p:ph idx="1"/>
          </p:nvPr>
        </p:nvSpPr>
        <p:spPr>
          <a:xfrm>
            <a:off x="1451579" y="2015734"/>
            <a:ext cx="4162555" cy="3450613"/>
          </a:xfrm>
        </p:spPr>
        <p:txBody>
          <a:bodyPr>
            <a:normAutofit fontScale="85000" lnSpcReduction="10000"/>
          </a:bodyPr>
          <a:lstStyle/>
          <a:p>
            <a:pPr marL="0" indent="0">
              <a:lnSpc>
                <a:spcPct val="110000"/>
              </a:lnSpc>
              <a:buNone/>
            </a:pPr>
            <a:r>
              <a:rPr lang="en-US" sz="1800" b="1" dirty="0"/>
              <a:t>7.1.4 Neural Networks</a:t>
            </a:r>
          </a:p>
          <a:p>
            <a:pPr>
              <a:lnSpc>
                <a:spcPct val="110000"/>
              </a:lnSpc>
            </a:pPr>
            <a:r>
              <a:rPr lang="en-US" sz="1600" dirty="0"/>
              <a:t>A neural network was build using principal components as predictors and Total Cases class as response variable. Input layer comprised of 6 nodes (the six principal components), one hidden layer was exercised with 6 nodes and the output layer comprised of 4 nodes which represent the 4 classes. Algorithm “backpropagation” was used with logistic activation function in the architecture of the neural network and 5 fold cross validation was used throughout in building the model as neural networks are so much prone to overfitting. </a:t>
            </a:r>
          </a:p>
          <a:p>
            <a:pPr>
              <a:lnSpc>
                <a:spcPct val="110000"/>
              </a:lnSpc>
            </a:pPr>
            <a:r>
              <a:rPr lang="en-US" sz="1600" dirty="0"/>
              <a:t>The model didn’t show any performance, owing to lack of data points to do 4 class classification.</a:t>
            </a:r>
          </a:p>
          <a:p>
            <a:pPr>
              <a:lnSpc>
                <a:spcPct val="110000"/>
              </a:lnSpc>
            </a:pPr>
            <a:endParaRPr lang="en-US" sz="1400" dirty="0"/>
          </a:p>
        </p:txBody>
      </p:sp>
      <p:pic>
        <p:nvPicPr>
          <p:cNvPr id="5" name="Picture 4">
            <a:extLst>
              <a:ext uri="{FF2B5EF4-FFF2-40B4-BE49-F238E27FC236}">
                <a16:creationId xmlns:a16="http://schemas.microsoft.com/office/drawing/2014/main" id="{5567AF3F-99C9-4DD3-AE2F-E9F44CC85331}"/>
              </a:ext>
            </a:extLst>
          </p:cNvPr>
          <p:cNvPicPr>
            <a:picLocks noChangeAspect="1"/>
          </p:cNvPicPr>
          <p:nvPr/>
        </p:nvPicPr>
        <p:blipFill>
          <a:blip r:embed="rId2"/>
          <a:stretch>
            <a:fillRect/>
          </a:stretch>
        </p:blipFill>
        <p:spPr>
          <a:xfrm>
            <a:off x="6094411" y="2303353"/>
            <a:ext cx="4960443" cy="2875375"/>
          </a:xfrm>
          <a:prstGeom prst="rect">
            <a:avLst/>
          </a:prstGeom>
        </p:spPr>
      </p:pic>
      <p:sp>
        <p:nvSpPr>
          <p:cNvPr id="9" name="Title 1">
            <a:extLst>
              <a:ext uri="{FF2B5EF4-FFF2-40B4-BE49-F238E27FC236}">
                <a16:creationId xmlns:a16="http://schemas.microsoft.com/office/drawing/2014/main" id="{B52984BB-8887-2A41-AA45-A6A359B32A1B}"/>
              </a:ext>
            </a:extLst>
          </p:cNvPr>
          <p:cNvSpPr>
            <a:spLocks noGrp="1"/>
          </p:cNvSpPr>
          <p:nvPr>
            <p:ph type="title"/>
          </p:nvPr>
        </p:nvSpPr>
        <p:spPr>
          <a:xfrm>
            <a:off x="1137146" y="1036988"/>
            <a:ext cx="9603275" cy="1049235"/>
          </a:xfrm>
        </p:spPr>
        <p:txBody>
          <a:bodyPr>
            <a:normAutofit fontScale="90000"/>
          </a:bodyPr>
          <a:lstStyle/>
          <a:p>
            <a:r>
              <a:rPr lang="en-US" dirty="0"/>
              <a:t>7. Data Mining Models/Methods</a:t>
            </a:r>
            <a:br>
              <a:rPr lang="en-US" dirty="0"/>
            </a:br>
            <a:r>
              <a:rPr lang="en-US" sz="1800" b="1" dirty="0"/>
              <a:t>7.1 Classification of Dengue cases</a:t>
            </a:r>
            <a:br>
              <a:rPr lang="en-US" b="1" dirty="0"/>
            </a:br>
            <a:endParaRPr lang="en-US" dirty="0"/>
          </a:p>
        </p:txBody>
      </p:sp>
    </p:spTree>
    <p:extLst>
      <p:ext uri="{BB962C8B-B14F-4D97-AF65-F5344CB8AC3E}">
        <p14:creationId xmlns:p14="http://schemas.microsoft.com/office/powerpoint/2010/main" val="34426772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E4261-E316-4E6C-9EAB-F8ADC2074F55}"/>
              </a:ext>
            </a:extLst>
          </p:cNvPr>
          <p:cNvSpPr>
            <a:spLocks noGrp="1"/>
          </p:cNvSpPr>
          <p:nvPr>
            <p:ph idx="1"/>
          </p:nvPr>
        </p:nvSpPr>
        <p:spPr/>
        <p:txBody>
          <a:bodyPr/>
          <a:lstStyle/>
          <a:p>
            <a:pPr marL="0" indent="0">
              <a:buNone/>
            </a:pPr>
            <a:r>
              <a:rPr lang="en-US" sz="1800" b="1" dirty="0"/>
              <a:t>7.2.1 Multiple Linear Regression – San Juan</a:t>
            </a:r>
          </a:p>
          <a:p>
            <a:endParaRPr lang="en-US" sz="1600" dirty="0"/>
          </a:p>
        </p:txBody>
      </p:sp>
      <p:sp>
        <p:nvSpPr>
          <p:cNvPr id="5" name="Title 1">
            <a:extLst>
              <a:ext uri="{FF2B5EF4-FFF2-40B4-BE49-F238E27FC236}">
                <a16:creationId xmlns:a16="http://schemas.microsoft.com/office/drawing/2014/main" id="{DE765C80-28A9-4C79-A5DF-5C5F42655ADA}"/>
              </a:ext>
            </a:extLst>
          </p:cNvPr>
          <p:cNvSpPr>
            <a:spLocks noGrp="1"/>
          </p:cNvSpPr>
          <p:nvPr>
            <p:ph type="title"/>
          </p:nvPr>
        </p:nvSpPr>
        <p:spPr>
          <a:xfrm>
            <a:off x="1293812" y="1004678"/>
            <a:ext cx="9604375" cy="477837"/>
          </a:xfrm>
        </p:spPr>
        <p:txBody>
          <a:bodyPr>
            <a:normAutofit fontScale="90000"/>
          </a:bodyPr>
          <a:lstStyle/>
          <a:p>
            <a:r>
              <a:rPr lang="en-US" dirty="0"/>
              <a:t>7. Data Mining Models/Methods</a:t>
            </a:r>
            <a:br>
              <a:rPr lang="en-US" dirty="0"/>
            </a:br>
            <a:r>
              <a:rPr lang="en-US" sz="2200" b="1" dirty="0"/>
              <a:t>7.2 Prediction of total number of Dengue cases</a:t>
            </a:r>
            <a:br>
              <a:rPr lang="en-US" dirty="0"/>
            </a:br>
            <a:endParaRPr lang="en-US" dirty="0"/>
          </a:p>
        </p:txBody>
      </p:sp>
      <p:pic>
        <p:nvPicPr>
          <p:cNvPr id="7" name="Picture 6" descr="A screenshot of a cell phone&#10;&#10;Description automatically generated">
            <a:extLst>
              <a:ext uri="{FF2B5EF4-FFF2-40B4-BE49-F238E27FC236}">
                <a16:creationId xmlns:a16="http://schemas.microsoft.com/office/drawing/2014/main" id="{29478A14-6094-4D60-A49D-AD47CC8501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48" y="2657593"/>
            <a:ext cx="6178868" cy="2819545"/>
          </a:xfrm>
          <a:prstGeom prst="rect">
            <a:avLst/>
          </a:prstGeom>
        </p:spPr>
      </p:pic>
      <p:sp>
        <p:nvSpPr>
          <p:cNvPr id="6" name="TextBox 5">
            <a:extLst>
              <a:ext uri="{FF2B5EF4-FFF2-40B4-BE49-F238E27FC236}">
                <a16:creationId xmlns:a16="http://schemas.microsoft.com/office/drawing/2014/main" id="{1161F53E-837B-E54D-BDE8-8D238D0CD5D4}"/>
              </a:ext>
            </a:extLst>
          </p:cNvPr>
          <p:cNvSpPr txBox="1"/>
          <p:nvPr/>
        </p:nvSpPr>
        <p:spPr>
          <a:xfrm>
            <a:off x="6233847" y="2522483"/>
            <a:ext cx="6178869" cy="3816429"/>
          </a:xfrm>
          <a:prstGeom prst="rect">
            <a:avLst/>
          </a:prstGeom>
          <a:noFill/>
        </p:spPr>
        <p:txBody>
          <a:bodyPr wrap="square" rtlCol="0">
            <a:spAutoFit/>
          </a:bodyPr>
          <a:lstStyle/>
          <a:p>
            <a:r>
              <a:rPr lang="en-US" sz="1400" dirty="0"/>
              <a:t>Model 1 (Using stepwise feature selection) :</a:t>
            </a:r>
          </a:p>
          <a:p>
            <a:endParaRPr lang="en-US" sz="1400" dirty="0"/>
          </a:p>
          <a:p>
            <a:r>
              <a:rPr lang="en-US" sz="1400" dirty="0"/>
              <a:t>TOTAL_CASES = 33.5042 + 1.8107 * WEEK_OF_YEAR - 24.9751 * REANALYSIS_DEWPOINT_TEMP_K + 26.5415 * REANALYSIS_SPECIFIC_HUMID_GPERKG + 1.8695  * STATION_MAX_TEMP_C   + 45.0145 * PRE_WEEK_CASES - 2.4380 * PRE_MONTH_HUMIDITY</a:t>
            </a:r>
          </a:p>
          <a:p>
            <a:endParaRPr lang="en-US" sz="1400" dirty="0"/>
          </a:p>
          <a:p>
            <a:r>
              <a:rPr lang="en-US" sz="1400" dirty="0"/>
              <a:t>Model 2 (Using exhaustive search) :</a:t>
            </a:r>
          </a:p>
          <a:p>
            <a:endParaRPr lang="en-US" sz="1400" dirty="0"/>
          </a:p>
          <a:p>
            <a:r>
              <a:rPr lang="en-US" sz="1400" dirty="0"/>
              <a:t>TOTAL_CASES =  33.4947 + 1.7758 * WEEK_OF_YEAR - 25.4482 * REANALYSIS_DEWPOINT_TEMP_K + 26.7668 * REANALYSIS_SPECIFIC_HUMID_GPERKG + 1.6345 * STATION_MAX_TEMP_C  + 44.9644 * PRE_WEEK_CASES - 3.8788 * PRE_MONTH_HUMIDITY + 1.9315 * PRE_MONTH_STATION_AVG_TEMP</a:t>
            </a:r>
          </a:p>
          <a:p>
            <a:endParaRPr lang="en-US" sz="1400" dirty="0"/>
          </a:p>
          <a:p>
            <a:endParaRPr lang="en-US" dirty="0"/>
          </a:p>
        </p:txBody>
      </p:sp>
    </p:spTree>
    <p:extLst>
      <p:ext uri="{BB962C8B-B14F-4D97-AF65-F5344CB8AC3E}">
        <p14:creationId xmlns:p14="http://schemas.microsoft.com/office/powerpoint/2010/main" val="339578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1FFDD-398F-420C-852C-B0960A67CFC8}"/>
              </a:ext>
            </a:extLst>
          </p:cNvPr>
          <p:cNvSpPr>
            <a:spLocks noGrp="1"/>
          </p:cNvSpPr>
          <p:nvPr>
            <p:ph idx="1"/>
          </p:nvPr>
        </p:nvSpPr>
        <p:spPr>
          <a:xfrm>
            <a:off x="702279" y="2034782"/>
            <a:ext cx="4853971" cy="3450613"/>
          </a:xfrm>
        </p:spPr>
        <p:txBody>
          <a:bodyPr/>
          <a:lstStyle/>
          <a:p>
            <a:pPr marL="0" indent="0">
              <a:buNone/>
            </a:pPr>
            <a:r>
              <a:rPr lang="en-US" sz="1800" b="1" dirty="0"/>
              <a:t>7.2.1 Multiple Linear Regression – San Juan</a:t>
            </a:r>
          </a:p>
          <a:p>
            <a:pPr>
              <a:lnSpc>
                <a:spcPct val="150000"/>
              </a:lnSpc>
            </a:pPr>
            <a:endParaRPr lang="en-US" sz="1600" dirty="0"/>
          </a:p>
          <a:p>
            <a:pPr>
              <a:lnSpc>
                <a:spcPct val="150000"/>
              </a:lnSpc>
            </a:pPr>
            <a:r>
              <a:rPr lang="en-US" sz="1600" dirty="0"/>
              <a:t>The multiple linear regression models developed which incorporated stepwise feature search and exhaustive feature search are observed to be equally performing when considering their accuracies and lift charts.</a:t>
            </a:r>
          </a:p>
        </p:txBody>
      </p:sp>
      <p:pic>
        <p:nvPicPr>
          <p:cNvPr id="6" name="Picture 5">
            <a:extLst>
              <a:ext uri="{FF2B5EF4-FFF2-40B4-BE49-F238E27FC236}">
                <a16:creationId xmlns:a16="http://schemas.microsoft.com/office/drawing/2014/main" id="{722CC8A7-2542-413C-89A1-0BB9EA255CC4}"/>
              </a:ext>
            </a:extLst>
          </p:cNvPr>
          <p:cNvPicPr>
            <a:picLocks noChangeAspect="1"/>
          </p:cNvPicPr>
          <p:nvPr/>
        </p:nvPicPr>
        <p:blipFill>
          <a:blip r:embed="rId2"/>
          <a:stretch>
            <a:fillRect/>
          </a:stretch>
        </p:blipFill>
        <p:spPr>
          <a:xfrm>
            <a:off x="5861761" y="2274192"/>
            <a:ext cx="5796125" cy="1154808"/>
          </a:xfrm>
          <a:prstGeom prst="rect">
            <a:avLst/>
          </a:prstGeom>
        </p:spPr>
      </p:pic>
      <p:pic>
        <p:nvPicPr>
          <p:cNvPr id="8" name="Picture 7" descr="A close up of a map&#10;&#10;Description automatically generated">
            <a:extLst>
              <a:ext uri="{FF2B5EF4-FFF2-40B4-BE49-F238E27FC236}">
                <a16:creationId xmlns:a16="http://schemas.microsoft.com/office/drawing/2014/main" id="{FBFF0114-3A34-4C9A-8D90-EB7F9CF10A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2837" y="3338421"/>
            <a:ext cx="4853971" cy="2514901"/>
          </a:xfrm>
          <a:prstGeom prst="rect">
            <a:avLst/>
          </a:prstGeom>
        </p:spPr>
      </p:pic>
      <p:sp>
        <p:nvSpPr>
          <p:cNvPr id="9" name="Title 1">
            <a:extLst>
              <a:ext uri="{FF2B5EF4-FFF2-40B4-BE49-F238E27FC236}">
                <a16:creationId xmlns:a16="http://schemas.microsoft.com/office/drawing/2014/main" id="{99E8609D-CA33-FA4C-98A2-8E137AC4A6D5}"/>
              </a:ext>
            </a:extLst>
          </p:cNvPr>
          <p:cNvSpPr>
            <a:spLocks noGrp="1"/>
          </p:cNvSpPr>
          <p:nvPr>
            <p:ph type="title"/>
          </p:nvPr>
        </p:nvSpPr>
        <p:spPr>
          <a:xfrm>
            <a:off x="1293812" y="1004678"/>
            <a:ext cx="9604375" cy="477837"/>
          </a:xfrm>
        </p:spPr>
        <p:txBody>
          <a:bodyPr>
            <a:normAutofit fontScale="90000"/>
          </a:bodyPr>
          <a:lstStyle/>
          <a:p>
            <a:r>
              <a:rPr lang="en-US" dirty="0"/>
              <a:t>7. Data Mining Models/Methods</a:t>
            </a:r>
            <a:br>
              <a:rPr lang="en-US" dirty="0"/>
            </a:br>
            <a:r>
              <a:rPr lang="en-US" sz="2200" b="1" dirty="0"/>
              <a:t>7.2 Prediction of total number of Dengue cases</a:t>
            </a:r>
            <a:br>
              <a:rPr lang="en-US" dirty="0"/>
            </a:br>
            <a:endParaRPr lang="en-US" dirty="0"/>
          </a:p>
        </p:txBody>
      </p:sp>
    </p:spTree>
    <p:extLst>
      <p:ext uri="{BB962C8B-B14F-4D97-AF65-F5344CB8AC3E}">
        <p14:creationId xmlns:p14="http://schemas.microsoft.com/office/powerpoint/2010/main" val="63562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3E4261-E316-4E6C-9EAB-F8ADC2074F55}"/>
              </a:ext>
            </a:extLst>
          </p:cNvPr>
          <p:cNvSpPr>
            <a:spLocks noGrp="1"/>
          </p:cNvSpPr>
          <p:nvPr>
            <p:ph idx="1"/>
          </p:nvPr>
        </p:nvSpPr>
        <p:spPr/>
        <p:txBody>
          <a:bodyPr/>
          <a:lstStyle/>
          <a:p>
            <a:pPr marL="0" indent="0">
              <a:buNone/>
            </a:pPr>
            <a:r>
              <a:rPr lang="en-US" sz="1800" b="1" dirty="0"/>
              <a:t>7.2.1 Multiple Linear Regression – Iquitos</a:t>
            </a:r>
          </a:p>
          <a:p>
            <a:endParaRPr lang="en-US" sz="1600" dirty="0"/>
          </a:p>
        </p:txBody>
      </p:sp>
      <p:sp>
        <p:nvSpPr>
          <p:cNvPr id="5" name="Title 1">
            <a:extLst>
              <a:ext uri="{FF2B5EF4-FFF2-40B4-BE49-F238E27FC236}">
                <a16:creationId xmlns:a16="http://schemas.microsoft.com/office/drawing/2014/main" id="{DE765C80-28A9-4C79-A5DF-5C5F42655ADA}"/>
              </a:ext>
            </a:extLst>
          </p:cNvPr>
          <p:cNvSpPr>
            <a:spLocks noGrp="1"/>
          </p:cNvSpPr>
          <p:nvPr>
            <p:ph type="title"/>
          </p:nvPr>
        </p:nvSpPr>
        <p:spPr>
          <a:xfrm>
            <a:off x="1293812" y="1004678"/>
            <a:ext cx="9604375" cy="477837"/>
          </a:xfrm>
        </p:spPr>
        <p:txBody>
          <a:bodyPr>
            <a:normAutofit fontScale="90000"/>
          </a:bodyPr>
          <a:lstStyle/>
          <a:p>
            <a:r>
              <a:rPr lang="en-US" dirty="0"/>
              <a:t>7. Data Mining Models/Methods</a:t>
            </a:r>
            <a:br>
              <a:rPr lang="en-US" dirty="0"/>
            </a:br>
            <a:r>
              <a:rPr lang="en-US" sz="2200" b="1" dirty="0"/>
              <a:t>7.2 Prediction of total number of Dengue cases</a:t>
            </a:r>
            <a:br>
              <a:rPr lang="en-US" dirty="0"/>
            </a:br>
            <a:endParaRPr lang="en-US" dirty="0"/>
          </a:p>
        </p:txBody>
      </p:sp>
      <p:pic>
        <p:nvPicPr>
          <p:cNvPr id="9" name="Picture 8" descr="A screenshot of a cell phone&#10;&#10;Description automatically generated">
            <a:extLst>
              <a:ext uri="{FF2B5EF4-FFF2-40B4-BE49-F238E27FC236}">
                <a16:creationId xmlns:a16="http://schemas.microsoft.com/office/drawing/2014/main" id="{E1375BF8-3F26-4C4F-92C4-A992D56FC3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995" y="2502612"/>
            <a:ext cx="5568950" cy="3350710"/>
          </a:xfrm>
          <a:prstGeom prst="rect">
            <a:avLst/>
          </a:prstGeom>
        </p:spPr>
      </p:pic>
      <p:sp>
        <p:nvSpPr>
          <p:cNvPr id="8" name="TextBox 7">
            <a:extLst>
              <a:ext uri="{FF2B5EF4-FFF2-40B4-BE49-F238E27FC236}">
                <a16:creationId xmlns:a16="http://schemas.microsoft.com/office/drawing/2014/main" id="{4435F9EB-AE91-DA4E-85CC-C5B25DCDA701}"/>
              </a:ext>
            </a:extLst>
          </p:cNvPr>
          <p:cNvSpPr txBox="1"/>
          <p:nvPr/>
        </p:nvSpPr>
        <p:spPr>
          <a:xfrm>
            <a:off x="5770181" y="2343807"/>
            <a:ext cx="6421819" cy="4247317"/>
          </a:xfrm>
          <a:prstGeom prst="rect">
            <a:avLst/>
          </a:prstGeom>
          <a:noFill/>
        </p:spPr>
        <p:txBody>
          <a:bodyPr wrap="square" rtlCol="0">
            <a:spAutoFit/>
          </a:bodyPr>
          <a:lstStyle/>
          <a:p>
            <a:r>
              <a:rPr lang="en-US" sz="1400" dirty="0"/>
              <a:t>Model 1 (Using stepwise feature selection) :</a:t>
            </a:r>
          </a:p>
          <a:p>
            <a:endParaRPr lang="en-US" sz="1400" dirty="0"/>
          </a:p>
          <a:p>
            <a:r>
              <a:rPr lang="en-US" sz="1400" dirty="0"/>
              <a:t>TOTAL_CASES = 7.1571 - 0.8156 * WEEK_OF_YEAR + 1.0217 * NDVI_SW - 1.9507 * REANALYSIS_MAX_AIR_TEMP_K - 2.2997 * REANALYSIS_RELATIVE_HUMID_PCNT + 1.7450 * REANALYSIS_SPECIFIC_HUMID_GPERKG + 0.5936 * STATION_MAX_TEMP_C   + 5.7477 * PRE_WEEK_CASES - 8.1030 * PRE_MONTH_HUMIDITY + 7.6790 * PRE_MONTH_DEWPOINT_TEMP</a:t>
            </a:r>
          </a:p>
          <a:p>
            <a:endParaRPr lang="en-US" sz="1400" dirty="0"/>
          </a:p>
          <a:p>
            <a:r>
              <a:rPr lang="en-US" sz="1400" dirty="0"/>
              <a:t>Model 2 (Using exhaustive search) :</a:t>
            </a:r>
          </a:p>
          <a:p>
            <a:endParaRPr lang="en-US" sz="1400" dirty="0"/>
          </a:p>
          <a:p>
            <a:r>
              <a:rPr lang="en-US" sz="1400" dirty="0"/>
              <a:t>TOTAL_CASES = 7.1621 - 0.7678 * WEEK_OF_YEAR + 0.9751 * NDVI_SW - 1.5752 * REANALYSIS_MAX_AIR_TEMP_K  - 2.9440 * REANALYSIS_RELATIVE_HUMID_PCNT + 1.6984 * REANALYSIS_SPECIFIC_HUMID_GPERKG - 1.0600 * REANALYSIS_TDTR_K + 0.5291 * STATION_MAX_TEMP_C + 5.7574 * PRE_WEEK_CASES - 8.0868 * PRE_MONTH_HUMIDITY + 7.5815 * PRE_MONTH_DEWPOINT_TEMP</a:t>
            </a:r>
          </a:p>
          <a:p>
            <a:endParaRPr lang="en-US" sz="1400" dirty="0"/>
          </a:p>
          <a:p>
            <a:endParaRPr lang="en-US" dirty="0"/>
          </a:p>
        </p:txBody>
      </p:sp>
    </p:spTree>
    <p:extLst>
      <p:ext uri="{BB962C8B-B14F-4D97-AF65-F5344CB8AC3E}">
        <p14:creationId xmlns:p14="http://schemas.microsoft.com/office/powerpoint/2010/main" val="417096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1FFDD-398F-420C-852C-B0960A67CFC8}"/>
              </a:ext>
            </a:extLst>
          </p:cNvPr>
          <p:cNvSpPr>
            <a:spLocks noGrp="1"/>
          </p:cNvSpPr>
          <p:nvPr>
            <p:ph idx="1"/>
          </p:nvPr>
        </p:nvSpPr>
        <p:spPr>
          <a:xfrm>
            <a:off x="702279" y="2034782"/>
            <a:ext cx="4853971" cy="3450613"/>
          </a:xfrm>
        </p:spPr>
        <p:txBody>
          <a:bodyPr/>
          <a:lstStyle/>
          <a:p>
            <a:pPr marL="0" indent="0">
              <a:buNone/>
            </a:pPr>
            <a:r>
              <a:rPr lang="en-US" sz="1800" b="1" dirty="0"/>
              <a:t>7.2.1 Multiple Linear Regression – Iquitos</a:t>
            </a:r>
          </a:p>
          <a:p>
            <a:pPr>
              <a:lnSpc>
                <a:spcPct val="150000"/>
              </a:lnSpc>
            </a:pPr>
            <a:endParaRPr lang="en-US" sz="1600" dirty="0"/>
          </a:p>
          <a:p>
            <a:pPr>
              <a:lnSpc>
                <a:spcPct val="150000"/>
              </a:lnSpc>
            </a:pPr>
            <a:r>
              <a:rPr lang="en-US" sz="1600" dirty="0"/>
              <a:t>The multiple linear regression models developed which incorporated stepwise feature search and exhaustive feature search are observed to be equally performing when considering their accuracies and lift charts.</a:t>
            </a:r>
          </a:p>
        </p:txBody>
      </p:sp>
      <p:sp>
        <p:nvSpPr>
          <p:cNvPr id="9" name="Title 1">
            <a:extLst>
              <a:ext uri="{FF2B5EF4-FFF2-40B4-BE49-F238E27FC236}">
                <a16:creationId xmlns:a16="http://schemas.microsoft.com/office/drawing/2014/main" id="{99E8609D-CA33-FA4C-98A2-8E137AC4A6D5}"/>
              </a:ext>
            </a:extLst>
          </p:cNvPr>
          <p:cNvSpPr>
            <a:spLocks noGrp="1"/>
          </p:cNvSpPr>
          <p:nvPr>
            <p:ph type="title"/>
          </p:nvPr>
        </p:nvSpPr>
        <p:spPr>
          <a:xfrm>
            <a:off x="1293812" y="1004678"/>
            <a:ext cx="9604375" cy="477837"/>
          </a:xfrm>
        </p:spPr>
        <p:txBody>
          <a:bodyPr>
            <a:normAutofit fontScale="90000"/>
          </a:bodyPr>
          <a:lstStyle/>
          <a:p>
            <a:r>
              <a:rPr lang="en-US" dirty="0"/>
              <a:t>7. Data Mining Models/Methods</a:t>
            </a:r>
            <a:br>
              <a:rPr lang="en-US" dirty="0"/>
            </a:br>
            <a:r>
              <a:rPr lang="en-US" sz="2200" b="1" dirty="0"/>
              <a:t>7.2 Prediction of total number of Dengue cases</a:t>
            </a:r>
            <a:br>
              <a:rPr lang="en-US" dirty="0"/>
            </a:br>
            <a:endParaRPr lang="en-US" dirty="0"/>
          </a:p>
        </p:txBody>
      </p:sp>
      <p:pic>
        <p:nvPicPr>
          <p:cNvPr id="7" name="Picture 6" descr="A close up of a map&#10;&#10;Description automatically generated">
            <a:extLst>
              <a:ext uri="{FF2B5EF4-FFF2-40B4-BE49-F238E27FC236}">
                <a16:creationId xmlns:a16="http://schemas.microsoft.com/office/drawing/2014/main" id="{BBAA88FD-F465-134F-B013-2A006B49C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6983" y="3303095"/>
            <a:ext cx="5112107" cy="2671402"/>
          </a:xfrm>
          <a:prstGeom prst="rect">
            <a:avLst/>
          </a:prstGeom>
        </p:spPr>
      </p:pic>
      <p:pic>
        <p:nvPicPr>
          <p:cNvPr id="10" name="Picture 9">
            <a:extLst>
              <a:ext uri="{FF2B5EF4-FFF2-40B4-BE49-F238E27FC236}">
                <a16:creationId xmlns:a16="http://schemas.microsoft.com/office/drawing/2014/main" id="{CC316861-1D96-2647-8822-673EF267D208}"/>
              </a:ext>
            </a:extLst>
          </p:cNvPr>
          <p:cNvPicPr>
            <a:picLocks noChangeAspect="1"/>
          </p:cNvPicPr>
          <p:nvPr/>
        </p:nvPicPr>
        <p:blipFill>
          <a:blip r:embed="rId3"/>
          <a:stretch>
            <a:fillRect/>
          </a:stretch>
        </p:blipFill>
        <p:spPr>
          <a:xfrm>
            <a:off x="6240556" y="2095501"/>
            <a:ext cx="5038534" cy="1333499"/>
          </a:xfrm>
          <a:prstGeom prst="rect">
            <a:avLst/>
          </a:prstGeom>
        </p:spPr>
      </p:pic>
    </p:spTree>
    <p:extLst>
      <p:ext uri="{BB962C8B-B14F-4D97-AF65-F5344CB8AC3E}">
        <p14:creationId xmlns:p14="http://schemas.microsoft.com/office/powerpoint/2010/main" val="17373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72381C-C5C0-4223-8910-A26A400285D3}"/>
              </a:ext>
            </a:extLst>
          </p:cNvPr>
          <p:cNvSpPr>
            <a:spLocks noGrp="1"/>
          </p:cNvSpPr>
          <p:nvPr>
            <p:ph idx="1"/>
          </p:nvPr>
        </p:nvSpPr>
        <p:spPr>
          <a:xfrm>
            <a:off x="1007079" y="2060184"/>
            <a:ext cx="4162555" cy="3450613"/>
          </a:xfrm>
        </p:spPr>
        <p:txBody>
          <a:bodyPr>
            <a:normAutofit/>
          </a:bodyPr>
          <a:lstStyle/>
          <a:p>
            <a:pPr marL="0" indent="0">
              <a:lnSpc>
                <a:spcPct val="110000"/>
              </a:lnSpc>
              <a:buNone/>
            </a:pPr>
            <a:r>
              <a:rPr lang="en-US" sz="1800" b="1" dirty="0"/>
              <a:t>7.2.2  K-Nearest Neighbors</a:t>
            </a:r>
          </a:p>
          <a:p>
            <a:pPr>
              <a:lnSpc>
                <a:spcPct val="110000"/>
              </a:lnSpc>
            </a:pPr>
            <a:r>
              <a:rPr lang="en-US" sz="1600" dirty="0"/>
              <a:t>When </a:t>
            </a:r>
            <a:r>
              <a:rPr lang="en-US" sz="1600" b="1" dirty="0"/>
              <a:t>all the features were used</a:t>
            </a:r>
            <a:r>
              <a:rPr lang="en-US" sz="1600" dirty="0"/>
              <a:t>, the desirable number of neighbors were </a:t>
            </a:r>
            <a:r>
              <a:rPr lang="en-US" sz="1600" b="1" dirty="0"/>
              <a:t>6</a:t>
            </a:r>
            <a:r>
              <a:rPr lang="en-US" sz="1600" dirty="0"/>
              <a:t> for both the cities, This figure was selected in such a way that it minimizes error and at the same time causes no overfit.</a:t>
            </a:r>
          </a:p>
          <a:p>
            <a:pPr>
              <a:lnSpc>
                <a:spcPct val="110000"/>
              </a:lnSpc>
            </a:pPr>
            <a:r>
              <a:rPr lang="en-US" sz="1600" dirty="0"/>
              <a:t>When using </a:t>
            </a:r>
            <a:r>
              <a:rPr lang="en-US" sz="1600" b="1" dirty="0"/>
              <a:t>principal components</a:t>
            </a:r>
            <a:r>
              <a:rPr lang="en-US" sz="1600" dirty="0"/>
              <a:t>, the desirable number of neighbors were </a:t>
            </a:r>
            <a:r>
              <a:rPr lang="en-US" sz="1600" b="1" dirty="0"/>
              <a:t>2 and 3 </a:t>
            </a:r>
            <a:r>
              <a:rPr lang="en-US" sz="1600" dirty="0"/>
              <a:t>respectively for the two cities which is justifiable given the lesser number of features</a:t>
            </a:r>
          </a:p>
          <a:p>
            <a:pPr>
              <a:lnSpc>
                <a:spcPct val="110000"/>
              </a:lnSpc>
            </a:pPr>
            <a:endParaRPr lang="en-US" sz="1600" dirty="0"/>
          </a:p>
        </p:txBody>
      </p:sp>
      <p:pic>
        <p:nvPicPr>
          <p:cNvPr id="5" name="Picture 4">
            <a:extLst>
              <a:ext uri="{FF2B5EF4-FFF2-40B4-BE49-F238E27FC236}">
                <a16:creationId xmlns:a16="http://schemas.microsoft.com/office/drawing/2014/main" id="{140688D3-BE15-410A-9815-E093334D5022}"/>
              </a:ext>
            </a:extLst>
          </p:cNvPr>
          <p:cNvPicPr>
            <a:picLocks noChangeAspect="1"/>
          </p:cNvPicPr>
          <p:nvPr/>
        </p:nvPicPr>
        <p:blipFill>
          <a:blip r:embed="rId2"/>
          <a:stretch>
            <a:fillRect/>
          </a:stretch>
        </p:blipFill>
        <p:spPr>
          <a:xfrm>
            <a:off x="5782866" y="2060183"/>
            <a:ext cx="4542133" cy="3450613"/>
          </a:xfrm>
          <a:prstGeom prst="rect">
            <a:avLst/>
          </a:prstGeom>
        </p:spPr>
      </p:pic>
      <p:sp>
        <p:nvSpPr>
          <p:cNvPr id="7" name="Title 1">
            <a:extLst>
              <a:ext uri="{FF2B5EF4-FFF2-40B4-BE49-F238E27FC236}">
                <a16:creationId xmlns:a16="http://schemas.microsoft.com/office/drawing/2014/main" id="{8FDEAA36-63B9-1449-9A06-32DE4A4EA711}"/>
              </a:ext>
            </a:extLst>
          </p:cNvPr>
          <p:cNvSpPr>
            <a:spLocks noGrp="1"/>
          </p:cNvSpPr>
          <p:nvPr>
            <p:ph type="title"/>
          </p:nvPr>
        </p:nvSpPr>
        <p:spPr>
          <a:xfrm>
            <a:off x="1293812" y="1004678"/>
            <a:ext cx="9604375" cy="477837"/>
          </a:xfrm>
        </p:spPr>
        <p:txBody>
          <a:bodyPr>
            <a:normAutofit fontScale="90000"/>
          </a:bodyPr>
          <a:lstStyle/>
          <a:p>
            <a:r>
              <a:rPr lang="en-US" dirty="0"/>
              <a:t>7. Data Mining Models/Methods</a:t>
            </a:r>
            <a:br>
              <a:rPr lang="en-US" dirty="0"/>
            </a:br>
            <a:r>
              <a:rPr lang="en-US" sz="2200" b="1" dirty="0"/>
              <a:t>7.2 Prediction of total number of Dengue cases</a:t>
            </a:r>
            <a:br>
              <a:rPr lang="en-US" dirty="0"/>
            </a:br>
            <a:endParaRPr lang="en-US" dirty="0"/>
          </a:p>
        </p:txBody>
      </p:sp>
    </p:spTree>
    <p:extLst>
      <p:ext uri="{BB962C8B-B14F-4D97-AF65-F5344CB8AC3E}">
        <p14:creationId xmlns:p14="http://schemas.microsoft.com/office/powerpoint/2010/main" val="429070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71E88-12B4-4894-BD3D-078E737C90BA}"/>
              </a:ext>
            </a:extLst>
          </p:cNvPr>
          <p:cNvSpPr>
            <a:spLocks noGrp="1"/>
          </p:cNvSpPr>
          <p:nvPr>
            <p:ph idx="1"/>
          </p:nvPr>
        </p:nvSpPr>
        <p:spPr>
          <a:xfrm>
            <a:off x="496670" y="1984952"/>
            <a:ext cx="3920521" cy="3450613"/>
          </a:xfrm>
        </p:spPr>
        <p:txBody>
          <a:bodyPr/>
          <a:lstStyle/>
          <a:p>
            <a:pPr marL="0" indent="0">
              <a:lnSpc>
                <a:spcPct val="150000"/>
              </a:lnSpc>
              <a:buNone/>
            </a:pPr>
            <a:r>
              <a:rPr lang="en-US" b="1" dirty="0"/>
              <a:t>7.2.2 K-Nearest Neighbors</a:t>
            </a:r>
          </a:p>
          <a:p>
            <a:pPr marL="0" indent="0">
              <a:lnSpc>
                <a:spcPct val="150000"/>
              </a:lnSpc>
              <a:buNone/>
            </a:pPr>
            <a:endParaRPr lang="en-US" b="1" dirty="0"/>
          </a:p>
          <a:p>
            <a:pPr>
              <a:lnSpc>
                <a:spcPct val="150000"/>
              </a:lnSpc>
            </a:pPr>
            <a:r>
              <a:rPr lang="en-US" dirty="0"/>
              <a:t>It was decided that the optimal number of neighbors to be evaluated is 6, which gives the following accuracy.</a:t>
            </a:r>
          </a:p>
          <a:p>
            <a:endParaRPr lang="en-US" dirty="0"/>
          </a:p>
        </p:txBody>
      </p:sp>
      <p:pic>
        <p:nvPicPr>
          <p:cNvPr id="5" name="Picture 4">
            <a:extLst>
              <a:ext uri="{FF2B5EF4-FFF2-40B4-BE49-F238E27FC236}">
                <a16:creationId xmlns:a16="http://schemas.microsoft.com/office/drawing/2014/main" id="{2407B679-8C8C-4805-9660-AB56A28BD9EB}"/>
              </a:ext>
            </a:extLst>
          </p:cNvPr>
          <p:cNvPicPr>
            <a:picLocks noChangeAspect="1"/>
          </p:cNvPicPr>
          <p:nvPr/>
        </p:nvPicPr>
        <p:blipFill>
          <a:blip r:embed="rId2"/>
          <a:stretch>
            <a:fillRect/>
          </a:stretch>
        </p:blipFill>
        <p:spPr>
          <a:xfrm>
            <a:off x="4179061" y="2345932"/>
            <a:ext cx="6450837" cy="1327404"/>
          </a:xfrm>
          <a:prstGeom prst="rect">
            <a:avLst/>
          </a:prstGeom>
        </p:spPr>
      </p:pic>
      <p:pic>
        <p:nvPicPr>
          <p:cNvPr id="6" name="Picture 5">
            <a:extLst>
              <a:ext uri="{FF2B5EF4-FFF2-40B4-BE49-F238E27FC236}">
                <a16:creationId xmlns:a16="http://schemas.microsoft.com/office/drawing/2014/main" id="{413B0DB0-5B0E-443A-8E01-37C79450E72C}"/>
              </a:ext>
            </a:extLst>
          </p:cNvPr>
          <p:cNvPicPr>
            <a:picLocks noChangeAspect="1"/>
          </p:cNvPicPr>
          <p:nvPr/>
        </p:nvPicPr>
        <p:blipFill>
          <a:blip r:embed="rId3"/>
          <a:stretch>
            <a:fillRect/>
          </a:stretch>
        </p:blipFill>
        <p:spPr>
          <a:xfrm>
            <a:off x="4160993" y="4106036"/>
            <a:ext cx="6468905" cy="1327404"/>
          </a:xfrm>
          <a:prstGeom prst="rect">
            <a:avLst/>
          </a:prstGeom>
        </p:spPr>
      </p:pic>
      <p:sp>
        <p:nvSpPr>
          <p:cNvPr id="7" name="TextBox 6">
            <a:extLst>
              <a:ext uri="{FF2B5EF4-FFF2-40B4-BE49-F238E27FC236}">
                <a16:creationId xmlns:a16="http://schemas.microsoft.com/office/drawing/2014/main" id="{F2263B9A-0F60-484A-BD6F-54EFDD8EA5C5}"/>
              </a:ext>
            </a:extLst>
          </p:cNvPr>
          <p:cNvSpPr txBox="1"/>
          <p:nvPr/>
        </p:nvSpPr>
        <p:spPr>
          <a:xfrm>
            <a:off x="4160993" y="1949450"/>
            <a:ext cx="1604807" cy="369332"/>
          </a:xfrm>
          <a:prstGeom prst="rect">
            <a:avLst/>
          </a:prstGeom>
          <a:noFill/>
        </p:spPr>
        <p:txBody>
          <a:bodyPr wrap="square" rtlCol="0">
            <a:spAutoFit/>
          </a:bodyPr>
          <a:lstStyle/>
          <a:p>
            <a:r>
              <a:rPr lang="en-US" dirty="0"/>
              <a:t>For San Juan:</a:t>
            </a:r>
          </a:p>
        </p:txBody>
      </p:sp>
      <p:sp>
        <p:nvSpPr>
          <p:cNvPr id="8" name="TextBox 7">
            <a:extLst>
              <a:ext uri="{FF2B5EF4-FFF2-40B4-BE49-F238E27FC236}">
                <a16:creationId xmlns:a16="http://schemas.microsoft.com/office/drawing/2014/main" id="{37E965A9-7FF2-4F6A-B942-B8CFEF74787E}"/>
              </a:ext>
            </a:extLst>
          </p:cNvPr>
          <p:cNvSpPr txBox="1"/>
          <p:nvPr/>
        </p:nvSpPr>
        <p:spPr>
          <a:xfrm>
            <a:off x="4179061" y="3709355"/>
            <a:ext cx="1604807" cy="369332"/>
          </a:xfrm>
          <a:prstGeom prst="rect">
            <a:avLst/>
          </a:prstGeom>
          <a:noFill/>
        </p:spPr>
        <p:txBody>
          <a:bodyPr wrap="square" rtlCol="0">
            <a:spAutoFit/>
          </a:bodyPr>
          <a:lstStyle/>
          <a:p>
            <a:r>
              <a:rPr lang="en-US" dirty="0"/>
              <a:t>For Iquitos:</a:t>
            </a:r>
          </a:p>
        </p:txBody>
      </p:sp>
      <p:sp>
        <p:nvSpPr>
          <p:cNvPr id="10" name="Title 1">
            <a:extLst>
              <a:ext uri="{FF2B5EF4-FFF2-40B4-BE49-F238E27FC236}">
                <a16:creationId xmlns:a16="http://schemas.microsoft.com/office/drawing/2014/main" id="{2180C2B5-E01D-E44E-B4FC-D3FDBD84E4B0}"/>
              </a:ext>
            </a:extLst>
          </p:cNvPr>
          <p:cNvSpPr>
            <a:spLocks noGrp="1"/>
          </p:cNvSpPr>
          <p:nvPr>
            <p:ph type="title"/>
          </p:nvPr>
        </p:nvSpPr>
        <p:spPr>
          <a:xfrm>
            <a:off x="1293812" y="1004678"/>
            <a:ext cx="9604375" cy="477837"/>
          </a:xfrm>
        </p:spPr>
        <p:txBody>
          <a:bodyPr>
            <a:normAutofit fontScale="90000"/>
          </a:bodyPr>
          <a:lstStyle/>
          <a:p>
            <a:r>
              <a:rPr lang="en-US" dirty="0"/>
              <a:t>7. Data Mining Models/Methods</a:t>
            </a:r>
            <a:br>
              <a:rPr lang="en-US" dirty="0"/>
            </a:br>
            <a:r>
              <a:rPr lang="en-US" sz="2200" b="1" dirty="0"/>
              <a:t>7.2 Prediction of total number of Dengue cases</a:t>
            </a:r>
            <a:br>
              <a:rPr lang="en-US" dirty="0"/>
            </a:br>
            <a:endParaRPr lang="en-US" dirty="0"/>
          </a:p>
        </p:txBody>
      </p:sp>
    </p:spTree>
    <p:extLst>
      <p:ext uri="{BB962C8B-B14F-4D97-AF65-F5344CB8AC3E}">
        <p14:creationId xmlns:p14="http://schemas.microsoft.com/office/powerpoint/2010/main" val="145277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30BA1F-85A9-465E-9662-EAF47971FE29}"/>
              </a:ext>
            </a:extLst>
          </p:cNvPr>
          <p:cNvSpPr>
            <a:spLocks noGrp="1"/>
          </p:cNvSpPr>
          <p:nvPr>
            <p:ph idx="1"/>
          </p:nvPr>
        </p:nvSpPr>
        <p:spPr>
          <a:xfrm>
            <a:off x="641847" y="2037374"/>
            <a:ext cx="4495304" cy="3450613"/>
          </a:xfrm>
        </p:spPr>
        <p:txBody>
          <a:bodyPr/>
          <a:lstStyle/>
          <a:p>
            <a:pPr marL="0" indent="0">
              <a:buNone/>
            </a:pPr>
            <a:r>
              <a:rPr lang="en-US" b="1" dirty="0"/>
              <a:t>7.2.3 Regression trees</a:t>
            </a:r>
          </a:p>
          <a:p>
            <a:pPr marL="0" indent="0">
              <a:buNone/>
            </a:pPr>
            <a:endParaRPr lang="en-US" dirty="0"/>
          </a:p>
          <a:p>
            <a:r>
              <a:rPr lang="en-US" dirty="0"/>
              <a:t>Regression trees were drawn to the two cities under two scenarios.</a:t>
            </a:r>
          </a:p>
          <a:p>
            <a:pPr marL="0" indent="0">
              <a:buNone/>
            </a:pPr>
            <a:endParaRPr lang="en-US" dirty="0"/>
          </a:p>
        </p:txBody>
      </p:sp>
      <p:sp>
        <p:nvSpPr>
          <p:cNvPr id="5" name="TextBox 4">
            <a:extLst>
              <a:ext uri="{FF2B5EF4-FFF2-40B4-BE49-F238E27FC236}">
                <a16:creationId xmlns:a16="http://schemas.microsoft.com/office/drawing/2014/main" id="{1D71001B-5A10-4938-B168-2D1860BF9424}"/>
              </a:ext>
            </a:extLst>
          </p:cNvPr>
          <p:cNvSpPr txBox="1"/>
          <p:nvPr/>
        </p:nvSpPr>
        <p:spPr>
          <a:xfrm>
            <a:off x="6267452" y="2028025"/>
            <a:ext cx="5143500" cy="3783023"/>
          </a:xfrm>
          <a:prstGeom prst="rect">
            <a:avLst/>
          </a:prstGeom>
          <a:noFill/>
        </p:spPr>
        <p:txBody>
          <a:bodyPr wrap="square" rtlCol="0">
            <a:spAutoFit/>
          </a:bodyPr>
          <a:lstStyle/>
          <a:p>
            <a:pPr>
              <a:lnSpc>
                <a:spcPct val="150000"/>
              </a:lnSpc>
            </a:pPr>
            <a:endParaRPr lang="en-US" dirty="0"/>
          </a:p>
          <a:p>
            <a:pPr>
              <a:lnSpc>
                <a:spcPct val="150000"/>
              </a:lnSpc>
            </a:pPr>
            <a:r>
              <a:rPr lang="en-US" dirty="0"/>
              <a:t>Scenario 1 :- Dataset with heuristically selected features, based on literature review and correlation coefficient analysis. </a:t>
            </a:r>
          </a:p>
          <a:p>
            <a:pPr>
              <a:lnSpc>
                <a:spcPct val="150000"/>
              </a:lnSpc>
            </a:pPr>
            <a:r>
              <a:rPr lang="en-US" dirty="0"/>
              <a:t>Scenario 2:- Principal component scores</a:t>
            </a:r>
          </a:p>
          <a:p>
            <a:pPr>
              <a:lnSpc>
                <a:spcPct val="150000"/>
              </a:lnSpc>
            </a:pPr>
            <a:r>
              <a:rPr lang="en-US" dirty="0"/>
              <a:t>Full regression tree done to principal component scores were pruned to attain at the most prominent principal components; PC5, PC3 and PC1 for San Juan and PC3, PC2, PC1, PC6, PC4 for Iquitos</a:t>
            </a:r>
          </a:p>
        </p:txBody>
      </p:sp>
      <p:sp>
        <p:nvSpPr>
          <p:cNvPr id="8" name="Arrow: Right 7">
            <a:extLst>
              <a:ext uri="{FF2B5EF4-FFF2-40B4-BE49-F238E27FC236}">
                <a16:creationId xmlns:a16="http://schemas.microsoft.com/office/drawing/2014/main" id="{3DBAD5D3-7672-4455-8A98-1522F13934DB}"/>
              </a:ext>
            </a:extLst>
          </p:cNvPr>
          <p:cNvSpPr/>
          <p:nvPr/>
        </p:nvSpPr>
        <p:spPr>
          <a:xfrm>
            <a:off x="5137151" y="3365500"/>
            <a:ext cx="787399" cy="554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60A86B19-EAC3-6445-9ED1-786F064D52A2}"/>
              </a:ext>
            </a:extLst>
          </p:cNvPr>
          <p:cNvSpPr>
            <a:spLocks noGrp="1"/>
          </p:cNvSpPr>
          <p:nvPr>
            <p:ph type="title"/>
          </p:nvPr>
        </p:nvSpPr>
        <p:spPr>
          <a:xfrm>
            <a:off x="1293812" y="1004678"/>
            <a:ext cx="9604375" cy="477837"/>
          </a:xfrm>
        </p:spPr>
        <p:txBody>
          <a:bodyPr>
            <a:normAutofit fontScale="90000"/>
          </a:bodyPr>
          <a:lstStyle/>
          <a:p>
            <a:r>
              <a:rPr lang="en-US" dirty="0"/>
              <a:t>7. Data Mining Models/Methods</a:t>
            </a:r>
            <a:br>
              <a:rPr lang="en-US" dirty="0"/>
            </a:br>
            <a:r>
              <a:rPr lang="en-US" sz="2200" b="1" dirty="0"/>
              <a:t>7.2 Prediction of total number of Dengue cases</a:t>
            </a:r>
            <a:br>
              <a:rPr lang="en-US" dirty="0"/>
            </a:br>
            <a:endParaRPr lang="en-US" dirty="0"/>
          </a:p>
        </p:txBody>
      </p:sp>
    </p:spTree>
    <p:extLst>
      <p:ext uri="{BB962C8B-B14F-4D97-AF65-F5344CB8AC3E}">
        <p14:creationId xmlns:p14="http://schemas.microsoft.com/office/powerpoint/2010/main" val="2018894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5BB87-1D5F-4823-A1B8-B80561E5E058}"/>
              </a:ext>
            </a:extLst>
          </p:cNvPr>
          <p:cNvSpPr>
            <a:spLocks noGrp="1"/>
          </p:cNvSpPr>
          <p:nvPr>
            <p:ph idx="1"/>
          </p:nvPr>
        </p:nvSpPr>
        <p:spPr>
          <a:xfrm>
            <a:off x="1028700" y="2026242"/>
            <a:ext cx="9603275" cy="3450613"/>
          </a:xfrm>
        </p:spPr>
        <p:txBody>
          <a:bodyPr/>
          <a:lstStyle/>
          <a:p>
            <a:pPr marL="0" indent="0">
              <a:buNone/>
            </a:pPr>
            <a:r>
              <a:rPr lang="en-US" b="1" dirty="0"/>
              <a:t>7.2.3 Regression trees</a:t>
            </a:r>
          </a:p>
        </p:txBody>
      </p:sp>
      <p:pic>
        <p:nvPicPr>
          <p:cNvPr id="5" name="Picture 4">
            <a:extLst>
              <a:ext uri="{FF2B5EF4-FFF2-40B4-BE49-F238E27FC236}">
                <a16:creationId xmlns:a16="http://schemas.microsoft.com/office/drawing/2014/main" id="{B6766F52-21D9-48EC-B794-C4C8614D7B3B}"/>
              </a:ext>
            </a:extLst>
          </p:cNvPr>
          <p:cNvPicPr>
            <a:picLocks noChangeAspect="1"/>
          </p:cNvPicPr>
          <p:nvPr/>
        </p:nvPicPr>
        <p:blipFill>
          <a:blip r:embed="rId2"/>
          <a:stretch>
            <a:fillRect/>
          </a:stretch>
        </p:blipFill>
        <p:spPr>
          <a:xfrm>
            <a:off x="1137146" y="2911602"/>
            <a:ext cx="6603238" cy="1034796"/>
          </a:xfrm>
          <a:prstGeom prst="rect">
            <a:avLst/>
          </a:prstGeom>
        </p:spPr>
      </p:pic>
      <p:pic>
        <p:nvPicPr>
          <p:cNvPr id="6" name="Picture 5">
            <a:extLst>
              <a:ext uri="{FF2B5EF4-FFF2-40B4-BE49-F238E27FC236}">
                <a16:creationId xmlns:a16="http://schemas.microsoft.com/office/drawing/2014/main" id="{F478D266-4EE7-4E84-9BD1-E40644DFEAD0}"/>
              </a:ext>
            </a:extLst>
          </p:cNvPr>
          <p:cNvPicPr>
            <a:picLocks noChangeAspect="1"/>
          </p:cNvPicPr>
          <p:nvPr/>
        </p:nvPicPr>
        <p:blipFill>
          <a:blip r:embed="rId3"/>
          <a:stretch>
            <a:fillRect/>
          </a:stretch>
        </p:blipFill>
        <p:spPr>
          <a:xfrm>
            <a:off x="1137146" y="4226052"/>
            <a:ext cx="6603238" cy="1034796"/>
          </a:xfrm>
          <a:prstGeom prst="rect">
            <a:avLst/>
          </a:prstGeom>
        </p:spPr>
      </p:pic>
      <p:sp>
        <p:nvSpPr>
          <p:cNvPr id="7" name="TextBox 6">
            <a:extLst>
              <a:ext uri="{FF2B5EF4-FFF2-40B4-BE49-F238E27FC236}">
                <a16:creationId xmlns:a16="http://schemas.microsoft.com/office/drawing/2014/main" id="{FA85C104-3D2A-49CD-937F-29C68EF79177}"/>
              </a:ext>
            </a:extLst>
          </p:cNvPr>
          <p:cNvSpPr txBox="1"/>
          <p:nvPr/>
        </p:nvSpPr>
        <p:spPr>
          <a:xfrm>
            <a:off x="1028700" y="2533650"/>
            <a:ext cx="1530350" cy="369332"/>
          </a:xfrm>
          <a:prstGeom prst="rect">
            <a:avLst/>
          </a:prstGeom>
          <a:noFill/>
        </p:spPr>
        <p:txBody>
          <a:bodyPr wrap="square" rtlCol="0">
            <a:spAutoFit/>
          </a:bodyPr>
          <a:lstStyle/>
          <a:p>
            <a:r>
              <a:rPr lang="en-US" dirty="0"/>
              <a:t>For San Juan:</a:t>
            </a:r>
          </a:p>
        </p:txBody>
      </p:sp>
      <p:sp>
        <p:nvSpPr>
          <p:cNvPr id="8" name="TextBox 7">
            <a:extLst>
              <a:ext uri="{FF2B5EF4-FFF2-40B4-BE49-F238E27FC236}">
                <a16:creationId xmlns:a16="http://schemas.microsoft.com/office/drawing/2014/main" id="{A817DAB5-0E28-439F-9C2A-1D5D003E4777}"/>
              </a:ext>
            </a:extLst>
          </p:cNvPr>
          <p:cNvSpPr txBox="1"/>
          <p:nvPr/>
        </p:nvSpPr>
        <p:spPr>
          <a:xfrm>
            <a:off x="1028700" y="3856720"/>
            <a:ext cx="1530350" cy="369332"/>
          </a:xfrm>
          <a:prstGeom prst="rect">
            <a:avLst/>
          </a:prstGeom>
          <a:noFill/>
        </p:spPr>
        <p:txBody>
          <a:bodyPr wrap="square" rtlCol="0">
            <a:spAutoFit/>
          </a:bodyPr>
          <a:lstStyle/>
          <a:p>
            <a:r>
              <a:rPr lang="en-US" dirty="0"/>
              <a:t>For Iquitos:</a:t>
            </a:r>
          </a:p>
        </p:txBody>
      </p:sp>
      <p:sp>
        <p:nvSpPr>
          <p:cNvPr id="10" name="Title 1">
            <a:extLst>
              <a:ext uri="{FF2B5EF4-FFF2-40B4-BE49-F238E27FC236}">
                <a16:creationId xmlns:a16="http://schemas.microsoft.com/office/drawing/2014/main" id="{B25C0D11-51F7-BA42-8162-2DD0540D4622}"/>
              </a:ext>
            </a:extLst>
          </p:cNvPr>
          <p:cNvSpPr>
            <a:spLocks noGrp="1"/>
          </p:cNvSpPr>
          <p:nvPr>
            <p:ph type="title"/>
          </p:nvPr>
        </p:nvSpPr>
        <p:spPr>
          <a:xfrm>
            <a:off x="1293812" y="1004678"/>
            <a:ext cx="9604375" cy="477837"/>
          </a:xfrm>
        </p:spPr>
        <p:txBody>
          <a:bodyPr>
            <a:normAutofit fontScale="90000"/>
          </a:bodyPr>
          <a:lstStyle/>
          <a:p>
            <a:r>
              <a:rPr lang="en-US" dirty="0"/>
              <a:t>7. Data Mining Models/Methods</a:t>
            </a:r>
            <a:br>
              <a:rPr lang="en-US" dirty="0"/>
            </a:br>
            <a:r>
              <a:rPr lang="en-US" sz="2200" b="1" dirty="0"/>
              <a:t>7.2 Prediction of total number of Dengue cases</a:t>
            </a:r>
            <a:br>
              <a:rPr lang="en-US" dirty="0"/>
            </a:br>
            <a:endParaRPr lang="en-US" dirty="0"/>
          </a:p>
        </p:txBody>
      </p:sp>
    </p:spTree>
    <p:extLst>
      <p:ext uri="{BB962C8B-B14F-4D97-AF65-F5344CB8AC3E}">
        <p14:creationId xmlns:p14="http://schemas.microsoft.com/office/powerpoint/2010/main" val="3243677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A031-D4D7-4B6C-8D40-19FC159E5285}"/>
              </a:ext>
            </a:extLst>
          </p:cNvPr>
          <p:cNvSpPr>
            <a:spLocks noGrp="1"/>
          </p:cNvSpPr>
          <p:nvPr>
            <p:ph type="title"/>
          </p:nvPr>
        </p:nvSpPr>
        <p:spPr>
          <a:xfrm>
            <a:off x="1378692" y="1211826"/>
            <a:ext cx="9603275" cy="1049235"/>
          </a:xfrm>
        </p:spPr>
        <p:txBody>
          <a:bodyPr>
            <a:normAutofit/>
          </a:bodyPr>
          <a:lstStyle/>
          <a:p>
            <a:r>
              <a:rPr lang="en-US" dirty="0"/>
              <a:t>Four problems</a:t>
            </a:r>
          </a:p>
        </p:txBody>
      </p:sp>
      <p:sp>
        <p:nvSpPr>
          <p:cNvPr id="3" name="Content Placeholder 2">
            <a:extLst>
              <a:ext uri="{FF2B5EF4-FFF2-40B4-BE49-F238E27FC236}">
                <a16:creationId xmlns:a16="http://schemas.microsoft.com/office/drawing/2014/main" id="{75686AE9-90ED-43C6-91E5-C8FC60BEF433}"/>
              </a:ext>
            </a:extLst>
          </p:cNvPr>
          <p:cNvSpPr>
            <a:spLocks noGrp="1"/>
          </p:cNvSpPr>
          <p:nvPr>
            <p:ph idx="1"/>
          </p:nvPr>
        </p:nvSpPr>
        <p:spPr>
          <a:xfrm>
            <a:off x="1137146" y="2015733"/>
            <a:ext cx="6195784" cy="3450613"/>
          </a:xfrm>
        </p:spPr>
        <p:txBody>
          <a:bodyPr>
            <a:normAutofit fontScale="92500"/>
          </a:bodyPr>
          <a:lstStyle/>
          <a:p>
            <a:r>
              <a:rPr lang="en-US" dirty="0">
                <a:latin typeface="Arial" panose="020B0604020202020204" pitchFamily="34" charset="0"/>
                <a:cs typeface="Arial" panose="020B0604020202020204" pitchFamily="34" charset="0"/>
              </a:rPr>
              <a:t>Problem 1.1 : Classifying Dengue cases for week of year for San Juan as High, Medium, Low or Very High</a:t>
            </a:r>
          </a:p>
          <a:p>
            <a:r>
              <a:rPr lang="en-US" dirty="0">
                <a:latin typeface="Arial" panose="020B0604020202020204" pitchFamily="34" charset="0"/>
                <a:cs typeface="Arial" panose="020B0604020202020204" pitchFamily="34" charset="0"/>
              </a:rPr>
              <a:t>Problem 1.2 : Prediction of total number of Dengue cases for week of year for San Juan</a:t>
            </a:r>
          </a:p>
          <a:p>
            <a:r>
              <a:rPr lang="en-US" dirty="0">
                <a:latin typeface="Arial" panose="020B0604020202020204" pitchFamily="34" charset="0"/>
                <a:cs typeface="Arial" panose="020B0604020202020204" pitchFamily="34" charset="0"/>
              </a:rPr>
              <a:t>Problem 2.1 : Classifying Dengue cases for week of year for Iquitos as High, Medium, Low or Very High</a:t>
            </a:r>
          </a:p>
          <a:p>
            <a:r>
              <a:rPr lang="en-US" dirty="0">
                <a:latin typeface="Arial" panose="020B0604020202020204" pitchFamily="34" charset="0"/>
                <a:cs typeface="Arial" panose="020B0604020202020204" pitchFamily="34" charset="0"/>
              </a:rPr>
              <a:t>Problem 2.2 : Prediction of total number of Dengue cases for week of year for Iquitos</a:t>
            </a:r>
          </a:p>
          <a:p>
            <a:endParaRPr lang="en-US" dirty="0"/>
          </a:p>
        </p:txBody>
      </p:sp>
      <p:pic>
        <p:nvPicPr>
          <p:cNvPr id="4" name="Picture 3" descr="A close up of a map&#10;&#10;Description automatically generated">
            <a:extLst>
              <a:ext uri="{FF2B5EF4-FFF2-40B4-BE49-F238E27FC236}">
                <a16:creationId xmlns:a16="http://schemas.microsoft.com/office/drawing/2014/main" id="{2861349A-5036-43A5-B142-E77CF322AC9E}"/>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589520" y="2261061"/>
            <a:ext cx="3465334" cy="2743185"/>
          </a:xfrm>
          <a:prstGeom prst="rect">
            <a:avLst/>
          </a:prstGeom>
        </p:spPr>
      </p:pic>
    </p:spTree>
    <p:extLst>
      <p:ext uri="{BB962C8B-B14F-4D97-AF65-F5344CB8AC3E}">
        <p14:creationId xmlns:p14="http://schemas.microsoft.com/office/powerpoint/2010/main" val="217837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65720-C5A9-4118-9FF3-70615A20D2BA}"/>
              </a:ext>
            </a:extLst>
          </p:cNvPr>
          <p:cNvSpPr>
            <a:spLocks noGrp="1"/>
          </p:cNvSpPr>
          <p:nvPr>
            <p:ph idx="1"/>
          </p:nvPr>
        </p:nvSpPr>
        <p:spPr>
          <a:xfrm>
            <a:off x="1222979" y="1996682"/>
            <a:ext cx="9236571" cy="3450613"/>
          </a:xfrm>
        </p:spPr>
        <p:txBody>
          <a:bodyPr/>
          <a:lstStyle/>
          <a:p>
            <a:pPr marL="0" indent="0">
              <a:buNone/>
            </a:pPr>
            <a:r>
              <a:rPr lang="en-US" b="1" dirty="0"/>
              <a:t>7.2.4 Neural Networks</a:t>
            </a:r>
          </a:p>
          <a:p>
            <a:r>
              <a:rPr lang="en-US" dirty="0"/>
              <a:t>Two neural networks were done for each city, San Juan and Iquitos. The first was done using heuristically selected features through literature review and correlation analysis and the second was done using principal components. Architectures comprised of one hidden layer with 5 nodes and one output layer which corresponds to the response variable and logistic activation function and backpropagation weight update strategy was used.</a:t>
            </a:r>
          </a:p>
          <a:p>
            <a:endParaRPr lang="en-US" dirty="0"/>
          </a:p>
        </p:txBody>
      </p:sp>
      <p:sp>
        <p:nvSpPr>
          <p:cNvPr id="6" name="Title 1">
            <a:extLst>
              <a:ext uri="{FF2B5EF4-FFF2-40B4-BE49-F238E27FC236}">
                <a16:creationId xmlns:a16="http://schemas.microsoft.com/office/drawing/2014/main" id="{A844F8E7-0B3D-664E-986A-C3742D66C415}"/>
              </a:ext>
            </a:extLst>
          </p:cNvPr>
          <p:cNvSpPr>
            <a:spLocks noGrp="1"/>
          </p:cNvSpPr>
          <p:nvPr>
            <p:ph type="title"/>
          </p:nvPr>
        </p:nvSpPr>
        <p:spPr>
          <a:xfrm>
            <a:off x="1293812" y="1004678"/>
            <a:ext cx="9604375" cy="477837"/>
          </a:xfrm>
        </p:spPr>
        <p:txBody>
          <a:bodyPr>
            <a:normAutofit fontScale="90000"/>
          </a:bodyPr>
          <a:lstStyle/>
          <a:p>
            <a:r>
              <a:rPr lang="en-US" dirty="0"/>
              <a:t>7. Data Mining Models/Methods</a:t>
            </a:r>
            <a:br>
              <a:rPr lang="en-US" dirty="0"/>
            </a:br>
            <a:r>
              <a:rPr lang="en-US" sz="2200" b="1" dirty="0"/>
              <a:t>7.2 Prediction of total number of Dengue cases</a:t>
            </a:r>
            <a:br>
              <a:rPr lang="en-US" dirty="0"/>
            </a:br>
            <a:endParaRPr lang="en-US" dirty="0"/>
          </a:p>
        </p:txBody>
      </p:sp>
    </p:spTree>
    <p:extLst>
      <p:ext uri="{BB962C8B-B14F-4D97-AF65-F5344CB8AC3E}">
        <p14:creationId xmlns:p14="http://schemas.microsoft.com/office/powerpoint/2010/main" val="45766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75BB87-1D5F-4823-A1B8-B80561E5E058}"/>
              </a:ext>
            </a:extLst>
          </p:cNvPr>
          <p:cNvSpPr>
            <a:spLocks noGrp="1"/>
          </p:cNvSpPr>
          <p:nvPr>
            <p:ph idx="1"/>
          </p:nvPr>
        </p:nvSpPr>
        <p:spPr>
          <a:xfrm>
            <a:off x="1028700" y="2026242"/>
            <a:ext cx="9603275" cy="3450613"/>
          </a:xfrm>
        </p:spPr>
        <p:txBody>
          <a:bodyPr/>
          <a:lstStyle/>
          <a:p>
            <a:pPr marL="0" indent="0">
              <a:buNone/>
            </a:pPr>
            <a:r>
              <a:rPr lang="en-US" b="1" dirty="0"/>
              <a:t>7.2.4 Neural Networks</a:t>
            </a:r>
          </a:p>
        </p:txBody>
      </p:sp>
      <p:sp>
        <p:nvSpPr>
          <p:cNvPr id="7" name="TextBox 6">
            <a:extLst>
              <a:ext uri="{FF2B5EF4-FFF2-40B4-BE49-F238E27FC236}">
                <a16:creationId xmlns:a16="http://schemas.microsoft.com/office/drawing/2014/main" id="{FA85C104-3D2A-49CD-937F-29C68EF79177}"/>
              </a:ext>
            </a:extLst>
          </p:cNvPr>
          <p:cNvSpPr txBox="1"/>
          <p:nvPr/>
        </p:nvSpPr>
        <p:spPr>
          <a:xfrm>
            <a:off x="1028700" y="2533650"/>
            <a:ext cx="1530350" cy="369332"/>
          </a:xfrm>
          <a:prstGeom prst="rect">
            <a:avLst/>
          </a:prstGeom>
          <a:noFill/>
        </p:spPr>
        <p:txBody>
          <a:bodyPr wrap="square" rtlCol="0">
            <a:spAutoFit/>
          </a:bodyPr>
          <a:lstStyle/>
          <a:p>
            <a:r>
              <a:rPr lang="en-US" dirty="0"/>
              <a:t>For San Juan:</a:t>
            </a:r>
          </a:p>
        </p:txBody>
      </p:sp>
      <p:sp>
        <p:nvSpPr>
          <p:cNvPr id="8" name="TextBox 7">
            <a:extLst>
              <a:ext uri="{FF2B5EF4-FFF2-40B4-BE49-F238E27FC236}">
                <a16:creationId xmlns:a16="http://schemas.microsoft.com/office/drawing/2014/main" id="{A817DAB5-0E28-439F-9C2A-1D5D003E4777}"/>
              </a:ext>
            </a:extLst>
          </p:cNvPr>
          <p:cNvSpPr txBox="1"/>
          <p:nvPr/>
        </p:nvSpPr>
        <p:spPr>
          <a:xfrm>
            <a:off x="987698" y="4080090"/>
            <a:ext cx="1530350" cy="369332"/>
          </a:xfrm>
          <a:prstGeom prst="rect">
            <a:avLst/>
          </a:prstGeom>
          <a:noFill/>
        </p:spPr>
        <p:txBody>
          <a:bodyPr wrap="square" rtlCol="0">
            <a:spAutoFit/>
          </a:bodyPr>
          <a:lstStyle/>
          <a:p>
            <a:r>
              <a:rPr lang="en-US" dirty="0"/>
              <a:t>For Iquitos:</a:t>
            </a:r>
          </a:p>
        </p:txBody>
      </p:sp>
      <p:sp>
        <p:nvSpPr>
          <p:cNvPr id="10" name="Title 1">
            <a:extLst>
              <a:ext uri="{FF2B5EF4-FFF2-40B4-BE49-F238E27FC236}">
                <a16:creationId xmlns:a16="http://schemas.microsoft.com/office/drawing/2014/main" id="{B25C0D11-51F7-BA42-8162-2DD0540D4622}"/>
              </a:ext>
            </a:extLst>
          </p:cNvPr>
          <p:cNvSpPr>
            <a:spLocks noGrp="1"/>
          </p:cNvSpPr>
          <p:nvPr>
            <p:ph type="title"/>
          </p:nvPr>
        </p:nvSpPr>
        <p:spPr>
          <a:xfrm>
            <a:off x="1293812" y="1004678"/>
            <a:ext cx="9604375" cy="477837"/>
          </a:xfrm>
        </p:spPr>
        <p:txBody>
          <a:bodyPr>
            <a:normAutofit fontScale="90000"/>
          </a:bodyPr>
          <a:lstStyle/>
          <a:p>
            <a:r>
              <a:rPr lang="en-US" dirty="0"/>
              <a:t>7. Data Mining Models/Methods</a:t>
            </a:r>
            <a:br>
              <a:rPr lang="en-US" dirty="0"/>
            </a:br>
            <a:r>
              <a:rPr lang="en-US" sz="2200" b="1" dirty="0"/>
              <a:t>7.2 Prediction of total number of Dengue cases</a:t>
            </a:r>
            <a:br>
              <a:rPr lang="en-US" dirty="0"/>
            </a:br>
            <a:endParaRPr lang="en-US" dirty="0"/>
          </a:p>
        </p:txBody>
      </p:sp>
      <p:graphicFrame>
        <p:nvGraphicFramePr>
          <p:cNvPr id="2" name="Table 1">
            <a:extLst>
              <a:ext uri="{FF2B5EF4-FFF2-40B4-BE49-F238E27FC236}">
                <a16:creationId xmlns:a16="http://schemas.microsoft.com/office/drawing/2014/main" id="{6A9F14F3-7A74-1648-A28C-A1A222855B7E}"/>
              </a:ext>
            </a:extLst>
          </p:cNvPr>
          <p:cNvGraphicFramePr>
            <a:graphicFrameLocks noGrp="1"/>
          </p:cNvGraphicFramePr>
          <p:nvPr>
            <p:extLst>
              <p:ext uri="{D42A27DB-BD31-4B8C-83A1-F6EECF244321}">
                <p14:modId xmlns:p14="http://schemas.microsoft.com/office/powerpoint/2010/main" val="1566825890"/>
              </p:ext>
            </p:extLst>
          </p:nvPr>
        </p:nvGraphicFramePr>
        <p:xfrm>
          <a:off x="1068601" y="2986076"/>
          <a:ext cx="9604376" cy="1010920"/>
        </p:xfrm>
        <a:graphic>
          <a:graphicData uri="http://schemas.openxmlformats.org/drawingml/2006/table">
            <a:tbl>
              <a:tblPr firstRow="1" bandRow="1">
                <a:tableStyleId>{93296810-A885-4BE3-A3E7-6D5BEEA58F35}</a:tableStyleId>
              </a:tblPr>
              <a:tblGrid>
                <a:gridCol w="2873940">
                  <a:extLst>
                    <a:ext uri="{9D8B030D-6E8A-4147-A177-3AD203B41FA5}">
                      <a16:colId xmlns:a16="http://schemas.microsoft.com/office/drawing/2014/main" val="2650995958"/>
                    </a:ext>
                  </a:extLst>
                </a:gridCol>
                <a:gridCol w="3718967">
                  <a:extLst>
                    <a:ext uri="{9D8B030D-6E8A-4147-A177-3AD203B41FA5}">
                      <a16:colId xmlns:a16="http://schemas.microsoft.com/office/drawing/2014/main" val="1560318363"/>
                    </a:ext>
                  </a:extLst>
                </a:gridCol>
                <a:gridCol w="3011469">
                  <a:extLst>
                    <a:ext uri="{9D8B030D-6E8A-4147-A177-3AD203B41FA5}">
                      <a16:colId xmlns:a16="http://schemas.microsoft.com/office/drawing/2014/main" val="2544165043"/>
                    </a:ext>
                  </a:extLst>
                </a:gridCol>
              </a:tblGrid>
              <a:tr h="0">
                <a:tc>
                  <a:txBody>
                    <a:bodyPr/>
                    <a:lstStyle/>
                    <a:p>
                      <a:endParaRPr lang="en-US" dirty="0"/>
                    </a:p>
                  </a:txBody>
                  <a:tcPr/>
                </a:tc>
                <a:tc>
                  <a:txBody>
                    <a:bodyPr/>
                    <a:lstStyle/>
                    <a:p>
                      <a:r>
                        <a:rPr lang="en-US" dirty="0"/>
                        <a:t>Heuristically selected subset of features</a:t>
                      </a:r>
                    </a:p>
                  </a:txBody>
                  <a:tcPr/>
                </a:tc>
                <a:tc>
                  <a:txBody>
                    <a:bodyPr/>
                    <a:lstStyle/>
                    <a:p>
                      <a:r>
                        <a:rPr lang="en-US" dirty="0"/>
                        <a:t>PCA</a:t>
                      </a:r>
                    </a:p>
                  </a:txBody>
                  <a:tcPr/>
                </a:tc>
                <a:extLst>
                  <a:ext uri="{0D108BD9-81ED-4DB2-BD59-A6C34878D82A}">
                    <a16:rowId xmlns:a16="http://schemas.microsoft.com/office/drawing/2014/main" val="2650047414"/>
                  </a:ext>
                </a:extLst>
              </a:tr>
              <a:tr h="370840">
                <a:tc>
                  <a:txBody>
                    <a:bodyPr/>
                    <a:lstStyle/>
                    <a:p>
                      <a:r>
                        <a:rPr lang="en-US" dirty="0"/>
                        <a:t>Mean Absolute Deviation</a:t>
                      </a:r>
                    </a:p>
                  </a:txBody>
                  <a:tcPr/>
                </a:tc>
                <a:tc>
                  <a:txBody>
                    <a:bodyPr/>
                    <a:lstStyle/>
                    <a:p>
                      <a:r>
                        <a:rPr lang="en-US" dirty="0"/>
                        <a:t>27.87</a:t>
                      </a:r>
                    </a:p>
                  </a:txBody>
                  <a:tcPr/>
                </a:tc>
                <a:tc>
                  <a:txBody>
                    <a:bodyPr/>
                    <a:lstStyle/>
                    <a:p>
                      <a:r>
                        <a:rPr lang="en-US" dirty="0"/>
                        <a:t>33.15</a:t>
                      </a:r>
                    </a:p>
                  </a:txBody>
                  <a:tcPr/>
                </a:tc>
                <a:extLst>
                  <a:ext uri="{0D108BD9-81ED-4DB2-BD59-A6C34878D82A}">
                    <a16:rowId xmlns:a16="http://schemas.microsoft.com/office/drawing/2014/main" val="1135553864"/>
                  </a:ext>
                </a:extLst>
              </a:tr>
            </a:tbl>
          </a:graphicData>
        </a:graphic>
      </p:graphicFrame>
      <p:graphicFrame>
        <p:nvGraphicFramePr>
          <p:cNvPr id="9" name="Table 8">
            <a:extLst>
              <a:ext uri="{FF2B5EF4-FFF2-40B4-BE49-F238E27FC236}">
                <a16:creationId xmlns:a16="http://schemas.microsoft.com/office/drawing/2014/main" id="{A5CE6999-5F7A-CA4C-BEA4-2DDED4842309}"/>
              </a:ext>
            </a:extLst>
          </p:cNvPr>
          <p:cNvGraphicFramePr>
            <a:graphicFrameLocks noGrp="1"/>
          </p:cNvGraphicFramePr>
          <p:nvPr>
            <p:extLst>
              <p:ext uri="{D42A27DB-BD31-4B8C-83A1-F6EECF244321}">
                <p14:modId xmlns:p14="http://schemas.microsoft.com/office/powerpoint/2010/main" val="1224824141"/>
              </p:ext>
            </p:extLst>
          </p:nvPr>
        </p:nvGraphicFramePr>
        <p:xfrm>
          <a:off x="1028700" y="4575418"/>
          <a:ext cx="9604376" cy="1010920"/>
        </p:xfrm>
        <a:graphic>
          <a:graphicData uri="http://schemas.openxmlformats.org/drawingml/2006/table">
            <a:tbl>
              <a:tblPr firstRow="1" bandRow="1">
                <a:tableStyleId>{93296810-A885-4BE3-A3E7-6D5BEEA58F35}</a:tableStyleId>
              </a:tblPr>
              <a:tblGrid>
                <a:gridCol w="2873940">
                  <a:extLst>
                    <a:ext uri="{9D8B030D-6E8A-4147-A177-3AD203B41FA5}">
                      <a16:colId xmlns:a16="http://schemas.microsoft.com/office/drawing/2014/main" val="2650995958"/>
                    </a:ext>
                  </a:extLst>
                </a:gridCol>
                <a:gridCol w="3718967">
                  <a:extLst>
                    <a:ext uri="{9D8B030D-6E8A-4147-A177-3AD203B41FA5}">
                      <a16:colId xmlns:a16="http://schemas.microsoft.com/office/drawing/2014/main" val="1560318363"/>
                    </a:ext>
                  </a:extLst>
                </a:gridCol>
                <a:gridCol w="3011469">
                  <a:extLst>
                    <a:ext uri="{9D8B030D-6E8A-4147-A177-3AD203B41FA5}">
                      <a16:colId xmlns:a16="http://schemas.microsoft.com/office/drawing/2014/main" val="2544165043"/>
                    </a:ext>
                  </a:extLst>
                </a:gridCol>
              </a:tblGrid>
              <a:tr h="0">
                <a:tc>
                  <a:txBody>
                    <a:bodyPr/>
                    <a:lstStyle/>
                    <a:p>
                      <a:endParaRPr lang="en-US" dirty="0"/>
                    </a:p>
                  </a:txBody>
                  <a:tcPr/>
                </a:tc>
                <a:tc>
                  <a:txBody>
                    <a:bodyPr/>
                    <a:lstStyle/>
                    <a:p>
                      <a:r>
                        <a:rPr lang="en-US" dirty="0"/>
                        <a:t>Heuristically selected subset of features</a:t>
                      </a:r>
                    </a:p>
                  </a:txBody>
                  <a:tcPr/>
                </a:tc>
                <a:tc>
                  <a:txBody>
                    <a:bodyPr/>
                    <a:lstStyle/>
                    <a:p>
                      <a:r>
                        <a:rPr lang="en-US" dirty="0"/>
                        <a:t>PCA</a:t>
                      </a:r>
                    </a:p>
                  </a:txBody>
                  <a:tcPr/>
                </a:tc>
                <a:extLst>
                  <a:ext uri="{0D108BD9-81ED-4DB2-BD59-A6C34878D82A}">
                    <a16:rowId xmlns:a16="http://schemas.microsoft.com/office/drawing/2014/main" val="2650047414"/>
                  </a:ext>
                </a:extLst>
              </a:tr>
              <a:tr h="370840">
                <a:tc>
                  <a:txBody>
                    <a:bodyPr/>
                    <a:lstStyle/>
                    <a:p>
                      <a:r>
                        <a:rPr lang="en-US" dirty="0"/>
                        <a:t>Mean Absolute Deviation</a:t>
                      </a:r>
                    </a:p>
                  </a:txBody>
                  <a:tcPr/>
                </a:tc>
                <a:tc>
                  <a:txBody>
                    <a:bodyPr/>
                    <a:lstStyle/>
                    <a:p>
                      <a:r>
                        <a:rPr lang="en-US" dirty="0"/>
                        <a:t>5.27</a:t>
                      </a:r>
                    </a:p>
                  </a:txBody>
                  <a:tcPr/>
                </a:tc>
                <a:tc>
                  <a:txBody>
                    <a:bodyPr/>
                    <a:lstStyle/>
                    <a:p>
                      <a:r>
                        <a:rPr lang="en-US" dirty="0"/>
                        <a:t>14.17</a:t>
                      </a:r>
                    </a:p>
                  </a:txBody>
                  <a:tcPr/>
                </a:tc>
                <a:extLst>
                  <a:ext uri="{0D108BD9-81ED-4DB2-BD59-A6C34878D82A}">
                    <a16:rowId xmlns:a16="http://schemas.microsoft.com/office/drawing/2014/main" val="1135553864"/>
                  </a:ext>
                </a:extLst>
              </a:tr>
            </a:tbl>
          </a:graphicData>
        </a:graphic>
      </p:graphicFrame>
    </p:spTree>
    <p:extLst>
      <p:ext uri="{BB962C8B-B14F-4D97-AF65-F5344CB8AC3E}">
        <p14:creationId xmlns:p14="http://schemas.microsoft.com/office/powerpoint/2010/main" val="3943133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3328-61D8-4710-B09B-73ED555BD8D5}"/>
              </a:ext>
            </a:extLst>
          </p:cNvPr>
          <p:cNvSpPr>
            <a:spLocks noGrp="1"/>
          </p:cNvSpPr>
          <p:nvPr>
            <p:ph type="title"/>
          </p:nvPr>
        </p:nvSpPr>
        <p:spPr>
          <a:xfrm>
            <a:off x="1292773" y="1210919"/>
            <a:ext cx="9603275" cy="560731"/>
          </a:xfrm>
        </p:spPr>
        <p:txBody>
          <a:bodyPr>
            <a:normAutofit/>
          </a:bodyPr>
          <a:lstStyle/>
          <a:p>
            <a:r>
              <a:rPr lang="en-US" dirty="0"/>
              <a:t>8. </a:t>
            </a:r>
            <a:r>
              <a:rPr lang="en-US" dirty="0">
                <a:latin typeface="Arial" panose="020B0604020202020204" pitchFamily="34" charset="0"/>
                <a:cs typeface="Arial" panose="020B0604020202020204" pitchFamily="34" charset="0"/>
              </a:rPr>
              <a:t>Performance Evaluation</a:t>
            </a:r>
          </a:p>
        </p:txBody>
      </p:sp>
      <p:sp>
        <p:nvSpPr>
          <p:cNvPr id="8" name="Content Placeholder 7">
            <a:extLst>
              <a:ext uri="{FF2B5EF4-FFF2-40B4-BE49-F238E27FC236}">
                <a16:creationId xmlns:a16="http://schemas.microsoft.com/office/drawing/2014/main" id="{C1BB42BB-285F-4D58-A533-60901A4140CB}"/>
              </a:ext>
            </a:extLst>
          </p:cNvPr>
          <p:cNvSpPr>
            <a:spLocks noGrp="1"/>
          </p:cNvSpPr>
          <p:nvPr>
            <p:ph idx="1"/>
          </p:nvPr>
        </p:nvSpPr>
        <p:spPr>
          <a:xfrm>
            <a:off x="1451579" y="2015734"/>
            <a:ext cx="4162555" cy="3450613"/>
          </a:xfrm>
        </p:spPr>
        <p:txBody>
          <a:bodyPr>
            <a:normAutofit/>
          </a:bodyPr>
          <a:lstStyle/>
          <a:p>
            <a:r>
              <a:rPr lang="en-US" dirty="0"/>
              <a:t>All the models except neural networks use </a:t>
            </a:r>
            <a:r>
              <a:rPr lang="en-US" dirty="0">
                <a:solidFill>
                  <a:srgbClr val="0070C0"/>
                </a:solidFill>
              </a:rPr>
              <a:t>70% : 30% </a:t>
            </a:r>
            <a:r>
              <a:rPr lang="en-US" dirty="0"/>
              <a:t>training validation split for training and performance evaluation purposes. </a:t>
            </a:r>
            <a:r>
              <a:rPr lang="en-US" b="1" dirty="0">
                <a:solidFill>
                  <a:srgbClr val="0070C0"/>
                </a:solidFill>
              </a:rPr>
              <a:t>five fold </a:t>
            </a:r>
            <a:r>
              <a:rPr lang="en-US" dirty="0"/>
              <a:t>cross validation was </a:t>
            </a:r>
            <a:r>
              <a:rPr lang="en-US" b="1" dirty="0">
                <a:solidFill>
                  <a:srgbClr val="0070C0"/>
                </a:solidFill>
              </a:rPr>
              <a:t>used in neural networks</a:t>
            </a:r>
            <a:r>
              <a:rPr lang="en-US" dirty="0"/>
              <a:t> with the purpose of avoiding overfitting the model to the training dataset. </a:t>
            </a:r>
          </a:p>
        </p:txBody>
      </p:sp>
      <p:pic>
        <p:nvPicPr>
          <p:cNvPr id="4" name="Content Placeholder 3">
            <a:extLst>
              <a:ext uri="{FF2B5EF4-FFF2-40B4-BE49-F238E27FC236}">
                <a16:creationId xmlns:a16="http://schemas.microsoft.com/office/drawing/2014/main" id="{E5146D48-368B-41C1-B9E9-8413F7B38B13}"/>
              </a:ext>
            </a:extLst>
          </p:cNvPr>
          <p:cNvPicPr>
            <a:picLocks noChangeAspect="1"/>
          </p:cNvPicPr>
          <p:nvPr/>
        </p:nvPicPr>
        <p:blipFill>
          <a:blip r:embed="rId2"/>
          <a:stretch>
            <a:fillRect/>
          </a:stretch>
        </p:blipFill>
        <p:spPr>
          <a:xfrm>
            <a:off x="6094411" y="2500930"/>
            <a:ext cx="4960443" cy="2480221"/>
          </a:xfrm>
          <a:prstGeom prst="rect">
            <a:avLst/>
          </a:prstGeom>
        </p:spPr>
      </p:pic>
      <p:sp>
        <p:nvSpPr>
          <p:cNvPr id="3" name="TextBox 2">
            <a:extLst>
              <a:ext uri="{FF2B5EF4-FFF2-40B4-BE49-F238E27FC236}">
                <a16:creationId xmlns:a16="http://schemas.microsoft.com/office/drawing/2014/main" id="{8735114D-12B6-3F4D-AB7F-7CBF02C5A249}"/>
              </a:ext>
            </a:extLst>
          </p:cNvPr>
          <p:cNvSpPr txBox="1"/>
          <p:nvPr/>
        </p:nvSpPr>
        <p:spPr>
          <a:xfrm>
            <a:off x="1451579" y="5462415"/>
            <a:ext cx="9963806" cy="369332"/>
          </a:xfrm>
          <a:prstGeom prst="rect">
            <a:avLst/>
          </a:prstGeom>
          <a:noFill/>
        </p:spPr>
        <p:txBody>
          <a:bodyPr wrap="square" rtlCol="0">
            <a:spAutoFit/>
          </a:bodyPr>
          <a:lstStyle/>
          <a:p>
            <a:r>
              <a:rPr lang="en-US" dirty="0"/>
              <a:t>The performance matrices and results are given in the modelling section above for better clarity</a:t>
            </a:r>
          </a:p>
        </p:txBody>
      </p:sp>
    </p:spTree>
    <p:extLst>
      <p:ext uri="{BB962C8B-B14F-4D97-AF65-F5344CB8AC3E}">
        <p14:creationId xmlns:p14="http://schemas.microsoft.com/office/powerpoint/2010/main" val="4247995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A8646-829E-4899-929E-0AB0FA448A05}"/>
              </a:ext>
            </a:extLst>
          </p:cNvPr>
          <p:cNvSpPr>
            <a:spLocks noGrp="1"/>
          </p:cNvSpPr>
          <p:nvPr>
            <p:ph type="title"/>
          </p:nvPr>
        </p:nvSpPr>
        <p:spPr>
          <a:xfrm>
            <a:off x="1294362" y="1344269"/>
            <a:ext cx="9603275" cy="528981"/>
          </a:xfrm>
        </p:spPr>
        <p:txBody>
          <a:bodyPr>
            <a:normAutofit fontScale="90000"/>
          </a:bodyPr>
          <a:lstStyle/>
          <a:p>
            <a:r>
              <a:rPr lang="en-US" dirty="0">
                <a:latin typeface="Arial" panose="020B0604020202020204" pitchFamily="34" charset="0"/>
                <a:cs typeface="Arial" panose="020B0604020202020204" pitchFamily="34" charset="0"/>
              </a:rPr>
              <a:t>9. Project Results</a:t>
            </a:r>
          </a:p>
        </p:txBody>
      </p:sp>
      <p:sp>
        <p:nvSpPr>
          <p:cNvPr id="3" name="Content Placeholder 2">
            <a:extLst>
              <a:ext uri="{FF2B5EF4-FFF2-40B4-BE49-F238E27FC236}">
                <a16:creationId xmlns:a16="http://schemas.microsoft.com/office/drawing/2014/main" id="{7948A703-FE13-4A96-8FA5-D88D26AC82E5}"/>
              </a:ext>
            </a:extLst>
          </p:cNvPr>
          <p:cNvSpPr>
            <a:spLocks noGrp="1"/>
          </p:cNvSpPr>
          <p:nvPr>
            <p:ph idx="1"/>
          </p:nvPr>
        </p:nvSpPr>
        <p:spPr>
          <a:xfrm>
            <a:off x="892859" y="1960990"/>
            <a:ext cx="10732100" cy="3450613"/>
          </a:xfrm>
        </p:spPr>
        <p:txBody>
          <a:bodyPr/>
          <a:lstStyle/>
          <a:p>
            <a:pPr marL="0" indent="0">
              <a:buNone/>
            </a:pPr>
            <a:r>
              <a:rPr lang="en-US" dirty="0"/>
              <a:t>9.1 Performance comparison and final model selection for Problem 1.1 (Classification for San Juan) </a:t>
            </a:r>
          </a:p>
        </p:txBody>
      </p:sp>
      <p:sp>
        <p:nvSpPr>
          <p:cNvPr id="5" name="TextBox 4">
            <a:extLst>
              <a:ext uri="{FF2B5EF4-FFF2-40B4-BE49-F238E27FC236}">
                <a16:creationId xmlns:a16="http://schemas.microsoft.com/office/drawing/2014/main" id="{4B94FAD0-B432-4CAB-8441-559FF7FD08CA}"/>
              </a:ext>
            </a:extLst>
          </p:cNvPr>
          <p:cNvSpPr txBox="1"/>
          <p:nvPr/>
        </p:nvSpPr>
        <p:spPr>
          <a:xfrm>
            <a:off x="567038" y="4515270"/>
            <a:ext cx="11057921" cy="1200329"/>
          </a:xfrm>
          <a:prstGeom prst="rect">
            <a:avLst/>
          </a:prstGeom>
          <a:solidFill>
            <a:srgbClr val="0070C0"/>
          </a:solidFill>
        </p:spPr>
        <p:txBody>
          <a:bodyPr wrap="square" rtlCol="0">
            <a:spAutoFit/>
          </a:bodyPr>
          <a:lstStyle/>
          <a:p>
            <a:r>
              <a:rPr lang="en-US" dirty="0"/>
              <a:t>-Data isn’t enough for some categories to run neural network. Hence, there is almost no performance in the model. </a:t>
            </a:r>
          </a:p>
          <a:p>
            <a:endParaRPr lang="en-US" dirty="0"/>
          </a:p>
          <a:p>
            <a:r>
              <a:rPr lang="en-US" dirty="0"/>
              <a:t>-The model with highest accuracy, kappa and max and min values is selected as the final model.</a:t>
            </a:r>
          </a:p>
          <a:p>
            <a:r>
              <a:rPr lang="en-US" dirty="0"/>
              <a:t>Selected model = Random Forest Classification</a:t>
            </a:r>
          </a:p>
        </p:txBody>
      </p:sp>
      <p:graphicFrame>
        <p:nvGraphicFramePr>
          <p:cNvPr id="6" name="Table 5">
            <a:extLst>
              <a:ext uri="{FF2B5EF4-FFF2-40B4-BE49-F238E27FC236}">
                <a16:creationId xmlns:a16="http://schemas.microsoft.com/office/drawing/2014/main" id="{0116786F-226B-0C45-9350-D9470AEA209F}"/>
              </a:ext>
            </a:extLst>
          </p:cNvPr>
          <p:cNvGraphicFramePr>
            <a:graphicFrameLocks noGrp="1"/>
          </p:cNvGraphicFramePr>
          <p:nvPr>
            <p:extLst>
              <p:ext uri="{D42A27DB-BD31-4B8C-83A1-F6EECF244321}">
                <p14:modId xmlns:p14="http://schemas.microsoft.com/office/powerpoint/2010/main" val="3430240742"/>
              </p:ext>
            </p:extLst>
          </p:nvPr>
        </p:nvGraphicFramePr>
        <p:xfrm>
          <a:off x="2659116" y="2611203"/>
          <a:ext cx="6142256" cy="1635594"/>
        </p:xfrm>
        <a:graphic>
          <a:graphicData uri="http://schemas.openxmlformats.org/drawingml/2006/table">
            <a:tbl>
              <a:tblPr firstRow="1" firstCol="1" bandRow="1">
                <a:tableStyleId>{5C22544A-7EE6-4342-B048-85BDC9FD1C3A}</a:tableStyleId>
              </a:tblPr>
              <a:tblGrid>
                <a:gridCol w="2031214">
                  <a:extLst>
                    <a:ext uri="{9D8B030D-6E8A-4147-A177-3AD203B41FA5}">
                      <a16:colId xmlns:a16="http://schemas.microsoft.com/office/drawing/2014/main" val="360667126"/>
                    </a:ext>
                  </a:extLst>
                </a:gridCol>
                <a:gridCol w="1039914">
                  <a:extLst>
                    <a:ext uri="{9D8B030D-6E8A-4147-A177-3AD203B41FA5}">
                      <a16:colId xmlns:a16="http://schemas.microsoft.com/office/drawing/2014/main" val="771412504"/>
                    </a:ext>
                  </a:extLst>
                </a:gridCol>
                <a:gridCol w="1005096">
                  <a:extLst>
                    <a:ext uri="{9D8B030D-6E8A-4147-A177-3AD203B41FA5}">
                      <a16:colId xmlns:a16="http://schemas.microsoft.com/office/drawing/2014/main" val="3308292453"/>
                    </a:ext>
                  </a:extLst>
                </a:gridCol>
                <a:gridCol w="1064220">
                  <a:extLst>
                    <a:ext uri="{9D8B030D-6E8A-4147-A177-3AD203B41FA5}">
                      <a16:colId xmlns:a16="http://schemas.microsoft.com/office/drawing/2014/main" val="4271022249"/>
                    </a:ext>
                  </a:extLst>
                </a:gridCol>
                <a:gridCol w="1001812">
                  <a:extLst>
                    <a:ext uri="{9D8B030D-6E8A-4147-A177-3AD203B41FA5}">
                      <a16:colId xmlns:a16="http://schemas.microsoft.com/office/drawing/2014/main" val="2615387699"/>
                    </a:ext>
                  </a:extLst>
                </a:gridCol>
              </a:tblGrid>
              <a:tr h="267303">
                <a:tc>
                  <a:txBody>
                    <a:bodyPr/>
                    <a:lstStyle/>
                    <a:p>
                      <a:pPr marL="0" marR="0">
                        <a:lnSpc>
                          <a:spcPct val="150000"/>
                        </a:lnSpc>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Accuracy</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Kappa</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Max AUC</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Min AUC</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4259352"/>
                  </a:ext>
                </a:extLst>
              </a:tr>
              <a:tr h="566382">
                <a:tc>
                  <a:txBody>
                    <a:bodyPr/>
                    <a:lstStyle/>
                    <a:p>
                      <a:pPr marL="0" marR="0">
                        <a:lnSpc>
                          <a:spcPct val="150000"/>
                        </a:lnSpc>
                      </a:pPr>
                      <a:r>
                        <a:rPr lang="en-US" sz="1200">
                          <a:effectLst/>
                        </a:rPr>
                        <a:t>Random Forest Classification</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0.74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0.63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0.95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dirty="0">
                          <a:effectLst/>
                        </a:rPr>
                        <a:t>0.88</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4475884"/>
                  </a:ext>
                </a:extLst>
              </a:tr>
              <a:tr h="267303">
                <a:tc>
                  <a:txBody>
                    <a:bodyPr/>
                    <a:lstStyle/>
                    <a:p>
                      <a:pPr marL="0" marR="0">
                        <a:lnSpc>
                          <a:spcPct val="150000"/>
                        </a:lnSpc>
                      </a:pPr>
                      <a:r>
                        <a:rPr lang="en-US" sz="1200">
                          <a:effectLst/>
                        </a:rPr>
                        <a:t>K-Nearest Neighbors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0.54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0.32</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0.58</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0.45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00539314"/>
                  </a:ext>
                </a:extLst>
              </a:tr>
              <a:tr h="267303">
                <a:tc>
                  <a:txBody>
                    <a:bodyPr/>
                    <a:lstStyle/>
                    <a:p>
                      <a:pPr marL="0" marR="0">
                        <a:lnSpc>
                          <a:spcPct val="150000"/>
                        </a:lnSpc>
                      </a:pPr>
                      <a:r>
                        <a:rPr lang="en-US" sz="1200">
                          <a:effectLst/>
                        </a:rPr>
                        <a:t>Neural Networks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96855154"/>
                  </a:ext>
                </a:extLst>
              </a:tr>
              <a:tr h="267303">
                <a:tc>
                  <a:txBody>
                    <a:bodyPr/>
                    <a:lstStyle/>
                    <a:p>
                      <a:pPr marL="0" marR="0">
                        <a:lnSpc>
                          <a:spcPct val="150000"/>
                        </a:lnSpc>
                      </a:pPr>
                      <a:r>
                        <a:rPr lang="en-US" sz="1200">
                          <a:effectLst/>
                        </a:rPr>
                        <a:t>Discriminant Analysis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0.53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0.30</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0.55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dirty="0">
                          <a:effectLst/>
                        </a:rPr>
                        <a:t>0.44</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66613073"/>
                  </a:ext>
                </a:extLst>
              </a:tr>
            </a:tbl>
          </a:graphicData>
        </a:graphic>
      </p:graphicFrame>
    </p:spTree>
    <p:extLst>
      <p:ext uri="{BB962C8B-B14F-4D97-AF65-F5344CB8AC3E}">
        <p14:creationId xmlns:p14="http://schemas.microsoft.com/office/powerpoint/2010/main" val="38395382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F9A688-D741-4C4B-8D2B-D35385E719E7}"/>
              </a:ext>
            </a:extLst>
          </p:cNvPr>
          <p:cNvSpPr>
            <a:spLocks noGrp="1"/>
          </p:cNvSpPr>
          <p:nvPr>
            <p:ph idx="1"/>
          </p:nvPr>
        </p:nvSpPr>
        <p:spPr>
          <a:xfrm>
            <a:off x="1000729" y="1888542"/>
            <a:ext cx="10402995" cy="3450613"/>
          </a:xfrm>
        </p:spPr>
        <p:txBody>
          <a:bodyPr/>
          <a:lstStyle/>
          <a:p>
            <a:pPr marL="0" indent="0">
              <a:buNone/>
            </a:pPr>
            <a:r>
              <a:rPr lang="en-US" dirty="0"/>
              <a:t>9.2 Performance comparison and final model selection for Problem 1.2 (Prediction for San Juan)</a:t>
            </a:r>
          </a:p>
        </p:txBody>
      </p:sp>
      <p:sp>
        <p:nvSpPr>
          <p:cNvPr id="4" name="Title 1">
            <a:extLst>
              <a:ext uri="{FF2B5EF4-FFF2-40B4-BE49-F238E27FC236}">
                <a16:creationId xmlns:a16="http://schemas.microsoft.com/office/drawing/2014/main" id="{8634DABC-335E-4855-9BA2-CC19DDC59F6D}"/>
              </a:ext>
            </a:extLst>
          </p:cNvPr>
          <p:cNvSpPr>
            <a:spLocks noGrp="1"/>
          </p:cNvSpPr>
          <p:nvPr>
            <p:ph type="title"/>
          </p:nvPr>
        </p:nvSpPr>
        <p:spPr>
          <a:xfrm>
            <a:off x="1134946" y="1391655"/>
            <a:ext cx="9604375" cy="496887"/>
          </a:xfrm>
        </p:spPr>
        <p:txBody>
          <a:bodyPr>
            <a:normAutofit fontScale="90000"/>
          </a:bodyPr>
          <a:lstStyle/>
          <a:p>
            <a:r>
              <a:rPr lang="en-US" dirty="0">
                <a:latin typeface="Arial" panose="020B0604020202020204" pitchFamily="34" charset="0"/>
                <a:cs typeface="Arial" panose="020B0604020202020204" pitchFamily="34" charset="0"/>
              </a:rPr>
              <a:t>9. Project Results</a:t>
            </a:r>
          </a:p>
        </p:txBody>
      </p:sp>
      <p:sp>
        <p:nvSpPr>
          <p:cNvPr id="6" name="TextBox 5">
            <a:extLst>
              <a:ext uri="{FF2B5EF4-FFF2-40B4-BE49-F238E27FC236}">
                <a16:creationId xmlns:a16="http://schemas.microsoft.com/office/drawing/2014/main" id="{108E3A28-CFAC-4A38-961E-73B220FF0E84}"/>
              </a:ext>
            </a:extLst>
          </p:cNvPr>
          <p:cNvSpPr txBox="1"/>
          <p:nvPr/>
        </p:nvSpPr>
        <p:spPr>
          <a:xfrm>
            <a:off x="7414113" y="2505024"/>
            <a:ext cx="3536950" cy="1477328"/>
          </a:xfrm>
          <a:prstGeom prst="rect">
            <a:avLst/>
          </a:prstGeom>
          <a:noFill/>
        </p:spPr>
        <p:txBody>
          <a:bodyPr wrap="square" rtlCol="0">
            <a:spAutoFit/>
          </a:bodyPr>
          <a:lstStyle/>
          <a:p>
            <a:r>
              <a:rPr lang="en-US" dirty="0"/>
              <a:t>Selected model </a:t>
            </a:r>
            <a:r>
              <a:rPr lang="en-US" b="1" dirty="0">
                <a:solidFill>
                  <a:srgbClr val="0070C0"/>
                </a:solidFill>
              </a:rPr>
              <a:t>= Pruned Regression Tree</a:t>
            </a:r>
            <a:r>
              <a:rPr lang="en-US" dirty="0"/>
              <a:t>, because KNN would be tricky with large datasets when putting it into use because of its high computational time.</a:t>
            </a:r>
          </a:p>
        </p:txBody>
      </p:sp>
      <p:sp>
        <p:nvSpPr>
          <p:cNvPr id="7" name="TextBox 6">
            <a:extLst>
              <a:ext uri="{FF2B5EF4-FFF2-40B4-BE49-F238E27FC236}">
                <a16:creationId xmlns:a16="http://schemas.microsoft.com/office/drawing/2014/main" id="{041F430E-B61E-4BBF-978E-7BC596D78B28}"/>
              </a:ext>
            </a:extLst>
          </p:cNvPr>
          <p:cNvSpPr txBox="1"/>
          <p:nvPr/>
        </p:nvSpPr>
        <p:spPr>
          <a:xfrm>
            <a:off x="7414113" y="4230795"/>
            <a:ext cx="3257550" cy="1477328"/>
          </a:xfrm>
          <a:prstGeom prst="rect">
            <a:avLst/>
          </a:prstGeom>
          <a:noFill/>
        </p:spPr>
        <p:txBody>
          <a:bodyPr wrap="square" rtlCol="0">
            <a:spAutoFit/>
          </a:bodyPr>
          <a:lstStyle/>
          <a:p>
            <a:r>
              <a:rPr lang="en-US" b="1" dirty="0">
                <a:solidFill>
                  <a:srgbClr val="0070C0"/>
                </a:solidFill>
              </a:rPr>
              <a:t>But</a:t>
            </a:r>
            <a:r>
              <a:rPr lang="en-US" dirty="0"/>
              <a:t> </a:t>
            </a:r>
            <a:r>
              <a:rPr lang="en-US" b="1" dirty="0">
                <a:solidFill>
                  <a:srgbClr val="0070C0"/>
                </a:solidFill>
              </a:rPr>
              <a:t>KNN with all the features including added features </a:t>
            </a:r>
            <a:r>
              <a:rPr lang="en-US" dirty="0"/>
              <a:t>during feature engineering process could also be used with small datasets.</a:t>
            </a:r>
          </a:p>
        </p:txBody>
      </p:sp>
      <p:graphicFrame>
        <p:nvGraphicFramePr>
          <p:cNvPr id="2" name="Table 1">
            <a:extLst>
              <a:ext uri="{FF2B5EF4-FFF2-40B4-BE49-F238E27FC236}">
                <a16:creationId xmlns:a16="http://schemas.microsoft.com/office/drawing/2014/main" id="{6C35B84F-F7BD-9743-A8CB-7F9D3BAA1B73}"/>
              </a:ext>
            </a:extLst>
          </p:cNvPr>
          <p:cNvGraphicFramePr>
            <a:graphicFrameLocks noGrp="1"/>
          </p:cNvGraphicFramePr>
          <p:nvPr>
            <p:extLst>
              <p:ext uri="{D42A27DB-BD31-4B8C-83A1-F6EECF244321}">
                <p14:modId xmlns:p14="http://schemas.microsoft.com/office/powerpoint/2010/main" val="3836420651"/>
              </p:ext>
            </p:extLst>
          </p:nvPr>
        </p:nvGraphicFramePr>
        <p:xfrm>
          <a:off x="1027941" y="2733747"/>
          <a:ext cx="5477962" cy="2732599"/>
        </p:xfrm>
        <a:graphic>
          <a:graphicData uri="http://schemas.openxmlformats.org/drawingml/2006/table">
            <a:tbl>
              <a:tblPr firstRow="1" firstCol="1" bandRow="1">
                <a:tableStyleId>{5C22544A-7EE6-4342-B048-85BDC9FD1C3A}</a:tableStyleId>
              </a:tblPr>
              <a:tblGrid>
                <a:gridCol w="3743756">
                  <a:extLst>
                    <a:ext uri="{9D8B030D-6E8A-4147-A177-3AD203B41FA5}">
                      <a16:colId xmlns:a16="http://schemas.microsoft.com/office/drawing/2014/main" val="802750198"/>
                    </a:ext>
                  </a:extLst>
                </a:gridCol>
                <a:gridCol w="1734206">
                  <a:extLst>
                    <a:ext uri="{9D8B030D-6E8A-4147-A177-3AD203B41FA5}">
                      <a16:colId xmlns:a16="http://schemas.microsoft.com/office/drawing/2014/main" val="3023199831"/>
                    </a:ext>
                  </a:extLst>
                </a:gridCol>
              </a:tblGrid>
              <a:tr h="634951">
                <a:tc>
                  <a:txBody>
                    <a:bodyPr/>
                    <a:lstStyle/>
                    <a:p>
                      <a:pPr marL="0" marR="0">
                        <a:lnSpc>
                          <a:spcPct val="150000"/>
                        </a:lnSpc>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Mean Absolute Error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838517146"/>
                  </a:ext>
                </a:extLst>
              </a:tr>
              <a:tr h="299664">
                <a:tc>
                  <a:txBody>
                    <a:bodyPr/>
                    <a:lstStyle/>
                    <a:p>
                      <a:pPr marL="0" marR="0">
                        <a:lnSpc>
                          <a:spcPct val="150000"/>
                        </a:lnSpc>
                      </a:pPr>
                      <a:r>
                        <a:rPr lang="en-US" sz="1200">
                          <a:effectLst/>
                        </a:rPr>
                        <a:t>Multiple Linear Regression - Stepwise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13.286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6248107"/>
                  </a:ext>
                </a:extLst>
              </a:tr>
              <a:tr h="299664">
                <a:tc>
                  <a:txBody>
                    <a:bodyPr/>
                    <a:lstStyle/>
                    <a:p>
                      <a:pPr marL="0" marR="0">
                        <a:lnSpc>
                          <a:spcPct val="150000"/>
                        </a:lnSpc>
                      </a:pPr>
                      <a:r>
                        <a:rPr lang="en-US" sz="1200">
                          <a:effectLst/>
                        </a:rPr>
                        <a:t>Multiple Linear Regression – Exhaustive Search</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13.281</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01400275"/>
                  </a:ext>
                </a:extLst>
              </a:tr>
              <a:tr h="299664">
                <a:tc>
                  <a:txBody>
                    <a:bodyPr/>
                    <a:lstStyle/>
                    <a:p>
                      <a:pPr marL="0" marR="0">
                        <a:lnSpc>
                          <a:spcPct val="150000"/>
                        </a:lnSpc>
                      </a:pPr>
                      <a:r>
                        <a:rPr lang="en-US" sz="1200">
                          <a:effectLst/>
                        </a:rPr>
                        <a:t>K Nearest Neighbors – All Features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6.63</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24515428"/>
                  </a:ext>
                </a:extLst>
              </a:tr>
              <a:tr h="299664">
                <a:tc>
                  <a:txBody>
                    <a:bodyPr/>
                    <a:lstStyle/>
                    <a:p>
                      <a:pPr marL="0" marR="0">
                        <a:lnSpc>
                          <a:spcPct val="150000"/>
                        </a:lnSpc>
                      </a:pPr>
                      <a:r>
                        <a:rPr lang="en-US" sz="1200">
                          <a:effectLst/>
                        </a:rPr>
                        <a:t>K Nearest Neighbors – Principal components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18.76</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56130036"/>
                  </a:ext>
                </a:extLst>
              </a:tr>
              <a:tr h="299664">
                <a:tc>
                  <a:txBody>
                    <a:bodyPr/>
                    <a:lstStyle/>
                    <a:p>
                      <a:pPr marL="0" marR="0">
                        <a:lnSpc>
                          <a:spcPct val="150000"/>
                        </a:lnSpc>
                      </a:pPr>
                      <a:r>
                        <a:rPr lang="en-US" sz="1200">
                          <a:effectLst/>
                        </a:rPr>
                        <a:t>Pruned Regression Tree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11.79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30019313"/>
                  </a:ext>
                </a:extLst>
              </a:tr>
              <a:tr h="299664">
                <a:tc>
                  <a:txBody>
                    <a:bodyPr/>
                    <a:lstStyle/>
                    <a:p>
                      <a:pPr marL="0" marR="0">
                        <a:lnSpc>
                          <a:spcPct val="150000"/>
                        </a:lnSpc>
                      </a:pPr>
                      <a:r>
                        <a:rPr lang="en-US" sz="1200">
                          <a:effectLst/>
                        </a:rPr>
                        <a:t>Regression Tree – Principal components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15.9</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00361681"/>
                  </a:ext>
                </a:extLst>
              </a:tr>
              <a:tr h="299664">
                <a:tc>
                  <a:txBody>
                    <a:bodyPr/>
                    <a:lstStyle/>
                    <a:p>
                      <a:pPr marL="0" marR="0">
                        <a:lnSpc>
                          <a:spcPct val="150000"/>
                        </a:lnSpc>
                      </a:pPr>
                      <a:r>
                        <a:rPr lang="en-US" sz="1200">
                          <a:effectLst/>
                        </a:rPr>
                        <a:t>Neural Network – Selected features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dirty="0">
                          <a:effectLst/>
                        </a:rPr>
                        <a:t>27.87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6537338"/>
                  </a:ext>
                </a:extLst>
              </a:tr>
            </a:tbl>
          </a:graphicData>
        </a:graphic>
      </p:graphicFrame>
    </p:spTree>
    <p:extLst>
      <p:ext uri="{BB962C8B-B14F-4D97-AF65-F5344CB8AC3E}">
        <p14:creationId xmlns:p14="http://schemas.microsoft.com/office/powerpoint/2010/main" val="395279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40D55-5828-4F68-8467-5E1C69E8819C}"/>
              </a:ext>
            </a:extLst>
          </p:cNvPr>
          <p:cNvSpPr>
            <a:spLocks noGrp="1"/>
          </p:cNvSpPr>
          <p:nvPr>
            <p:ph idx="1"/>
          </p:nvPr>
        </p:nvSpPr>
        <p:spPr>
          <a:xfrm>
            <a:off x="1137146" y="2138974"/>
            <a:ext cx="10256068" cy="3450613"/>
          </a:xfrm>
        </p:spPr>
        <p:txBody>
          <a:bodyPr/>
          <a:lstStyle/>
          <a:p>
            <a:pPr marL="0" indent="0">
              <a:buNone/>
            </a:pPr>
            <a:r>
              <a:rPr lang="en-US" dirty="0"/>
              <a:t>9.3 Performance comparison and final model selection for Problem 2.1 (Classification for Iquitos) </a:t>
            </a:r>
          </a:p>
          <a:p>
            <a:pPr marL="0" indent="0">
              <a:buNone/>
            </a:pPr>
            <a:endParaRPr lang="en-US" dirty="0"/>
          </a:p>
          <a:p>
            <a:r>
              <a:rPr lang="en-US" dirty="0"/>
              <a:t>It was found out that only 4 data points are available for the class “Very High”, which was not enough to build any model as oversampling is also not possible with such a small number of cases </a:t>
            </a:r>
            <a:r>
              <a:rPr lang="en-US" dirty="0">
                <a:solidFill>
                  <a:srgbClr val="FF0000"/>
                </a:solidFill>
              </a:rPr>
              <a:t>!</a:t>
            </a:r>
          </a:p>
          <a:p>
            <a:pPr marL="0" indent="0">
              <a:buNone/>
            </a:pPr>
            <a:endParaRPr lang="en-US" dirty="0"/>
          </a:p>
        </p:txBody>
      </p:sp>
      <p:sp>
        <p:nvSpPr>
          <p:cNvPr id="4" name="Title 1">
            <a:extLst>
              <a:ext uri="{FF2B5EF4-FFF2-40B4-BE49-F238E27FC236}">
                <a16:creationId xmlns:a16="http://schemas.microsoft.com/office/drawing/2014/main" id="{65C27E6D-D141-4894-897C-44FAB6D21CE6}"/>
              </a:ext>
            </a:extLst>
          </p:cNvPr>
          <p:cNvSpPr>
            <a:spLocks noGrp="1"/>
          </p:cNvSpPr>
          <p:nvPr>
            <p:ph type="title"/>
          </p:nvPr>
        </p:nvSpPr>
        <p:spPr>
          <a:xfrm>
            <a:off x="1137146" y="1268413"/>
            <a:ext cx="9604375" cy="1049337"/>
          </a:xfrm>
        </p:spPr>
        <p:txBody>
          <a:bodyPr>
            <a:normAutofit/>
          </a:bodyPr>
          <a:lstStyle/>
          <a:p>
            <a:r>
              <a:rPr lang="en-US" dirty="0">
                <a:latin typeface="Arial" panose="020B0604020202020204" pitchFamily="34" charset="0"/>
                <a:cs typeface="Arial" panose="020B0604020202020204" pitchFamily="34" charset="0"/>
              </a:rPr>
              <a:t>9. Project Results</a:t>
            </a:r>
          </a:p>
        </p:txBody>
      </p:sp>
    </p:spTree>
    <p:extLst>
      <p:ext uri="{BB962C8B-B14F-4D97-AF65-F5344CB8AC3E}">
        <p14:creationId xmlns:p14="http://schemas.microsoft.com/office/powerpoint/2010/main" val="15980310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5DF93D-EB9C-495E-80AE-7524DDB2BE12}"/>
              </a:ext>
            </a:extLst>
          </p:cNvPr>
          <p:cNvSpPr>
            <a:spLocks noGrp="1"/>
          </p:cNvSpPr>
          <p:nvPr>
            <p:ph idx="1"/>
          </p:nvPr>
        </p:nvSpPr>
        <p:spPr>
          <a:xfrm>
            <a:off x="1191229" y="1977632"/>
            <a:ext cx="10154250" cy="3450613"/>
          </a:xfrm>
        </p:spPr>
        <p:txBody>
          <a:bodyPr/>
          <a:lstStyle/>
          <a:p>
            <a:pPr marL="0" indent="0">
              <a:buNone/>
            </a:pPr>
            <a:r>
              <a:rPr lang="en-US" dirty="0"/>
              <a:t>9.4 Performance comparison and final model selection for Problem 2.2 (Prediction for Iquitos)</a:t>
            </a:r>
          </a:p>
        </p:txBody>
      </p:sp>
      <p:sp>
        <p:nvSpPr>
          <p:cNvPr id="4" name="Title 1">
            <a:extLst>
              <a:ext uri="{FF2B5EF4-FFF2-40B4-BE49-F238E27FC236}">
                <a16:creationId xmlns:a16="http://schemas.microsoft.com/office/drawing/2014/main" id="{002E3715-D8CD-49C3-B94E-76A33EB27030}"/>
              </a:ext>
            </a:extLst>
          </p:cNvPr>
          <p:cNvSpPr>
            <a:spLocks noGrp="1"/>
          </p:cNvSpPr>
          <p:nvPr>
            <p:ph type="title"/>
          </p:nvPr>
        </p:nvSpPr>
        <p:spPr>
          <a:xfrm>
            <a:off x="1095375" y="1230313"/>
            <a:ext cx="9604375" cy="1049337"/>
          </a:xfrm>
        </p:spPr>
        <p:txBody>
          <a:bodyPr>
            <a:normAutofit/>
          </a:bodyPr>
          <a:lstStyle/>
          <a:p>
            <a:r>
              <a:rPr lang="en-US" dirty="0">
                <a:latin typeface="Arial" panose="020B0604020202020204" pitchFamily="34" charset="0"/>
                <a:cs typeface="Arial" panose="020B0604020202020204" pitchFamily="34" charset="0"/>
              </a:rPr>
              <a:t>9. Project Results</a:t>
            </a:r>
          </a:p>
        </p:txBody>
      </p:sp>
      <p:sp>
        <p:nvSpPr>
          <p:cNvPr id="6" name="TextBox 5">
            <a:extLst>
              <a:ext uri="{FF2B5EF4-FFF2-40B4-BE49-F238E27FC236}">
                <a16:creationId xmlns:a16="http://schemas.microsoft.com/office/drawing/2014/main" id="{4BB1C9BC-1770-4876-8304-A6182FA30E48}"/>
              </a:ext>
            </a:extLst>
          </p:cNvPr>
          <p:cNvSpPr txBox="1"/>
          <p:nvPr/>
        </p:nvSpPr>
        <p:spPr>
          <a:xfrm>
            <a:off x="7679721" y="2891717"/>
            <a:ext cx="3321050" cy="2536528"/>
          </a:xfrm>
          <a:prstGeom prst="rect">
            <a:avLst/>
          </a:prstGeom>
          <a:solidFill>
            <a:srgbClr val="0070C0"/>
          </a:solidFill>
        </p:spPr>
        <p:txBody>
          <a:bodyPr wrap="square" rtlCol="0">
            <a:spAutoFit/>
          </a:bodyPr>
          <a:lstStyle/>
          <a:p>
            <a:pPr>
              <a:lnSpc>
                <a:spcPct val="150000"/>
              </a:lnSpc>
            </a:pPr>
            <a:r>
              <a:rPr lang="en-US" dirty="0"/>
              <a:t>Selected model = </a:t>
            </a:r>
            <a:r>
              <a:rPr lang="en-US" b="1" dirty="0"/>
              <a:t>Multiple Linear Regression, Neural Networks or Pruned Tree</a:t>
            </a:r>
            <a:r>
              <a:rPr lang="en-US" dirty="0"/>
              <a:t>, because, there might be computational difficulties with large datasets.  </a:t>
            </a:r>
          </a:p>
        </p:txBody>
      </p:sp>
      <p:graphicFrame>
        <p:nvGraphicFramePr>
          <p:cNvPr id="2" name="Table 1">
            <a:extLst>
              <a:ext uri="{FF2B5EF4-FFF2-40B4-BE49-F238E27FC236}">
                <a16:creationId xmlns:a16="http://schemas.microsoft.com/office/drawing/2014/main" id="{6F5F5578-AC1D-0446-AD9B-7BB2EC43BD2E}"/>
              </a:ext>
            </a:extLst>
          </p:cNvPr>
          <p:cNvGraphicFramePr>
            <a:graphicFrameLocks noGrp="1"/>
          </p:cNvGraphicFramePr>
          <p:nvPr>
            <p:extLst>
              <p:ext uri="{D42A27DB-BD31-4B8C-83A1-F6EECF244321}">
                <p14:modId xmlns:p14="http://schemas.microsoft.com/office/powerpoint/2010/main" val="3876039191"/>
              </p:ext>
            </p:extLst>
          </p:nvPr>
        </p:nvGraphicFramePr>
        <p:xfrm>
          <a:off x="1095375" y="2682043"/>
          <a:ext cx="5365093" cy="2945644"/>
        </p:xfrm>
        <a:graphic>
          <a:graphicData uri="http://schemas.openxmlformats.org/drawingml/2006/table">
            <a:tbl>
              <a:tblPr firstRow="1" firstCol="1" bandRow="1">
                <a:tableStyleId>{5C22544A-7EE6-4342-B048-85BDC9FD1C3A}</a:tableStyleId>
              </a:tblPr>
              <a:tblGrid>
                <a:gridCol w="3651907">
                  <a:extLst>
                    <a:ext uri="{9D8B030D-6E8A-4147-A177-3AD203B41FA5}">
                      <a16:colId xmlns:a16="http://schemas.microsoft.com/office/drawing/2014/main" val="3497324473"/>
                    </a:ext>
                  </a:extLst>
                </a:gridCol>
                <a:gridCol w="1713186">
                  <a:extLst>
                    <a:ext uri="{9D8B030D-6E8A-4147-A177-3AD203B41FA5}">
                      <a16:colId xmlns:a16="http://schemas.microsoft.com/office/drawing/2014/main" val="1336618462"/>
                    </a:ext>
                  </a:extLst>
                </a:gridCol>
              </a:tblGrid>
              <a:tr h="684455">
                <a:tc>
                  <a:txBody>
                    <a:bodyPr/>
                    <a:lstStyle/>
                    <a:p>
                      <a:pPr marL="0" marR="0">
                        <a:lnSpc>
                          <a:spcPct val="150000"/>
                        </a:lnSpc>
                      </a:pPr>
                      <a:r>
                        <a:rPr lang="en-US" sz="1200">
                          <a:effectLst/>
                        </a:rPr>
                        <a:t>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Mean Absolute Error</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9509759"/>
                  </a:ext>
                </a:extLst>
              </a:tr>
              <a:tr h="323027">
                <a:tc>
                  <a:txBody>
                    <a:bodyPr/>
                    <a:lstStyle/>
                    <a:p>
                      <a:pPr marL="0" marR="0">
                        <a:lnSpc>
                          <a:spcPct val="150000"/>
                        </a:lnSpc>
                      </a:pPr>
                      <a:r>
                        <a:rPr lang="en-US" sz="1200">
                          <a:effectLst/>
                        </a:rPr>
                        <a:t>Multiple Linear Regression - Stepwise</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5.27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82301362"/>
                  </a:ext>
                </a:extLst>
              </a:tr>
              <a:tr h="323027">
                <a:tc>
                  <a:txBody>
                    <a:bodyPr/>
                    <a:lstStyle/>
                    <a:p>
                      <a:pPr marL="0" marR="0">
                        <a:lnSpc>
                          <a:spcPct val="150000"/>
                        </a:lnSpc>
                      </a:pPr>
                      <a:r>
                        <a:rPr lang="en-US" sz="1200">
                          <a:effectLst/>
                        </a:rPr>
                        <a:t>Multiple Linear Regression – Exhaustive Search</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5.27</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8459965"/>
                  </a:ext>
                </a:extLst>
              </a:tr>
              <a:tr h="323027">
                <a:tc>
                  <a:txBody>
                    <a:bodyPr/>
                    <a:lstStyle/>
                    <a:p>
                      <a:pPr marL="0" marR="0">
                        <a:lnSpc>
                          <a:spcPct val="150000"/>
                        </a:lnSpc>
                      </a:pPr>
                      <a:r>
                        <a:rPr lang="en-US" sz="1200">
                          <a:effectLst/>
                        </a:rPr>
                        <a:t>K Nearest Neighbors – All Features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dirty="0">
                          <a:effectLst/>
                        </a:rPr>
                        <a:t>3</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18986417"/>
                  </a:ext>
                </a:extLst>
              </a:tr>
              <a:tr h="323027">
                <a:tc>
                  <a:txBody>
                    <a:bodyPr/>
                    <a:lstStyle/>
                    <a:p>
                      <a:pPr marL="0" marR="0">
                        <a:lnSpc>
                          <a:spcPct val="150000"/>
                        </a:lnSpc>
                      </a:pPr>
                      <a:r>
                        <a:rPr lang="en-US" sz="1200">
                          <a:effectLst/>
                        </a:rPr>
                        <a:t>K Nearest Neighbors – Principal components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8.74</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50629196"/>
                  </a:ext>
                </a:extLst>
              </a:tr>
              <a:tr h="323027">
                <a:tc>
                  <a:txBody>
                    <a:bodyPr/>
                    <a:lstStyle/>
                    <a:p>
                      <a:pPr marL="0" marR="0">
                        <a:lnSpc>
                          <a:spcPct val="150000"/>
                        </a:lnSpc>
                      </a:pPr>
                      <a:r>
                        <a:rPr lang="en-US" sz="1200">
                          <a:effectLst/>
                        </a:rPr>
                        <a:t>Pruned Regression Tree </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dirty="0">
                          <a:effectLst/>
                        </a:rPr>
                        <a:t>5.3</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8552090"/>
                  </a:ext>
                </a:extLst>
              </a:tr>
              <a:tr h="323027">
                <a:tc>
                  <a:txBody>
                    <a:bodyPr/>
                    <a:lstStyle/>
                    <a:p>
                      <a:pPr marL="0" marR="0">
                        <a:lnSpc>
                          <a:spcPct val="150000"/>
                        </a:lnSpc>
                      </a:pPr>
                      <a:r>
                        <a:rPr lang="en-US" sz="1200">
                          <a:effectLst/>
                        </a:rPr>
                        <a:t>Regression Tree – Principal components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a:effectLst/>
                        </a:rPr>
                        <a:t>8.85</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54397879"/>
                  </a:ext>
                </a:extLst>
              </a:tr>
              <a:tr h="323027">
                <a:tc>
                  <a:txBody>
                    <a:bodyPr/>
                    <a:lstStyle/>
                    <a:p>
                      <a:pPr marL="0" marR="0">
                        <a:lnSpc>
                          <a:spcPct val="150000"/>
                        </a:lnSpc>
                      </a:pPr>
                      <a:r>
                        <a:rPr lang="en-US" sz="1200">
                          <a:effectLst/>
                        </a:rPr>
                        <a:t>Neural Network – Selected features</a:t>
                      </a:r>
                      <a:endParaRPr lang="en-US"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50000"/>
                        </a:lnSpc>
                      </a:pPr>
                      <a:r>
                        <a:rPr lang="en-US" sz="1200" dirty="0">
                          <a:effectLst/>
                        </a:rPr>
                        <a:t>5.27</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67110897"/>
                  </a:ext>
                </a:extLst>
              </a:tr>
            </a:tbl>
          </a:graphicData>
        </a:graphic>
      </p:graphicFrame>
    </p:spTree>
    <p:extLst>
      <p:ext uri="{BB962C8B-B14F-4D97-AF65-F5344CB8AC3E}">
        <p14:creationId xmlns:p14="http://schemas.microsoft.com/office/powerpoint/2010/main" val="10417238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0B44-850F-4281-964D-A208271D82AB}"/>
              </a:ext>
            </a:extLst>
          </p:cNvPr>
          <p:cNvSpPr>
            <a:spLocks noGrp="1"/>
          </p:cNvSpPr>
          <p:nvPr>
            <p:ph type="title"/>
          </p:nvPr>
        </p:nvSpPr>
        <p:spPr>
          <a:xfrm>
            <a:off x="1064229" y="1312519"/>
            <a:ext cx="9603275" cy="1049235"/>
          </a:xfrm>
        </p:spPr>
        <p:txBody>
          <a:bodyPr/>
          <a:lstStyle/>
          <a:p>
            <a:r>
              <a:rPr lang="en-US" sz="2800" dirty="0">
                <a:latin typeface="Arial" panose="020B0604020202020204" pitchFamily="34" charset="0"/>
                <a:cs typeface="Arial" panose="020B0604020202020204" pitchFamily="34" charset="0"/>
              </a:rPr>
              <a:t>10. Insights for Decision Making</a:t>
            </a:r>
          </a:p>
        </p:txBody>
      </p:sp>
      <p:sp>
        <p:nvSpPr>
          <p:cNvPr id="3" name="Content Placeholder 2">
            <a:extLst>
              <a:ext uri="{FF2B5EF4-FFF2-40B4-BE49-F238E27FC236}">
                <a16:creationId xmlns:a16="http://schemas.microsoft.com/office/drawing/2014/main" id="{C3C53E1D-F17E-4E30-9497-5F127E4AC741}"/>
              </a:ext>
            </a:extLst>
          </p:cNvPr>
          <p:cNvSpPr>
            <a:spLocks noGrp="1"/>
          </p:cNvSpPr>
          <p:nvPr>
            <p:ph idx="1"/>
          </p:nvPr>
        </p:nvSpPr>
        <p:spPr>
          <a:xfrm>
            <a:off x="1064229" y="2494261"/>
            <a:ext cx="10557147" cy="3450613"/>
          </a:xfrm>
        </p:spPr>
        <p:txBody>
          <a:bodyPr/>
          <a:lstStyle/>
          <a:p>
            <a:r>
              <a:rPr lang="en-US" dirty="0"/>
              <a:t>1. The data mining task of feature engineering done has proven to have significant impacts on the models built in terms of performance increments. Climate factors such as the humidity a month ago, temperature and non-climatic factors such as number of cases in previous week make considerable impact on the number of cases in the target week. This is a very valuable insight which helps the decision makers to get an idea on the expected number of cases in coming weeks by observing existing climate conditions and case numbers.</a:t>
            </a:r>
          </a:p>
        </p:txBody>
      </p:sp>
    </p:spTree>
    <p:extLst>
      <p:ext uri="{BB962C8B-B14F-4D97-AF65-F5344CB8AC3E}">
        <p14:creationId xmlns:p14="http://schemas.microsoft.com/office/powerpoint/2010/main" val="36610895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0B44-850F-4281-964D-A208271D82AB}"/>
              </a:ext>
            </a:extLst>
          </p:cNvPr>
          <p:cNvSpPr>
            <a:spLocks noGrp="1"/>
          </p:cNvSpPr>
          <p:nvPr>
            <p:ph type="title"/>
          </p:nvPr>
        </p:nvSpPr>
        <p:spPr>
          <a:xfrm>
            <a:off x="1064229" y="1312519"/>
            <a:ext cx="9603275" cy="1049235"/>
          </a:xfrm>
        </p:spPr>
        <p:txBody>
          <a:bodyPr/>
          <a:lstStyle/>
          <a:p>
            <a:r>
              <a:rPr lang="en-US" sz="2800" dirty="0">
                <a:latin typeface="Arial" panose="020B0604020202020204" pitchFamily="34" charset="0"/>
                <a:cs typeface="Arial" panose="020B0604020202020204" pitchFamily="34" charset="0"/>
              </a:rPr>
              <a:t>10. Insights for Decision Making</a:t>
            </a:r>
          </a:p>
        </p:txBody>
      </p:sp>
      <p:sp>
        <p:nvSpPr>
          <p:cNvPr id="3" name="Content Placeholder 2">
            <a:extLst>
              <a:ext uri="{FF2B5EF4-FFF2-40B4-BE49-F238E27FC236}">
                <a16:creationId xmlns:a16="http://schemas.microsoft.com/office/drawing/2014/main" id="{C3C53E1D-F17E-4E30-9497-5F127E4AC741}"/>
              </a:ext>
            </a:extLst>
          </p:cNvPr>
          <p:cNvSpPr>
            <a:spLocks noGrp="1"/>
          </p:cNvSpPr>
          <p:nvPr>
            <p:ph idx="1"/>
          </p:nvPr>
        </p:nvSpPr>
        <p:spPr>
          <a:xfrm>
            <a:off x="1193419" y="2361754"/>
            <a:ext cx="10431023" cy="3450613"/>
          </a:xfrm>
        </p:spPr>
        <p:txBody>
          <a:bodyPr/>
          <a:lstStyle/>
          <a:p>
            <a:pPr>
              <a:lnSpc>
                <a:spcPct val="150000"/>
              </a:lnSpc>
            </a:pPr>
            <a:r>
              <a:rPr lang="en-US" dirty="0"/>
              <a:t>2.  The two cities San Juan and Iquitos perform differently even though the basic structure is the same. Model parameters for each city varies from one another by considerable amounts. Moreover, number of cases in Iquitos seem to have higher association with vegetation, which is not a relationship seen in San Juan. Hence, an insight can be drawn that the cities behave differently, owing to geographical differences.</a:t>
            </a:r>
          </a:p>
        </p:txBody>
      </p:sp>
    </p:spTree>
    <p:extLst>
      <p:ext uri="{BB962C8B-B14F-4D97-AF65-F5344CB8AC3E}">
        <p14:creationId xmlns:p14="http://schemas.microsoft.com/office/powerpoint/2010/main" val="2493488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EDE19-1B5E-4DC8-B925-D699FEE17B2A}"/>
              </a:ext>
            </a:extLst>
          </p:cNvPr>
          <p:cNvSpPr>
            <a:spLocks noGrp="1"/>
          </p:cNvSpPr>
          <p:nvPr>
            <p:ph idx="1"/>
          </p:nvPr>
        </p:nvSpPr>
        <p:spPr>
          <a:xfrm>
            <a:off x="1031603" y="2557452"/>
            <a:ext cx="10771514" cy="3450613"/>
          </a:xfrm>
        </p:spPr>
        <p:txBody>
          <a:bodyPr/>
          <a:lstStyle/>
          <a:p>
            <a:pPr>
              <a:lnSpc>
                <a:spcPct val="200000"/>
              </a:lnSpc>
            </a:pPr>
            <a:r>
              <a:rPr lang="en-US" dirty="0"/>
              <a:t>3. KNN model performing better hints that distance matrix of predictor parameters have a considerable impact on total number of cases and are of course closely connected with the response variable. </a:t>
            </a:r>
          </a:p>
        </p:txBody>
      </p:sp>
      <p:sp>
        <p:nvSpPr>
          <p:cNvPr id="5" name="Title 1">
            <a:extLst>
              <a:ext uri="{FF2B5EF4-FFF2-40B4-BE49-F238E27FC236}">
                <a16:creationId xmlns:a16="http://schemas.microsoft.com/office/drawing/2014/main" id="{36D86555-5388-4A72-8908-B9523C4688E4}"/>
              </a:ext>
            </a:extLst>
          </p:cNvPr>
          <p:cNvSpPr>
            <a:spLocks noGrp="1"/>
          </p:cNvSpPr>
          <p:nvPr>
            <p:ph type="title"/>
          </p:nvPr>
        </p:nvSpPr>
        <p:spPr>
          <a:xfrm>
            <a:off x="1136046" y="1391655"/>
            <a:ext cx="9604375" cy="392695"/>
          </a:xfrm>
        </p:spPr>
        <p:txBody>
          <a:bodyPr>
            <a:normAutofit fontScale="90000"/>
          </a:bodyPr>
          <a:lstStyle/>
          <a:p>
            <a:r>
              <a:rPr lang="en-US" sz="2800" dirty="0">
                <a:latin typeface="Arial" panose="020B0604020202020204" pitchFamily="34" charset="0"/>
                <a:cs typeface="Arial" panose="020B0604020202020204" pitchFamily="34" charset="0"/>
              </a:rPr>
              <a:t>10. Insights for Decision Making</a:t>
            </a:r>
          </a:p>
        </p:txBody>
      </p:sp>
    </p:spTree>
    <p:extLst>
      <p:ext uri="{BB962C8B-B14F-4D97-AF65-F5344CB8AC3E}">
        <p14:creationId xmlns:p14="http://schemas.microsoft.com/office/powerpoint/2010/main" val="2767294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Connector 7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31F9ED3E-967E-4C43-A0DF-053051152821}"/>
              </a:ext>
            </a:extLst>
          </p:cNvPr>
          <p:cNvSpPr>
            <a:spLocks noGrp="1"/>
          </p:cNvSpPr>
          <p:nvPr>
            <p:ph type="title"/>
          </p:nvPr>
        </p:nvSpPr>
        <p:spPr>
          <a:xfrm>
            <a:off x="1451580" y="804520"/>
            <a:ext cx="4176511" cy="1049235"/>
          </a:xfrm>
        </p:spPr>
        <p:txBody>
          <a:bodyPr>
            <a:normAutofit/>
          </a:bodyPr>
          <a:lstStyle/>
          <a:p>
            <a:r>
              <a:rPr lang="en-US" dirty="0">
                <a:latin typeface="Arial" panose="020B0604020202020204" pitchFamily="34" charset="0"/>
                <a:cs typeface="Arial" panose="020B0604020202020204" pitchFamily="34" charset="0"/>
              </a:rPr>
              <a:t>3. Data source</a:t>
            </a:r>
          </a:p>
        </p:txBody>
      </p:sp>
      <p:sp>
        <p:nvSpPr>
          <p:cNvPr id="75" name="Rectangle 7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EAA1C0EA-5D2B-46E7-B128-3C438F6B4C9F}"/>
              </a:ext>
            </a:extLst>
          </p:cNvPr>
          <p:cNvSpPr>
            <a:spLocks noGrp="1"/>
          </p:cNvSpPr>
          <p:nvPr>
            <p:ph idx="1"/>
          </p:nvPr>
        </p:nvSpPr>
        <p:spPr>
          <a:xfrm>
            <a:off x="1251437" y="1934851"/>
            <a:ext cx="4172212" cy="3450613"/>
          </a:xfrm>
        </p:spPr>
        <p:txBody>
          <a:bodyPr>
            <a:normAutofit/>
          </a:bodyPr>
          <a:lstStyle/>
          <a:p>
            <a:pPr>
              <a:lnSpc>
                <a:spcPct val="150000"/>
              </a:lnSpc>
            </a:pPr>
            <a:r>
              <a:rPr lang="en-US" dirty="0">
                <a:latin typeface="Arial" panose="020B0604020202020204" pitchFamily="34" charset="0"/>
                <a:cs typeface="Arial" panose="020B0604020202020204" pitchFamily="34" charset="0"/>
              </a:rPr>
              <a:t>The source of the Dengue dataset is “</a:t>
            </a:r>
            <a:r>
              <a:rPr lang="en-US" dirty="0" err="1">
                <a:latin typeface="Arial" panose="020B0604020202020204" pitchFamily="34" charset="0"/>
                <a:cs typeface="Arial" panose="020B0604020202020204" pitchFamily="34" charset="0"/>
              </a:rPr>
              <a:t>Drivendata</a:t>
            </a:r>
            <a:r>
              <a:rPr lang="en-US" dirty="0">
                <a:latin typeface="Arial" panose="020B0604020202020204" pitchFamily="34" charset="0"/>
                <a:cs typeface="Arial" panose="020B0604020202020204" pitchFamily="34" charset="0"/>
              </a:rPr>
              <a:t>” and specific website address is: </a:t>
            </a:r>
            <a:r>
              <a:rPr lang="en-US" dirty="0">
                <a:solidFill>
                  <a:srgbClr val="0070C0"/>
                </a:solidFill>
                <a:latin typeface="Arial" panose="020B0604020202020204" pitchFamily="34" charset="0"/>
                <a:cs typeface="Arial" panose="020B0604020202020204" pitchFamily="34" charset="0"/>
              </a:rPr>
              <a:t>https://www.drivendata.org/competitions/44/dengai-predicting-disease-spread/page/82/</a:t>
            </a:r>
          </a:p>
          <a:p>
            <a:endParaRPr lang="en-US" dirty="0"/>
          </a:p>
        </p:txBody>
      </p:sp>
      <p:pic>
        <p:nvPicPr>
          <p:cNvPr id="1026" name="Picture 2" descr="印尼登革热疫情已致254人死亡| TRT 中文">
            <a:extLst>
              <a:ext uri="{FF2B5EF4-FFF2-40B4-BE49-F238E27FC236}">
                <a16:creationId xmlns:a16="http://schemas.microsoft.com/office/drawing/2014/main" id="{A8702E07-18B7-45D7-8BE2-A85700D0F03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60493" y="2008046"/>
            <a:ext cx="4494360" cy="2736232"/>
          </a:xfrm>
          <a:prstGeom prst="rect">
            <a:avLst/>
          </a:prstGeom>
          <a:noFill/>
          <a:extLst>
            <a:ext uri="{909E8E84-426E-40DD-AFC4-6F175D3DCCD1}">
              <a14:hiddenFill xmlns:a14="http://schemas.microsoft.com/office/drawing/2010/main">
                <a:solidFill>
                  <a:srgbClr val="FFFFFF"/>
                </a:solidFill>
              </a14:hiddenFill>
            </a:ext>
          </a:extLst>
        </p:spPr>
      </p:pic>
      <p:pic>
        <p:nvPicPr>
          <p:cNvPr id="77" name="Picture 7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9" name="Straight Connector 7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64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5DA5-C66B-431C-B268-93DC86AACE5A}"/>
              </a:ext>
            </a:extLst>
          </p:cNvPr>
          <p:cNvSpPr>
            <a:spLocks noGrp="1"/>
          </p:cNvSpPr>
          <p:nvPr>
            <p:ph type="title"/>
          </p:nvPr>
        </p:nvSpPr>
        <p:spPr>
          <a:xfrm>
            <a:off x="988029" y="1318869"/>
            <a:ext cx="9603275" cy="471831"/>
          </a:xfrm>
        </p:spPr>
        <p:txBody>
          <a:bodyPr>
            <a:normAutofit fontScale="90000"/>
          </a:bodyPr>
          <a:lstStyle/>
          <a:p>
            <a:r>
              <a:rPr lang="en-US" sz="2800" dirty="0">
                <a:latin typeface="Arial" panose="020B0604020202020204" pitchFamily="34" charset="0"/>
                <a:cs typeface="Arial" panose="020B0604020202020204" pitchFamily="34" charset="0"/>
              </a:rPr>
              <a:t>11. Impact of the Project Outcomes</a:t>
            </a:r>
          </a:p>
        </p:txBody>
      </p:sp>
      <p:sp>
        <p:nvSpPr>
          <p:cNvPr id="3" name="Content Placeholder 2">
            <a:extLst>
              <a:ext uri="{FF2B5EF4-FFF2-40B4-BE49-F238E27FC236}">
                <a16:creationId xmlns:a16="http://schemas.microsoft.com/office/drawing/2014/main" id="{506DEB14-2455-4599-9401-EC8B06565463}"/>
              </a:ext>
            </a:extLst>
          </p:cNvPr>
          <p:cNvSpPr>
            <a:spLocks noGrp="1"/>
          </p:cNvSpPr>
          <p:nvPr>
            <p:ph idx="1"/>
          </p:nvPr>
        </p:nvSpPr>
        <p:spPr/>
        <p:txBody>
          <a:bodyPr>
            <a:normAutofit fontScale="92500" lnSpcReduction="10000"/>
          </a:bodyPr>
          <a:lstStyle/>
          <a:p>
            <a:pPr marL="0" indent="0">
              <a:buNone/>
            </a:pPr>
            <a:r>
              <a:rPr lang="en-US" dirty="0"/>
              <a:t>Through the above insights, healthcare sector and other related sectors of any city can be better prepared for the surges of the Dengue epidemic, which results in :-</a:t>
            </a:r>
          </a:p>
          <a:p>
            <a:r>
              <a:rPr lang="en-US" b="1" dirty="0">
                <a:solidFill>
                  <a:srgbClr val="0070C0"/>
                </a:solidFill>
              </a:rPr>
              <a:t>Ensuring lesser mortality rates</a:t>
            </a:r>
          </a:p>
          <a:p>
            <a:r>
              <a:rPr lang="en-US" b="1" dirty="0">
                <a:solidFill>
                  <a:srgbClr val="0070C0"/>
                </a:solidFill>
              </a:rPr>
              <a:t>Preventive actions which helps to keep the numbers down</a:t>
            </a:r>
          </a:p>
          <a:p>
            <a:r>
              <a:rPr lang="en-US" b="1" dirty="0">
                <a:solidFill>
                  <a:srgbClr val="0070C0"/>
                </a:solidFill>
              </a:rPr>
              <a:t>Increasing quality of healthcare service </a:t>
            </a:r>
          </a:p>
          <a:p>
            <a:r>
              <a:rPr lang="en-US" b="1" dirty="0">
                <a:solidFill>
                  <a:srgbClr val="0070C0"/>
                </a:solidFill>
              </a:rPr>
              <a:t>Increasing drug availability and reducing deficiencies of the same </a:t>
            </a:r>
          </a:p>
          <a:p>
            <a:r>
              <a:rPr lang="en-US" b="1" dirty="0">
                <a:solidFill>
                  <a:srgbClr val="0070C0"/>
                </a:solidFill>
              </a:rPr>
              <a:t>Avoiding supply chain disturbances </a:t>
            </a:r>
          </a:p>
          <a:p>
            <a:r>
              <a:rPr lang="en-US" b="1" dirty="0">
                <a:solidFill>
                  <a:srgbClr val="0070C0"/>
                </a:solidFill>
              </a:rPr>
              <a:t>Reducing adverse economic impacts through prior availability of information</a:t>
            </a:r>
          </a:p>
          <a:p>
            <a:endParaRPr lang="en-US" dirty="0"/>
          </a:p>
        </p:txBody>
      </p:sp>
    </p:spTree>
    <p:extLst>
      <p:ext uri="{BB962C8B-B14F-4D97-AF65-F5344CB8AC3E}">
        <p14:creationId xmlns:p14="http://schemas.microsoft.com/office/powerpoint/2010/main" val="328811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EF5CE-5D7E-411F-B302-E929CFD3AEE6}"/>
              </a:ext>
            </a:extLst>
          </p:cNvPr>
          <p:cNvSpPr>
            <a:spLocks noGrp="1"/>
          </p:cNvSpPr>
          <p:nvPr>
            <p:ph idx="1"/>
          </p:nvPr>
        </p:nvSpPr>
        <p:spPr>
          <a:xfrm>
            <a:off x="854679" y="2263382"/>
            <a:ext cx="9603275" cy="3450613"/>
          </a:xfrm>
        </p:spPr>
        <p:txBody>
          <a:bodyPr>
            <a:normAutofit/>
          </a:bodyPr>
          <a:lstStyle/>
          <a:p>
            <a:pPr marL="0" indent="0" algn="ctr">
              <a:buNone/>
            </a:pPr>
            <a:r>
              <a:rPr lang="en-US" sz="8000" dirty="0"/>
              <a:t>THANK YOU!</a:t>
            </a:r>
          </a:p>
        </p:txBody>
      </p:sp>
    </p:spTree>
    <p:extLst>
      <p:ext uri="{BB962C8B-B14F-4D97-AF65-F5344CB8AC3E}">
        <p14:creationId xmlns:p14="http://schemas.microsoft.com/office/powerpoint/2010/main" val="1987583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9092-5726-45F2-BCBA-EA0716C046AC}"/>
              </a:ext>
            </a:extLst>
          </p:cNvPr>
          <p:cNvSpPr>
            <a:spLocks noGrp="1"/>
          </p:cNvSpPr>
          <p:nvPr>
            <p:ph type="title"/>
          </p:nvPr>
        </p:nvSpPr>
        <p:spPr>
          <a:xfrm>
            <a:off x="1345562" y="1241841"/>
            <a:ext cx="9603275" cy="1049235"/>
          </a:xfrm>
        </p:spPr>
        <p:txBody>
          <a:bodyPr/>
          <a:lstStyle/>
          <a:p>
            <a:r>
              <a:rPr lang="en-US" dirty="0"/>
              <a:t>4. Data description</a:t>
            </a:r>
          </a:p>
        </p:txBody>
      </p:sp>
      <p:sp>
        <p:nvSpPr>
          <p:cNvPr id="3" name="Content Placeholder 2">
            <a:extLst>
              <a:ext uri="{FF2B5EF4-FFF2-40B4-BE49-F238E27FC236}">
                <a16:creationId xmlns:a16="http://schemas.microsoft.com/office/drawing/2014/main" id="{6FF36D04-24DB-47E0-A0FD-15ED2C1FF80F}"/>
              </a:ext>
            </a:extLst>
          </p:cNvPr>
          <p:cNvSpPr>
            <a:spLocks noGrp="1"/>
          </p:cNvSpPr>
          <p:nvPr>
            <p:ph idx="1"/>
          </p:nvPr>
        </p:nvSpPr>
        <p:spPr>
          <a:xfrm>
            <a:off x="1073664" y="1880941"/>
            <a:ext cx="10438290" cy="3450613"/>
          </a:xfrm>
        </p:spPr>
        <p:txBody>
          <a:bodyPr/>
          <a:lstStyle/>
          <a:p>
            <a:pPr>
              <a:lnSpc>
                <a:spcPct val="150000"/>
              </a:lnSpc>
            </a:pPr>
            <a:r>
              <a:rPr lang="en-US" dirty="0">
                <a:solidFill>
                  <a:srgbClr val="0070C0"/>
                </a:solidFill>
                <a:latin typeface="Arial" panose="020B0604020202020204" pitchFamily="34" charset="0"/>
                <a:cs typeface="Arial" panose="020B0604020202020204" pitchFamily="34" charset="0"/>
              </a:rPr>
              <a:t>25 features </a:t>
            </a:r>
            <a:r>
              <a:rPr lang="en-US" dirty="0">
                <a:latin typeface="Arial" panose="020B0604020202020204" pitchFamily="34" charset="0"/>
                <a:cs typeface="Arial" panose="020B0604020202020204" pitchFamily="34" charset="0"/>
              </a:rPr>
              <a:t>and </a:t>
            </a:r>
            <a:r>
              <a:rPr lang="en-US" dirty="0">
                <a:solidFill>
                  <a:srgbClr val="0070C0"/>
                </a:solidFill>
                <a:latin typeface="Arial" panose="020B0604020202020204" pitchFamily="34" charset="0"/>
                <a:cs typeface="Arial" panose="020B0604020202020204" pitchFamily="34" charset="0"/>
              </a:rPr>
              <a:t>1456 cases </a:t>
            </a:r>
            <a:r>
              <a:rPr lang="en-US" dirty="0">
                <a:latin typeface="Arial" panose="020B0604020202020204" pitchFamily="34" charset="0"/>
                <a:cs typeface="Arial" panose="020B0604020202020204" pitchFamily="34" charset="0"/>
              </a:rPr>
              <a:t>are</a:t>
            </a:r>
            <a:r>
              <a:rPr lang="en-US" dirty="0">
                <a:solidFill>
                  <a:srgbClr val="0070C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included in the original dataset.</a:t>
            </a:r>
          </a:p>
          <a:p>
            <a:pPr marL="0" indent="0">
              <a:lnSpc>
                <a:spcPct val="150000"/>
              </a:lnSpc>
              <a:buNone/>
            </a:pPr>
            <a:r>
              <a:rPr lang="en-US" dirty="0">
                <a:latin typeface="Arial" panose="020B0604020202020204" pitchFamily="34" charset="0"/>
                <a:cs typeface="Arial" panose="020B0604020202020204" pitchFamily="34" charset="0"/>
              </a:rPr>
              <a:t>Considering the difference in geographies, it was assumed that the two cities behave differently in Dengue case modelling. Thus, original dataset was divided into 2 subsets as :-</a:t>
            </a:r>
          </a:p>
          <a:p>
            <a:pPr>
              <a:lnSpc>
                <a:spcPct val="150000"/>
              </a:lnSpc>
            </a:pPr>
            <a:r>
              <a:rPr lang="en-US" dirty="0">
                <a:solidFill>
                  <a:srgbClr val="0070C0"/>
                </a:solidFill>
                <a:latin typeface="Arial" panose="020B0604020202020204" pitchFamily="34" charset="0"/>
                <a:cs typeface="Arial" panose="020B0604020202020204" pitchFamily="34" charset="0"/>
              </a:rPr>
              <a:t>Iquitos (520 cases)</a:t>
            </a:r>
            <a:endParaRPr lang="en-US" dirty="0">
              <a:latin typeface="Arial" panose="020B0604020202020204" pitchFamily="34" charset="0"/>
              <a:cs typeface="Arial" panose="020B0604020202020204" pitchFamily="34" charset="0"/>
            </a:endParaRPr>
          </a:p>
          <a:p>
            <a:pPr>
              <a:lnSpc>
                <a:spcPct val="150000"/>
              </a:lnSpc>
            </a:pPr>
            <a:r>
              <a:rPr lang="en-US" dirty="0">
                <a:solidFill>
                  <a:srgbClr val="0070C0"/>
                </a:solidFill>
                <a:latin typeface="Arial" panose="020B0604020202020204" pitchFamily="34" charset="0"/>
                <a:cs typeface="Arial" panose="020B0604020202020204" pitchFamily="34" charset="0"/>
              </a:rPr>
              <a:t>San Juan (935 cases)</a:t>
            </a:r>
            <a:endParaRPr lang="en-US" dirty="0"/>
          </a:p>
        </p:txBody>
      </p:sp>
      <p:pic>
        <p:nvPicPr>
          <p:cNvPr id="5" name="Picture 4" descr="A large body of water with a city in the background&#10;&#10;Description automatically generated">
            <a:extLst>
              <a:ext uri="{FF2B5EF4-FFF2-40B4-BE49-F238E27FC236}">
                <a16:creationId xmlns:a16="http://schemas.microsoft.com/office/drawing/2014/main" id="{EEA0F8CA-A0BC-4350-951A-D136F2CE1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9254" y="3975580"/>
            <a:ext cx="2552700" cy="1790700"/>
          </a:xfrm>
          <a:prstGeom prst="rect">
            <a:avLst/>
          </a:prstGeom>
        </p:spPr>
      </p:pic>
      <p:pic>
        <p:nvPicPr>
          <p:cNvPr id="7" name="Picture 6" descr="A body of water surrounded by trees&#10;&#10;Description automatically generated">
            <a:extLst>
              <a:ext uri="{FF2B5EF4-FFF2-40B4-BE49-F238E27FC236}">
                <a16:creationId xmlns:a16="http://schemas.microsoft.com/office/drawing/2014/main" id="{EDE2BD37-CEB6-45C2-9735-CC7707F55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7021" y="3928464"/>
            <a:ext cx="2403821" cy="1790700"/>
          </a:xfrm>
          <a:prstGeom prst="rect">
            <a:avLst/>
          </a:prstGeom>
        </p:spPr>
      </p:pic>
      <p:sp>
        <p:nvSpPr>
          <p:cNvPr id="4" name="TextBox 3">
            <a:extLst>
              <a:ext uri="{FF2B5EF4-FFF2-40B4-BE49-F238E27FC236}">
                <a16:creationId xmlns:a16="http://schemas.microsoft.com/office/drawing/2014/main" id="{32F94593-D6F1-7B4E-836C-86DCAAF50F3E}"/>
              </a:ext>
            </a:extLst>
          </p:cNvPr>
          <p:cNvSpPr txBox="1"/>
          <p:nvPr/>
        </p:nvSpPr>
        <p:spPr>
          <a:xfrm>
            <a:off x="6779957" y="3606248"/>
            <a:ext cx="1220553" cy="369332"/>
          </a:xfrm>
          <a:prstGeom prst="rect">
            <a:avLst/>
          </a:prstGeom>
          <a:noFill/>
        </p:spPr>
        <p:txBody>
          <a:bodyPr wrap="square" rtlCol="0">
            <a:spAutoFit/>
          </a:bodyPr>
          <a:lstStyle/>
          <a:p>
            <a:r>
              <a:rPr lang="en-US" dirty="0"/>
              <a:t>Iquitos</a:t>
            </a:r>
          </a:p>
        </p:txBody>
      </p:sp>
      <p:sp>
        <p:nvSpPr>
          <p:cNvPr id="9" name="TextBox 8">
            <a:extLst>
              <a:ext uri="{FF2B5EF4-FFF2-40B4-BE49-F238E27FC236}">
                <a16:creationId xmlns:a16="http://schemas.microsoft.com/office/drawing/2014/main" id="{D4E03B3F-22B0-6543-9CB1-C48000F585A2}"/>
              </a:ext>
            </a:extLst>
          </p:cNvPr>
          <p:cNvSpPr txBox="1"/>
          <p:nvPr/>
        </p:nvSpPr>
        <p:spPr>
          <a:xfrm>
            <a:off x="9866272" y="3636099"/>
            <a:ext cx="1082565" cy="369332"/>
          </a:xfrm>
          <a:prstGeom prst="rect">
            <a:avLst/>
          </a:prstGeom>
          <a:noFill/>
        </p:spPr>
        <p:txBody>
          <a:bodyPr wrap="square" rtlCol="0">
            <a:spAutoFit/>
          </a:bodyPr>
          <a:lstStyle/>
          <a:p>
            <a:r>
              <a:rPr lang="en-US" dirty="0"/>
              <a:t>San Juan</a:t>
            </a:r>
          </a:p>
        </p:txBody>
      </p:sp>
    </p:spTree>
    <p:extLst>
      <p:ext uri="{BB962C8B-B14F-4D97-AF65-F5344CB8AC3E}">
        <p14:creationId xmlns:p14="http://schemas.microsoft.com/office/powerpoint/2010/main" val="340823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684A-3E8B-4485-88F0-A2723617E220}"/>
              </a:ext>
            </a:extLst>
          </p:cNvPr>
          <p:cNvSpPr>
            <a:spLocks noGrp="1"/>
          </p:cNvSpPr>
          <p:nvPr>
            <p:ph type="title"/>
          </p:nvPr>
        </p:nvSpPr>
        <p:spPr>
          <a:xfrm>
            <a:off x="1294362" y="1288224"/>
            <a:ext cx="9603275" cy="1049235"/>
          </a:xfrm>
        </p:spPr>
        <p:txBody>
          <a:bodyPr/>
          <a:lstStyle/>
          <a:p>
            <a:r>
              <a:rPr lang="en-US" dirty="0"/>
              <a:t>4. Data description</a:t>
            </a:r>
          </a:p>
        </p:txBody>
      </p:sp>
      <p:sp>
        <p:nvSpPr>
          <p:cNvPr id="3" name="Content Placeholder 2">
            <a:extLst>
              <a:ext uri="{FF2B5EF4-FFF2-40B4-BE49-F238E27FC236}">
                <a16:creationId xmlns:a16="http://schemas.microsoft.com/office/drawing/2014/main" id="{3952F195-CF8F-4838-A85D-79E4D638CC44}"/>
              </a:ext>
            </a:extLst>
          </p:cNvPr>
          <p:cNvSpPr>
            <a:spLocks noGrp="1"/>
          </p:cNvSpPr>
          <p:nvPr>
            <p:ph idx="1"/>
          </p:nvPr>
        </p:nvSpPr>
        <p:spPr>
          <a:xfrm>
            <a:off x="742589" y="1982602"/>
            <a:ext cx="6565986" cy="3450613"/>
          </a:xfrm>
        </p:spPr>
        <p:txBody>
          <a:bodyPr>
            <a:normAutofit fontScale="85000" lnSpcReduction="20000"/>
          </a:bodyPr>
          <a:lstStyle/>
          <a:p>
            <a:pPr marL="0" indent="0">
              <a:buNone/>
            </a:pPr>
            <a:r>
              <a:rPr lang="en-US" dirty="0"/>
              <a:t>-There 22 (All numeric) predictors </a:t>
            </a:r>
          </a:p>
          <a:p>
            <a:pPr marL="0" indent="0">
              <a:buNone/>
            </a:pPr>
            <a:r>
              <a:rPr lang="en-US" dirty="0"/>
              <a:t>-All the features are mentioned below with predictors specifically mentioned</a:t>
            </a:r>
          </a:p>
          <a:p>
            <a:r>
              <a:rPr lang="en-US" dirty="0" err="1"/>
              <a:t>Iq</a:t>
            </a:r>
            <a:r>
              <a:rPr lang="en-US" dirty="0"/>
              <a:t>: </a:t>
            </a:r>
            <a:r>
              <a:rPr lang="en-US" dirty="0" err="1"/>
              <a:t>iq</a:t>
            </a:r>
            <a:r>
              <a:rPr lang="en-US" dirty="0"/>
              <a:t> means Iquitos </a:t>
            </a:r>
          </a:p>
          <a:p>
            <a:r>
              <a:rPr lang="en-US" dirty="0" err="1"/>
              <a:t>Sj</a:t>
            </a:r>
            <a:r>
              <a:rPr lang="en-US" dirty="0"/>
              <a:t>: </a:t>
            </a:r>
            <a:r>
              <a:rPr lang="en-US" dirty="0" err="1"/>
              <a:t>sq</a:t>
            </a:r>
            <a:r>
              <a:rPr lang="en-US" dirty="0"/>
              <a:t> represents San Juan</a:t>
            </a:r>
          </a:p>
          <a:p>
            <a:r>
              <a:rPr lang="en-US" dirty="0" err="1"/>
              <a:t>week_start_date</a:t>
            </a:r>
            <a:r>
              <a:rPr lang="en-US" dirty="0"/>
              <a:t> : using </a:t>
            </a:r>
            <a:r>
              <a:rPr lang="en-US" dirty="0" err="1"/>
              <a:t>yyyy</a:t>
            </a:r>
            <a:r>
              <a:rPr lang="en-US" dirty="0"/>
              <a:t>-mm-dd format to show dates</a:t>
            </a:r>
          </a:p>
          <a:p>
            <a:r>
              <a:rPr lang="en-US" dirty="0" err="1"/>
              <a:t>week_of_year</a:t>
            </a:r>
            <a:r>
              <a:rPr lang="en-US" dirty="0"/>
              <a:t> (Predictor)</a:t>
            </a:r>
          </a:p>
          <a:p>
            <a:r>
              <a:rPr lang="en-US" dirty="0" err="1"/>
              <a:t>station_max_temp_c</a:t>
            </a:r>
            <a:r>
              <a:rPr lang="en-US" dirty="0"/>
              <a:t> : maximum temperature (Predictor)</a:t>
            </a:r>
          </a:p>
          <a:p>
            <a:r>
              <a:rPr lang="sv-SE" dirty="0" err="1"/>
              <a:t>station_min_temp_c</a:t>
            </a:r>
            <a:r>
              <a:rPr lang="sv-SE" dirty="0"/>
              <a:t> : minimum </a:t>
            </a:r>
            <a:r>
              <a:rPr lang="sv-SE" dirty="0" err="1"/>
              <a:t>temperature</a:t>
            </a:r>
            <a:r>
              <a:rPr lang="sv-SE" dirty="0"/>
              <a:t> </a:t>
            </a:r>
            <a:r>
              <a:rPr lang="en-US" dirty="0"/>
              <a:t>(Predictor)</a:t>
            </a:r>
          </a:p>
          <a:p>
            <a:endParaRPr lang="en-US" dirty="0"/>
          </a:p>
          <a:p>
            <a:endParaRPr lang="en-US" dirty="0"/>
          </a:p>
          <a:p>
            <a:endParaRPr lang="en-US" dirty="0"/>
          </a:p>
        </p:txBody>
      </p:sp>
      <p:pic>
        <p:nvPicPr>
          <p:cNvPr id="9" name="Picture 8" descr="A picture containing drawing&#10;&#10;Description automatically generated">
            <a:extLst>
              <a:ext uri="{FF2B5EF4-FFF2-40B4-BE49-F238E27FC236}">
                <a16:creationId xmlns:a16="http://schemas.microsoft.com/office/drawing/2014/main" id="{3539CB83-4965-4297-8596-2CF693C856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1241" y="2011697"/>
            <a:ext cx="2113702" cy="3217008"/>
          </a:xfrm>
          <a:prstGeom prst="rect">
            <a:avLst/>
          </a:prstGeom>
        </p:spPr>
      </p:pic>
    </p:spTree>
    <p:extLst>
      <p:ext uri="{BB962C8B-B14F-4D97-AF65-F5344CB8AC3E}">
        <p14:creationId xmlns:p14="http://schemas.microsoft.com/office/powerpoint/2010/main" val="161399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5988F-08B2-450C-82DE-765F3D5CBB1F}"/>
              </a:ext>
            </a:extLst>
          </p:cNvPr>
          <p:cNvSpPr>
            <a:spLocks noGrp="1"/>
          </p:cNvSpPr>
          <p:nvPr>
            <p:ph type="title"/>
          </p:nvPr>
        </p:nvSpPr>
        <p:spPr>
          <a:xfrm>
            <a:off x="1193162" y="1172688"/>
            <a:ext cx="9603275" cy="609730"/>
          </a:xfrm>
        </p:spPr>
        <p:txBody>
          <a:bodyPr>
            <a:normAutofit/>
          </a:bodyPr>
          <a:lstStyle/>
          <a:p>
            <a:r>
              <a:rPr lang="en-US" dirty="0"/>
              <a:t>4. Data description</a:t>
            </a:r>
          </a:p>
        </p:txBody>
      </p:sp>
      <p:sp>
        <p:nvSpPr>
          <p:cNvPr id="3" name="Content Placeholder 2">
            <a:extLst>
              <a:ext uri="{FF2B5EF4-FFF2-40B4-BE49-F238E27FC236}">
                <a16:creationId xmlns:a16="http://schemas.microsoft.com/office/drawing/2014/main" id="{79804C86-7F66-4DEE-83A7-E581D0F95780}"/>
              </a:ext>
            </a:extLst>
          </p:cNvPr>
          <p:cNvSpPr>
            <a:spLocks noGrp="1"/>
          </p:cNvSpPr>
          <p:nvPr>
            <p:ph idx="1"/>
          </p:nvPr>
        </p:nvSpPr>
        <p:spPr>
          <a:xfrm>
            <a:off x="241739" y="1973577"/>
            <a:ext cx="7168055" cy="3711735"/>
          </a:xfrm>
        </p:spPr>
        <p:txBody>
          <a:bodyPr>
            <a:normAutofit/>
          </a:bodyPr>
          <a:lstStyle/>
          <a:p>
            <a:pPr>
              <a:lnSpc>
                <a:spcPct val="110000"/>
              </a:lnSpc>
            </a:pPr>
            <a:r>
              <a:rPr lang="en-US" dirty="0" err="1">
                <a:latin typeface="Arial" panose="020B0604020202020204" pitchFamily="34" charset="0"/>
                <a:cs typeface="Arial" panose="020B0604020202020204" pitchFamily="34" charset="0"/>
              </a:rPr>
              <a:t>station_avg_temp_c</a:t>
            </a:r>
            <a:r>
              <a:rPr lang="en-US" dirty="0">
                <a:latin typeface="Arial" panose="020B0604020202020204" pitchFamily="34" charset="0"/>
                <a:cs typeface="Arial" panose="020B0604020202020204" pitchFamily="34" charset="0"/>
              </a:rPr>
              <a:t> :  average temperature </a:t>
            </a:r>
            <a:r>
              <a:rPr lang="en-US" dirty="0"/>
              <a:t>(Predictor)</a:t>
            </a:r>
            <a:endParaRPr lang="en-US" dirty="0">
              <a:latin typeface="Arial" panose="020B0604020202020204" pitchFamily="34" charset="0"/>
              <a:cs typeface="Arial" panose="020B0604020202020204" pitchFamily="34" charset="0"/>
            </a:endParaRPr>
          </a:p>
          <a:p>
            <a:pPr>
              <a:lnSpc>
                <a:spcPct val="110000"/>
              </a:lnSpc>
            </a:pPr>
            <a:r>
              <a:rPr lang="en-US" dirty="0" err="1">
                <a:latin typeface="Arial" panose="020B0604020202020204" pitchFamily="34" charset="0"/>
                <a:cs typeface="Arial" panose="020B0604020202020204" pitchFamily="34" charset="0"/>
              </a:rPr>
              <a:t>station_precip_mm</a:t>
            </a:r>
            <a:r>
              <a:rPr lang="en-US" dirty="0">
                <a:latin typeface="Arial" panose="020B0604020202020204" pitchFamily="34" charset="0"/>
                <a:cs typeface="Arial" panose="020B0604020202020204" pitchFamily="34" charset="0"/>
              </a:rPr>
              <a:t> : total precipitation </a:t>
            </a:r>
            <a:r>
              <a:rPr lang="en-US" dirty="0"/>
              <a:t>(Predictor)</a:t>
            </a:r>
            <a:endParaRPr lang="en-US" dirty="0">
              <a:latin typeface="Arial" panose="020B0604020202020204" pitchFamily="34" charset="0"/>
              <a:cs typeface="Arial" panose="020B0604020202020204" pitchFamily="34" charset="0"/>
            </a:endParaRPr>
          </a:p>
          <a:p>
            <a:pPr>
              <a:lnSpc>
                <a:spcPct val="110000"/>
              </a:lnSpc>
            </a:pPr>
            <a:r>
              <a:rPr lang="sv-SE" dirty="0">
                <a:latin typeface="Arial" panose="020B0604020202020204" pitchFamily="34" charset="0"/>
                <a:cs typeface="Arial" panose="020B0604020202020204" pitchFamily="34" charset="0"/>
              </a:rPr>
              <a:t>station_diur_temp_rng_c : diurnal </a:t>
            </a:r>
            <a:r>
              <a:rPr lang="sv-SE" dirty="0" err="1">
                <a:latin typeface="Arial" panose="020B0604020202020204" pitchFamily="34" charset="0"/>
                <a:cs typeface="Arial" panose="020B0604020202020204" pitchFamily="34" charset="0"/>
              </a:rPr>
              <a:t>temperature</a:t>
            </a:r>
            <a:r>
              <a:rPr lang="sv-SE" dirty="0">
                <a:latin typeface="Arial" panose="020B0604020202020204" pitchFamily="34" charset="0"/>
                <a:cs typeface="Arial" panose="020B0604020202020204" pitchFamily="34" charset="0"/>
              </a:rPr>
              <a:t> </a:t>
            </a:r>
            <a:r>
              <a:rPr lang="en-US" dirty="0"/>
              <a:t>(Predictor)</a:t>
            </a:r>
            <a:endParaRPr lang="sv-SE" dirty="0">
              <a:latin typeface="Arial" panose="020B0604020202020204" pitchFamily="34" charset="0"/>
              <a:cs typeface="Arial" panose="020B0604020202020204" pitchFamily="34" charset="0"/>
            </a:endParaRPr>
          </a:p>
          <a:p>
            <a:pPr>
              <a:lnSpc>
                <a:spcPct val="110000"/>
              </a:lnSpc>
            </a:pPr>
            <a:r>
              <a:rPr lang="en-US" dirty="0" err="1">
                <a:latin typeface="Arial" panose="020B0604020202020204" pitchFamily="34" charset="0"/>
                <a:cs typeface="Arial" panose="020B0604020202020204" pitchFamily="34" charset="0"/>
              </a:rPr>
              <a:t>precipitation_amt_mm</a:t>
            </a:r>
            <a:r>
              <a:rPr lang="en-US" dirty="0">
                <a:latin typeface="Arial" panose="020B0604020202020204" pitchFamily="34" charset="0"/>
                <a:cs typeface="Arial" panose="020B0604020202020204" pitchFamily="34" charset="0"/>
              </a:rPr>
              <a:t> : total precipitation </a:t>
            </a:r>
            <a:r>
              <a:rPr lang="en-US" dirty="0"/>
              <a:t>(Predictor)</a:t>
            </a:r>
            <a:endParaRPr lang="en-US" dirty="0">
              <a:latin typeface="Arial" panose="020B0604020202020204" pitchFamily="34" charset="0"/>
              <a:cs typeface="Arial" panose="020B0604020202020204" pitchFamily="34" charset="0"/>
            </a:endParaRPr>
          </a:p>
          <a:p>
            <a:pPr>
              <a:lnSpc>
                <a:spcPct val="110000"/>
              </a:lnSpc>
            </a:pPr>
            <a:r>
              <a:rPr lang="en-US" dirty="0" err="1">
                <a:latin typeface="Arial" panose="020B0604020202020204" pitchFamily="34" charset="0"/>
                <a:cs typeface="Arial" panose="020B0604020202020204" pitchFamily="34" charset="0"/>
              </a:rPr>
              <a:t>reanalysis_sat_precip_amt_mm</a:t>
            </a:r>
            <a:r>
              <a:rPr lang="en-US" dirty="0">
                <a:latin typeface="Arial" panose="020B0604020202020204" pitchFamily="34" charset="0"/>
                <a:cs typeface="Arial" panose="020B0604020202020204" pitchFamily="34" charset="0"/>
              </a:rPr>
              <a:t> :total precipitation </a:t>
            </a:r>
            <a:r>
              <a:rPr lang="en-US" dirty="0"/>
              <a:t>(Predictor)</a:t>
            </a:r>
            <a:endParaRPr lang="en-US" dirty="0">
              <a:latin typeface="Arial" panose="020B0604020202020204" pitchFamily="34" charset="0"/>
              <a:cs typeface="Arial" panose="020B0604020202020204" pitchFamily="34" charset="0"/>
            </a:endParaRPr>
          </a:p>
          <a:p>
            <a:pPr>
              <a:lnSpc>
                <a:spcPct val="110000"/>
              </a:lnSpc>
            </a:pPr>
            <a:r>
              <a:rPr lang="en-US" dirty="0" err="1">
                <a:latin typeface="Arial" panose="020B0604020202020204" pitchFamily="34" charset="0"/>
                <a:cs typeface="Arial" panose="020B0604020202020204" pitchFamily="34" charset="0"/>
              </a:rPr>
              <a:t>reanalysis_dew_point_temp_k</a:t>
            </a:r>
            <a:r>
              <a:rPr lang="en-US" dirty="0">
                <a:latin typeface="Arial" panose="020B0604020202020204" pitchFamily="34" charset="0"/>
                <a:cs typeface="Arial" panose="020B0604020202020204" pitchFamily="34" charset="0"/>
              </a:rPr>
              <a:t> :mean dew point temperature </a:t>
            </a:r>
            <a:r>
              <a:rPr lang="en-US" dirty="0"/>
              <a:t>(Predictor)</a:t>
            </a:r>
            <a:endParaRPr lang="en-US" dirty="0">
              <a:latin typeface="Arial" panose="020B0604020202020204" pitchFamily="34" charset="0"/>
              <a:cs typeface="Arial" panose="020B0604020202020204" pitchFamily="34" charset="0"/>
            </a:endParaRPr>
          </a:p>
          <a:p>
            <a:pPr>
              <a:lnSpc>
                <a:spcPct val="110000"/>
              </a:lnSpc>
            </a:pPr>
            <a:endParaRPr lang="en-US" sz="1600" dirty="0"/>
          </a:p>
        </p:txBody>
      </p:sp>
      <p:pic>
        <p:nvPicPr>
          <p:cNvPr id="4100" name="Picture 4" descr="PL SQL Variables | Declaring variables in PL SQL Examples ...">
            <a:extLst>
              <a:ext uri="{FF2B5EF4-FFF2-40B4-BE49-F238E27FC236}">
                <a16:creationId xmlns:a16="http://schemas.microsoft.com/office/drawing/2014/main" id="{F6C4ED56-347C-4511-8F76-6DA09EFE928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91004" y="2321385"/>
            <a:ext cx="4063850" cy="2839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13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33DCA68-146F-4D6F-A856-4B6FDF89DE94}"/>
              </a:ext>
            </a:extLst>
          </p:cNvPr>
          <p:cNvSpPr>
            <a:spLocks noGrp="1"/>
          </p:cNvSpPr>
          <p:nvPr>
            <p:ph type="title"/>
          </p:nvPr>
        </p:nvSpPr>
        <p:spPr>
          <a:xfrm>
            <a:off x="1126901" y="1268345"/>
            <a:ext cx="9603275" cy="547203"/>
          </a:xfrm>
        </p:spPr>
        <p:txBody>
          <a:bodyPr>
            <a:normAutofit/>
          </a:bodyPr>
          <a:lstStyle/>
          <a:p>
            <a:r>
              <a:rPr lang="en-US" dirty="0"/>
              <a:t>4. Data description</a:t>
            </a:r>
          </a:p>
        </p:txBody>
      </p:sp>
      <p:sp>
        <p:nvSpPr>
          <p:cNvPr id="3" name="Content Placeholder 2">
            <a:extLst>
              <a:ext uri="{FF2B5EF4-FFF2-40B4-BE49-F238E27FC236}">
                <a16:creationId xmlns:a16="http://schemas.microsoft.com/office/drawing/2014/main" id="{C2F8A1C1-588C-4D3A-A8C4-8E1130FD099A}"/>
              </a:ext>
            </a:extLst>
          </p:cNvPr>
          <p:cNvSpPr>
            <a:spLocks noGrp="1"/>
          </p:cNvSpPr>
          <p:nvPr>
            <p:ph idx="1"/>
          </p:nvPr>
        </p:nvSpPr>
        <p:spPr>
          <a:xfrm>
            <a:off x="980902" y="2015734"/>
            <a:ext cx="6234545" cy="3450613"/>
          </a:xfrm>
        </p:spPr>
        <p:txBody>
          <a:bodyPr>
            <a:normAutofit fontScale="85000" lnSpcReduction="10000"/>
          </a:bodyPr>
          <a:lstStyle/>
          <a:p>
            <a:pPr>
              <a:lnSpc>
                <a:spcPct val="110000"/>
              </a:lnSpc>
            </a:pPr>
            <a:r>
              <a:rPr lang="en-US" dirty="0" err="1"/>
              <a:t>reanalysis_air_temp_k</a:t>
            </a:r>
            <a:r>
              <a:rPr lang="en-US" dirty="0"/>
              <a:t> : mean air temperature (Predictor)</a:t>
            </a:r>
          </a:p>
          <a:p>
            <a:pPr>
              <a:lnSpc>
                <a:spcPct val="110000"/>
              </a:lnSpc>
            </a:pPr>
            <a:r>
              <a:rPr lang="en-US" dirty="0" err="1"/>
              <a:t>reanalysis_relative_humidity_percent</a:t>
            </a:r>
            <a:r>
              <a:rPr lang="en-US" dirty="0"/>
              <a:t> : mean relative humidity (Predictor)</a:t>
            </a:r>
          </a:p>
          <a:p>
            <a:pPr>
              <a:lnSpc>
                <a:spcPct val="110000"/>
              </a:lnSpc>
            </a:pPr>
            <a:r>
              <a:rPr lang="en-US" dirty="0" err="1"/>
              <a:t>reanalysis_specific_humidity_g_per_kg</a:t>
            </a:r>
            <a:r>
              <a:rPr lang="en-US" dirty="0"/>
              <a:t> : mean specific humidity (Predictor)</a:t>
            </a:r>
          </a:p>
          <a:p>
            <a:pPr>
              <a:lnSpc>
                <a:spcPct val="110000"/>
              </a:lnSpc>
            </a:pPr>
            <a:r>
              <a:rPr lang="en-US" dirty="0"/>
              <a:t>reanalysis_precip_amt_kg_per_m2 : total precipitation (Predictor)</a:t>
            </a:r>
          </a:p>
          <a:p>
            <a:pPr>
              <a:lnSpc>
                <a:spcPct val="110000"/>
              </a:lnSpc>
            </a:pPr>
            <a:r>
              <a:rPr lang="en-US" dirty="0" err="1"/>
              <a:t>reanalysis_max_air_temp_k</a:t>
            </a:r>
            <a:r>
              <a:rPr lang="en-US" dirty="0"/>
              <a:t> : maximum air temperature (Predictor)</a:t>
            </a:r>
          </a:p>
          <a:p>
            <a:pPr>
              <a:lnSpc>
                <a:spcPct val="110000"/>
              </a:lnSpc>
            </a:pPr>
            <a:r>
              <a:rPr lang="en-US" dirty="0" err="1"/>
              <a:t>reanalysis_min_air_temp_k</a:t>
            </a:r>
            <a:r>
              <a:rPr lang="en-US" dirty="0"/>
              <a:t> : minimum air temperature (Predictor)</a:t>
            </a:r>
          </a:p>
          <a:p>
            <a:pPr>
              <a:lnSpc>
                <a:spcPct val="110000"/>
              </a:lnSpc>
            </a:pPr>
            <a:endParaRPr lang="en-US" dirty="0"/>
          </a:p>
        </p:txBody>
      </p:sp>
      <p:pic>
        <p:nvPicPr>
          <p:cNvPr id="5123" name="Picture 3" descr="Tournament Predictor - Georgia Tech - HPCA: Part 1 - YouTube">
            <a:extLst>
              <a:ext uri="{FF2B5EF4-FFF2-40B4-BE49-F238E27FC236}">
                <a16:creationId xmlns:a16="http://schemas.microsoft.com/office/drawing/2014/main" id="{22B83F10-DDE3-4737-9874-45792A5F6F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438843" y="2535382"/>
            <a:ext cx="3616011" cy="2024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0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4005</Words>
  <Application>Microsoft Macintosh PowerPoint</Application>
  <PresentationFormat>Widescreen</PresentationFormat>
  <Paragraphs>395</Paragraphs>
  <Slides>51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Gill Sans MT</vt:lpstr>
      <vt:lpstr>Gallery</vt:lpstr>
      <vt:lpstr>Data Mining project</vt:lpstr>
      <vt:lpstr>1. Problem setting</vt:lpstr>
      <vt:lpstr>2.  Problem definition</vt:lpstr>
      <vt:lpstr>Four problems</vt:lpstr>
      <vt:lpstr>3. Data source</vt:lpstr>
      <vt:lpstr>4. Data description</vt:lpstr>
      <vt:lpstr>4. Data description</vt:lpstr>
      <vt:lpstr>4. Data description</vt:lpstr>
      <vt:lpstr>4. Data description</vt:lpstr>
      <vt:lpstr>4. Data description</vt:lpstr>
      <vt:lpstr>5. Data exploration</vt:lpstr>
      <vt:lpstr>5. Data exploration</vt:lpstr>
      <vt:lpstr>5. Data exploration</vt:lpstr>
      <vt:lpstr>5. Data exploration</vt:lpstr>
      <vt:lpstr>5. Data exploration</vt:lpstr>
      <vt:lpstr>5. Data exploration</vt:lpstr>
      <vt:lpstr>5. Data Exploration Correlation matrix</vt:lpstr>
      <vt:lpstr>6. Data mining tasks/methods</vt:lpstr>
      <vt:lpstr>6. Data mining tasks/methods</vt:lpstr>
      <vt:lpstr>6. Data mining tasks/methods</vt:lpstr>
      <vt:lpstr>6. Data mining tasks/methods</vt:lpstr>
      <vt:lpstr>6. Data mining tasks/methods</vt:lpstr>
      <vt:lpstr>6. Data mining tasks/methods</vt:lpstr>
      <vt:lpstr>6. Data mining tasks/methods</vt:lpstr>
      <vt:lpstr>7. Data Mining Models/Methods 7.1 Classification of Dengue cases </vt:lpstr>
      <vt:lpstr>7. Data Mining Models/Methods 7.1 Classification of Dengue cases </vt:lpstr>
      <vt:lpstr>7. Data Mining Models/Methods 7.1 Classification of Dengue cases </vt:lpstr>
      <vt:lpstr>7. Data Mining Models/Methods 7.1 Classification of Dengue cases </vt:lpstr>
      <vt:lpstr>7. Data Mining Models/Methods 7.1 Classification of Dengue cases </vt:lpstr>
      <vt:lpstr>7. Data Mining Models/Methods 7.1 Classification of Dengue cases </vt:lpstr>
      <vt:lpstr>7. Data Mining Models/Methods 7.1 Classification of Dengue cases </vt:lpstr>
      <vt:lpstr>7. Data Mining Models/Methods 7.2 Prediction of total number of Dengue cases </vt:lpstr>
      <vt:lpstr>7. Data Mining Models/Methods 7.2 Prediction of total number of Dengue cases </vt:lpstr>
      <vt:lpstr>7. Data Mining Models/Methods 7.2 Prediction of total number of Dengue cases </vt:lpstr>
      <vt:lpstr>7. Data Mining Models/Methods 7.2 Prediction of total number of Dengue cases </vt:lpstr>
      <vt:lpstr>7. Data Mining Models/Methods 7.2 Prediction of total number of Dengue cases </vt:lpstr>
      <vt:lpstr>7. Data Mining Models/Methods 7.2 Prediction of total number of Dengue cases </vt:lpstr>
      <vt:lpstr>7. Data Mining Models/Methods 7.2 Prediction of total number of Dengue cases </vt:lpstr>
      <vt:lpstr>7. Data Mining Models/Methods 7.2 Prediction of total number of Dengue cases </vt:lpstr>
      <vt:lpstr>7. Data Mining Models/Methods 7.2 Prediction of total number of Dengue cases </vt:lpstr>
      <vt:lpstr>7. Data Mining Models/Methods 7.2 Prediction of total number of Dengue cases </vt:lpstr>
      <vt:lpstr>8. Performance Evaluation</vt:lpstr>
      <vt:lpstr>9. Project Results</vt:lpstr>
      <vt:lpstr>9. Project Results</vt:lpstr>
      <vt:lpstr>9. Project Results</vt:lpstr>
      <vt:lpstr>9. Project Results</vt:lpstr>
      <vt:lpstr>10. Insights for Decision Making</vt:lpstr>
      <vt:lpstr>10. Insights for Decision Making</vt:lpstr>
      <vt:lpstr>10. Insights for Decision Making</vt:lpstr>
      <vt:lpstr>11. Impact of the Project Outcomes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project</dc:title>
  <dc:creator>2648605348@qq.com</dc:creator>
  <cp:lastModifiedBy>Sachini Weerasekara</cp:lastModifiedBy>
  <cp:revision>187</cp:revision>
  <dcterms:created xsi:type="dcterms:W3CDTF">2020-04-14T19:43:10Z</dcterms:created>
  <dcterms:modified xsi:type="dcterms:W3CDTF">2020-04-16T03:28:26Z</dcterms:modified>
</cp:coreProperties>
</file>