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iv Khobragade" initials="RK" lastIdx="6" clrIdx="0">
    <p:extLst>
      <p:ext uri="{19B8F6BF-5375-455C-9EA6-DF929625EA0E}">
        <p15:presenceInfo xmlns:p15="http://schemas.microsoft.com/office/powerpoint/2012/main" userId="S-1-5-21-486949694-3710107845-4229536630-11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4" autoAdjust="0"/>
    <p:restoredTop sz="94660"/>
  </p:normalViewPr>
  <p:slideViewPr>
    <p:cSldViewPr snapToGrid="0">
      <p:cViewPr varScale="1">
        <p:scale>
          <a:sx n="69" d="100"/>
          <a:sy n="69"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A5C95-43A5-4F05-AF05-89266D113C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454472-00C3-4219-8015-C5359B6BF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642530-F836-4FE1-A713-536BA8BB0CE5}" type="datetimeFigureOut">
              <a:rPr lang="en-US" smtClean="0"/>
              <a:t>8/20/2018</a:t>
            </a:fld>
            <a:endParaRPr lang="en-US"/>
          </a:p>
        </p:txBody>
      </p:sp>
      <p:sp>
        <p:nvSpPr>
          <p:cNvPr id="4" name="Footer Placeholder 3">
            <a:extLst>
              <a:ext uri="{FF2B5EF4-FFF2-40B4-BE49-F238E27FC236}">
                <a16:creationId xmlns:a16="http://schemas.microsoft.com/office/drawing/2014/main" id="{E5C4222F-25D1-41C1-8F3D-5158A08DE9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scsc</a:t>
            </a:r>
          </a:p>
        </p:txBody>
      </p:sp>
      <p:sp>
        <p:nvSpPr>
          <p:cNvPr id="5" name="Slide Number Placeholder 4">
            <a:extLst>
              <a:ext uri="{FF2B5EF4-FFF2-40B4-BE49-F238E27FC236}">
                <a16:creationId xmlns:a16="http://schemas.microsoft.com/office/drawing/2014/main" id="{F4DF5F8A-8C6B-4205-AE78-B75C295DE5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48CEB-066F-4377-8C7B-027461C86277}" type="slidenum">
              <a:rPr lang="en-US" smtClean="0"/>
              <a:t>‹#›</a:t>
            </a:fld>
            <a:endParaRPr lang="en-US"/>
          </a:p>
        </p:txBody>
      </p:sp>
    </p:spTree>
    <p:extLst>
      <p:ext uri="{BB962C8B-B14F-4D97-AF65-F5344CB8AC3E}">
        <p14:creationId xmlns:p14="http://schemas.microsoft.com/office/powerpoint/2010/main" val="346842579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B02A1-3413-45C6-85DC-414B8A5C5CAD}"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scsc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2BFFD-C889-492C-BCDE-F75E7C86A719}" type="slidenum">
              <a:rPr lang="en-US" smtClean="0"/>
              <a:t>‹#›</a:t>
            </a:fld>
            <a:endParaRPr lang="en-US"/>
          </a:p>
        </p:txBody>
      </p:sp>
    </p:spTree>
    <p:extLst>
      <p:ext uri="{BB962C8B-B14F-4D97-AF65-F5344CB8AC3E}">
        <p14:creationId xmlns:p14="http://schemas.microsoft.com/office/powerpoint/2010/main" val="12565607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a:t>
            </a:fld>
            <a:endParaRPr lang="en-US" dirty="0"/>
          </a:p>
        </p:txBody>
      </p:sp>
      <p:sp>
        <p:nvSpPr>
          <p:cNvPr id="5" name="Footer Placeholder 4">
            <a:extLst>
              <a:ext uri="{FF2B5EF4-FFF2-40B4-BE49-F238E27FC236}">
                <a16:creationId xmlns:a16="http://schemas.microsoft.com/office/drawing/2014/main" id="{602BCB47-3110-423D-9C6E-367BFB4A4718}"/>
              </a:ext>
            </a:extLst>
          </p:cNvPr>
          <p:cNvSpPr>
            <a:spLocks noGrp="1"/>
          </p:cNvSpPr>
          <p:nvPr>
            <p:ph type="ftr" sz="quarter" idx="11"/>
          </p:nvPr>
        </p:nvSpPr>
        <p:spPr/>
        <p:txBody>
          <a:bodyPr/>
          <a:lstStyle/>
          <a:p>
            <a:r>
              <a:rPr lang="en-US"/>
              <a:t>scsc</a:t>
            </a:r>
          </a:p>
        </p:txBody>
      </p:sp>
      <p:sp>
        <p:nvSpPr>
          <p:cNvPr id="6" name="Header Placeholder 5">
            <a:extLst>
              <a:ext uri="{FF2B5EF4-FFF2-40B4-BE49-F238E27FC236}">
                <a16:creationId xmlns:a16="http://schemas.microsoft.com/office/drawing/2014/main" id="{A3A0630B-95B6-4668-9DEE-187BACD4A347}"/>
              </a:ext>
            </a:extLst>
          </p:cNvPr>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85384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for Graph</a:t>
            </a:r>
            <a:r>
              <a:rPr lang="en-US" baseline="0" dirty="0"/>
              <a:t> + Details</a:t>
            </a:r>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20</a:t>
            </a:fld>
            <a:endParaRPr lang="en-US" dirty="0"/>
          </a:p>
        </p:txBody>
      </p:sp>
      <p:sp>
        <p:nvSpPr>
          <p:cNvPr id="5" name="Footer Placeholder 4">
            <a:extLst>
              <a:ext uri="{FF2B5EF4-FFF2-40B4-BE49-F238E27FC236}">
                <a16:creationId xmlns:a16="http://schemas.microsoft.com/office/drawing/2014/main" id="{C73E00D1-E6DA-4FCB-A177-E76F6CC37D58}"/>
              </a:ext>
            </a:extLst>
          </p:cNvPr>
          <p:cNvSpPr>
            <a:spLocks noGrp="1"/>
          </p:cNvSpPr>
          <p:nvPr>
            <p:ph type="ftr" sz="quarter" idx="11"/>
          </p:nvPr>
        </p:nvSpPr>
        <p:spPr/>
        <p:txBody>
          <a:bodyPr/>
          <a:lstStyle/>
          <a:p>
            <a:r>
              <a:rPr lang="en-US"/>
              <a:t>scsc</a:t>
            </a:r>
          </a:p>
        </p:txBody>
      </p:sp>
      <p:sp>
        <p:nvSpPr>
          <p:cNvPr id="6" name="Header Placeholder 5">
            <a:extLst>
              <a:ext uri="{FF2B5EF4-FFF2-40B4-BE49-F238E27FC236}">
                <a16:creationId xmlns:a16="http://schemas.microsoft.com/office/drawing/2014/main" id="{95A917ED-FA97-475E-A4AA-713256910A7E}"/>
              </a:ext>
            </a:extLst>
          </p:cNvPr>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1685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F1C6-28E9-4CB4-B774-675CC45DA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2918F-AFBF-4696-ADF9-640201CA2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7EBB9E-8352-4784-B39D-D8BE83234A3B}"/>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5" name="Footer Placeholder 4">
            <a:extLst>
              <a:ext uri="{FF2B5EF4-FFF2-40B4-BE49-F238E27FC236}">
                <a16:creationId xmlns:a16="http://schemas.microsoft.com/office/drawing/2014/main" id="{C22FF29C-9EF8-45CE-A14A-3F7F1C7A0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AF822-5950-4C23-B073-5023B64C611B}"/>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227525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3AE4-09DA-40CC-9CC2-20D89F3E31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ED9A0-D215-4706-B783-D954B4A081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6A1B5-C964-4941-A027-47869E0E330B}"/>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5" name="Footer Placeholder 4">
            <a:extLst>
              <a:ext uri="{FF2B5EF4-FFF2-40B4-BE49-F238E27FC236}">
                <a16:creationId xmlns:a16="http://schemas.microsoft.com/office/drawing/2014/main" id="{9E17E254-924E-4EAE-95C5-A887A12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C534B-B2D8-40C2-BCD2-96E3C2D251CC}"/>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420366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0CBA9-68D0-4614-8790-DD17D73D2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BE6C8-2D81-40EA-8C92-D33CC96769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46B0F-C15E-4EE5-9550-0F307A1AAFA3}"/>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5" name="Footer Placeholder 4">
            <a:extLst>
              <a:ext uri="{FF2B5EF4-FFF2-40B4-BE49-F238E27FC236}">
                <a16:creationId xmlns:a16="http://schemas.microsoft.com/office/drawing/2014/main" id="{7AC102C4-9E4E-4850-BA15-7DB437E0F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CF51A-BDAA-44D5-B896-302CDE119CDC}"/>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123637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D0C7-8B14-4BA9-AF6E-402A57337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7CF32-F3CC-4119-A5BC-512CC148CE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13434-714E-41F0-A3BD-7B032567AE9C}"/>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5" name="Footer Placeholder 4">
            <a:extLst>
              <a:ext uri="{FF2B5EF4-FFF2-40B4-BE49-F238E27FC236}">
                <a16:creationId xmlns:a16="http://schemas.microsoft.com/office/drawing/2014/main" id="{37603953-1D14-48B4-BE87-F7C5EDB1E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66C65-A4CE-435F-BE01-0F1735CFB8B8}"/>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13198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018-0EA2-42C0-A0B5-119548E57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56DB6-22E7-476A-883D-623282B7C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E882AD-1B28-4F49-A8A0-61B924456873}"/>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5" name="Footer Placeholder 4">
            <a:extLst>
              <a:ext uri="{FF2B5EF4-FFF2-40B4-BE49-F238E27FC236}">
                <a16:creationId xmlns:a16="http://schemas.microsoft.com/office/drawing/2014/main" id="{2FDBE56F-F827-4A4B-B3F1-95FF57AC3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3D772-4377-4740-AFCD-543C53F18112}"/>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4514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4B25-8C2A-4C24-8079-0879F1E48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25E156-BF91-488D-9D27-3ABF679FC4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F87EDD-75E2-4A4C-B9EF-8D74D27E23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D9F6B-92D7-4B33-95F9-BA347B7697F2}"/>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6" name="Footer Placeholder 5">
            <a:extLst>
              <a:ext uri="{FF2B5EF4-FFF2-40B4-BE49-F238E27FC236}">
                <a16:creationId xmlns:a16="http://schemas.microsoft.com/office/drawing/2014/main" id="{5FF17BBA-9D61-447A-A34A-5CE5B4B17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BBD91-D9F7-4042-B839-9E596A4B555E}"/>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2226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5020-2273-41A9-875D-53BF23ED6D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52CB45-3FEB-4FB8-BE69-4FFB78A14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38A0BF-3518-443B-926E-9C4CE594CA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88434C-D088-4F3D-AE8E-9B7A1E739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9AF2DE-4978-47D4-B5FE-F92C10615B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F75CA4-536B-40F8-9B35-9E42A4D17681}"/>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8" name="Footer Placeholder 7">
            <a:extLst>
              <a:ext uri="{FF2B5EF4-FFF2-40B4-BE49-F238E27FC236}">
                <a16:creationId xmlns:a16="http://schemas.microsoft.com/office/drawing/2014/main" id="{011B5375-FBBD-456B-9B5F-8734B9553F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DD8312-0966-46EB-AECA-779931AAD828}"/>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296905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FCE0-8C5A-4754-8D04-3E9FF03176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4E7FD7-FB2C-4ABD-B91E-97C191C671D8}"/>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4" name="Footer Placeholder 3">
            <a:extLst>
              <a:ext uri="{FF2B5EF4-FFF2-40B4-BE49-F238E27FC236}">
                <a16:creationId xmlns:a16="http://schemas.microsoft.com/office/drawing/2014/main" id="{658AD934-2A73-43A4-B59B-E7CA7D5D5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F42AB4-54F6-4F15-81D7-0FCEB5C2C9AF}"/>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886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25A93-C295-45D3-8D42-CD32EEB1FCD3}"/>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3" name="Footer Placeholder 2">
            <a:extLst>
              <a:ext uri="{FF2B5EF4-FFF2-40B4-BE49-F238E27FC236}">
                <a16:creationId xmlns:a16="http://schemas.microsoft.com/office/drawing/2014/main" id="{52AFBA8E-5465-4FF0-B3FC-6DD27253E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CDBE0-8D2A-4A77-A034-816D211AF808}"/>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188062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41AD-CBF3-4A44-B03F-978594982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F7E501-519F-4BF0-802A-7D29FB353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F86A4-30E9-43F9-9A72-943BBEFD5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7A97E4-BEDC-4E5F-AAC4-73347234D533}"/>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6" name="Footer Placeholder 5">
            <a:extLst>
              <a:ext uri="{FF2B5EF4-FFF2-40B4-BE49-F238E27FC236}">
                <a16:creationId xmlns:a16="http://schemas.microsoft.com/office/drawing/2014/main" id="{CA1F06E9-F408-4811-BE5A-FDEF10509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07BB-E0F3-4570-BBD0-8C0665BC706D}"/>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26204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8484-B397-4164-B89D-9B9232F3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7D9DE-251A-4594-A17A-87B7B4D13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D7E9EC-0A21-4FA2-B2DB-7AE49661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9041C3-AF24-4A4C-BE33-07504B5AE156}"/>
              </a:ext>
            </a:extLst>
          </p:cNvPr>
          <p:cNvSpPr>
            <a:spLocks noGrp="1"/>
          </p:cNvSpPr>
          <p:nvPr>
            <p:ph type="dt" sz="half" idx="10"/>
          </p:nvPr>
        </p:nvSpPr>
        <p:spPr/>
        <p:txBody>
          <a:bodyPr/>
          <a:lstStyle/>
          <a:p>
            <a:fld id="{2DB6AB53-20EE-4E41-A3E9-44C19DC18FA9}" type="datetimeFigureOut">
              <a:rPr lang="en-US" smtClean="0"/>
              <a:t>8/20/2018</a:t>
            </a:fld>
            <a:endParaRPr lang="en-US"/>
          </a:p>
        </p:txBody>
      </p:sp>
      <p:sp>
        <p:nvSpPr>
          <p:cNvPr id="6" name="Footer Placeholder 5">
            <a:extLst>
              <a:ext uri="{FF2B5EF4-FFF2-40B4-BE49-F238E27FC236}">
                <a16:creationId xmlns:a16="http://schemas.microsoft.com/office/drawing/2014/main" id="{AF309891-264D-454A-AEC0-F7795152C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DF32C-0B05-4C2E-BCB6-90836277FE6D}"/>
              </a:ext>
            </a:extLst>
          </p:cNvPr>
          <p:cNvSpPr>
            <a:spLocks noGrp="1"/>
          </p:cNvSpPr>
          <p:nvPr>
            <p:ph type="sldNum" sz="quarter" idx="12"/>
          </p:nvPr>
        </p:nvSpPr>
        <p:spPr/>
        <p:txBody>
          <a:bodyPr/>
          <a:lstStyle/>
          <a:p>
            <a:fld id="{94ED2A32-5245-48B3-935A-8E702D17AD61}" type="slidenum">
              <a:rPr lang="en-US" smtClean="0"/>
              <a:t>‹#›</a:t>
            </a:fld>
            <a:endParaRPr lang="en-US"/>
          </a:p>
        </p:txBody>
      </p:sp>
    </p:spTree>
    <p:extLst>
      <p:ext uri="{BB962C8B-B14F-4D97-AF65-F5344CB8AC3E}">
        <p14:creationId xmlns:p14="http://schemas.microsoft.com/office/powerpoint/2010/main" val="31410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E3F2C-747A-4DEF-BA32-1A8E8676E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D6E73-0C92-4619-B586-94B6C713C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563FF-BAF2-4020-B9DB-55E38FDA4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6AB53-20EE-4E41-A3E9-44C19DC18FA9}" type="datetimeFigureOut">
              <a:rPr lang="en-US" smtClean="0"/>
              <a:t>8/20/2018</a:t>
            </a:fld>
            <a:endParaRPr lang="en-US"/>
          </a:p>
        </p:txBody>
      </p:sp>
      <p:sp>
        <p:nvSpPr>
          <p:cNvPr id="5" name="Footer Placeholder 4">
            <a:extLst>
              <a:ext uri="{FF2B5EF4-FFF2-40B4-BE49-F238E27FC236}">
                <a16:creationId xmlns:a16="http://schemas.microsoft.com/office/drawing/2014/main" id="{CE133164-38FE-4414-91D3-9682C0E7C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04613-F12F-40C5-85AC-5F62CA117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D2A32-5245-48B3-935A-8E702D17AD61}" type="slidenum">
              <a:rPr lang="en-US" smtClean="0"/>
              <a:t>‹#›</a:t>
            </a:fld>
            <a:endParaRPr lang="en-US"/>
          </a:p>
        </p:txBody>
      </p:sp>
    </p:spTree>
    <p:extLst>
      <p:ext uri="{BB962C8B-B14F-4D97-AF65-F5344CB8AC3E}">
        <p14:creationId xmlns:p14="http://schemas.microsoft.com/office/powerpoint/2010/main" val="137264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contact@click2cloud.net" TargetMode="External"/><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www.click2yun.com/" TargetMode="External"/><Relationship Id="rId4" Type="http://schemas.openxmlformats.org/officeDocument/2006/relationships/hyperlink" Target="http://www.click2cloud.com/" TargetMode="External"/><Relationship Id="rId9" Type="http://schemas.openxmlformats.org/officeDocument/2006/relationships/hyperlink" Target="mailto:contact@click2yu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flipH="1">
            <a:off x="486382" y="0"/>
            <a:ext cx="11705618" cy="5972784"/>
            <a:chOff x="0" y="0"/>
            <a:chExt cx="8536489" cy="4185186"/>
          </a:xfrm>
        </p:grpSpPr>
        <p:pic>
          <p:nvPicPr>
            <p:cNvPr id="32" name="Picture 31" descr="bigstock-Group-Of-Young-People-Stacking-64470934.jpg"/>
            <p:cNvPicPr>
              <a:picLocks noChangeAspect="1"/>
            </p:cNvPicPr>
            <p:nvPr/>
          </p:nvPicPr>
          <p:blipFill>
            <a:blip r:embed="rId3" cstate="print"/>
            <a:stretch>
              <a:fillRect/>
            </a:stretch>
          </p:blipFill>
          <p:spPr>
            <a:xfrm>
              <a:off x="0" y="0"/>
              <a:ext cx="5741438" cy="3992351"/>
            </a:xfrm>
            <a:prstGeom prst="rect">
              <a:avLst/>
            </a:prstGeom>
          </p:spPr>
        </p:pic>
        <p:sp>
          <p:nvSpPr>
            <p:cNvPr id="33" name="Isosceles Triangle 32"/>
            <p:cNvSpPr/>
            <p:nvPr/>
          </p:nvSpPr>
          <p:spPr>
            <a:xfrm>
              <a:off x="2962151" y="1"/>
              <a:ext cx="5574338" cy="41851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8" y="5713824"/>
            <a:ext cx="7261412" cy="1034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132729" y="5697583"/>
            <a:ext cx="8059271" cy="11604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6203576"/>
            <a:ext cx="7261412" cy="654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a:off x="3328554" y="5681343"/>
            <a:ext cx="1711046" cy="102101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25778" y="2973681"/>
            <a:ext cx="6365462" cy="1055810"/>
          </a:xfrm>
          <a:custGeom>
            <a:avLst/>
            <a:gdLst>
              <a:gd name="connsiteX0" fmla="*/ 0 w 6244619"/>
              <a:gd name="connsiteY0" fmla="*/ 0 h 830997"/>
              <a:gd name="connsiteX1" fmla="*/ 6244619 w 6244619"/>
              <a:gd name="connsiteY1" fmla="*/ 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62019 w 6244619"/>
              <a:gd name="connsiteY1" fmla="*/ 635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12700 h 843697"/>
              <a:gd name="connsiteX1" fmla="*/ 5698519 w 6244619"/>
              <a:gd name="connsiteY1" fmla="*/ 0 h 843697"/>
              <a:gd name="connsiteX2" fmla="*/ 6244619 w 6244619"/>
              <a:gd name="connsiteY2" fmla="*/ 843697 h 843697"/>
              <a:gd name="connsiteX3" fmla="*/ 0 w 6244619"/>
              <a:gd name="connsiteY3" fmla="*/ 843697 h 843697"/>
              <a:gd name="connsiteX4" fmla="*/ 0 w 6244619"/>
              <a:gd name="connsiteY4" fmla="*/ 12700 h 8436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84610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68735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626933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96477"/>
              <a:gd name="connsiteY0" fmla="*/ 0 h 834746"/>
              <a:gd name="connsiteX1" fmla="*/ 5626933 w 6296477"/>
              <a:gd name="connsiteY1" fmla="*/ 2581 h 834746"/>
              <a:gd name="connsiteX2" fmla="*/ 6296477 w 6296477"/>
              <a:gd name="connsiteY2" fmla="*/ 834746 h 834746"/>
              <a:gd name="connsiteX3" fmla="*/ 0 w 6296477"/>
              <a:gd name="connsiteY3" fmla="*/ 830997 h 834746"/>
              <a:gd name="connsiteX4" fmla="*/ 0 w 6296477"/>
              <a:gd name="connsiteY4" fmla="*/ 0 h 834746"/>
              <a:gd name="connsiteX0" fmla="*/ 0 w 6301191"/>
              <a:gd name="connsiteY0" fmla="*/ 0 h 830998"/>
              <a:gd name="connsiteX1" fmla="*/ 5626933 w 6301191"/>
              <a:gd name="connsiteY1" fmla="*/ 2581 h 830998"/>
              <a:gd name="connsiteX2" fmla="*/ 6301191 w 6301191"/>
              <a:gd name="connsiteY2" fmla="*/ 830998 h 830998"/>
              <a:gd name="connsiteX3" fmla="*/ 0 w 6301191"/>
              <a:gd name="connsiteY3" fmla="*/ 830997 h 830998"/>
              <a:gd name="connsiteX4" fmla="*/ 0 w 6301191"/>
              <a:gd name="connsiteY4" fmla="*/ 0 h 83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191" h="830998">
                <a:moveTo>
                  <a:pt x="0" y="0"/>
                </a:moveTo>
                <a:lnTo>
                  <a:pt x="5626933" y="2581"/>
                </a:lnTo>
                <a:lnTo>
                  <a:pt x="6301191" y="830998"/>
                </a:lnTo>
                <a:lnTo>
                  <a:pt x="0" y="830997"/>
                </a:lnTo>
                <a:lnTo>
                  <a:pt x="0" y="0"/>
                </a:lnTo>
                <a:close/>
              </a:path>
            </a:pathLst>
          </a:custGeom>
          <a:solidFill>
            <a:schemeClr val="tx2">
              <a:lumMod val="20000"/>
              <a:lumOff val="80000"/>
            </a:schemeClr>
          </a:solidFill>
        </p:spPr>
        <p:txBody>
          <a:bodyPr wrap="square" rtlCol="0" anchor="ctr" anchorCtr="0">
            <a:noAutofit/>
          </a:bodyPr>
          <a:lstStyle/>
          <a:p>
            <a:r>
              <a:rPr lang="en-US" sz="2400" dirty="0">
                <a:latin typeface="Segoe UI Light" panose="020B0502040204020203" pitchFamily="34" charset="0"/>
                <a:cs typeface="Segoe UI Light" panose="020B0502040204020203" pitchFamily="34" charset="0"/>
              </a:rPr>
              <a:t>                                 </a:t>
            </a:r>
          </a:p>
        </p:txBody>
      </p:sp>
      <p:sp>
        <p:nvSpPr>
          <p:cNvPr id="20" name="Rectangle 19"/>
          <p:cNvSpPr/>
          <p:nvPr/>
        </p:nvSpPr>
        <p:spPr>
          <a:xfrm>
            <a:off x="1097971" y="6303378"/>
            <a:ext cx="2561778" cy="490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50" dirty="0">
                <a:solidFill>
                  <a:schemeClr val="bg1"/>
                </a:solidFill>
                <a:latin typeface="Segoe UI Light" panose="020B0502040204020203" pitchFamily="34" charset="0"/>
                <a:cs typeface="Segoe UI Light" panose="020B0502040204020203" pitchFamily="34" charset="0"/>
              </a:rPr>
              <a:t>13641, Main St.</a:t>
            </a:r>
          </a:p>
          <a:p>
            <a:r>
              <a:rPr lang="it-IT" sz="1050" dirty="0">
                <a:solidFill>
                  <a:schemeClr val="bg1"/>
                </a:solidFill>
                <a:latin typeface="Segoe UI Light" panose="020B0502040204020203" pitchFamily="34" charset="0"/>
                <a:cs typeface="Segoe UI Light" panose="020B0502040204020203" pitchFamily="34" charset="0"/>
              </a:rPr>
              <a:t>Bellevue, WA 98005, USA.</a:t>
            </a:r>
          </a:p>
          <a:p>
            <a:r>
              <a:rPr lang="en-IN" sz="1050" dirty="0">
                <a:solidFill>
                  <a:schemeClr val="bg1"/>
                </a:solidFill>
                <a:latin typeface="Segoe UI Light" panose="020B0502040204020203" pitchFamily="34" charset="0"/>
                <a:cs typeface="Segoe UI Light" panose="020B0502040204020203" pitchFamily="34" charset="0"/>
              </a:rPr>
              <a:t>pm@click2cloud.net  | + 1 425 749 7495  </a:t>
            </a:r>
          </a:p>
        </p:txBody>
      </p:sp>
      <p:pic>
        <p:nvPicPr>
          <p:cNvPr id="67" name="Picture 4" descr="http://vignette4.wikia.nocookie.net/uncyclopedia/images/a/a5/US_flag.png/revision/latest?cb=200512090011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57" y="6303378"/>
            <a:ext cx="932591" cy="490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3640699" y="6306390"/>
            <a:ext cx="3620705" cy="484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2"/>
            <a:r>
              <a:rPr lang="en-US" sz="1050" dirty="0">
                <a:latin typeface="Segoe UI Light" panose="020B0502040204020203" pitchFamily="34" charset="0"/>
                <a:cs typeface="Segoe UI Light" panose="020B0502040204020203" pitchFamily="34" charset="0"/>
              </a:rPr>
              <a:t>V-8, Laxmi Nagar, </a:t>
            </a:r>
          </a:p>
          <a:p>
            <a:pPr lvl="2"/>
            <a:r>
              <a:rPr lang="en-US" sz="1050" dirty="0">
                <a:latin typeface="Segoe UI Light" panose="020B0502040204020203" pitchFamily="34" charset="0"/>
                <a:cs typeface="Segoe UI Light" panose="020B0502040204020203" pitchFamily="34" charset="0"/>
              </a:rPr>
              <a:t>Nagpur – 440022</a:t>
            </a:r>
          </a:p>
          <a:p>
            <a:pPr lvl="2"/>
            <a:r>
              <a:rPr lang="en-US" sz="1050" dirty="0">
                <a:solidFill>
                  <a:schemeClr val="bg1"/>
                </a:solidFill>
                <a:latin typeface="Segoe UI Light" panose="020B0502040204020203" pitchFamily="34" charset="0"/>
                <a:cs typeface="Segoe UI Light" panose="020B0502040204020203" pitchFamily="34" charset="0"/>
              </a:rPr>
              <a:t>contact@click2cloud.net | </a:t>
            </a:r>
            <a:r>
              <a:rPr lang="en-US" sz="1050" dirty="0"/>
              <a:t>+91-712-3207999</a:t>
            </a:r>
            <a:endParaRPr lang="en-US" sz="1050" dirty="0">
              <a:latin typeface="Segoe UI Light" panose="020B0502040204020203" pitchFamily="34" charset="0"/>
              <a:cs typeface="Segoe UI Light" panose="020B0502040204020203" pitchFamily="34" charset="0"/>
            </a:endParaRPr>
          </a:p>
        </p:txBody>
      </p:sp>
      <p:pic>
        <p:nvPicPr>
          <p:cNvPr id="70" name="Picture 8" descr="http://www.clker.com/cliparts/J/6/u/w/s/M/flag-of-india-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63" y="6303379"/>
            <a:ext cx="736164" cy="49077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24536" y="2369110"/>
            <a:ext cx="5455159" cy="338554"/>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Cloud </a:t>
            </a:r>
            <a:r>
              <a:rPr lang="en-US" sz="1600">
                <a:latin typeface="Segoe UI Light" panose="020B0502040204020203" pitchFamily="34" charset="0"/>
                <a:cs typeface="Segoe UI Light" panose="020B0502040204020203" pitchFamily="34" charset="0"/>
              </a:rPr>
              <a:t>Data Company</a:t>
            </a:r>
            <a:endParaRPr lang="en-US" sz="1600" dirty="0">
              <a:latin typeface="Segoe UI Light" panose="020B0502040204020203" pitchFamily="34" charset="0"/>
              <a:cs typeface="Segoe UI Light" panose="020B0502040204020203" pitchFamily="34" charset="0"/>
            </a:endParaRPr>
          </a:p>
        </p:txBody>
      </p:sp>
      <p:pic>
        <p:nvPicPr>
          <p:cNvPr id="47" name="Picture 2" descr="C:\Users\nilesh.nagose\Desktop\Click2Cloud\Logo\Final Logo\click2cloud-logo-lightBG-250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102" y="1444799"/>
            <a:ext cx="984934" cy="78794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679EE0-AA30-4E0F-AA16-E7E55BAC978A}"/>
              </a:ext>
            </a:extLst>
          </p:cNvPr>
          <p:cNvSpPr txBox="1"/>
          <p:nvPr/>
        </p:nvSpPr>
        <p:spPr>
          <a:xfrm>
            <a:off x="8175804" y="6291148"/>
            <a:ext cx="276636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F2, Beijing Silver Tower, No.2 East 3rd Ring North </a:t>
            </a:r>
            <a:r>
              <a:rPr lang="en-US" dirty="0">
                <a:solidFill>
                  <a:schemeClr val="lt1"/>
                </a:solidFill>
              </a:rPr>
              <a:t>Road. Chao yang District., Beijing</a:t>
            </a:r>
          </a:p>
          <a:p>
            <a:r>
              <a:rPr lang="en-US" dirty="0"/>
              <a:t>contact@click2cloud.net | </a:t>
            </a:r>
            <a:r>
              <a:rPr lang="en-US" dirty="0">
                <a:solidFill>
                  <a:schemeClr val="lt1"/>
                </a:solidFill>
              </a:rPr>
              <a:t>+010-64126268</a:t>
            </a:r>
          </a:p>
          <a:p>
            <a:endParaRPr lang="en-US" dirty="0"/>
          </a:p>
        </p:txBody>
      </p:sp>
      <p:pic>
        <p:nvPicPr>
          <p:cNvPr id="27" name="Picture 2" descr="Image result for china flag image">
            <a:extLst>
              <a:ext uri="{FF2B5EF4-FFF2-40B4-BE49-F238E27FC236}">
                <a16:creationId xmlns:a16="http://schemas.microsoft.com/office/drawing/2014/main" id="{A6C7E7D2-C1FF-405A-B4D0-EC992E1887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0389" y="6307079"/>
            <a:ext cx="726090" cy="4840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3B9B2E-9F6D-43D6-B18B-A6E110CB6FA8}"/>
              </a:ext>
            </a:extLst>
          </p:cNvPr>
          <p:cNvSpPr txBox="1"/>
          <p:nvPr/>
        </p:nvSpPr>
        <p:spPr>
          <a:xfrm>
            <a:off x="668316" y="3212606"/>
            <a:ext cx="5320476" cy="523220"/>
          </a:xfrm>
          <a:prstGeom prst="rect">
            <a:avLst/>
          </a:prstGeom>
          <a:noFill/>
        </p:spPr>
        <p:txBody>
          <a:bodyPr wrap="square" rtlCol="0">
            <a:spAutoFit/>
          </a:bodyPr>
          <a:lstStyle/>
          <a:p>
            <a:r>
              <a:rPr lang="en-US" sz="2800" b="1" dirty="0">
                <a:solidFill>
                  <a:schemeClr val="accent1">
                    <a:lumMod val="75000"/>
                  </a:schemeClr>
                </a:solidFill>
                <a:latin typeface="+mj-lt"/>
              </a:rPr>
              <a:t>C2C Cloud Brain</a:t>
            </a:r>
          </a:p>
        </p:txBody>
      </p:sp>
    </p:spTree>
    <p:extLst>
      <p:ext uri="{BB962C8B-B14F-4D97-AF65-F5344CB8AC3E}">
        <p14:creationId xmlns:p14="http://schemas.microsoft.com/office/powerpoint/2010/main" val="33396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7BD560-9C92-4141-AE7B-CF97E23AA90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(Monitoring – &gt; Setting)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896E95F-7A33-48A8-BD3A-FC7F16EDA9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A486C15-7461-4174-807F-5012ACDB89C7}"/>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generated with very high confidence">
            <a:extLst>
              <a:ext uri="{FF2B5EF4-FFF2-40B4-BE49-F238E27FC236}">
                <a16:creationId xmlns:a16="http://schemas.microsoft.com/office/drawing/2014/main" id="{7636404D-97F2-4DF1-9C7C-B99B440F7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127050"/>
            <a:ext cx="10668001" cy="5199321"/>
          </a:xfrm>
          <a:prstGeom prst="rect">
            <a:avLst/>
          </a:prstGeom>
        </p:spPr>
      </p:pic>
    </p:spTree>
    <p:extLst>
      <p:ext uri="{BB962C8B-B14F-4D97-AF65-F5344CB8AC3E}">
        <p14:creationId xmlns:p14="http://schemas.microsoft.com/office/powerpoint/2010/main" val="59691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3FABD24-B3E8-4ECA-A766-96B1D74FE4A4}"/>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(Compare)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0DE3951A-E99A-41CF-9143-B6CE887392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A7D53C0-A707-4E5B-B931-D6FD33898E20}"/>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high confidence">
            <a:extLst>
              <a:ext uri="{FF2B5EF4-FFF2-40B4-BE49-F238E27FC236}">
                <a16:creationId xmlns:a16="http://schemas.microsoft.com/office/drawing/2014/main" id="{8E40764B-230E-4E63-98B3-9FD845D18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12" y="1127051"/>
            <a:ext cx="10706452" cy="5199321"/>
          </a:xfrm>
          <a:prstGeom prst="rect">
            <a:avLst/>
          </a:prstGeom>
        </p:spPr>
      </p:pic>
      <p:sp>
        <p:nvSpPr>
          <p:cNvPr id="11" name="Rectangle 10">
            <a:extLst>
              <a:ext uri="{FF2B5EF4-FFF2-40B4-BE49-F238E27FC236}">
                <a16:creationId xmlns:a16="http://schemas.microsoft.com/office/drawing/2014/main" id="{A3A16EE2-172C-4BD6-A584-FF0E8FDA2E89}"/>
              </a:ext>
            </a:extLst>
          </p:cNvPr>
          <p:cNvSpPr/>
          <p:nvPr/>
        </p:nvSpPr>
        <p:spPr>
          <a:xfrm>
            <a:off x="754912" y="1127051"/>
            <a:ext cx="10706452"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90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2019DA-7AAC-4967-A51B-E64F12EFA7F7}"/>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(Optimize)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7DCD2B39-6CC6-46D3-AD77-2B8DBDFA28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0712250-A323-4EBE-8BB0-8645F4069D9C}"/>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high confidence">
            <a:extLst>
              <a:ext uri="{FF2B5EF4-FFF2-40B4-BE49-F238E27FC236}">
                <a16:creationId xmlns:a16="http://schemas.microsoft.com/office/drawing/2014/main" id="{B13D02AB-DE21-482D-A8FC-D4255B762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12" y="1127051"/>
            <a:ext cx="10675088" cy="5199321"/>
          </a:xfrm>
          <a:prstGeom prst="rect">
            <a:avLst/>
          </a:prstGeom>
        </p:spPr>
      </p:pic>
    </p:spTree>
    <p:extLst>
      <p:ext uri="{BB962C8B-B14F-4D97-AF65-F5344CB8AC3E}">
        <p14:creationId xmlns:p14="http://schemas.microsoft.com/office/powerpoint/2010/main" val="292622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88E226-74D2-401F-9FF4-DFF90ECEE000}"/>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 Monitoring – &gt; Reports – &gt; Cost Comparison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E8533E5D-5062-48B8-8A47-5D075473D9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95BCE25-D0C1-4A11-932D-C751CDBE563E}"/>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9408D884-0009-46AC-9C7B-7BEADF443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7051"/>
            <a:ext cx="10668000" cy="5199320"/>
          </a:xfrm>
          <a:prstGeom prst="rect">
            <a:avLst/>
          </a:prstGeom>
        </p:spPr>
      </p:pic>
    </p:spTree>
    <p:extLst>
      <p:ext uri="{BB962C8B-B14F-4D97-AF65-F5344CB8AC3E}">
        <p14:creationId xmlns:p14="http://schemas.microsoft.com/office/powerpoint/2010/main" val="16925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DCD35E-A7DE-49C8-AE2C-505BA6731D7A}"/>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Cost Comparison</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87366B44-80E4-4B9B-93BD-5150600314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94B6173-6FB6-45C6-81FE-C5D89F6426B0}"/>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generated with very high confidence">
            <a:extLst>
              <a:ext uri="{FF2B5EF4-FFF2-40B4-BE49-F238E27FC236}">
                <a16:creationId xmlns:a16="http://schemas.microsoft.com/office/drawing/2014/main" id="{C71DBD2B-AD34-4AC4-ABBF-21BB76AF8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7051"/>
            <a:ext cx="10668000" cy="5199321"/>
          </a:xfrm>
          <a:prstGeom prst="rect">
            <a:avLst/>
          </a:prstGeom>
        </p:spPr>
      </p:pic>
    </p:spTree>
    <p:extLst>
      <p:ext uri="{BB962C8B-B14F-4D97-AF65-F5344CB8AC3E}">
        <p14:creationId xmlns:p14="http://schemas.microsoft.com/office/powerpoint/2010/main" val="390276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D420E9-C678-4FD5-8033-1B2A8176B32A}"/>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Cost Comparison</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5256EA6D-300C-494D-A586-644111D4F8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AF149B0-5B7D-49B0-9EC5-148BE5ADBB2F}"/>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very high confidence">
            <a:extLst>
              <a:ext uri="{FF2B5EF4-FFF2-40B4-BE49-F238E27FC236}">
                <a16:creationId xmlns:a16="http://schemas.microsoft.com/office/drawing/2014/main" id="{9DA5551F-90D7-4F0C-853C-0D5CBE8D4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7051"/>
            <a:ext cx="10668000" cy="5199322"/>
          </a:xfrm>
          <a:prstGeom prst="rect">
            <a:avLst/>
          </a:prstGeom>
        </p:spPr>
      </p:pic>
    </p:spTree>
    <p:extLst>
      <p:ext uri="{BB962C8B-B14F-4D97-AF65-F5344CB8AC3E}">
        <p14:creationId xmlns:p14="http://schemas.microsoft.com/office/powerpoint/2010/main" val="139993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Cost Comparison</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very high confidence">
            <a:extLst>
              <a:ext uri="{FF2B5EF4-FFF2-40B4-BE49-F238E27FC236}">
                <a16:creationId xmlns:a16="http://schemas.microsoft.com/office/drawing/2014/main" id="{0614A5D8-AC69-4321-A42F-2823A95A4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57" y="1127051"/>
            <a:ext cx="10661434" cy="5199321"/>
          </a:xfrm>
          <a:prstGeom prst="rect">
            <a:avLst/>
          </a:prstGeom>
        </p:spPr>
      </p:pic>
    </p:spTree>
    <p:extLst>
      <p:ext uri="{BB962C8B-B14F-4D97-AF65-F5344CB8AC3E}">
        <p14:creationId xmlns:p14="http://schemas.microsoft.com/office/powerpoint/2010/main" val="60012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Trend Analysis</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generated with very high confidence">
            <a:extLst>
              <a:ext uri="{FF2B5EF4-FFF2-40B4-BE49-F238E27FC236}">
                <a16:creationId xmlns:a16="http://schemas.microsoft.com/office/drawing/2014/main" id="{152E5F7E-8E93-46DF-A291-80DD16CF7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7050"/>
            <a:ext cx="10668000" cy="5199321"/>
          </a:xfrm>
          <a:prstGeom prst="rect">
            <a:avLst/>
          </a:prstGeom>
        </p:spPr>
      </p:pic>
    </p:spTree>
    <p:extLst>
      <p:ext uri="{BB962C8B-B14F-4D97-AF65-F5344CB8AC3E}">
        <p14:creationId xmlns:p14="http://schemas.microsoft.com/office/powerpoint/2010/main" val="330745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Monitoring – &gt; Reports – &gt; Trend Analysis</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generated with very high confidence">
            <a:extLst>
              <a:ext uri="{FF2B5EF4-FFF2-40B4-BE49-F238E27FC236}">
                <a16:creationId xmlns:a16="http://schemas.microsoft.com/office/drawing/2014/main" id="{3F334C2A-7456-4CCF-8D96-25CA73AF4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7051"/>
            <a:ext cx="10668000" cy="5199320"/>
          </a:xfrm>
          <a:prstGeom prst="rect">
            <a:avLst/>
          </a:prstGeom>
        </p:spPr>
      </p:pic>
    </p:spTree>
    <p:extLst>
      <p:ext uri="{BB962C8B-B14F-4D97-AF65-F5344CB8AC3E}">
        <p14:creationId xmlns:p14="http://schemas.microsoft.com/office/powerpoint/2010/main" val="59367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F32AF7-B841-4879-B5BD-9013F1CEFC91}"/>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Compare – &gt; Report</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D20C6160-E479-49C0-921E-0D0ADB07B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0D0C2D-E14B-4132-ADF3-2C1AA52013B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353EA96F-1A98-49DC-AA3D-0D9BED8E2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12" y="1127051"/>
            <a:ext cx="10668000" cy="5199320"/>
          </a:xfrm>
          <a:prstGeom prst="rect">
            <a:avLst/>
          </a:prstGeom>
        </p:spPr>
      </p:pic>
    </p:spTree>
    <p:extLst>
      <p:ext uri="{BB962C8B-B14F-4D97-AF65-F5344CB8AC3E}">
        <p14:creationId xmlns:p14="http://schemas.microsoft.com/office/powerpoint/2010/main" val="53216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Login </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884F6D-FD49-4CD6-B6FD-43017A551DB9}"/>
              </a:ext>
            </a:extLst>
          </p:cNvPr>
          <p:cNvSpPr/>
          <p:nvPr/>
        </p:nvSpPr>
        <p:spPr>
          <a:xfrm>
            <a:off x="997527" y="1027513"/>
            <a:ext cx="10569039" cy="5207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generated with very high confidence">
            <a:extLst>
              <a:ext uri="{FF2B5EF4-FFF2-40B4-BE49-F238E27FC236}">
                <a16:creationId xmlns:a16="http://schemas.microsoft.com/office/drawing/2014/main" id="{ADFA4FD7-D5D8-4252-85C3-7CA6B97C8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60" y="1027513"/>
            <a:ext cx="10559255" cy="5207032"/>
          </a:xfrm>
          <a:prstGeom prst="rect">
            <a:avLst/>
          </a:prstGeom>
        </p:spPr>
      </p:pic>
    </p:spTree>
    <p:extLst>
      <p:ext uri="{BB962C8B-B14F-4D97-AF65-F5344CB8AC3E}">
        <p14:creationId xmlns:p14="http://schemas.microsoft.com/office/powerpoint/2010/main" val="78951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61813" y="1467049"/>
            <a:ext cx="11132736" cy="843766"/>
          </a:xfrm>
          <a:prstGeom prst="rect">
            <a:avLst/>
          </a:prstGeom>
          <a:noFill/>
        </p:spPr>
        <p:txBody>
          <a:bodyPr wrap="square" tIns="91427" bIns="91427" rtlCol="0">
            <a:spAutoFit/>
          </a:bodyPr>
          <a:lstStyle/>
          <a:p>
            <a:r>
              <a:rPr lang="en-US" sz="1400" dirty="0">
                <a:latin typeface="Segoe UI Light" panose="020B0502040204020203" pitchFamily="34" charset="0"/>
                <a:cs typeface="Segoe UI Light" panose="020B0502040204020203" pitchFamily="34" charset="0"/>
              </a:rPr>
              <a:t>At Click2Cloud Inc., we care about your growth. We combine the most suitable technologies with intellect and expertise to help customers meet their swiftly changing needs of global business models and dynamic requirements for sophisticated technology solutions to meet their business requirements.</a:t>
            </a:r>
            <a:endParaRPr lang="en-US" sz="1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370600" y="3165245"/>
            <a:ext cx="3708445" cy="181387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it-IT" sz="1400" dirty="0">
                <a:latin typeface="Segoe UI Light" panose="020B0502040204020203" pitchFamily="34" charset="0"/>
                <a:cs typeface="Segoe UI Light" panose="020B0502040204020203" pitchFamily="34" charset="0"/>
              </a:rPr>
              <a:t>2549 152nd NE Ave, Redmond 98052, WA USA</a:t>
            </a:r>
            <a:endParaRPr lang="en-US" sz="1400" dirty="0">
              <a:latin typeface="Segoe UI Light" panose="020B0502040204020203" pitchFamily="34" charset="0"/>
              <a:cs typeface="Segoe UI Light" panose="020B0502040204020203" pitchFamily="34" charset="0"/>
            </a:endParaRP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+1-425-748-9666</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www.click2cloud.com</a:t>
            </a:r>
            <a:r>
              <a:rPr lang="en-US" sz="1400" dirty="0">
                <a:latin typeface="Segoe UI Light" panose="020B0502040204020203" pitchFamily="34" charset="0"/>
                <a:cs typeface="Segoe UI Light" panose="020B0502040204020203" pitchFamily="34" charset="0"/>
              </a:rPr>
              <a:t>  </a:t>
            </a:r>
          </a:p>
          <a:p>
            <a:pPr lvl="2" algn="r"/>
            <a:endParaRPr lang="en-US" sz="1400" dirty="0">
              <a:latin typeface="Segoe UI Light" panose="020B0502040204020203" pitchFamily="34" charset="0"/>
              <a:cs typeface="Segoe UI Light" panose="020B0502040204020203" pitchFamily="34" charset="0"/>
            </a:endParaRPr>
          </a:p>
        </p:txBody>
      </p:sp>
      <p:sp>
        <p:nvSpPr>
          <p:cNvPr id="29" name="TextBox 28"/>
          <p:cNvSpPr txBox="1"/>
          <p:nvPr/>
        </p:nvSpPr>
        <p:spPr>
          <a:xfrm>
            <a:off x="361813" y="2704456"/>
            <a:ext cx="3717231" cy="514439"/>
          </a:xfrm>
          <a:prstGeom prst="rect">
            <a:avLst/>
          </a:prstGeom>
          <a:solidFill>
            <a:srgbClr val="0078D7"/>
          </a:solidFill>
        </p:spPr>
        <p:txBody>
          <a:bodyPr wrap="none" lIns="0" rIns="274281" rtlCol="0" anchor="ctr" anchorCtr="0">
            <a:noAutofit/>
          </a:bodyPr>
          <a:lstStyle/>
          <a:p>
            <a:pPr algn="r"/>
            <a:r>
              <a:rPr lang="en-US" sz="1600" dirty="0">
                <a:solidFill>
                  <a:schemeClr val="bg1"/>
                </a:solidFill>
                <a:latin typeface="Segoe UI Light" panose="020B0502040204020203" pitchFamily="34" charset="0"/>
                <a:cs typeface="Segoe UI Light" panose="020B0502040204020203" pitchFamily="34" charset="0"/>
              </a:rPr>
              <a:t>Click2Cloud Headquarters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4274923" y="2704456"/>
            <a:ext cx="3635107" cy="514439"/>
          </a:xfrm>
          <a:prstGeom prst="rect">
            <a:avLst/>
          </a:prstGeom>
          <a:solidFill>
            <a:srgbClr val="00B050"/>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India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3929640" y="3123443"/>
            <a:ext cx="3980390" cy="1384995"/>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en-US" sz="1400" b="1" dirty="0">
                <a:latin typeface="Segoe UI Light" panose="020B0502040204020203" pitchFamily="34" charset="0"/>
                <a:cs typeface="Segoe UI Light" panose="020B0502040204020203" pitchFamily="34" charset="0"/>
              </a:rPr>
              <a:t>IT Park Nagpur– 440022</a:t>
            </a:r>
          </a:p>
          <a:p>
            <a:pPr lvl="2" algn="r"/>
            <a:r>
              <a:rPr lang="en-US" sz="1400" b="1" dirty="0">
                <a:latin typeface="Segoe UI Light" panose="020B0502040204020203" pitchFamily="34" charset="0"/>
                <a:cs typeface="Segoe UI Light" panose="020B0502040204020203" pitchFamily="34" charset="0"/>
              </a:rPr>
              <a:t>contact@click2cloud.net |</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+91-712-3207999 </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www.click2cloud.com</a:t>
            </a:r>
            <a:r>
              <a:rPr lang="en-US" sz="1400" dirty="0">
                <a:latin typeface="Segoe UI Light" panose="020B0502040204020203" pitchFamily="34" charset="0"/>
                <a:cs typeface="Segoe UI Light" panose="020B0502040204020203" pitchFamily="34" charset="0"/>
              </a:rPr>
              <a:t>  </a:t>
            </a:r>
          </a:p>
        </p:txBody>
      </p:sp>
      <p:pic>
        <p:nvPicPr>
          <p:cNvPr id="3076" name="Picture 4" descr="http://vignette4.wikia.nocookie.net/uncyclopedia/images/a/a5/US_flag.png/revision/latest?cb=200512090011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71" y="2832718"/>
            <a:ext cx="562509" cy="2960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clker.com/cliparts/J/6/u/w/s/M/flag-of-india-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7646"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35456" y="105588"/>
            <a:ext cx="11418945" cy="805114"/>
          </a:xfrm>
          <a:prstGeom prst="rect">
            <a:avLst/>
          </a:prstGeom>
          <a:noFill/>
        </p:spPr>
        <p:txBody>
          <a:bodyPr wrap="square" lIns="182854" rtlCol="0" anchor="ctr" anchorCtr="0">
            <a:noAutofit/>
          </a:bodyPr>
          <a:lstStyle/>
          <a:p>
            <a:r>
              <a:rPr lang="en-IN" sz="3600" dirty="0">
                <a:solidFill>
                  <a:srgbClr val="002060"/>
                </a:solidFill>
                <a:latin typeface="Segoe UI Light" panose="020B0502040204020203" pitchFamily="34" charset="0"/>
                <a:cs typeface="Segoe UI Light" panose="020B0502040204020203" pitchFamily="34" charset="0"/>
              </a:rPr>
              <a:t>Thank you - Looking forward to your queries</a:t>
            </a:r>
          </a:p>
        </p:txBody>
      </p:sp>
      <p:grpSp>
        <p:nvGrpSpPr>
          <p:cNvPr id="23" name="Group 22"/>
          <p:cNvGrpSpPr/>
          <p:nvPr/>
        </p:nvGrpSpPr>
        <p:grpSpPr>
          <a:xfrm>
            <a:off x="857" y="6308750"/>
            <a:ext cx="12190279" cy="548765"/>
            <a:chOff x="873" y="6434756"/>
            <a:chExt cx="12434719" cy="559769"/>
          </a:xfrm>
        </p:grpSpPr>
        <p:sp>
          <p:nvSpPr>
            <p:cNvPr id="24" name="Rectangle 23"/>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41" name="Picture 40"/>
            <p:cNvPicPr>
              <a:picLocks noChangeAspect="1"/>
            </p:cNvPicPr>
            <p:nvPr/>
          </p:nvPicPr>
          <p:blipFill>
            <a:blip r:embed="rId7"/>
            <a:stretch>
              <a:fillRect/>
            </a:stretch>
          </p:blipFill>
          <p:spPr>
            <a:xfrm>
              <a:off x="11119995" y="6545873"/>
              <a:ext cx="742476" cy="401612"/>
            </a:xfrm>
            <a:prstGeom prst="rect">
              <a:avLst/>
            </a:prstGeom>
          </p:spPr>
        </p:pic>
        <p:cxnSp>
          <p:nvCxnSpPr>
            <p:cNvPr id="44" name="Straight Connector 43"/>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5" name="Picture 2" descr="C:\Users\nilesh.nagose\Desktop\Click2Cloud\Logo\Final Logo\click2cloud-logo-lightBG-250x2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2" name="TextBox 21">
            <a:extLst>
              <a:ext uri="{FF2B5EF4-FFF2-40B4-BE49-F238E27FC236}">
                <a16:creationId xmlns:a16="http://schemas.microsoft.com/office/drawing/2014/main" id="{F33CFC6C-4EF9-4738-89B5-760009EB95CE}"/>
              </a:ext>
            </a:extLst>
          </p:cNvPr>
          <p:cNvSpPr txBox="1"/>
          <p:nvPr/>
        </p:nvSpPr>
        <p:spPr>
          <a:xfrm>
            <a:off x="8080124" y="2704456"/>
            <a:ext cx="3635107" cy="514439"/>
          </a:xfrm>
          <a:prstGeom prst="rect">
            <a:avLst/>
          </a:prstGeom>
          <a:solidFill>
            <a:schemeClr val="tx1">
              <a:lumMod val="75000"/>
              <a:lumOff val="25000"/>
            </a:schemeClr>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China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22F403A2-950E-45CE-B762-7516984F315D}"/>
              </a:ext>
            </a:extLst>
          </p:cNvPr>
          <p:cNvSpPr txBox="1"/>
          <p:nvPr/>
        </p:nvSpPr>
        <p:spPr>
          <a:xfrm>
            <a:off x="8080124" y="3384622"/>
            <a:ext cx="3635107" cy="1598459"/>
          </a:xfrm>
          <a:prstGeom prst="rect">
            <a:avLst/>
          </a:prstGeom>
          <a:noFill/>
        </p:spPr>
        <p:txBody>
          <a:bodyPr wrap="square" lIns="0" rIns="274281" rtlCol="0">
            <a:spAutoFit/>
          </a:bodyPr>
          <a:lstStyle/>
          <a:p>
            <a:pPr lvl="2" algn="r"/>
            <a:r>
              <a:rPr lang="en-US" sz="1400" dirty="0">
                <a:latin typeface="Segoe UI Light" panose="020B0502040204020203" pitchFamily="34" charset="0"/>
                <a:cs typeface="Segoe UI Light" panose="020B0502040204020203" pitchFamily="34" charset="0"/>
              </a:rPr>
              <a:t>F2, Beijing Silver Tower, No.2 East 3rd Ring North Road. Chao yang District., Beijing</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Ph: 130 23185971 / 131 62780929 </a:t>
            </a:r>
          </a:p>
          <a:p>
            <a:pPr lvl="2" algn="r"/>
            <a:r>
              <a:rPr lang="en-US" sz="1400" dirty="0">
                <a:solidFill>
                  <a:srgbClr val="C00000"/>
                </a:solidFill>
                <a:latin typeface="Segoe UI Light" panose="020B0502040204020203" pitchFamily="34" charset="0"/>
                <a:cs typeface="Segoe UI Light" panose="020B0502040204020203" pitchFamily="34" charset="0"/>
              </a:rPr>
              <a:t>Email: </a:t>
            </a:r>
            <a:r>
              <a:rPr lang="en-US" sz="1400" dirty="0">
                <a:latin typeface="Segoe UI Light" panose="020B0502040204020203" pitchFamily="34" charset="0"/>
                <a:cs typeface="Segoe UI Light" panose="020B0502040204020203" pitchFamily="34" charset="0"/>
                <a:hlinkClick r:id="rId9"/>
              </a:rPr>
              <a:t>contact@click2yun.com</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C00000"/>
                </a:solidFill>
                <a:latin typeface="Segoe UI Light" panose="020B0502040204020203" pitchFamily="34" charset="0"/>
                <a:cs typeface="Segoe UI Light" panose="020B0502040204020203" pitchFamily="34" charset="0"/>
              </a:rPr>
              <a:t>Website: </a:t>
            </a:r>
            <a:r>
              <a:rPr lang="en-US" sz="1400" dirty="0">
                <a:solidFill>
                  <a:srgbClr val="00188F"/>
                </a:solidFill>
                <a:latin typeface="Segoe UI Light" panose="020B0502040204020203" pitchFamily="34" charset="0"/>
                <a:cs typeface="Segoe UI Light" panose="020B0502040204020203" pitchFamily="34" charset="0"/>
                <a:hlinkClick r:id="rId10"/>
              </a:rPr>
              <a:t>www.click2yun.com</a:t>
            </a:r>
            <a:r>
              <a:rPr lang="en-US" sz="1400" dirty="0">
                <a:solidFill>
                  <a:srgbClr val="00188F"/>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  </a:t>
            </a:r>
          </a:p>
        </p:txBody>
      </p:sp>
      <p:pic>
        <p:nvPicPr>
          <p:cNvPr id="26" name="Picture 2" descr="Image result for china flag image">
            <a:extLst>
              <a:ext uri="{FF2B5EF4-FFF2-40B4-BE49-F238E27FC236}">
                <a16:creationId xmlns:a16="http://schemas.microsoft.com/office/drawing/2014/main" id="{EDBF55EB-EA4C-4F2F-BF2B-83215BB79D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62360"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Registration</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884F6D-FD49-4CD6-B6FD-43017A551DB9}"/>
              </a:ext>
            </a:extLst>
          </p:cNvPr>
          <p:cNvSpPr/>
          <p:nvPr/>
        </p:nvSpPr>
        <p:spPr>
          <a:xfrm>
            <a:off x="997527" y="1027513"/>
            <a:ext cx="10569039" cy="5207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E0E129-59A7-401E-8C92-B00C79EE4DEE}"/>
              </a:ext>
            </a:extLst>
          </p:cNvPr>
          <p:cNvSpPr/>
          <p:nvPr/>
        </p:nvSpPr>
        <p:spPr>
          <a:xfrm>
            <a:off x="995451" y="1027513"/>
            <a:ext cx="10569039" cy="5207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generated with very high confidence">
            <a:extLst>
              <a:ext uri="{FF2B5EF4-FFF2-40B4-BE49-F238E27FC236}">
                <a16:creationId xmlns:a16="http://schemas.microsoft.com/office/drawing/2014/main" id="{E2AEDC31-C3E7-4215-AA14-7356D7AF2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06" y="1027513"/>
            <a:ext cx="10550984" cy="5190751"/>
          </a:xfrm>
          <a:prstGeom prst="rect">
            <a:avLst/>
          </a:prstGeom>
        </p:spPr>
      </p:pic>
    </p:spTree>
    <p:extLst>
      <p:ext uri="{BB962C8B-B14F-4D97-AF65-F5344CB8AC3E}">
        <p14:creationId xmlns:p14="http://schemas.microsoft.com/office/powerpoint/2010/main" val="373824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(Cloud Intel) </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744699E-86E3-479C-BC0B-12A0CBAD6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76" y="1123207"/>
            <a:ext cx="10667048" cy="5207032"/>
          </a:xfrm>
          <a:prstGeom prst="rect">
            <a:avLst/>
          </a:prstGeom>
        </p:spPr>
      </p:pic>
      <p:sp>
        <p:nvSpPr>
          <p:cNvPr id="9" name="Rectangle 8">
            <a:extLst>
              <a:ext uri="{FF2B5EF4-FFF2-40B4-BE49-F238E27FC236}">
                <a16:creationId xmlns:a16="http://schemas.microsoft.com/office/drawing/2014/main" id="{B5742EA6-D0D3-4FA2-99B6-77B18A01DFE9}"/>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33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(Monitoring – &gt; Cost Controller)  </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7143AB-3A3B-4431-9166-1136FCE3F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44924"/>
            <a:ext cx="10668000" cy="5180648"/>
          </a:xfrm>
          <a:prstGeom prst="rect">
            <a:avLst/>
          </a:prstGeom>
        </p:spPr>
      </p:pic>
      <p:sp>
        <p:nvSpPr>
          <p:cNvPr id="11" name="Rectangle 10">
            <a:extLst>
              <a:ext uri="{FF2B5EF4-FFF2-40B4-BE49-F238E27FC236}">
                <a16:creationId xmlns:a16="http://schemas.microsoft.com/office/drawing/2014/main" id="{B4DC7DA8-027F-4E35-8F95-00250D40CE87}"/>
              </a:ext>
            </a:extLst>
          </p:cNvPr>
          <p:cNvSpPr/>
          <p:nvPr/>
        </p:nvSpPr>
        <p:spPr>
          <a:xfrm>
            <a:off x="762000" y="1144924"/>
            <a:ext cx="10668000" cy="51806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0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0B55ABE-24F8-47FD-8581-404EF27B5475}"/>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(Monitoring – &gt; Optimizer)  </a:t>
            </a:r>
            <a:endParaRPr lang="en-US" sz="3200" b="1" dirty="0">
              <a:solidFill>
                <a:schemeClr val="accent1">
                  <a:lumMod val="75000"/>
                </a:schemeClr>
              </a:solidFill>
            </a:endParaRPr>
          </a:p>
        </p:txBody>
      </p:sp>
      <p:pic>
        <p:nvPicPr>
          <p:cNvPr id="81" name="Picture 2" descr="C:\Users\nilesh.nagose\Desktop\Click2Cloud\Logo\Final Logo\click2cloud-logo-lightBG-250x200.png">
            <a:extLst>
              <a:ext uri="{FF2B5EF4-FFF2-40B4-BE49-F238E27FC236}">
                <a16:creationId xmlns:a16="http://schemas.microsoft.com/office/drawing/2014/main" id="{B7EF1B73-9C2F-4E3A-8331-58B1A88744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AED00FD-1447-4C80-8C33-3B432349C412}"/>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generated with very high confidence">
            <a:extLst>
              <a:ext uri="{FF2B5EF4-FFF2-40B4-BE49-F238E27FC236}">
                <a16:creationId xmlns:a16="http://schemas.microsoft.com/office/drawing/2014/main" id="{193BD89D-B09C-4BF6-A798-F3A4510CE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7051"/>
            <a:ext cx="10675088" cy="5254657"/>
          </a:xfrm>
          <a:prstGeom prst="rect">
            <a:avLst/>
          </a:prstGeom>
        </p:spPr>
      </p:pic>
      <p:sp>
        <p:nvSpPr>
          <p:cNvPr id="8" name="Rectangle 7">
            <a:extLst>
              <a:ext uri="{FF2B5EF4-FFF2-40B4-BE49-F238E27FC236}">
                <a16:creationId xmlns:a16="http://schemas.microsoft.com/office/drawing/2014/main" id="{60DD936B-C548-4809-9ECC-159AC69B6CEA}"/>
              </a:ext>
            </a:extLst>
          </p:cNvPr>
          <p:cNvSpPr/>
          <p:nvPr/>
        </p:nvSpPr>
        <p:spPr>
          <a:xfrm>
            <a:off x="754912" y="1127051"/>
            <a:ext cx="10675088" cy="5254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6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3511629-EAF1-442D-A0DE-2B09579215C8}"/>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(Monitoring – &gt; Portability)  </a:t>
            </a:r>
            <a:endParaRPr lang="en-US" sz="3200" b="1" dirty="0">
              <a:solidFill>
                <a:schemeClr val="accent1">
                  <a:lumMod val="75000"/>
                </a:schemeClr>
              </a:solidFill>
            </a:endParaRPr>
          </a:p>
        </p:txBody>
      </p:sp>
      <p:pic>
        <p:nvPicPr>
          <p:cNvPr id="10" name="Picture 2" descr="C:\Users\nilesh.nagose\Desktop\Click2Cloud\Logo\Final Logo\click2cloud-logo-lightBG-250x200.png">
            <a:extLst>
              <a:ext uri="{FF2B5EF4-FFF2-40B4-BE49-F238E27FC236}">
                <a16:creationId xmlns:a16="http://schemas.microsoft.com/office/drawing/2014/main" id="{10C98CED-248C-49A4-957B-4F9826B26B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0EE24C-7E74-4CCF-BBBA-B496AA31A834}"/>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screenshot of a computer&#10;&#10;Description generated with very high confidence">
            <a:extLst>
              <a:ext uri="{FF2B5EF4-FFF2-40B4-BE49-F238E27FC236}">
                <a16:creationId xmlns:a16="http://schemas.microsoft.com/office/drawing/2014/main" id="{320A162D-0E57-4CB1-ADED-8E80E1582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6250"/>
            <a:ext cx="10668000" cy="5199321"/>
          </a:xfrm>
          <a:prstGeom prst="rect">
            <a:avLst/>
          </a:prstGeom>
        </p:spPr>
      </p:pic>
    </p:spTree>
    <p:extLst>
      <p:ext uri="{BB962C8B-B14F-4D97-AF65-F5344CB8AC3E}">
        <p14:creationId xmlns:p14="http://schemas.microsoft.com/office/powerpoint/2010/main" val="89439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FD3608-AE8D-465C-A14A-9EA77D85E83F}"/>
              </a:ext>
            </a:extLst>
          </p:cNvPr>
          <p:cNvSpPr txBox="1">
            <a:spLocks/>
          </p:cNvSpPr>
          <p:nvPr/>
        </p:nvSpPr>
        <p:spPr>
          <a:xfrm>
            <a:off x="196947" y="1"/>
            <a:ext cx="11746523" cy="9003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lumMod val="75000"/>
                  </a:schemeClr>
                </a:solidFill>
                <a:cs typeface="Segoe UI Light" panose="020B0502040204020203" pitchFamily="34" charset="0"/>
              </a:rPr>
              <a:t>Side Menu (Monitoring – &gt; Reports – &gt; Cost Comparison)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89D3E6DF-A4F4-4916-8220-AEE9DAAD0F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06F843B-5C37-44BC-B2B4-40984C027D4D}"/>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very high confidence">
            <a:extLst>
              <a:ext uri="{FF2B5EF4-FFF2-40B4-BE49-F238E27FC236}">
                <a16:creationId xmlns:a16="http://schemas.microsoft.com/office/drawing/2014/main" id="{E262CC40-4379-4551-A092-897553BD6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545" y="1127050"/>
            <a:ext cx="10668000" cy="5199321"/>
          </a:xfrm>
          <a:prstGeom prst="rect">
            <a:avLst/>
          </a:prstGeom>
        </p:spPr>
      </p:pic>
    </p:spTree>
    <p:extLst>
      <p:ext uri="{BB962C8B-B14F-4D97-AF65-F5344CB8AC3E}">
        <p14:creationId xmlns:p14="http://schemas.microsoft.com/office/powerpoint/2010/main" val="25295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D59745-54FA-4BE3-A3D6-375366AFB4E0}"/>
              </a:ext>
            </a:extLst>
          </p:cNvPr>
          <p:cNvSpPr>
            <a:spLocks noGrp="1"/>
          </p:cNvSpPr>
          <p:nvPr>
            <p:ph type="title"/>
          </p:nvPr>
        </p:nvSpPr>
        <p:spPr>
          <a:xfrm>
            <a:off x="196947" y="1"/>
            <a:ext cx="11746523" cy="900332"/>
          </a:xfrm>
        </p:spPr>
        <p:txBody>
          <a:bodyPr>
            <a:normAutofit/>
          </a:bodyPr>
          <a:lstStyle/>
          <a:p>
            <a:r>
              <a:rPr lang="en-US" sz="3200" b="1" dirty="0">
                <a:solidFill>
                  <a:schemeClr val="accent1">
                    <a:lumMod val="75000"/>
                  </a:schemeClr>
                </a:solidFill>
                <a:cs typeface="Segoe UI Light" panose="020B0502040204020203" pitchFamily="34" charset="0"/>
              </a:rPr>
              <a:t>Side Menu (Monitoring – &gt; Reports -&gt; Trend Analysis)  </a:t>
            </a:r>
            <a:endParaRPr lang="en-US" sz="3200" b="1" dirty="0">
              <a:solidFill>
                <a:schemeClr val="accent1">
                  <a:lumMod val="75000"/>
                </a:schemeClr>
              </a:solidFill>
            </a:endParaRPr>
          </a:p>
        </p:txBody>
      </p:sp>
      <p:pic>
        <p:nvPicPr>
          <p:cNvPr id="9" name="Picture 2" descr="C:\Users\nilesh.nagose\Desktop\Click2Cloud\Logo\Final Logo\click2cloud-logo-lightBG-250x200.png">
            <a:extLst>
              <a:ext uri="{FF2B5EF4-FFF2-40B4-BE49-F238E27FC236}">
                <a16:creationId xmlns:a16="http://schemas.microsoft.com/office/drawing/2014/main" id="{C857EBC4-3D85-41E6-814F-60861857F9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021" y="127181"/>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61A968D-1BE6-4017-8214-69CACCA83E4E}"/>
              </a:ext>
            </a:extLst>
          </p:cNvPr>
          <p:cNvSpPr/>
          <p:nvPr/>
        </p:nvSpPr>
        <p:spPr>
          <a:xfrm>
            <a:off x="754912" y="1127051"/>
            <a:ext cx="10675088" cy="5199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very high confidence">
            <a:extLst>
              <a:ext uri="{FF2B5EF4-FFF2-40B4-BE49-F238E27FC236}">
                <a16:creationId xmlns:a16="http://schemas.microsoft.com/office/drawing/2014/main" id="{DE8DE220-F74F-4725-A474-18C61C869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34291"/>
            <a:ext cx="10668000" cy="5192081"/>
          </a:xfrm>
          <a:prstGeom prst="rect">
            <a:avLst/>
          </a:prstGeom>
        </p:spPr>
      </p:pic>
    </p:spTree>
    <p:extLst>
      <p:ext uri="{BB962C8B-B14F-4D97-AF65-F5344CB8AC3E}">
        <p14:creationId xmlns:p14="http://schemas.microsoft.com/office/powerpoint/2010/main" val="138564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387</Words>
  <Application>Microsoft Office PowerPoint</Application>
  <PresentationFormat>Widescreen</PresentationFormat>
  <Paragraphs>59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 Light</vt:lpstr>
      <vt:lpstr>Office Theme</vt:lpstr>
      <vt:lpstr>PowerPoint Presentation</vt:lpstr>
      <vt:lpstr>Login </vt:lpstr>
      <vt:lpstr>Registration</vt:lpstr>
      <vt:lpstr>Side Menu (Cloud Intel) </vt:lpstr>
      <vt:lpstr>Side Menu (Monitoring – &gt; Cost Controller)  </vt:lpstr>
      <vt:lpstr>Side Menu (Monitoring – &gt; Optimizer)  </vt:lpstr>
      <vt:lpstr>Side Menu (Monitoring – &gt; Portability)  </vt:lpstr>
      <vt:lpstr>PowerPoint Presentation</vt:lpstr>
      <vt:lpstr>Side Menu (Monitoring – &gt; Reports -&gt; Trend Analysis)  </vt:lpstr>
      <vt:lpstr>Side Menu (Monitoring – &gt; Setting)  </vt:lpstr>
      <vt:lpstr>Side Menu (Compare)  </vt:lpstr>
      <vt:lpstr>Side Menu (Optimize)  </vt:lpstr>
      <vt:lpstr> Monitoring – &gt; Reports – &gt; Cost Comparison  </vt:lpstr>
      <vt:lpstr>Monitoring – &gt; Reports – &gt; Cost Comparison</vt:lpstr>
      <vt:lpstr>Monitoring – &gt; Reports – &gt; Cost Comparison</vt:lpstr>
      <vt:lpstr>Monitoring – &gt; Reports – &gt; Cost Comparison</vt:lpstr>
      <vt:lpstr>Monitoring – &gt; Reports – &gt; Trend Analysis</vt:lpstr>
      <vt:lpstr>Monitoring – &gt; Reports – &gt; Trend Analysis</vt:lpstr>
      <vt:lpstr>Compare – &gt;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Grishma Kulkarni</dc:creator>
  <cp:lastModifiedBy>Sachin Jagtap</cp:lastModifiedBy>
  <cp:revision>125</cp:revision>
  <dcterms:created xsi:type="dcterms:W3CDTF">2018-01-05T05:07:56Z</dcterms:created>
  <dcterms:modified xsi:type="dcterms:W3CDTF">2018-08-20T08:40:42Z</dcterms:modified>
</cp:coreProperties>
</file>