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9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AE0AA-D4FF-4861-A568-7F1E767A1247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65E89-E516-4F5A-9E29-BCB97A27B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62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Active Testers: Number of Testers who has performed Testing with the selected 'Date Filter' criteria.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65E89-E516-4F5A-9E29-BCB97A27BB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06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A590-2E82-41A1-859A-D42DC2636461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0486-FBE5-4299-8E1D-3E80A018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8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A590-2E82-41A1-859A-D42DC2636461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0486-FBE5-4299-8E1D-3E80A018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8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A590-2E82-41A1-859A-D42DC2636461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0486-FBE5-4299-8E1D-3E80A018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96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A590-2E82-41A1-859A-D42DC2636461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0486-FBE5-4299-8E1D-3E80A018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0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A590-2E82-41A1-859A-D42DC2636461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0486-FBE5-4299-8E1D-3E80A018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A590-2E82-41A1-859A-D42DC2636461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0486-FBE5-4299-8E1D-3E80A018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2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A590-2E82-41A1-859A-D42DC2636461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0486-FBE5-4299-8E1D-3E80A018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0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A590-2E82-41A1-859A-D42DC2636461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0486-FBE5-4299-8E1D-3E80A018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7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A590-2E82-41A1-859A-D42DC2636461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0486-FBE5-4299-8E1D-3E80A018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5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A590-2E82-41A1-859A-D42DC2636461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0486-FBE5-4299-8E1D-3E80A018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3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A590-2E82-41A1-859A-D42DC2636461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0486-FBE5-4299-8E1D-3E80A018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A590-2E82-41A1-859A-D42DC2636461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0486-FBE5-4299-8E1D-3E80A018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6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1A590-2E82-41A1-859A-D42DC2636461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A0486-FBE5-4299-8E1D-3E80A018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2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rgbClr val="00B2E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98500"/>
            <a:ext cx="12192000" cy="338554"/>
          </a:xfrm>
          <a:prstGeom prst="rect">
            <a:avLst/>
          </a:prstGeom>
          <a:noFill/>
        </p:spPr>
        <p:txBody>
          <a:bodyPr vert="horz" rIns="381000" rtlCol="0">
            <a:spAutoFit/>
          </a:bodyPr>
          <a:lstStyle/>
          <a:p>
            <a:pPr algn="r"/>
            <a:r>
              <a:rPr lang="en-US" sz="1600" smtClean="0"/>
              <a:t>Consolidated Status Report</a:t>
            </a:r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0" y="1079500"/>
            <a:ext cx="12192000" cy="769441"/>
          </a:xfrm>
          <a:prstGeom prst="rect">
            <a:avLst/>
          </a:prstGeom>
          <a:noFill/>
        </p:spPr>
        <p:txBody>
          <a:bodyPr vert="horz" rIns="381000" rtlCol="0">
            <a:spAutoFit/>
          </a:bodyPr>
          <a:lstStyle/>
          <a:p>
            <a:pPr algn="r"/>
            <a:r>
              <a:rPr lang="en-US" sz="4400" smtClean="0">
                <a:solidFill>
                  <a:srgbClr val="FFFFFF"/>
                </a:solidFill>
              </a:rPr>
              <a:t>Project Status Report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2286000"/>
            <a:ext cx="6096000" cy="4572000"/>
          </a:xfrm>
          <a:prstGeom prst="rect">
            <a:avLst/>
          </a:prstGeom>
          <a:solidFill>
            <a:srgbClr val="D9D9D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391400" y="7048500"/>
            <a:ext cx="2438400" cy="307777"/>
          </a:xfrm>
          <a:prstGeom prst="rect">
            <a:avLst/>
          </a:prstGeom>
          <a:solidFill>
            <a:srgbClr val="ABABAB"/>
          </a:solidFill>
        </p:spPr>
        <p:txBody>
          <a:bodyPr vert="horz" tIns="38100" rIns="317500" rtlCol="0">
            <a:spAutoFit/>
          </a:bodyPr>
          <a:lstStyle/>
          <a:p>
            <a:pPr algn="r"/>
            <a:r>
              <a:rPr lang="en-US" sz="1400" smtClean="0">
                <a:solidFill>
                  <a:srgbClr val="242424"/>
                </a:solidFill>
              </a:rPr>
              <a:t>UAT Group</a:t>
            </a:r>
            <a:endParaRPr lang="en-US" sz="1400">
              <a:solidFill>
                <a:srgbClr val="24242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817100" y="7048500"/>
            <a:ext cx="2387600" cy="307777"/>
          </a:xfrm>
          <a:prstGeom prst="rect">
            <a:avLst/>
          </a:prstGeom>
          <a:solidFill>
            <a:srgbClr val="ABABAB"/>
          </a:solidFill>
        </p:spPr>
        <p:txBody>
          <a:bodyPr vert="horz" tIns="38100" rIns="317500" rtlCol="0">
            <a:spAutoFit/>
          </a:bodyPr>
          <a:lstStyle/>
          <a:p>
            <a:pPr algn="r"/>
            <a:r>
              <a:rPr lang="en-US" sz="1400" smtClean="0">
                <a:solidFill>
                  <a:srgbClr val="FCFCFC"/>
                </a:solidFill>
              </a:rPr>
              <a:t>UAT Portfolio</a:t>
            </a:r>
            <a:endParaRPr lang="en-US" sz="1400">
              <a:solidFill>
                <a:srgbClr val="FCFCFC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91400" y="7366000"/>
            <a:ext cx="2438400" cy="276999"/>
          </a:xfrm>
          <a:prstGeom prst="rect">
            <a:avLst/>
          </a:prstGeom>
          <a:noFill/>
        </p:spPr>
        <p:txBody>
          <a:bodyPr vert="horz" tIns="38100" rIns="317500" rtlCol="0">
            <a:spAutoFit/>
          </a:bodyPr>
          <a:lstStyle/>
          <a:p>
            <a:pPr algn="r"/>
            <a:r>
              <a:rPr lang="en-US" sz="1200" smtClean="0"/>
              <a:t>UAT</a:t>
            </a:r>
            <a:endParaRPr lang="en-US" sz="1200"/>
          </a:p>
        </p:txBody>
      </p:sp>
      <p:sp>
        <p:nvSpPr>
          <p:cNvPr id="41" name="TextBox 40"/>
          <p:cNvSpPr txBox="1"/>
          <p:nvPr/>
        </p:nvSpPr>
        <p:spPr>
          <a:xfrm>
            <a:off x="9817100" y="7366000"/>
            <a:ext cx="2387600" cy="276999"/>
          </a:xfrm>
          <a:prstGeom prst="rect">
            <a:avLst/>
          </a:prstGeom>
          <a:noFill/>
        </p:spPr>
        <p:txBody>
          <a:bodyPr vert="horz" tIns="38100" rIns="317500" rtlCol="0">
            <a:spAutoFit/>
          </a:bodyPr>
          <a:lstStyle/>
          <a:p>
            <a:pPr algn="r"/>
            <a:r>
              <a:rPr lang="en-US" sz="1200" smtClean="0"/>
              <a:t>1.1</a:t>
            </a:r>
            <a:endParaRPr lang="en-US" sz="1200"/>
          </a:p>
        </p:txBody>
      </p:sp>
      <p:sp>
        <p:nvSpPr>
          <p:cNvPr id="42" name="TextBox 41"/>
          <p:cNvSpPr txBox="1"/>
          <p:nvPr/>
        </p:nvSpPr>
        <p:spPr>
          <a:xfrm>
            <a:off x="7391400" y="7683500"/>
            <a:ext cx="2438400" cy="307777"/>
          </a:xfrm>
          <a:prstGeom prst="rect">
            <a:avLst/>
          </a:prstGeom>
          <a:solidFill>
            <a:srgbClr val="ABABAB"/>
          </a:solidFill>
        </p:spPr>
        <p:txBody>
          <a:bodyPr vert="horz" tIns="38100" rIns="317500" rtlCol="0">
            <a:spAutoFit/>
          </a:bodyPr>
          <a:lstStyle/>
          <a:p>
            <a:pPr algn="r"/>
            <a:r>
              <a:rPr lang="en-US" sz="1400" smtClean="0">
                <a:solidFill>
                  <a:srgbClr val="242424"/>
                </a:solidFill>
              </a:rPr>
              <a:t>Unus</a:t>
            </a:r>
            <a:endParaRPr lang="en-US" sz="1400">
              <a:solidFill>
                <a:srgbClr val="242424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817100" y="7683500"/>
            <a:ext cx="2387600" cy="307777"/>
          </a:xfrm>
          <a:prstGeom prst="rect">
            <a:avLst/>
          </a:prstGeom>
          <a:solidFill>
            <a:srgbClr val="ABABAB"/>
          </a:solidFill>
        </p:spPr>
        <p:txBody>
          <a:bodyPr vert="horz" tIns="38100" rIns="317500" rtlCol="0">
            <a:spAutoFit/>
          </a:bodyPr>
          <a:lstStyle/>
          <a:p>
            <a:pPr algn="r"/>
            <a:r>
              <a:rPr lang="en-US" sz="1400" smtClean="0">
                <a:solidFill>
                  <a:srgbClr val="FCFCFC"/>
                </a:solidFill>
              </a:rPr>
              <a:t>Unus-Aug</a:t>
            </a:r>
            <a:endParaRPr lang="en-US" sz="1400">
              <a:solidFill>
                <a:srgbClr val="FCFCFC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91400" y="8001000"/>
            <a:ext cx="2438400" cy="276999"/>
          </a:xfrm>
          <a:prstGeom prst="rect">
            <a:avLst/>
          </a:prstGeom>
          <a:noFill/>
        </p:spPr>
        <p:txBody>
          <a:bodyPr vert="horz" tIns="38100" rIns="317500" rtlCol="0">
            <a:spAutoFit/>
          </a:bodyPr>
          <a:lstStyle/>
          <a:p>
            <a:pPr algn="r"/>
            <a:r>
              <a:rPr lang="en-US" sz="1200" smtClean="0"/>
              <a:t>UPL</a:t>
            </a:r>
            <a:endParaRPr lang="en-US" sz="1200"/>
          </a:p>
        </p:txBody>
      </p:sp>
      <p:sp>
        <p:nvSpPr>
          <p:cNvPr id="45" name="TextBox 44"/>
          <p:cNvSpPr txBox="1"/>
          <p:nvPr/>
        </p:nvSpPr>
        <p:spPr>
          <a:xfrm>
            <a:off x="9817100" y="8001000"/>
            <a:ext cx="2387600" cy="276999"/>
          </a:xfrm>
          <a:prstGeom prst="rect">
            <a:avLst/>
          </a:prstGeom>
          <a:noFill/>
        </p:spPr>
        <p:txBody>
          <a:bodyPr vert="horz" tIns="38100" rIns="317500" rtlCol="0">
            <a:spAutoFit/>
          </a:bodyPr>
          <a:lstStyle/>
          <a:p>
            <a:pPr algn="r"/>
            <a:r>
              <a:rPr lang="en-US" sz="1200" smtClean="0"/>
              <a:t>V1.1</a:t>
            </a:r>
            <a:endParaRPr lang="en-US" sz="1200"/>
          </a:p>
        </p:txBody>
      </p:sp>
      <p:pic>
        <p:nvPicPr>
          <p:cNvPr id="1026" name="Picture 2" descr="http://srvsps1:7070/uat/TestEnv/demoV1.1/SiteAssets/images/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3000"/>
            <a:ext cx="1206498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41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635000"/>
            <a:ext cx="3822523" cy="38225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27000"/>
            <a:ext cx="6096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2000" smtClean="0"/>
              <a:t>Consolidated Status Report</a:t>
            </a:r>
            <a:endParaRPr lang="en-US" sz="2000"/>
          </a:p>
        </p:txBody>
      </p:sp>
      <p:sp>
        <p:nvSpPr>
          <p:cNvPr id="6" name="Rectangle 5"/>
          <p:cNvSpPr/>
          <p:nvPr/>
        </p:nvSpPr>
        <p:spPr>
          <a:xfrm>
            <a:off x="6096000" y="0"/>
            <a:ext cx="6096000" cy="4572000"/>
          </a:xfrm>
          <a:prstGeom prst="rect">
            <a:avLst/>
          </a:prstGeom>
          <a:solidFill>
            <a:srgbClr val="00B2E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24700" y="508000"/>
            <a:ext cx="3429000" cy="325730"/>
          </a:xfrm>
          <a:prstGeom prst="rect">
            <a:avLst/>
          </a:prstGeom>
          <a:solidFill>
            <a:srgbClr val="009ACD"/>
          </a:solidFill>
        </p:spPr>
        <p:txBody>
          <a:bodyPr vert="horz" tIns="63500" rIns="127000" rtlCol="0">
            <a:spAutoFit/>
          </a:bodyPr>
          <a:lstStyle/>
          <a:p>
            <a:pPr algn="r"/>
            <a:r>
              <a:rPr lang="en-US" sz="1400" smtClean="0">
                <a:solidFill>
                  <a:srgbClr val="FFFFFF"/>
                </a:solidFill>
              </a:rPr>
              <a:t>MSFC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28300" y="508000"/>
            <a:ext cx="1676400" cy="325730"/>
          </a:xfrm>
          <a:prstGeom prst="rect">
            <a:avLst/>
          </a:prstGeom>
          <a:solidFill>
            <a:srgbClr val="009ACD"/>
          </a:solidFill>
        </p:spPr>
        <p:txBody>
          <a:bodyPr vert="horz" tIns="63500" rIns="127000" rtlCol="0">
            <a:spAutoFit/>
          </a:bodyPr>
          <a:lstStyle/>
          <a:p>
            <a:pPr algn="r"/>
            <a:r>
              <a:rPr lang="en-US" sz="1400" smtClean="0">
                <a:solidFill>
                  <a:srgbClr val="FFFFFF"/>
                </a:solidFill>
              </a:rPr>
              <a:t>Default Vers...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24700" y="889000"/>
            <a:ext cx="3429000" cy="325730"/>
          </a:xfrm>
          <a:prstGeom prst="rect">
            <a:avLst/>
          </a:prstGeom>
          <a:solidFill>
            <a:srgbClr val="009ACD"/>
          </a:solidFill>
        </p:spPr>
        <p:txBody>
          <a:bodyPr vert="horz" tIns="63500" rIns="127000" rtlCol="0">
            <a:spAutoFit/>
          </a:bodyPr>
          <a:lstStyle/>
          <a:p>
            <a:pPr algn="r"/>
            <a:r>
              <a:rPr lang="en-US" sz="1400" smtClean="0">
                <a:solidFill>
                  <a:srgbClr val="FFFFFF"/>
                </a:solidFill>
              </a:rPr>
              <a:t>UAT Project Disabled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28300" y="889000"/>
            <a:ext cx="1676400" cy="325730"/>
          </a:xfrm>
          <a:prstGeom prst="rect">
            <a:avLst/>
          </a:prstGeom>
          <a:solidFill>
            <a:srgbClr val="009ACD"/>
          </a:solidFill>
        </p:spPr>
        <p:txBody>
          <a:bodyPr vert="horz" tIns="63500" rIns="127000" rtlCol="0">
            <a:spAutoFit/>
          </a:bodyPr>
          <a:lstStyle/>
          <a:p>
            <a:pPr algn="r"/>
            <a:r>
              <a:rPr lang="en-US" sz="1400" smtClean="0">
                <a:solidFill>
                  <a:srgbClr val="FFFFFF"/>
                </a:solidFill>
              </a:rPr>
              <a:t>Default Vers...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24700" y="1270000"/>
            <a:ext cx="3429000" cy="325730"/>
          </a:xfrm>
          <a:prstGeom prst="rect">
            <a:avLst/>
          </a:prstGeom>
          <a:solidFill>
            <a:srgbClr val="009ACD"/>
          </a:solidFill>
        </p:spPr>
        <p:txBody>
          <a:bodyPr vert="horz" tIns="63500" rIns="127000" rtlCol="0">
            <a:spAutoFit/>
          </a:bodyPr>
          <a:lstStyle/>
          <a:p>
            <a:pPr algn="r"/>
            <a:r>
              <a:rPr lang="en-US" sz="1400" smtClean="0">
                <a:solidFill>
                  <a:srgbClr val="FFFFFF"/>
                </a:solidFill>
              </a:rPr>
              <a:t>Test quarter 1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528300" y="1270000"/>
            <a:ext cx="1676400" cy="325730"/>
          </a:xfrm>
          <a:prstGeom prst="rect">
            <a:avLst/>
          </a:prstGeom>
          <a:solidFill>
            <a:srgbClr val="009ACD"/>
          </a:solidFill>
        </p:spPr>
        <p:txBody>
          <a:bodyPr vert="horz" tIns="63500" rIns="127000" rtlCol="0">
            <a:spAutoFit/>
          </a:bodyPr>
          <a:lstStyle/>
          <a:p>
            <a:pPr algn="r"/>
            <a:r>
              <a:rPr lang="en-US" sz="1400" smtClean="0">
                <a:solidFill>
                  <a:srgbClr val="FFFFFF"/>
                </a:solidFill>
              </a:rPr>
              <a:t>1.1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24700" y="1651000"/>
            <a:ext cx="3429000" cy="325730"/>
          </a:xfrm>
          <a:prstGeom prst="rect">
            <a:avLst/>
          </a:prstGeom>
          <a:solidFill>
            <a:srgbClr val="009ACD"/>
          </a:solidFill>
        </p:spPr>
        <p:txBody>
          <a:bodyPr vert="horz" tIns="63500" rIns="127000" rtlCol="0">
            <a:spAutoFit/>
          </a:bodyPr>
          <a:lstStyle/>
          <a:p>
            <a:pPr algn="r"/>
            <a:r>
              <a:rPr lang="en-US" sz="1400" smtClean="0">
                <a:solidFill>
                  <a:srgbClr val="FFFFFF"/>
                </a:solidFill>
              </a:rPr>
              <a:t>Power BI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28300" y="1651000"/>
            <a:ext cx="1676400" cy="325730"/>
          </a:xfrm>
          <a:prstGeom prst="rect">
            <a:avLst/>
          </a:prstGeom>
          <a:solidFill>
            <a:srgbClr val="009ACD"/>
          </a:solidFill>
        </p:spPr>
        <p:txBody>
          <a:bodyPr vert="horz" tIns="63500" rIns="127000" rtlCol="0">
            <a:spAutoFit/>
          </a:bodyPr>
          <a:lstStyle/>
          <a:p>
            <a:pPr algn="r"/>
            <a:r>
              <a:rPr lang="en-US" sz="1400" smtClean="0">
                <a:solidFill>
                  <a:srgbClr val="FFFFFF"/>
                </a:solidFill>
              </a:rPr>
              <a:t>1.0.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24700" y="2032000"/>
            <a:ext cx="3429000" cy="325730"/>
          </a:xfrm>
          <a:prstGeom prst="rect">
            <a:avLst/>
          </a:prstGeom>
          <a:solidFill>
            <a:srgbClr val="009ACD"/>
          </a:solidFill>
        </p:spPr>
        <p:txBody>
          <a:bodyPr vert="horz" tIns="63500" rIns="127000" rtlCol="0">
            <a:spAutoFit/>
          </a:bodyPr>
          <a:lstStyle/>
          <a:p>
            <a:pPr algn="r"/>
            <a:r>
              <a:rPr lang="en-US" sz="1400" smtClean="0">
                <a:solidFill>
                  <a:srgbClr val="FFFFFF"/>
                </a:solidFill>
              </a:rPr>
              <a:t>UAT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528300" y="2032000"/>
            <a:ext cx="1676400" cy="325730"/>
          </a:xfrm>
          <a:prstGeom prst="rect">
            <a:avLst/>
          </a:prstGeom>
          <a:solidFill>
            <a:srgbClr val="009ACD"/>
          </a:solidFill>
        </p:spPr>
        <p:txBody>
          <a:bodyPr vert="horz" tIns="63500" rIns="127000" rtlCol="0">
            <a:spAutoFit/>
          </a:bodyPr>
          <a:lstStyle/>
          <a:p>
            <a:pPr algn="r"/>
            <a:r>
              <a:rPr lang="en-US" sz="1400" smtClean="0">
                <a:solidFill>
                  <a:srgbClr val="FFFFFF"/>
                </a:solidFill>
              </a:rPr>
              <a:t>1.1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4700" y="2413000"/>
            <a:ext cx="3429000" cy="325730"/>
          </a:xfrm>
          <a:prstGeom prst="rect">
            <a:avLst/>
          </a:prstGeom>
          <a:solidFill>
            <a:srgbClr val="009ACD"/>
          </a:solidFill>
        </p:spPr>
        <p:txBody>
          <a:bodyPr vert="horz" tIns="63500" rIns="127000" rtlCol="0">
            <a:spAutoFit/>
          </a:bodyPr>
          <a:lstStyle/>
          <a:p>
            <a:pPr algn="r"/>
            <a:r>
              <a:rPr lang="en-US" sz="1400" smtClean="0">
                <a:solidFill>
                  <a:srgbClr val="FFFFFF"/>
                </a:solidFill>
              </a:rPr>
              <a:t>RGen Project123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528300" y="2413000"/>
            <a:ext cx="1676400" cy="325730"/>
          </a:xfrm>
          <a:prstGeom prst="rect">
            <a:avLst/>
          </a:prstGeom>
          <a:solidFill>
            <a:srgbClr val="009ACD"/>
          </a:solidFill>
        </p:spPr>
        <p:txBody>
          <a:bodyPr vert="horz" tIns="63500" rIns="127000" rtlCol="0">
            <a:spAutoFit/>
          </a:bodyPr>
          <a:lstStyle/>
          <a:p>
            <a:pPr algn="r"/>
            <a:r>
              <a:rPr lang="en-US" sz="1400" smtClean="0">
                <a:solidFill>
                  <a:srgbClr val="FFFFFF"/>
                </a:solidFill>
              </a:rPr>
              <a:t>1.2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24700" y="2794000"/>
            <a:ext cx="3429000" cy="325730"/>
          </a:xfrm>
          <a:prstGeom prst="rect">
            <a:avLst/>
          </a:prstGeom>
          <a:solidFill>
            <a:srgbClr val="009ACD"/>
          </a:solidFill>
        </p:spPr>
        <p:txBody>
          <a:bodyPr vert="horz" tIns="63500" rIns="127000" rtlCol="0">
            <a:spAutoFit/>
          </a:bodyPr>
          <a:lstStyle/>
          <a:p>
            <a:pPr algn="r"/>
            <a:r>
              <a:rPr lang="en-US" sz="1400" smtClean="0">
                <a:solidFill>
                  <a:srgbClr val="FFFFFF"/>
                </a:solidFill>
              </a:rPr>
              <a:t>Agile Testing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528300" y="2794000"/>
            <a:ext cx="1676400" cy="325730"/>
          </a:xfrm>
          <a:prstGeom prst="rect">
            <a:avLst/>
          </a:prstGeom>
          <a:solidFill>
            <a:srgbClr val="009ACD"/>
          </a:solidFill>
        </p:spPr>
        <p:txBody>
          <a:bodyPr vert="horz" tIns="63500" rIns="127000" rtlCol="0">
            <a:spAutoFit/>
          </a:bodyPr>
          <a:lstStyle/>
          <a:p>
            <a:pPr algn="r"/>
            <a:r>
              <a:rPr lang="en-US" sz="1400" smtClean="0">
                <a:solidFill>
                  <a:srgbClr val="FFFFFF"/>
                </a:solidFill>
              </a:rPr>
              <a:t>V 1.0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24700" y="3175000"/>
            <a:ext cx="3429000" cy="325730"/>
          </a:xfrm>
          <a:prstGeom prst="rect">
            <a:avLst/>
          </a:prstGeom>
          <a:solidFill>
            <a:srgbClr val="009ACD"/>
          </a:solidFill>
        </p:spPr>
        <p:txBody>
          <a:bodyPr vert="horz" tIns="63500" rIns="127000" rtlCol="0">
            <a:spAutoFit/>
          </a:bodyPr>
          <a:lstStyle/>
          <a:p>
            <a:pPr algn="r"/>
            <a:r>
              <a:rPr lang="en-US" sz="1400" smtClean="0">
                <a:solidFill>
                  <a:srgbClr val="FFFFFF"/>
                </a:solidFill>
              </a:rPr>
              <a:t>Agile Testing 001A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528300" y="3175000"/>
            <a:ext cx="1676400" cy="325730"/>
          </a:xfrm>
          <a:prstGeom prst="rect">
            <a:avLst/>
          </a:prstGeom>
          <a:solidFill>
            <a:srgbClr val="009ACD"/>
          </a:solidFill>
        </p:spPr>
        <p:txBody>
          <a:bodyPr vert="horz" tIns="63500" rIns="127000" rtlCol="0">
            <a:spAutoFit/>
          </a:bodyPr>
          <a:lstStyle/>
          <a:p>
            <a:pPr algn="r"/>
            <a:r>
              <a:rPr lang="en-US" sz="1400" smtClean="0">
                <a:solidFill>
                  <a:srgbClr val="FFFFFF"/>
                </a:solidFill>
              </a:rPr>
              <a:t>V 1.1A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24700" y="3556000"/>
            <a:ext cx="3429000" cy="325730"/>
          </a:xfrm>
          <a:prstGeom prst="rect">
            <a:avLst/>
          </a:prstGeom>
          <a:solidFill>
            <a:srgbClr val="009ACD"/>
          </a:solidFill>
        </p:spPr>
        <p:txBody>
          <a:bodyPr vert="horz" tIns="63500" rIns="127000" rtlCol="0">
            <a:spAutoFit/>
          </a:bodyPr>
          <a:lstStyle/>
          <a:p>
            <a:pPr algn="r"/>
            <a:r>
              <a:rPr lang="en-US" sz="1400" smtClean="0">
                <a:solidFill>
                  <a:srgbClr val="FFFFFF"/>
                </a:solidFill>
              </a:rPr>
              <a:t>test1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528300" y="3556000"/>
            <a:ext cx="1676400" cy="325730"/>
          </a:xfrm>
          <a:prstGeom prst="rect">
            <a:avLst/>
          </a:prstGeom>
          <a:solidFill>
            <a:srgbClr val="009ACD"/>
          </a:solidFill>
        </p:spPr>
        <p:txBody>
          <a:bodyPr vert="horz" tIns="63500" rIns="127000" rtlCol="0">
            <a:spAutoFit/>
          </a:bodyPr>
          <a:lstStyle/>
          <a:p>
            <a:pPr algn="r"/>
            <a:r>
              <a:rPr lang="en-US" sz="1400" smtClean="0">
                <a:solidFill>
                  <a:srgbClr val="FFFFFF"/>
                </a:solidFill>
              </a:rPr>
              <a:t>1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24700" y="3937000"/>
            <a:ext cx="3429000" cy="325730"/>
          </a:xfrm>
          <a:prstGeom prst="rect">
            <a:avLst/>
          </a:prstGeom>
          <a:solidFill>
            <a:srgbClr val="009ACD"/>
          </a:solidFill>
        </p:spPr>
        <p:txBody>
          <a:bodyPr vert="horz" tIns="63500" rIns="127000" rtlCol="0">
            <a:spAutoFit/>
          </a:bodyPr>
          <a:lstStyle/>
          <a:p>
            <a:pPr algn="r"/>
            <a:r>
              <a:rPr lang="en-US" sz="1400" smtClean="0">
                <a:solidFill>
                  <a:srgbClr val="FFFFFF"/>
                </a:solidFill>
              </a:rPr>
              <a:t>MBI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528300" y="3937000"/>
            <a:ext cx="1676400" cy="325730"/>
          </a:xfrm>
          <a:prstGeom prst="rect">
            <a:avLst/>
          </a:prstGeom>
          <a:solidFill>
            <a:srgbClr val="009ACD"/>
          </a:solidFill>
        </p:spPr>
        <p:txBody>
          <a:bodyPr vert="horz" tIns="63500" rIns="127000" rtlCol="0">
            <a:spAutoFit/>
          </a:bodyPr>
          <a:lstStyle/>
          <a:p>
            <a:pPr algn="r"/>
            <a:r>
              <a:rPr lang="en-US" sz="1400" smtClean="0">
                <a:solidFill>
                  <a:srgbClr val="FFFFFF"/>
                </a:solidFill>
              </a:rPr>
              <a:t>1.0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24700" y="4318000"/>
            <a:ext cx="3429000" cy="325730"/>
          </a:xfrm>
          <a:prstGeom prst="rect">
            <a:avLst/>
          </a:prstGeom>
          <a:solidFill>
            <a:srgbClr val="009ACD"/>
          </a:solidFill>
        </p:spPr>
        <p:txBody>
          <a:bodyPr vert="horz" tIns="63500" rIns="127000" rtlCol="0">
            <a:spAutoFit/>
          </a:bodyPr>
          <a:lstStyle/>
          <a:p>
            <a:pPr algn="r"/>
            <a:r>
              <a:rPr lang="en-US" sz="1400" smtClean="0">
                <a:solidFill>
                  <a:srgbClr val="FFFFFF"/>
                </a:solidFill>
              </a:rPr>
              <a:t>RGen Project123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28300" y="4318000"/>
            <a:ext cx="1676400" cy="325730"/>
          </a:xfrm>
          <a:prstGeom prst="rect">
            <a:avLst/>
          </a:prstGeom>
          <a:solidFill>
            <a:srgbClr val="009ACD"/>
          </a:solidFill>
        </p:spPr>
        <p:txBody>
          <a:bodyPr vert="horz" tIns="63500" rIns="127000" rtlCol="0">
            <a:spAutoFit/>
          </a:bodyPr>
          <a:lstStyle/>
          <a:p>
            <a:pPr algn="r"/>
            <a:r>
              <a:rPr lang="en-US" sz="1400" smtClean="0">
                <a:solidFill>
                  <a:srgbClr val="FFFFFF"/>
                </a:solidFill>
              </a:rPr>
              <a:t>1.1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24700" y="4699000"/>
            <a:ext cx="3429000" cy="325730"/>
          </a:xfrm>
          <a:prstGeom prst="rect">
            <a:avLst/>
          </a:prstGeom>
          <a:solidFill>
            <a:srgbClr val="009ACD"/>
          </a:solidFill>
        </p:spPr>
        <p:txBody>
          <a:bodyPr vert="horz" tIns="63500" rIns="127000" rtlCol="0">
            <a:spAutoFit/>
          </a:bodyPr>
          <a:lstStyle/>
          <a:p>
            <a:pPr algn="r"/>
            <a:r>
              <a:rPr lang="en-US" sz="1400" smtClean="0">
                <a:solidFill>
                  <a:srgbClr val="FFFFFF"/>
                </a:solidFill>
              </a:rPr>
              <a:t>RGen Project123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528300" y="4699000"/>
            <a:ext cx="1676400" cy="325730"/>
          </a:xfrm>
          <a:prstGeom prst="rect">
            <a:avLst/>
          </a:prstGeom>
          <a:solidFill>
            <a:srgbClr val="009ACD"/>
          </a:solidFill>
        </p:spPr>
        <p:txBody>
          <a:bodyPr vert="horz" tIns="63500" rIns="127000" rtlCol="0">
            <a:spAutoFit/>
          </a:bodyPr>
          <a:lstStyle/>
          <a:p>
            <a:pPr algn="r"/>
            <a:r>
              <a:rPr lang="en-US" sz="1400" smtClean="0">
                <a:solidFill>
                  <a:srgbClr val="FFFFFF"/>
                </a:solidFill>
              </a:rPr>
              <a:t>1.2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24700" y="5080000"/>
            <a:ext cx="3429000" cy="325730"/>
          </a:xfrm>
          <a:prstGeom prst="rect">
            <a:avLst/>
          </a:prstGeom>
          <a:solidFill>
            <a:srgbClr val="009ACD"/>
          </a:solidFill>
        </p:spPr>
        <p:txBody>
          <a:bodyPr vert="horz" tIns="63500" rIns="127000" rtlCol="0">
            <a:spAutoFit/>
          </a:bodyPr>
          <a:lstStyle/>
          <a:p>
            <a:pPr algn="r"/>
            <a:r>
              <a:rPr lang="en-US" sz="1400" smtClean="0">
                <a:solidFill>
                  <a:srgbClr val="FFFFFF"/>
                </a:solidFill>
              </a:rPr>
              <a:t>MBI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528300" y="5080000"/>
            <a:ext cx="1676400" cy="325730"/>
          </a:xfrm>
          <a:prstGeom prst="rect">
            <a:avLst/>
          </a:prstGeom>
          <a:solidFill>
            <a:srgbClr val="009ACD"/>
          </a:solidFill>
        </p:spPr>
        <p:txBody>
          <a:bodyPr vert="horz" tIns="63500" rIns="127000" rtlCol="0">
            <a:spAutoFit/>
          </a:bodyPr>
          <a:lstStyle/>
          <a:p>
            <a:pPr algn="r"/>
            <a:r>
              <a:rPr lang="en-US" sz="1400" smtClean="0">
                <a:solidFill>
                  <a:srgbClr val="FFFFFF"/>
                </a:solidFill>
              </a:rPr>
              <a:t>V1.0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24700" y="5461000"/>
            <a:ext cx="3429000" cy="325730"/>
          </a:xfrm>
          <a:prstGeom prst="rect">
            <a:avLst/>
          </a:prstGeom>
          <a:solidFill>
            <a:srgbClr val="009ACD"/>
          </a:solidFill>
        </p:spPr>
        <p:txBody>
          <a:bodyPr vert="horz" tIns="63500" rIns="127000" rtlCol="0">
            <a:spAutoFit/>
          </a:bodyPr>
          <a:lstStyle/>
          <a:p>
            <a:pPr algn="r"/>
            <a:r>
              <a:rPr lang="en-US" sz="1400" smtClean="0">
                <a:solidFill>
                  <a:srgbClr val="FFFFFF"/>
                </a:solidFill>
              </a:rPr>
              <a:t>UAT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528300" y="5461000"/>
            <a:ext cx="1676400" cy="325730"/>
          </a:xfrm>
          <a:prstGeom prst="rect">
            <a:avLst/>
          </a:prstGeom>
          <a:solidFill>
            <a:srgbClr val="009ACD"/>
          </a:solidFill>
        </p:spPr>
        <p:txBody>
          <a:bodyPr vert="horz" tIns="63500" rIns="127000" rtlCol="0">
            <a:spAutoFit/>
          </a:bodyPr>
          <a:lstStyle/>
          <a:p>
            <a:pPr algn="r"/>
            <a:r>
              <a:rPr lang="en-US" sz="1400" smtClean="0">
                <a:solidFill>
                  <a:srgbClr val="FFFFFF"/>
                </a:solidFill>
              </a:rPr>
              <a:t>1.1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24700" y="5842000"/>
            <a:ext cx="3429000" cy="325730"/>
          </a:xfrm>
          <a:prstGeom prst="rect">
            <a:avLst/>
          </a:prstGeom>
          <a:solidFill>
            <a:srgbClr val="009ACD"/>
          </a:solidFill>
        </p:spPr>
        <p:txBody>
          <a:bodyPr vert="horz" tIns="63500" rIns="127000" rtlCol="0">
            <a:spAutoFit/>
          </a:bodyPr>
          <a:lstStyle/>
          <a:p>
            <a:pPr algn="r"/>
            <a:r>
              <a:rPr lang="en-US" sz="1400" smtClean="0">
                <a:solidFill>
                  <a:srgbClr val="FFFFFF"/>
                </a:solidFill>
              </a:rPr>
              <a:t>UPL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528300" y="5842000"/>
            <a:ext cx="1676400" cy="325730"/>
          </a:xfrm>
          <a:prstGeom prst="rect">
            <a:avLst/>
          </a:prstGeom>
          <a:solidFill>
            <a:srgbClr val="009ACD"/>
          </a:solidFill>
        </p:spPr>
        <p:txBody>
          <a:bodyPr vert="horz" tIns="63500" rIns="127000" rtlCol="0">
            <a:spAutoFit/>
          </a:bodyPr>
          <a:lstStyle/>
          <a:p>
            <a:pPr algn="r"/>
            <a:r>
              <a:rPr lang="en-US" sz="1400" smtClean="0">
                <a:solidFill>
                  <a:srgbClr val="FFFFFF"/>
                </a:solidFill>
              </a:rPr>
              <a:t>V1.1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96000" y="4572000"/>
            <a:ext cx="6096000" cy="400110"/>
          </a:xfrm>
          <a:prstGeom prst="rect">
            <a:avLst/>
          </a:prstGeom>
          <a:solidFill>
            <a:srgbClr val="3B3B3B"/>
          </a:solidFill>
        </p:spPr>
        <p:txBody>
          <a:bodyPr vert="horz" rtlCol="0">
            <a:spAutoFit/>
          </a:bodyPr>
          <a:lstStyle/>
          <a:p>
            <a:pPr algn="r"/>
            <a:r>
              <a:rPr lang="en-US" sz="2000" smtClean="0">
                <a:solidFill>
                  <a:srgbClr val="FFFFFF"/>
                </a:solidFill>
              </a:rPr>
              <a:t>Test Step(s) Statistics:</a:t>
            </a: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96000" y="4965700"/>
            <a:ext cx="3048000" cy="1308100"/>
          </a:xfrm>
          <a:prstGeom prst="rect">
            <a:avLst/>
          </a:prstGeom>
          <a:solidFill>
            <a:srgbClr val="D9D9D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261100" y="5270500"/>
            <a:ext cx="190500" cy="190500"/>
          </a:xfrm>
          <a:prstGeom prst="rect">
            <a:avLst/>
          </a:prstGeom>
          <a:solidFill>
            <a:srgbClr val="228B22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515100" y="5207000"/>
            <a:ext cx="762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600" smtClean="0"/>
              <a:t>Pass:</a:t>
            </a:r>
            <a:endParaRPr lang="en-US" sz="1600"/>
          </a:p>
        </p:txBody>
      </p:sp>
      <p:sp>
        <p:nvSpPr>
          <p:cNvPr id="41" name="TextBox 40"/>
          <p:cNvSpPr txBox="1"/>
          <p:nvPr/>
        </p:nvSpPr>
        <p:spPr>
          <a:xfrm>
            <a:off x="8356600" y="5207000"/>
            <a:ext cx="635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600" smtClean="0"/>
              <a:t>11</a:t>
            </a:r>
            <a:endParaRPr lang="en-US" sz="1600"/>
          </a:p>
        </p:txBody>
      </p:sp>
      <p:sp>
        <p:nvSpPr>
          <p:cNvPr id="42" name="Rectangle 41"/>
          <p:cNvSpPr/>
          <p:nvPr/>
        </p:nvSpPr>
        <p:spPr>
          <a:xfrm>
            <a:off x="6261100" y="5588000"/>
            <a:ext cx="190500" cy="190500"/>
          </a:xfrm>
          <a:prstGeom prst="rect">
            <a:avLst/>
          </a:prstGeom>
          <a:solidFill>
            <a:srgbClr val="EE0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515100" y="5524500"/>
            <a:ext cx="762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600" smtClean="0"/>
              <a:t>Fail:</a:t>
            </a:r>
            <a:endParaRPr lang="en-US" sz="1600"/>
          </a:p>
        </p:txBody>
      </p:sp>
      <p:sp>
        <p:nvSpPr>
          <p:cNvPr id="44" name="TextBox 43"/>
          <p:cNvSpPr txBox="1"/>
          <p:nvPr/>
        </p:nvSpPr>
        <p:spPr>
          <a:xfrm>
            <a:off x="8356600" y="5524500"/>
            <a:ext cx="635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600" smtClean="0"/>
              <a:t>9</a:t>
            </a:r>
            <a:endParaRPr lang="en-US" sz="1600"/>
          </a:p>
        </p:txBody>
      </p:sp>
      <p:sp>
        <p:nvSpPr>
          <p:cNvPr id="45" name="Rectangle 44"/>
          <p:cNvSpPr/>
          <p:nvPr/>
        </p:nvSpPr>
        <p:spPr>
          <a:xfrm>
            <a:off x="6261100" y="5905500"/>
            <a:ext cx="190500" cy="190500"/>
          </a:xfrm>
          <a:prstGeom prst="rect">
            <a:avLst/>
          </a:prstGeom>
          <a:solidFill>
            <a:srgbClr val="FFC125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515100" y="5842000"/>
            <a:ext cx="152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600" smtClean="0"/>
              <a:t>Not Completed:</a:t>
            </a:r>
            <a:endParaRPr lang="en-US" sz="1600"/>
          </a:p>
        </p:txBody>
      </p:sp>
      <p:sp>
        <p:nvSpPr>
          <p:cNvPr id="47" name="TextBox 46"/>
          <p:cNvSpPr txBox="1"/>
          <p:nvPr/>
        </p:nvSpPr>
        <p:spPr>
          <a:xfrm>
            <a:off x="8356600" y="5842000"/>
            <a:ext cx="635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600" smtClean="0"/>
              <a:t>156</a:t>
            </a:r>
            <a:endParaRPr lang="en-US" sz="1600"/>
          </a:p>
        </p:txBody>
      </p:sp>
      <p:sp>
        <p:nvSpPr>
          <p:cNvPr id="48" name="Rectangle 47"/>
          <p:cNvSpPr/>
          <p:nvPr/>
        </p:nvSpPr>
        <p:spPr>
          <a:xfrm>
            <a:off x="6096000" y="6273800"/>
            <a:ext cx="3048000" cy="609600"/>
          </a:xfrm>
          <a:prstGeom prst="rect">
            <a:avLst/>
          </a:prstGeom>
          <a:solidFill>
            <a:srgbClr val="BDBDB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515100" y="6375400"/>
            <a:ext cx="1270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600" b="1" smtClean="0"/>
              <a:t>Total:</a:t>
            </a:r>
            <a:endParaRPr lang="en-US" sz="1600" b="1"/>
          </a:p>
        </p:txBody>
      </p:sp>
      <p:sp>
        <p:nvSpPr>
          <p:cNvPr id="50" name="TextBox 49"/>
          <p:cNvSpPr txBox="1"/>
          <p:nvPr/>
        </p:nvSpPr>
        <p:spPr>
          <a:xfrm>
            <a:off x="8356600" y="6375400"/>
            <a:ext cx="635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600" b="1" smtClean="0"/>
              <a:t>176</a:t>
            </a:r>
            <a:endParaRPr lang="en-US" sz="1600" b="1"/>
          </a:p>
        </p:txBody>
      </p:sp>
      <p:sp>
        <p:nvSpPr>
          <p:cNvPr id="51" name="Rectangle 50"/>
          <p:cNvSpPr/>
          <p:nvPr/>
        </p:nvSpPr>
        <p:spPr>
          <a:xfrm>
            <a:off x="9156700" y="4965700"/>
            <a:ext cx="3048000" cy="1905000"/>
          </a:xfrm>
          <a:prstGeom prst="rect">
            <a:avLst/>
          </a:prstGeom>
          <a:solidFill>
            <a:srgbClr val="54545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309100" y="5270500"/>
            <a:ext cx="190500" cy="190500"/>
          </a:xfrm>
          <a:prstGeom prst="rect">
            <a:avLst/>
          </a:prstGeom>
          <a:solidFill>
            <a:srgbClr val="1874CD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525000" y="5207000"/>
            <a:ext cx="1270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600" smtClean="0">
                <a:solidFill>
                  <a:srgbClr val="FFFFFF"/>
                </a:solidFill>
              </a:rPr>
              <a:t>Executed:</a:t>
            </a: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290300" y="5207000"/>
            <a:ext cx="635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525000" y="5651500"/>
            <a:ext cx="152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600" smtClean="0">
                <a:solidFill>
                  <a:srgbClr val="FFFFFF"/>
                </a:solidFill>
              </a:rPr>
              <a:t>Active Testers:</a:t>
            </a: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290300" y="5651500"/>
            <a:ext cx="635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600" smtClean="0">
                <a:solidFill>
                  <a:srgbClr val="FFFFFF"/>
                </a:solidFill>
              </a:rPr>
              <a:t>3</a:t>
            </a:r>
            <a:endParaRPr lang="en-US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631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49EC1CEBDCFE4C84610FBC5C7C0E50" ma:contentTypeVersion="0" ma:contentTypeDescription="Create a new document." ma:contentTypeScope="" ma:versionID="45009e3a0533476342f981300bf1057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42CC5D-172A-4257-8CCE-4E280BCCA23F}"/>
</file>

<file path=customXml/itemProps2.xml><?xml version="1.0" encoding="utf-8"?>
<ds:datastoreItem xmlns:ds="http://schemas.openxmlformats.org/officeDocument/2006/customXml" ds:itemID="{EDB3204F-ED06-45D5-BF66-F69515751C56}"/>
</file>

<file path=customXml/itemProps3.xml><?xml version="1.0" encoding="utf-8"?>
<ds:datastoreItem xmlns:ds="http://schemas.openxmlformats.org/officeDocument/2006/customXml" ds:itemID="{C6FC257D-C6ED-4596-9A7D-02D0F82B3945}"/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110</Words>
  <Application>Microsoft Office PowerPoint</Application>
  <PresentationFormat>Widescreen</PresentationFormat>
  <Paragraphs>55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Harshal Wadaskar</dc:creator>
  <cp:lastModifiedBy>Harshal Wadaskar</cp:lastModifiedBy>
  <cp:revision>2</cp:revision>
  <dcterms:created xsi:type="dcterms:W3CDTF">2014-08-01T05:56:22Z</dcterms:created>
  <dcterms:modified xsi:type="dcterms:W3CDTF">2014-08-01T05:58:49Z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0x0101004549EC1CEBDCFE4C84610FBC5C7C0E50</vt:lpwstr>
  </property>
</Properties>
</file>