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26" r:id="rId2"/>
    <p:sldId id="327" r:id="rId3"/>
    <p:sldId id="328" r:id="rId4"/>
    <p:sldId id="257" r:id="rId5"/>
    <p:sldId id="320" r:id="rId6"/>
    <p:sldId id="321" r:id="rId7"/>
    <p:sldId id="319" r:id="rId8"/>
    <p:sldId id="317" r:id="rId9"/>
    <p:sldId id="303" r:id="rId10"/>
    <p:sldId id="322" r:id="rId11"/>
    <p:sldId id="323" r:id="rId12"/>
    <p:sldId id="324" r:id="rId13"/>
    <p:sldId id="329" r:id="rId14"/>
    <p:sldId id="330" r:id="rId15"/>
    <p:sldId id="331" r:id="rId16"/>
    <p:sldId id="332" r:id="rId17"/>
    <p:sldId id="333" r:id="rId18"/>
    <p:sldId id="325" r:id="rId19"/>
    <p:sldId id="3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7" autoAdjust="0"/>
    <p:restoredTop sz="94660"/>
  </p:normalViewPr>
  <p:slideViewPr>
    <p:cSldViewPr snapToGrid="0">
      <p:cViewPr varScale="1">
        <p:scale>
          <a:sx n="114" d="100"/>
          <a:sy n="114" d="100"/>
        </p:scale>
        <p:origin x="954" y="108"/>
      </p:cViewPr>
      <p:guideLst/>
    </p:cSldViewPr>
  </p:slideViewPr>
  <p:notesTextViewPr>
    <p:cViewPr>
      <p:scale>
        <a:sx n="1" d="1"/>
        <a:sy n="1" d="1"/>
      </p:scale>
      <p:origin x="0" y="0"/>
    </p:cViewPr>
  </p:notesTextViewPr>
  <p:sorterViewPr>
    <p:cViewPr>
      <p:scale>
        <a:sx n="70" d="100"/>
        <a:sy n="70" d="100"/>
      </p:scale>
      <p:origin x="0" y="-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47295-C76F-4609-BFC9-BA499B1B2E3F}" type="datetimeFigureOut">
              <a:rPr lang="en-IN" smtClean="0"/>
              <a:t>30-05-2018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8A6DE-EA45-42DD-8BB3-BFB7128CD3A9}" type="slidenum">
              <a:rPr lang="en-IN" smtClean="0"/>
              <a:t>‹#›</a:t>
            </a:fld>
            <a:endParaRPr lang="en-IN"/>
          </a:p>
        </p:txBody>
      </p:sp>
    </p:spTree>
    <p:extLst>
      <p:ext uri="{BB962C8B-B14F-4D97-AF65-F5344CB8AC3E}">
        <p14:creationId xmlns:p14="http://schemas.microsoft.com/office/powerpoint/2010/main" val="1953498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C05D4-03BF-4AA0-95A6-5190824B46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34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for Graph</a:t>
            </a:r>
            <a:r>
              <a:rPr lang="en-US" baseline="0" dirty="0"/>
              <a:t> + Details</a:t>
            </a:r>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19</a:t>
            </a:fld>
            <a:endParaRPr lang="en-US" dirty="0"/>
          </a:p>
        </p:txBody>
      </p:sp>
    </p:spTree>
    <p:extLst>
      <p:ext uri="{BB962C8B-B14F-4D97-AF65-F5344CB8AC3E}">
        <p14:creationId xmlns:p14="http://schemas.microsoft.com/office/powerpoint/2010/main" val="314290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5/30/2018 10:27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2036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5/30/2018 10:27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2711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5/30/2018 10:27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384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Inspire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5/30/2018 10:27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7516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14</a:t>
            </a:fld>
            <a:endParaRPr lang="en-US" dirty="0"/>
          </a:p>
        </p:txBody>
      </p:sp>
    </p:spTree>
    <p:extLst>
      <p:ext uri="{BB962C8B-B14F-4D97-AF65-F5344CB8AC3E}">
        <p14:creationId xmlns:p14="http://schemas.microsoft.com/office/powerpoint/2010/main" val="3543435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15</a:t>
            </a:fld>
            <a:endParaRPr lang="en-US" dirty="0"/>
          </a:p>
        </p:txBody>
      </p:sp>
    </p:spTree>
    <p:extLst>
      <p:ext uri="{BB962C8B-B14F-4D97-AF65-F5344CB8AC3E}">
        <p14:creationId xmlns:p14="http://schemas.microsoft.com/office/powerpoint/2010/main" val="27819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16</a:t>
            </a:fld>
            <a:endParaRPr lang="en-US" dirty="0"/>
          </a:p>
        </p:txBody>
      </p:sp>
    </p:spTree>
    <p:extLst>
      <p:ext uri="{BB962C8B-B14F-4D97-AF65-F5344CB8AC3E}">
        <p14:creationId xmlns:p14="http://schemas.microsoft.com/office/powerpoint/2010/main" val="1562145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17</a:t>
            </a:fld>
            <a:endParaRPr lang="en-US" dirty="0"/>
          </a:p>
        </p:txBody>
      </p:sp>
    </p:spTree>
    <p:extLst>
      <p:ext uri="{BB962C8B-B14F-4D97-AF65-F5344CB8AC3E}">
        <p14:creationId xmlns:p14="http://schemas.microsoft.com/office/powerpoint/2010/main" val="235155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9058-5D77-4ACC-9C67-F4E454E45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81623-721F-4A2E-8109-41A27E9AC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0F13E-0EB0-49F9-A326-72866A1E58EC}"/>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5" name="Footer Placeholder 4">
            <a:extLst>
              <a:ext uri="{FF2B5EF4-FFF2-40B4-BE49-F238E27FC236}">
                <a16:creationId xmlns:a16="http://schemas.microsoft.com/office/drawing/2014/main" id="{AF8CA496-FA30-4410-B66A-D868AD9E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45406-04D6-4D2D-87EB-20E96A5852B4}"/>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453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D012-BA78-47B4-BF1D-C4058C65B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9B687-627B-4B5F-B701-CF2EC7C9C3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1D9DA-F6A7-49D0-B641-329121886F2F}"/>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5" name="Footer Placeholder 4">
            <a:extLst>
              <a:ext uri="{FF2B5EF4-FFF2-40B4-BE49-F238E27FC236}">
                <a16:creationId xmlns:a16="http://schemas.microsoft.com/office/drawing/2014/main" id="{AF7AB12E-8ADB-4AB0-9D39-860A79497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EFCAF-AEC1-433D-9D6E-FB4374E56C16}"/>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93055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8E438-BDC3-4F42-9527-F04FD1B4B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7EA1D3-5443-4011-9C11-4DC6603212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7DF8C-DA75-4839-A47D-5CC761CBFFE0}"/>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5" name="Footer Placeholder 4">
            <a:extLst>
              <a:ext uri="{FF2B5EF4-FFF2-40B4-BE49-F238E27FC236}">
                <a16:creationId xmlns:a16="http://schemas.microsoft.com/office/drawing/2014/main" id="{A5E0C72A-9C12-4493-9287-E83258CAF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F843D-4248-4487-AF79-F1C844FB6FC6}"/>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14647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EEC6-D770-482B-8C32-938AD2F671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FF301C-0D9E-4FDF-93C0-EB21809360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E507C-C4E6-4BDE-8509-CE3F319C7D73}"/>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5" name="Footer Placeholder 4">
            <a:extLst>
              <a:ext uri="{FF2B5EF4-FFF2-40B4-BE49-F238E27FC236}">
                <a16:creationId xmlns:a16="http://schemas.microsoft.com/office/drawing/2014/main" id="{B0E2334C-A64B-4A95-86A3-D41B882B2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58721-D309-4F25-9B7C-59359E579C49}"/>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198280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50B6-476E-4BC2-86BE-9FD2BE879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00F03-7AF7-408B-A05E-D8EE3AC06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441719-6629-4109-A553-0BFCBC83A27F}"/>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5" name="Footer Placeholder 4">
            <a:extLst>
              <a:ext uri="{FF2B5EF4-FFF2-40B4-BE49-F238E27FC236}">
                <a16:creationId xmlns:a16="http://schemas.microsoft.com/office/drawing/2014/main" id="{C2F1F139-53B6-42D8-82CB-4F1569CF6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95A57-7196-4A65-8B7F-9B4F4B1D8FF6}"/>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83187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5036-9C98-467A-A332-4103CD82F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208FF5-28EB-4464-A1AF-6B24FD394F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C88501-64A9-4CCC-89A8-22E70D2190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D736A5-A5FE-4B54-834C-9DE2E395F34C}"/>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6" name="Footer Placeholder 5">
            <a:extLst>
              <a:ext uri="{FF2B5EF4-FFF2-40B4-BE49-F238E27FC236}">
                <a16:creationId xmlns:a16="http://schemas.microsoft.com/office/drawing/2014/main" id="{660E2FA4-29DC-42AE-8815-E970C6D9F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90804-E150-4C17-B17E-8EB4A1071DEB}"/>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166375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C7AF-E68B-4BE6-998E-DAC83D2FB7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B747BE-DC2D-47A1-8664-3B9B08FA49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F82D6-6B73-4CB4-A4AC-B2ED0F56D4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CABF5-5F3B-443B-A997-02742BDD2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178DE2-5D72-468C-9024-05AE27818C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4E6129-9FDF-48EF-B996-BD97BE405C1A}"/>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8" name="Footer Placeholder 7">
            <a:extLst>
              <a:ext uri="{FF2B5EF4-FFF2-40B4-BE49-F238E27FC236}">
                <a16:creationId xmlns:a16="http://schemas.microsoft.com/office/drawing/2014/main" id="{A23C0A60-A62D-4ABC-A4A6-358BB5C7CC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1B0D15-216B-491E-849E-D1DD1E9F60BA}"/>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83258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DBC8-B9C5-4D50-9F81-714384695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FB214-DC2E-4631-A9FF-F9CF5B885C81}"/>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4" name="Footer Placeholder 3">
            <a:extLst>
              <a:ext uri="{FF2B5EF4-FFF2-40B4-BE49-F238E27FC236}">
                <a16:creationId xmlns:a16="http://schemas.microsoft.com/office/drawing/2014/main" id="{DD87F91D-B34B-4771-9F70-7D11D22531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317555-7A83-46B7-B6D8-3298BEB4693D}"/>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428414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B329C-72C8-42D9-8774-FB252A44F4CD}"/>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3" name="Footer Placeholder 2">
            <a:extLst>
              <a:ext uri="{FF2B5EF4-FFF2-40B4-BE49-F238E27FC236}">
                <a16:creationId xmlns:a16="http://schemas.microsoft.com/office/drawing/2014/main" id="{7B04ADD8-1E23-41A3-8E0B-3654FDFA4E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87BDC-F956-48D7-9ABF-A4412B91991E}"/>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59414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F96E-8994-4E86-B602-BE74868F9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24D7E0-4F3B-4B8B-815C-7F7FD025C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7F2E01-BE06-47A3-9008-58B395DCE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049B7-EAE4-4AB1-9FBF-8A1283E344A6}"/>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6" name="Footer Placeholder 5">
            <a:extLst>
              <a:ext uri="{FF2B5EF4-FFF2-40B4-BE49-F238E27FC236}">
                <a16:creationId xmlns:a16="http://schemas.microsoft.com/office/drawing/2014/main" id="{DF83FAB0-2013-420F-9DD8-79468E81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16D16-E092-412E-AD51-DF0773697783}"/>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259384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1AE-9359-4794-BCD9-06D2AD56F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2809E6-797E-4CC7-B1D4-3310F10F7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EDCCC-D74E-497B-9895-D8B39AEE8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891317-162D-43BD-BA1F-30663E989F72}"/>
              </a:ext>
            </a:extLst>
          </p:cNvPr>
          <p:cNvSpPr>
            <a:spLocks noGrp="1"/>
          </p:cNvSpPr>
          <p:nvPr>
            <p:ph type="dt" sz="half" idx="10"/>
          </p:nvPr>
        </p:nvSpPr>
        <p:spPr/>
        <p:txBody>
          <a:bodyPr/>
          <a:lstStyle/>
          <a:p>
            <a:fld id="{6761DCAB-9F74-4DAC-90FC-66CE993F7EAC}" type="datetimeFigureOut">
              <a:rPr lang="en-US" smtClean="0"/>
              <a:t>5/30/2018</a:t>
            </a:fld>
            <a:endParaRPr lang="en-US"/>
          </a:p>
        </p:txBody>
      </p:sp>
      <p:sp>
        <p:nvSpPr>
          <p:cNvPr id="6" name="Footer Placeholder 5">
            <a:extLst>
              <a:ext uri="{FF2B5EF4-FFF2-40B4-BE49-F238E27FC236}">
                <a16:creationId xmlns:a16="http://schemas.microsoft.com/office/drawing/2014/main" id="{BFB13637-0E19-4F65-9ECA-956727A04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FDC38-2BE8-442D-9E6A-32175EE77536}"/>
              </a:ext>
            </a:extLst>
          </p:cNvPr>
          <p:cNvSpPr>
            <a:spLocks noGrp="1"/>
          </p:cNvSpPr>
          <p:nvPr>
            <p:ph type="sldNum" sz="quarter" idx="12"/>
          </p:nvPr>
        </p:nvSpPr>
        <p:spPr/>
        <p:txBody>
          <a:bodyPr/>
          <a:lstStyle/>
          <a:p>
            <a:fld id="{84146C4E-F4ED-4F75-83DF-46E53B05BF89}" type="slidenum">
              <a:rPr lang="en-US" smtClean="0"/>
              <a:t>‹#›</a:t>
            </a:fld>
            <a:endParaRPr lang="en-US"/>
          </a:p>
        </p:txBody>
      </p:sp>
    </p:spTree>
    <p:extLst>
      <p:ext uri="{BB962C8B-B14F-4D97-AF65-F5344CB8AC3E}">
        <p14:creationId xmlns:p14="http://schemas.microsoft.com/office/powerpoint/2010/main" val="396731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C6967-D488-4B18-8D17-72A427AEC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2E6D7D-469B-4E72-9308-0BD68ADB6A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AACB2-B71F-42F7-8F0D-AD17D2261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1DCAB-9F74-4DAC-90FC-66CE993F7EAC}" type="datetimeFigureOut">
              <a:rPr lang="en-US" smtClean="0"/>
              <a:t>5/30/2018</a:t>
            </a:fld>
            <a:endParaRPr lang="en-US"/>
          </a:p>
        </p:txBody>
      </p:sp>
      <p:sp>
        <p:nvSpPr>
          <p:cNvPr id="5" name="Footer Placeholder 4">
            <a:extLst>
              <a:ext uri="{FF2B5EF4-FFF2-40B4-BE49-F238E27FC236}">
                <a16:creationId xmlns:a16="http://schemas.microsoft.com/office/drawing/2014/main" id="{1493A6DF-BE6C-41E2-85D4-4E20D209B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4AB49C-C36F-41AF-8765-7D46C367A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46C4E-F4ED-4F75-83DF-46E53B05BF89}" type="slidenum">
              <a:rPr lang="en-US" smtClean="0"/>
              <a:t>‹#›</a:t>
            </a:fld>
            <a:endParaRPr lang="en-US"/>
          </a:p>
        </p:txBody>
      </p:sp>
    </p:spTree>
    <p:extLst>
      <p:ext uri="{BB962C8B-B14F-4D97-AF65-F5344CB8AC3E}">
        <p14:creationId xmlns:p14="http://schemas.microsoft.com/office/powerpoint/2010/main" val="223580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image" Target="../media/image32.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8.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6.png"/><Relationship Id="rId5" Type="http://schemas.openxmlformats.org/officeDocument/2006/relationships/image" Target="../media/image31.png"/><Relationship Id="rId10" Type="http://schemas.openxmlformats.org/officeDocument/2006/relationships/image" Target="../media/image39.jpeg"/><Relationship Id="rId4" Type="http://schemas.openxmlformats.org/officeDocument/2006/relationships/image" Target="../media/image29.png"/><Relationship Id="rId9" Type="http://schemas.openxmlformats.org/officeDocument/2006/relationships/image" Target="../media/image35.png"/><Relationship Id="rId1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52.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18.png"/><Relationship Id="rId16"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4.png"/><Relationship Id="rId10" Type="http://schemas.openxmlformats.org/officeDocument/2006/relationships/image" Target="../media/image58.png"/><Relationship Id="rId4" Type="http://schemas.microsoft.com/office/2007/relationships/hdphoto" Target="../media/hdphoto5.wdp"/><Relationship Id="rId9" Type="http://schemas.openxmlformats.org/officeDocument/2006/relationships/image" Target="../media/image57.png"/><Relationship Id="rId14" Type="http://schemas.openxmlformats.org/officeDocument/2006/relationships/image" Target="../media/image62.png"/></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contact@click2cloud.net" TargetMode="External"/><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www.click2yun.com/" TargetMode="External"/><Relationship Id="rId4" Type="http://schemas.openxmlformats.org/officeDocument/2006/relationships/hyperlink" Target="http://www.click2cloud.net/" TargetMode="External"/><Relationship Id="rId9" Type="http://schemas.openxmlformats.org/officeDocument/2006/relationships/hyperlink" Target="mailto:contact@click2yun.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19.png"/><Relationship Id="rId3" Type="http://schemas.microsoft.com/office/2007/relationships/hdphoto" Target="../media/hdphoto1.wdp"/><Relationship Id="rId21" Type="http://schemas.microsoft.com/office/2007/relationships/hdphoto" Target="../media/hdphoto4.wdp"/><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8.png"/><Relationship Id="rId25" Type="http://schemas.openxmlformats.org/officeDocument/2006/relationships/image" Target="../media/image25.png"/><Relationship Id="rId2" Type="http://schemas.openxmlformats.org/officeDocument/2006/relationships/image" Target="../media/image6.png"/><Relationship Id="rId16" Type="http://schemas.microsoft.com/office/2007/relationships/hdphoto" Target="../media/hdphoto3.wdp"/><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4.png"/><Relationship Id="rId5" Type="http://schemas.microsoft.com/office/2007/relationships/hdphoto" Target="../media/hdphoto2.wdp"/><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12.png"/><Relationship Id="rId19"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8.jpe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jpeg"/><Relationship Id="rId10" Type="http://schemas.openxmlformats.org/officeDocument/2006/relationships/image" Target="../media/image34.png"/><Relationship Id="rId4" Type="http://schemas.openxmlformats.org/officeDocument/2006/relationships/image" Target="../media/image4.png"/><Relationship Id="rId9" Type="http://schemas.openxmlformats.org/officeDocument/2006/relationships/image" Target="../media/image33.png"/><Relationship Id="rId14" Type="http://schemas.openxmlformats.org/officeDocument/2006/relationships/image" Target="../media/image38.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34.png"/><Relationship Id="rId3" Type="http://schemas.openxmlformats.org/officeDocument/2006/relationships/image" Target="../media/image4.png"/><Relationship Id="rId7" Type="http://schemas.openxmlformats.org/officeDocument/2006/relationships/image" Target="../media/image43.png"/><Relationship Id="rId12"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32.png"/><Relationship Id="rId5" Type="http://schemas.openxmlformats.org/officeDocument/2006/relationships/image" Target="../media/image41.png"/><Relationship Id="rId10" Type="http://schemas.openxmlformats.org/officeDocument/2006/relationships/image" Target="../media/image31.png"/><Relationship Id="rId4" Type="http://schemas.openxmlformats.org/officeDocument/2006/relationships/image" Target="../media/image40.png"/><Relationship Id="rId9" Type="http://schemas.openxmlformats.org/officeDocument/2006/relationships/image" Target="../media/image30.pn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flipH="1">
            <a:off x="486382" y="0"/>
            <a:ext cx="11705618" cy="5972784"/>
            <a:chOff x="0" y="0"/>
            <a:chExt cx="8536489" cy="4185186"/>
          </a:xfrm>
        </p:grpSpPr>
        <p:pic>
          <p:nvPicPr>
            <p:cNvPr id="32" name="Picture 31" descr="bigstock-Group-Of-Young-People-Stacking-64470934.jpg"/>
            <p:cNvPicPr>
              <a:picLocks noChangeAspect="1"/>
            </p:cNvPicPr>
            <p:nvPr/>
          </p:nvPicPr>
          <p:blipFill>
            <a:blip r:embed="rId3" cstate="print"/>
            <a:stretch>
              <a:fillRect/>
            </a:stretch>
          </p:blipFill>
          <p:spPr>
            <a:xfrm>
              <a:off x="0" y="0"/>
              <a:ext cx="5741438" cy="3992351"/>
            </a:xfrm>
            <a:prstGeom prst="rect">
              <a:avLst/>
            </a:prstGeom>
          </p:spPr>
        </p:pic>
        <p:sp>
          <p:nvSpPr>
            <p:cNvPr id="33" name="Isosceles Triangle 32"/>
            <p:cNvSpPr/>
            <p:nvPr/>
          </p:nvSpPr>
          <p:spPr>
            <a:xfrm>
              <a:off x="2962151" y="1"/>
              <a:ext cx="5574338" cy="41851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Rectangle 16"/>
          <p:cNvSpPr/>
          <p:nvPr/>
        </p:nvSpPr>
        <p:spPr>
          <a:xfrm>
            <a:off x="-8" y="5833948"/>
            <a:ext cx="7261412" cy="914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4132729" y="5697583"/>
            <a:ext cx="8059271" cy="11604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p:cNvSpPr/>
          <p:nvPr/>
        </p:nvSpPr>
        <p:spPr>
          <a:xfrm>
            <a:off x="0" y="6203576"/>
            <a:ext cx="7261412" cy="6544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Isosceles Triangle 13"/>
          <p:cNvSpPr/>
          <p:nvPr/>
        </p:nvSpPr>
        <p:spPr>
          <a:xfrm>
            <a:off x="3218330" y="5417651"/>
            <a:ext cx="1821270" cy="12847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524536" y="2973681"/>
            <a:ext cx="6365462" cy="1055810"/>
          </a:xfrm>
          <a:custGeom>
            <a:avLst/>
            <a:gdLst>
              <a:gd name="connsiteX0" fmla="*/ 0 w 6244619"/>
              <a:gd name="connsiteY0" fmla="*/ 0 h 830997"/>
              <a:gd name="connsiteX1" fmla="*/ 6244619 w 6244619"/>
              <a:gd name="connsiteY1" fmla="*/ 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62019 w 6244619"/>
              <a:gd name="connsiteY1" fmla="*/ 635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12700 h 843697"/>
              <a:gd name="connsiteX1" fmla="*/ 5698519 w 6244619"/>
              <a:gd name="connsiteY1" fmla="*/ 0 h 843697"/>
              <a:gd name="connsiteX2" fmla="*/ 6244619 w 6244619"/>
              <a:gd name="connsiteY2" fmla="*/ 843697 h 843697"/>
              <a:gd name="connsiteX3" fmla="*/ 0 w 6244619"/>
              <a:gd name="connsiteY3" fmla="*/ 843697 h 843697"/>
              <a:gd name="connsiteX4" fmla="*/ 0 w 6244619"/>
              <a:gd name="connsiteY4" fmla="*/ 12700 h 8436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84610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68735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626933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96477"/>
              <a:gd name="connsiteY0" fmla="*/ 0 h 834746"/>
              <a:gd name="connsiteX1" fmla="*/ 5626933 w 6296477"/>
              <a:gd name="connsiteY1" fmla="*/ 2581 h 834746"/>
              <a:gd name="connsiteX2" fmla="*/ 6296477 w 6296477"/>
              <a:gd name="connsiteY2" fmla="*/ 834746 h 834746"/>
              <a:gd name="connsiteX3" fmla="*/ 0 w 6296477"/>
              <a:gd name="connsiteY3" fmla="*/ 830997 h 834746"/>
              <a:gd name="connsiteX4" fmla="*/ 0 w 6296477"/>
              <a:gd name="connsiteY4" fmla="*/ 0 h 834746"/>
              <a:gd name="connsiteX0" fmla="*/ 0 w 6301191"/>
              <a:gd name="connsiteY0" fmla="*/ 0 h 830998"/>
              <a:gd name="connsiteX1" fmla="*/ 5626933 w 6301191"/>
              <a:gd name="connsiteY1" fmla="*/ 2581 h 830998"/>
              <a:gd name="connsiteX2" fmla="*/ 6301191 w 6301191"/>
              <a:gd name="connsiteY2" fmla="*/ 830998 h 830998"/>
              <a:gd name="connsiteX3" fmla="*/ 0 w 6301191"/>
              <a:gd name="connsiteY3" fmla="*/ 830997 h 830998"/>
              <a:gd name="connsiteX4" fmla="*/ 0 w 6301191"/>
              <a:gd name="connsiteY4" fmla="*/ 0 h 83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191" h="830998">
                <a:moveTo>
                  <a:pt x="0" y="0"/>
                </a:moveTo>
                <a:lnTo>
                  <a:pt x="5626933" y="2581"/>
                </a:lnTo>
                <a:lnTo>
                  <a:pt x="6301191" y="830998"/>
                </a:lnTo>
                <a:lnTo>
                  <a:pt x="0" y="830997"/>
                </a:lnTo>
                <a:lnTo>
                  <a:pt x="0" y="0"/>
                </a:lnTo>
                <a:close/>
              </a:path>
            </a:pathLst>
          </a:custGeom>
          <a:solidFill>
            <a:schemeClr val="tx2">
              <a:lumMod val="20000"/>
              <a:lumOff val="80000"/>
            </a:schemeClr>
          </a:solidFill>
        </p:spPr>
        <p:txBody>
          <a:bodyPr wrap="square" rtlCol="0" anchor="ctr" anchorCtr="0">
            <a:noAutofit/>
          </a:bodyPr>
          <a:lstStyle/>
          <a:p>
            <a:r>
              <a:rPr lang="en-US" sz="2400" dirty="0">
                <a:latin typeface="Segoe UI Light" panose="020B0502040204020203" pitchFamily="34" charset="0"/>
                <a:cs typeface="Segoe UI Light" panose="020B0502040204020203" pitchFamily="34" charset="0"/>
              </a:rPr>
              <a:t>Click2Cloud Migration Studio</a:t>
            </a:r>
          </a:p>
        </p:txBody>
      </p:sp>
      <p:sp>
        <p:nvSpPr>
          <p:cNvPr id="20" name="Rectangle 19"/>
          <p:cNvSpPr/>
          <p:nvPr/>
        </p:nvSpPr>
        <p:spPr>
          <a:xfrm>
            <a:off x="1097971" y="6303378"/>
            <a:ext cx="2561778" cy="490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13641, Main 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Bellevue, WA 98005, USA.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pm@click2cloud.net  | + 1 425 749 7495  </a:t>
            </a:r>
          </a:p>
        </p:txBody>
      </p:sp>
      <p:pic>
        <p:nvPicPr>
          <p:cNvPr id="67" name="Picture 4" descr="http://vignette4.wikia.nocookie.net/uncyclopedia/images/a/a5/US_flag.png/revision/latest?cb=200512090011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157" y="6303378"/>
            <a:ext cx="932591" cy="49077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3640699" y="6306390"/>
            <a:ext cx="3620705" cy="484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V-8, Laxmi Nagar,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Nagpur – 440022</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contact@click2cloud.net | </a:t>
            </a: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+91-712-3207999</a:t>
            </a:r>
            <a:endPar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70" name="Picture 8" descr="http://www.clker.com/cliparts/J/6/u/w/s/M/flag-of-india-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63" y="6303379"/>
            <a:ext cx="736164" cy="49077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524536" y="2369110"/>
            <a:ext cx="545515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Cloud Migration Technology Company</a:t>
            </a:r>
          </a:p>
        </p:txBody>
      </p:sp>
      <p:pic>
        <p:nvPicPr>
          <p:cNvPr id="47" name="Picture 2" descr="C:\Users\nilesh.nagose\Desktop\Click2Cloud\Logo\Final Logo\click2cloud-logo-lightBG-250x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102" y="1444799"/>
            <a:ext cx="984934" cy="78794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679EE0-AA30-4E0F-AA16-E7E55BAC978A}"/>
              </a:ext>
            </a:extLst>
          </p:cNvPr>
          <p:cNvSpPr txBox="1"/>
          <p:nvPr/>
        </p:nvSpPr>
        <p:spPr>
          <a:xfrm>
            <a:off x="8175804" y="6291148"/>
            <a:ext cx="276636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F2, Beijing Silver Tower, No.2 East 3rd Ring North Road. Chao yang District., Beijing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contact@click2Yun.com | +010-64126268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27" name="Picture 2" descr="Image result for china flag image">
            <a:extLst>
              <a:ext uri="{FF2B5EF4-FFF2-40B4-BE49-F238E27FC236}">
                <a16:creationId xmlns:a16="http://schemas.microsoft.com/office/drawing/2014/main" id="{A6C7E7D2-C1FF-405A-B4D0-EC992E1887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0389" y="6307079"/>
            <a:ext cx="726090" cy="48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8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Application to Cloud – </a:t>
            </a:r>
            <a:r>
              <a:rPr lang="en-US" sz="3137" dirty="0">
                <a:solidFill>
                  <a:schemeClr val="bg1">
                    <a:lumMod val="10000"/>
                  </a:schemeClr>
                </a:solidFill>
              </a:rPr>
              <a:t>Migration Architecture</a:t>
            </a:r>
          </a:p>
        </p:txBody>
      </p:sp>
      <p:pic>
        <p:nvPicPr>
          <p:cNvPr id="126" name="Picture 2" descr="C:\Users\nilesh.nagose\Desktop\Click2Cloud\Logo\Final Logo\click2cloud-logo-lightBG-250x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p:cNvGrpSpPr/>
          <p:nvPr/>
        </p:nvGrpSpPr>
        <p:grpSpPr>
          <a:xfrm>
            <a:off x="517354" y="5308536"/>
            <a:ext cx="3067830" cy="1048435"/>
            <a:chOff x="370560" y="5326062"/>
            <a:chExt cx="2357438" cy="1069458"/>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524947"/>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there web application to cloud</a:t>
              </a:r>
            </a:p>
          </p:txBody>
        </p:sp>
      </p:grpSp>
      <p:grpSp>
        <p:nvGrpSpPr>
          <p:cNvPr id="152" name="Group 151"/>
          <p:cNvGrpSpPr/>
          <p:nvPr/>
        </p:nvGrpSpPr>
        <p:grpSpPr>
          <a:xfrm>
            <a:off x="4010873" y="5308536"/>
            <a:ext cx="2383936" cy="1470730"/>
            <a:chOff x="370559" y="5326062"/>
            <a:chExt cx="2431739" cy="1500222"/>
          </a:xfrm>
        </p:grpSpPr>
        <p:sp>
          <p:nvSpPr>
            <p:cNvPr id="153" name="Oval 152"/>
            <p:cNvSpPr/>
            <p:nvPr/>
          </p:nvSpPr>
          <p:spPr>
            <a:xfrm>
              <a:off x="1189037" y="5326062"/>
              <a:ext cx="457200" cy="4572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54" name="Rectangle 153"/>
            <p:cNvSpPr/>
            <p:nvPr/>
          </p:nvSpPr>
          <p:spPr>
            <a:xfrm>
              <a:off x="370559" y="5870573"/>
              <a:ext cx="2431739" cy="955711"/>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 like instances provisioning</a:t>
              </a:r>
            </a:p>
          </p:txBody>
        </p:sp>
      </p:gr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sp>
        <p:nvSpPr>
          <p:cNvPr id="166" name="Rectangle: Rounded Corners 165">
            <a:extLst>
              <a:ext uri="{FF2B5EF4-FFF2-40B4-BE49-F238E27FC236}">
                <a16:creationId xmlns:a16="http://schemas.microsoft.com/office/drawing/2014/main" id="{05430278-3516-4C5D-AE0B-B25DCB78152D}"/>
              </a:ext>
            </a:extLst>
          </p:cNvPr>
          <p:cNvSpPr/>
          <p:nvPr/>
        </p:nvSpPr>
        <p:spPr>
          <a:xfrm>
            <a:off x="505349" y="2484328"/>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bg1"/>
                </a:solidFill>
              </a:rPr>
              <a:t>GitHub / Bitbucket</a:t>
            </a:r>
          </a:p>
        </p:txBody>
      </p:sp>
      <p:sp>
        <p:nvSpPr>
          <p:cNvPr id="167" name="Rectangle: Rounded Corners 166">
            <a:extLst>
              <a:ext uri="{FF2B5EF4-FFF2-40B4-BE49-F238E27FC236}">
                <a16:creationId xmlns:a16="http://schemas.microsoft.com/office/drawing/2014/main" id="{77C33D3D-D61D-4B7F-80CD-F1D7CF052656}"/>
              </a:ext>
            </a:extLst>
          </p:cNvPr>
          <p:cNvSpPr/>
          <p:nvPr/>
        </p:nvSpPr>
        <p:spPr>
          <a:xfrm>
            <a:off x="530662" y="2955332"/>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bg1"/>
                </a:solidFill>
              </a:rPr>
              <a:t>FTP</a:t>
            </a:r>
          </a:p>
        </p:txBody>
      </p:sp>
      <p:sp>
        <p:nvSpPr>
          <p:cNvPr id="168" name="Rectangle: Rounded Corners 167">
            <a:extLst>
              <a:ext uri="{FF2B5EF4-FFF2-40B4-BE49-F238E27FC236}">
                <a16:creationId xmlns:a16="http://schemas.microsoft.com/office/drawing/2014/main" id="{57DC9A12-4B1A-4873-AA05-25FDF43A6DAF}"/>
              </a:ext>
            </a:extLst>
          </p:cNvPr>
          <p:cNvSpPr/>
          <p:nvPr/>
        </p:nvSpPr>
        <p:spPr>
          <a:xfrm>
            <a:off x="538201" y="3411472"/>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bg1"/>
                </a:solidFill>
              </a:rPr>
              <a:t>Local /</a:t>
            </a:r>
          </a:p>
          <a:p>
            <a:pPr algn="ctr"/>
            <a:r>
              <a:rPr lang="en-IN" sz="1100" dirty="0">
                <a:solidFill>
                  <a:schemeClr val="bg1"/>
                </a:solidFill>
              </a:rPr>
              <a:t>On-premise</a:t>
            </a:r>
          </a:p>
        </p:txBody>
      </p:sp>
      <p:sp>
        <p:nvSpPr>
          <p:cNvPr id="172" name="Rectangle: Rounded Corners 171">
            <a:extLst>
              <a:ext uri="{FF2B5EF4-FFF2-40B4-BE49-F238E27FC236}">
                <a16:creationId xmlns:a16="http://schemas.microsoft.com/office/drawing/2014/main" id="{3042B5B5-1429-4B89-A38E-EEF41FF058D0}"/>
              </a:ext>
            </a:extLst>
          </p:cNvPr>
          <p:cNvSpPr/>
          <p:nvPr/>
        </p:nvSpPr>
        <p:spPr>
          <a:xfrm>
            <a:off x="493345" y="1973252"/>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dirty="0">
                <a:solidFill>
                  <a:schemeClr val="bg1"/>
                </a:solidFill>
              </a:rPr>
              <a:t>ECS (Application)</a:t>
            </a:r>
          </a:p>
        </p:txBody>
      </p:sp>
      <p:sp>
        <p:nvSpPr>
          <p:cNvPr id="173" name="Rectangle: Rounded Corners 172">
            <a:extLst>
              <a:ext uri="{FF2B5EF4-FFF2-40B4-BE49-F238E27FC236}">
                <a16:creationId xmlns:a16="http://schemas.microsoft.com/office/drawing/2014/main" id="{FDB479B3-BD2F-4AA7-ABD8-2E742C595D51}"/>
              </a:ext>
            </a:extLst>
          </p:cNvPr>
          <p:cNvSpPr/>
          <p:nvPr/>
        </p:nvSpPr>
        <p:spPr>
          <a:xfrm>
            <a:off x="493344" y="1478636"/>
            <a:ext cx="1126435" cy="3214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Web Hosting</a:t>
            </a:r>
          </a:p>
        </p:txBody>
      </p:sp>
      <p:cxnSp>
        <p:nvCxnSpPr>
          <p:cNvPr id="12" name="Straight Connector 11">
            <a:extLst>
              <a:ext uri="{FF2B5EF4-FFF2-40B4-BE49-F238E27FC236}">
                <a16:creationId xmlns:a16="http://schemas.microsoft.com/office/drawing/2014/main" id="{ED92A17C-A098-4044-BB03-B22C8FB58CBF}"/>
              </a:ext>
            </a:extLst>
          </p:cNvPr>
          <p:cNvCxnSpPr>
            <a:cxnSpLocks/>
            <a:stCxn id="173" idx="3"/>
            <a:endCxn id="52" idx="1"/>
          </p:cNvCxnSpPr>
          <p:nvPr/>
        </p:nvCxnSpPr>
        <p:spPr>
          <a:xfrm>
            <a:off x="1619779" y="1639337"/>
            <a:ext cx="1380546" cy="10483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2AEF49D-CD8B-402C-84E4-E1DECB523966}"/>
              </a:ext>
            </a:extLst>
          </p:cNvPr>
          <p:cNvCxnSpPr>
            <a:cxnSpLocks/>
            <a:stCxn id="172" idx="3"/>
            <a:endCxn id="52" idx="1"/>
          </p:cNvCxnSpPr>
          <p:nvPr/>
        </p:nvCxnSpPr>
        <p:spPr>
          <a:xfrm>
            <a:off x="1619780" y="2133953"/>
            <a:ext cx="1380545" cy="5537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182615-5847-44D3-B296-976C9AA9B69C}"/>
              </a:ext>
            </a:extLst>
          </p:cNvPr>
          <p:cNvCxnSpPr>
            <a:cxnSpLocks/>
            <a:stCxn id="166" idx="3"/>
            <a:endCxn id="52" idx="1"/>
          </p:cNvCxnSpPr>
          <p:nvPr/>
        </p:nvCxnSpPr>
        <p:spPr>
          <a:xfrm>
            <a:off x="1631784" y="2645029"/>
            <a:ext cx="1368541" cy="42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2B52FB-E335-499B-941F-21B42FDF4F88}"/>
              </a:ext>
            </a:extLst>
          </p:cNvPr>
          <p:cNvCxnSpPr>
            <a:cxnSpLocks/>
            <a:stCxn id="167" idx="3"/>
            <a:endCxn id="52" idx="1"/>
          </p:cNvCxnSpPr>
          <p:nvPr/>
        </p:nvCxnSpPr>
        <p:spPr>
          <a:xfrm flipV="1">
            <a:off x="1657097" y="2687654"/>
            <a:ext cx="1343228" cy="42837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F533897-8F7D-43C5-A077-E8C265D3B398}"/>
              </a:ext>
            </a:extLst>
          </p:cNvPr>
          <p:cNvCxnSpPr>
            <a:cxnSpLocks/>
            <a:stCxn id="168" idx="3"/>
            <a:endCxn id="52" idx="1"/>
          </p:cNvCxnSpPr>
          <p:nvPr/>
        </p:nvCxnSpPr>
        <p:spPr>
          <a:xfrm flipV="1">
            <a:off x="1664636" y="2687654"/>
            <a:ext cx="1335689" cy="88451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49612" y="1144172"/>
            <a:ext cx="10892025" cy="2913491"/>
            <a:chOff x="458627" y="1166617"/>
            <a:chExt cx="11110435" cy="2971909"/>
          </a:xfrm>
        </p:grpSpPr>
        <p:grpSp>
          <p:nvGrpSpPr>
            <p:cNvPr id="56" name="Group 55"/>
            <p:cNvGrpSpPr/>
            <p:nvPr/>
          </p:nvGrpSpPr>
          <p:grpSpPr>
            <a:xfrm>
              <a:off x="2912449" y="1343567"/>
              <a:ext cx="8656613" cy="2794959"/>
              <a:chOff x="2746274" y="2020035"/>
              <a:chExt cx="8656611" cy="2794962"/>
            </a:xfrm>
          </p:grpSpPr>
          <p:cxnSp>
            <p:nvCxnSpPr>
              <p:cNvPr id="177" name="Straight Connector 176"/>
              <p:cNvCxnSpPr>
                <a:cxnSpLocks/>
              </p:cNvCxnSpPr>
              <p:nvPr/>
            </p:nvCxnSpPr>
            <p:spPr>
              <a:xfrm>
                <a:off x="7304733" y="3393620"/>
                <a:ext cx="970904" cy="0"/>
              </a:xfrm>
              <a:prstGeom prst="line">
                <a:avLst/>
              </a:prstGeom>
              <a:ln w="28575">
                <a:tailEnd type="none"/>
              </a:ln>
              <a:effectLst/>
            </p:spPr>
            <p:style>
              <a:lnRef idx="2">
                <a:schemeClr val="accent1"/>
              </a:lnRef>
              <a:fillRef idx="0">
                <a:schemeClr val="accent1"/>
              </a:fillRef>
              <a:effectRef idx="1">
                <a:schemeClr val="accent1"/>
              </a:effectRef>
              <a:fontRef idx="minor">
                <a:schemeClr val="tx1"/>
              </a:fontRef>
            </p:style>
          </p:cxnSp>
          <p:grpSp>
            <p:nvGrpSpPr>
              <p:cNvPr id="2071" name="Group 2070"/>
              <p:cNvGrpSpPr/>
              <p:nvPr/>
            </p:nvGrpSpPr>
            <p:grpSpPr>
              <a:xfrm>
                <a:off x="7288156" y="3479819"/>
                <a:ext cx="1170350" cy="96771"/>
                <a:chOff x="7288156" y="3479819"/>
                <a:chExt cx="1170350" cy="96771"/>
              </a:xfrm>
            </p:grpSpPr>
            <p:cxnSp>
              <p:nvCxnSpPr>
                <p:cNvPr id="180" name="Straight Connector 179"/>
                <p:cNvCxnSpPr/>
                <p:nvPr/>
              </p:nvCxnSpPr>
              <p:spPr>
                <a:xfrm flipV="1">
                  <a:off x="7288156" y="3571305"/>
                  <a:ext cx="1170350"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V="1">
                  <a:off x="7304734" y="3479819"/>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2069" name="Group 2068"/>
              <p:cNvGrpSpPr/>
              <p:nvPr/>
            </p:nvGrpSpPr>
            <p:grpSpPr>
              <a:xfrm>
                <a:off x="7304734" y="3194791"/>
                <a:ext cx="1069657" cy="102056"/>
                <a:chOff x="7304734" y="3194791"/>
                <a:chExt cx="1069657" cy="102056"/>
              </a:xfrm>
            </p:grpSpPr>
            <p:cxnSp>
              <p:nvCxnSpPr>
                <p:cNvPr id="183" name="Straight Connector 182"/>
                <p:cNvCxnSpPr/>
                <p:nvPr/>
              </p:nvCxnSpPr>
              <p:spPr>
                <a:xfrm flipV="1">
                  <a:off x="7310436" y="3194791"/>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7304734" y="3291562"/>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13" name="Cloud 12"/>
              <p:cNvSpPr/>
              <p:nvPr/>
            </p:nvSpPr>
            <p:spPr bwMode="auto">
              <a:xfrm>
                <a:off x="8275637" y="2128238"/>
                <a:ext cx="3127248" cy="2432304"/>
              </a:xfrm>
              <a:prstGeom prst="cloud">
                <a:avLst/>
              </a:pr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dirty="0"/>
              </a:p>
            </p:txBody>
          </p:sp>
          <p:sp>
            <p:nvSpPr>
              <p:cNvPr id="21" name="TextBox 20"/>
              <p:cNvSpPr txBox="1"/>
              <p:nvPr/>
            </p:nvSpPr>
            <p:spPr>
              <a:xfrm>
                <a:off x="9341848" y="3117478"/>
                <a:ext cx="863752"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Web Hosting</a:t>
                </a:r>
              </a:p>
            </p:txBody>
          </p:sp>
          <p:grpSp>
            <p:nvGrpSpPr>
              <p:cNvPr id="106" name="Group 105"/>
              <p:cNvGrpSpPr/>
              <p:nvPr/>
            </p:nvGrpSpPr>
            <p:grpSpPr>
              <a:xfrm>
                <a:off x="9275309" y="3425691"/>
                <a:ext cx="1038620" cy="615933"/>
                <a:chOff x="9511256" y="3112089"/>
                <a:chExt cx="1038620" cy="615933"/>
              </a:xfrm>
            </p:grpSpPr>
            <p:sp>
              <p:nvSpPr>
                <p:cNvPr id="24" name="TextBox 23"/>
                <p:cNvSpPr txBox="1"/>
                <p:nvPr/>
              </p:nvSpPr>
              <p:spPr>
                <a:xfrm>
                  <a:off x="9511256" y="3558490"/>
                  <a:ext cx="1038620"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ECS (Applications)</a:t>
                  </a:r>
                </a:p>
              </p:txBody>
            </p:sp>
            <p:pic>
              <p:nvPicPr>
                <p:cNvPr id="2080" name="Picture 32" descr="Image result for virtual machine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2530" y="3112089"/>
                  <a:ext cx="411480" cy="4114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1" name="Group 2060"/>
              <p:cNvGrpSpPr/>
              <p:nvPr/>
            </p:nvGrpSpPr>
            <p:grpSpPr>
              <a:xfrm>
                <a:off x="2746274" y="2020035"/>
                <a:ext cx="4671440" cy="2794962"/>
                <a:chOff x="2746274" y="2020035"/>
                <a:chExt cx="4671440" cy="2794962"/>
              </a:xfrm>
            </p:grpSpPr>
            <p:grpSp>
              <p:nvGrpSpPr>
                <p:cNvPr id="16" name="Group 15"/>
                <p:cNvGrpSpPr/>
                <p:nvPr/>
              </p:nvGrpSpPr>
              <p:grpSpPr>
                <a:xfrm>
                  <a:off x="2746274" y="2020035"/>
                  <a:ext cx="4671440" cy="2794962"/>
                  <a:chOff x="2746274" y="2020035"/>
                  <a:chExt cx="4671440" cy="2794962"/>
                </a:xfrm>
              </p:grpSpPr>
              <p:grpSp>
                <p:nvGrpSpPr>
                  <p:cNvPr id="2051" name="Group 2050"/>
                  <p:cNvGrpSpPr/>
                  <p:nvPr/>
                </p:nvGrpSpPr>
                <p:grpSpPr>
                  <a:xfrm>
                    <a:off x="2746274" y="2020035"/>
                    <a:ext cx="4671440" cy="2794962"/>
                    <a:chOff x="2667931" y="2214036"/>
                    <a:chExt cx="4671440" cy="2794962"/>
                  </a:xfrm>
                </p:grpSpPr>
                <p:grpSp>
                  <p:nvGrpSpPr>
                    <p:cNvPr id="32" name="Group 31"/>
                    <p:cNvGrpSpPr/>
                    <p:nvPr/>
                  </p:nvGrpSpPr>
                  <p:grpSpPr>
                    <a:xfrm>
                      <a:off x="6074665" y="3139352"/>
                      <a:ext cx="1055829" cy="974276"/>
                      <a:chOff x="8302133" y="7162322"/>
                      <a:chExt cx="1055829" cy="974276"/>
                    </a:xfrm>
                  </p:grpSpPr>
                  <p:pic>
                    <p:nvPicPr>
                      <p:cNvPr id="33" name="Picture 32"/>
                      <p:cNvPicPr>
                        <a:picLocks noChangeAspect="1"/>
                      </p:cNvPicPr>
                      <p:nvPr/>
                    </p:nvPicPr>
                    <p:blipFill>
                      <a:blip r:embed="rId5"/>
                      <a:stretch>
                        <a:fillRect/>
                      </a:stretch>
                    </p:blipFill>
                    <p:spPr>
                      <a:xfrm>
                        <a:off x="8549524" y="7162322"/>
                        <a:ext cx="530352" cy="512064"/>
                      </a:xfrm>
                      <a:prstGeom prst="rect">
                        <a:avLst/>
                      </a:prstGeom>
                    </p:spPr>
                  </p:pic>
                  <p:sp>
                    <p:nvSpPr>
                      <p:cNvPr id="34" name="TextBox 33"/>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9" name="Group 28"/>
                    <p:cNvGrpSpPr/>
                    <p:nvPr/>
                  </p:nvGrpSpPr>
                  <p:grpSpPr>
                    <a:xfrm>
                      <a:off x="2815968" y="2214036"/>
                      <a:ext cx="4523403" cy="2794962"/>
                      <a:chOff x="2247894" y="4091277"/>
                      <a:chExt cx="4523403" cy="2590555"/>
                    </a:xfrm>
                  </p:grpSpPr>
                  <p:sp>
                    <p:nvSpPr>
                      <p:cNvPr id="52" name="Rectangle 51"/>
                      <p:cNvSpPr/>
                      <p:nvPr/>
                    </p:nvSpPr>
                    <p:spPr bwMode="auto">
                      <a:xfrm>
                        <a:off x="2247894" y="4091277"/>
                        <a:ext cx="4523403"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54" name="TextBox 53"/>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31" name="Group 30"/>
                    <p:cNvGrpSpPr/>
                    <p:nvPr/>
                  </p:nvGrpSpPr>
                  <p:grpSpPr>
                    <a:xfrm>
                      <a:off x="2667931" y="3271691"/>
                      <a:ext cx="1078852" cy="913101"/>
                      <a:chOff x="2622399" y="3117359"/>
                      <a:chExt cx="1078852" cy="913101"/>
                    </a:xfrm>
                  </p:grpSpPr>
                  <p:sp>
                    <p:nvSpPr>
                      <p:cNvPr id="35" name="TextBox 34"/>
                      <p:cNvSpPr txBox="1"/>
                      <p:nvPr/>
                    </p:nvSpPr>
                    <p:spPr>
                      <a:xfrm>
                        <a:off x="2622399" y="3634886"/>
                        <a:ext cx="1078852"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C2C</a:t>
                        </a:r>
                        <a:br>
                          <a:rPr lang="en-US" sz="1400" spc="-50" dirty="0">
                            <a:gradFill>
                              <a:gsLst>
                                <a:gs pos="2917">
                                  <a:schemeClr val="tx1"/>
                                </a:gs>
                                <a:gs pos="30000">
                                  <a:schemeClr val="tx1"/>
                                </a:gs>
                              </a:gsLst>
                              <a:lin ang="5400000" scaled="0"/>
                            </a:gradFill>
                          </a:rPr>
                        </a:br>
                        <a:r>
                          <a:rPr lang="en-US" sz="1400" spc="-50" dirty="0">
                            <a:gradFill>
                              <a:gsLst>
                                <a:gs pos="2917">
                                  <a:schemeClr val="tx1"/>
                                </a:gs>
                                <a:gs pos="30000">
                                  <a:schemeClr val="tx1"/>
                                </a:gs>
                              </a:gsLst>
                              <a:lin ang="5400000" scaled="0"/>
                            </a:gradFill>
                          </a:rPr>
                          <a:t>Config file</a:t>
                        </a:r>
                      </a:p>
                    </p:txBody>
                  </p:sp>
                  <p:pic>
                    <p:nvPicPr>
                      <p:cNvPr id="2066" name="Picture 18" descr="Image result for cfg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3763" y="3117359"/>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3716738" y="3017785"/>
                      <a:ext cx="1078852" cy="862580"/>
                      <a:chOff x="3671206" y="2980848"/>
                      <a:chExt cx="1078852" cy="862580"/>
                    </a:xfrm>
                  </p:grpSpPr>
                  <p:sp>
                    <p:nvSpPr>
                      <p:cNvPr id="36" name="TextBox 35"/>
                      <p:cNvSpPr txBox="1"/>
                      <p:nvPr/>
                    </p:nvSpPr>
                    <p:spPr>
                      <a:xfrm>
                        <a:off x="3671206" y="3447935"/>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68" name="Picture 20" descr="Image result for migration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327" y="298084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5040060" y="3867960"/>
                      <a:ext cx="947434" cy="933273"/>
                      <a:chOff x="5040060" y="3867960"/>
                      <a:chExt cx="947434" cy="933273"/>
                    </a:xfrm>
                  </p:grpSpPr>
                  <p:pic>
                    <p:nvPicPr>
                      <p:cNvPr id="2070" name="Picture 22" descr="Image result for ansible chef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3275" y="3867960"/>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5040060" y="4433913"/>
                        <a:ext cx="947434" cy="367320"/>
                      </a:xfrm>
                      <a:prstGeom prst="rect">
                        <a:avLst/>
                      </a:prstGeom>
                      <a:noFill/>
                    </p:spPr>
                    <p:txBody>
                      <a:bodyPr wrap="square" lIns="0" tIns="0" rIns="0" bIns="0" rtlCol="0">
                        <a:spAutoFit/>
                      </a:bodyPr>
                      <a:lstStyle/>
                      <a:p>
                        <a:pPr algn="ctr">
                          <a:lnSpc>
                            <a:spcPct val="90000"/>
                          </a:lnSpc>
                        </a:pPr>
                        <a:r>
                          <a:rPr lang="en-US" sz="1300" spc="-50" dirty="0">
                            <a:gradFill>
                              <a:gsLst>
                                <a:gs pos="2917">
                                  <a:schemeClr val="tx1"/>
                                </a:gs>
                                <a:gs pos="30000">
                                  <a:schemeClr val="tx1"/>
                                </a:gs>
                              </a:gsLst>
                              <a:lin ang="5400000" scaled="0"/>
                            </a:gradFill>
                          </a:rPr>
                          <a:t>Click2Cloud Automation</a:t>
                        </a:r>
                      </a:p>
                    </p:txBody>
                  </p:sp>
                </p:grpSp>
              </p:grpSp>
              <p:pic>
                <p:nvPicPr>
                  <p:cNvPr id="88" name="Picture 87"/>
                  <p:cNvPicPr>
                    <a:picLocks noChangeAspect="1"/>
                  </p:cNvPicPr>
                  <p:nvPr/>
                </p:nvPicPr>
                <p:blipFill>
                  <a:blip r:embed="rId5"/>
                  <a:stretch>
                    <a:fillRect/>
                  </a:stretch>
                </p:blipFill>
                <p:spPr>
                  <a:xfrm>
                    <a:off x="6429900" y="2805908"/>
                    <a:ext cx="530352" cy="512064"/>
                  </a:xfrm>
                  <a:prstGeom prst="rect">
                    <a:avLst/>
                  </a:prstGeom>
                </p:spPr>
              </p:pic>
              <p:sp>
                <p:nvSpPr>
                  <p:cNvPr id="89" name="TextBox 88"/>
                  <p:cNvSpPr txBox="1"/>
                  <p:nvPr/>
                </p:nvSpPr>
                <p:spPr>
                  <a:xfrm>
                    <a:off x="6200407" y="3396850"/>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92" name="Connector: Elbow 75"/>
                <p:cNvCxnSpPr>
                  <a:cxnSpLocks/>
                  <a:stCxn id="2066" idx="3"/>
                  <a:endCxn id="161" idx="1"/>
                </p:cNvCxnSpPr>
                <p:nvPr/>
              </p:nvCxnSpPr>
              <p:spPr>
                <a:xfrm flipV="1">
                  <a:off x="3541036" y="3182901"/>
                  <a:ext cx="269061" cy="161489"/>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36" idx="3"/>
                  <a:endCxn id="88" idx="1"/>
                </p:cNvCxnSpPr>
                <p:nvPr/>
              </p:nvCxnSpPr>
              <p:spPr>
                <a:xfrm flipV="1">
                  <a:off x="4873932" y="3061940"/>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75"/>
                <p:cNvCxnSpPr>
                  <a:stCxn id="161" idx="2"/>
                </p:cNvCxnSpPr>
                <p:nvPr/>
              </p:nvCxnSpPr>
              <p:spPr>
                <a:xfrm rot="16200000" flipH="1">
                  <a:off x="4453931" y="3670260"/>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75"/>
                <p:cNvCxnSpPr>
                  <a:endCxn id="89" idx="2"/>
                </p:cNvCxnSpPr>
                <p:nvPr/>
              </p:nvCxnSpPr>
              <p:spPr>
                <a:xfrm rot="5400000" flipH="1" flipV="1">
                  <a:off x="6054589" y="3661138"/>
                  <a:ext cx="740233" cy="607233"/>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42" name="Connector: Elbow 75"/>
              <p:cNvCxnSpPr>
                <a:cxnSpLocks/>
                <a:stCxn id="163" idx="2"/>
                <a:endCxn id="24" idx="2"/>
              </p:cNvCxnSpPr>
              <p:nvPr/>
            </p:nvCxnSpPr>
            <p:spPr>
              <a:xfrm rot="5400000" flipH="1" flipV="1">
                <a:off x="7375248" y="2260723"/>
                <a:ext cx="638468" cy="4200271"/>
              </a:xfrm>
              <a:prstGeom prst="curvedConnector3">
                <a:avLst>
                  <a:gd name="adj1" fmla="val -3652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bwMode="auto">
            <a:xfrm>
              <a:off x="3976274" y="1916122"/>
              <a:ext cx="1081764" cy="1180621"/>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2" name="Oval 161"/>
            <p:cNvSpPr/>
            <p:nvPr/>
          </p:nvSpPr>
          <p:spPr>
            <a:xfrm>
              <a:off x="3819326" y="1790930"/>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63" name="Rectangle 162"/>
            <p:cNvSpPr/>
            <p:nvPr/>
          </p:nvSpPr>
          <p:spPr bwMode="auto">
            <a:xfrm>
              <a:off x="5259180" y="2993277"/>
              <a:ext cx="1002686" cy="1010344"/>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9" name="Oval 168"/>
            <p:cNvSpPr/>
            <p:nvPr/>
          </p:nvSpPr>
          <p:spPr>
            <a:xfrm>
              <a:off x="5083424" y="2866558"/>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70" name="Rectangle 169"/>
            <p:cNvSpPr/>
            <p:nvPr/>
          </p:nvSpPr>
          <p:spPr bwMode="auto">
            <a:xfrm>
              <a:off x="6365687" y="2051009"/>
              <a:ext cx="1065654" cy="1118501"/>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71" name="Oval 170"/>
            <p:cNvSpPr/>
            <p:nvPr/>
          </p:nvSpPr>
          <p:spPr>
            <a:xfrm>
              <a:off x="6188038" y="1889505"/>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176" name="TextBox 175"/>
            <p:cNvSpPr txBox="1"/>
            <p:nvPr/>
          </p:nvSpPr>
          <p:spPr>
            <a:xfrm>
              <a:off x="458627" y="1166617"/>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Source Web Applications</a:t>
              </a:r>
            </a:p>
          </p:txBody>
        </p:sp>
      </p:grpSp>
      <p:cxnSp>
        <p:nvCxnSpPr>
          <p:cNvPr id="215" name="Straight Arrow Connector 214">
            <a:extLst>
              <a:ext uri="{FF2B5EF4-FFF2-40B4-BE49-F238E27FC236}">
                <a16:creationId xmlns:a16="http://schemas.microsoft.com/office/drawing/2014/main" id="{6B284185-CCA2-4CC4-8F21-D09102EB379A}"/>
              </a:ext>
            </a:extLst>
          </p:cNvPr>
          <p:cNvCxnSpPr>
            <a:cxnSpLocks/>
          </p:cNvCxnSpPr>
          <p:nvPr/>
        </p:nvCxnSpPr>
        <p:spPr>
          <a:xfrm>
            <a:off x="7434806" y="2363131"/>
            <a:ext cx="18863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9F601CCC-80DD-4D7C-AEA4-8C168B57C35F}"/>
              </a:ext>
            </a:extLst>
          </p:cNvPr>
          <p:cNvCxnSpPr>
            <a:cxnSpLocks/>
          </p:cNvCxnSpPr>
          <p:nvPr/>
        </p:nvCxnSpPr>
        <p:spPr>
          <a:xfrm>
            <a:off x="7434806" y="2943852"/>
            <a:ext cx="1886309" cy="73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7025CCA-BD36-4CE0-A236-3E1B77959AA6}"/>
              </a:ext>
            </a:extLst>
          </p:cNvPr>
          <p:cNvSpPr txBox="1"/>
          <p:nvPr/>
        </p:nvSpPr>
        <p:spPr>
          <a:xfrm>
            <a:off x="9172334" y="1144132"/>
            <a:ext cx="1312770"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Clouds</a:t>
            </a:r>
          </a:p>
        </p:txBody>
      </p:sp>
      <p:pic>
        <p:nvPicPr>
          <p:cNvPr id="4" name="Picture 3">
            <a:extLst>
              <a:ext uri="{FF2B5EF4-FFF2-40B4-BE49-F238E27FC236}">
                <a16:creationId xmlns:a16="http://schemas.microsoft.com/office/drawing/2014/main" id="{375143E4-A6D8-4F7C-8D9F-5E80F0E83009}"/>
              </a:ext>
            </a:extLst>
          </p:cNvPr>
          <p:cNvPicPr>
            <a:picLocks noChangeAspect="1"/>
          </p:cNvPicPr>
          <p:nvPr/>
        </p:nvPicPr>
        <p:blipFill>
          <a:blip r:embed="rId9"/>
          <a:stretch>
            <a:fillRect/>
          </a:stretch>
        </p:blipFill>
        <p:spPr>
          <a:xfrm>
            <a:off x="9477164" y="1889892"/>
            <a:ext cx="477464" cy="473239"/>
          </a:xfrm>
          <a:prstGeom prst="rect">
            <a:avLst/>
          </a:prstGeom>
        </p:spPr>
      </p:pic>
    </p:spTree>
    <p:extLst>
      <p:ext uri="{BB962C8B-B14F-4D97-AF65-F5344CB8AC3E}">
        <p14:creationId xmlns:p14="http://schemas.microsoft.com/office/powerpoint/2010/main" val="350991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83" y="734992"/>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S2C</a:t>
            </a:r>
            <a:br>
              <a:rPr lang="en-US" sz="6600" dirty="0">
                <a:solidFill>
                  <a:schemeClr val="tx1">
                    <a:lumMod val="95000"/>
                    <a:lumOff val="5000"/>
                  </a:schemeClr>
                </a:solidFill>
                <a:latin typeface="Segoe UI Light" panose="020B0502040204020203" pitchFamily="34" charset="0"/>
                <a:cs typeface="Segoe UI Light" panose="020B0502040204020203" pitchFamily="34" charset="0"/>
              </a:rPr>
            </a:b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Storage to Cloud Migration</a:t>
            </a:r>
            <a:endParaRPr lang="en-US" sz="6600"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14D2D129-1B30-400B-A571-D319B724E17D}"/>
              </a:ext>
            </a:extLst>
          </p:cNvPr>
          <p:cNvSpPr txBox="1"/>
          <p:nvPr/>
        </p:nvSpPr>
        <p:spPr>
          <a:xfrm>
            <a:off x="1987161" y="3813072"/>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Storage data/objects from source cloud storages like S3, OSS, OBS, Blobs, etc. to destination clouds storage</a:t>
            </a:r>
          </a:p>
        </p:txBody>
      </p:sp>
    </p:spTree>
    <p:extLst>
      <p:ext uri="{BB962C8B-B14F-4D97-AF65-F5344CB8AC3E}">
        <p14:creationId xmlns:p14="http://schemas.microsoft.com/office/powerpoint/2010/main" val="331969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Storage to Cloud</a:t>
            </a:r>
            <a:r>
              <a:rPr lang="en-US" sz="3137" dirty="0">
                <a:solidFill>
                  <a:schemeClr val="bg1">
                    <a:lumMod val="10000"/>
                  </a:schemeClr>
                </a:solidFill>
              </a:rPr>
              <a:t> – Migration Architecture</a:t>
            </a:r>
          </a:p>
        </p:txBody>
      </p:sp>
      <p:pic>
        <p:nvPicPr>
          <p:cNvPr id="126" name="Picture 2" descr="C:\Users\nilesh.nagose\Desktop\Click2Cloud\Logo\Final Logo\click2cloud-logo-lightBG-250x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DED24175-B501-434F-A9A4-54846589EAC4}"/>
              </a:ext>
            </a:extLst>
          </p:cNvPr>
          <p:cNvGrpSpPr/>
          <p:nvPr/>
        </p:nvGrpSpPr>
        <p:grpSpPr>
          <a:xfrm>
            <a:off x="459155" y="1021696"/>
            <a:ext cx="11586341" cy="5708670"/>
            <a:chOff x="459155" y="1021696"/>
            <a:chExt cx="11586341" cy="5708670"/>
          </a:xfrm>
        </p:grpSpPr>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grpSp>
          <p:nvGrpSpPr>
            <p:cNvPr id="149" name="Group 148"/>
            <p:cNvGrpSpPr/>
            <p:nvPr/>
          </p:nvGrpSpPr>
          <p:grpSpPr>
            <a:xfrm>
              <a:off x="517354" y="5308536"/>
              <a:ext cx="3067830" cy="1259583"/>
              <a:chOff x="370560" y="5326062"/>
              <a:chExt cx="2357438" cy="1284840"/>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740329"/>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 storage data from source cloud to destination cloud</a:t>
                </a:r>
              </a:p>
            </p:txBody>
          </p:sp>
        </p:grpSp>
        <p:sp>
          <p:nvSpPr>
            <p:cNvPr id="153" name="Oval 152"/>
            <p:cNvSpPr/>
            <p:nvPr/>
          </p:nvSpPr>
          <p:spPr>
            <a:xfrm>
              <a:off x="4813261" y="5308537"/>
              <a:ext cx="448212" cy="44821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grpSp>
          <p:nvGrpSpPr>
            <p:cNvPr id="2" name="Group 1"/>
            <p:cNvGrpSpPr/>
            <p:nvPr/>
          </p:nvGrpSpPr>
          <p:grpSpPr>
            <a:xfrm>
              <a:off x="484220" y="1021696"/>
              <a:ext cx="10858834" cy="3290411"/>
              <a:chOff x="493929" y="1041686"/>
              <a:chExt cx="11076576" cy="3356390"/>
            </a:xfrm>
          </p:grpSpPr>
          <p:grpSp>
            <p:nvGrpSpPr>
              <p:cNvPr id="56" name="Group 55"/>
              <p:cNvGrpSpPr/>
              <p:nvPr/>
            </p:nvGrpSpPr>
            <p:grpSpPr>
              <a:xfrm>
                <a:off x="553002" y="1364364"/>
                <a:ext cx="11017503" cy="2927695"/>
                <a:chOff x="386826" y="2040831"/>
                <a:chExt cx="11017503" cy="2927695"/>
              </a:xfrm>
            </p:grpSpPr>
            <p:grpSp>
              <p:nvGrpSpPr>
                <p:cNvPr id="2071" name="Group 2070"/>
                <p:cNvGrpSpPr/>
                <p:nvPr/>
              </p:nvGrpSpPr>
              <p:grpSpPr>
                <a:xfrm>
                  <a:off x="7288156" y="3479819"/>
                  <a:ext cx="1293324" cy="188257"/>
                  <a:chOff x="7288156" y="3479819"/>
                  <a:chExt cx="1293324" cy="188257"/>
                </a:xfrm>
              </p:grpSpPr>
              <p:cxnSp>
                <p:nvCxnSpPr>
                  <p:cNvPr id="179" name="Straight Connector 178"/>
                  <p:cNvCxnSpPr/>
                  <p:nvPr/>
                </p:nvCxnSpPr>
                <p:spPr>
                  <a:xfrm flipV="1">
                    <a:off x="7304734" y="3479819"/>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V="1">
                    <a:off x="7288156" y="3571305"/>
                    <a:ext cx="1170350"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7304734" y="3662791"/>
                    <a:ext cx="1276746" cy="5285"/>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2069" name="Group 2068"/>
                <p:cNvGrpSpPr/>
                <p:nvPr/>
              </p:nvGrpSpPr>
              <p:grpSpPr>
                <a:xfrm>
                  <a:off x="7304734" y="3103345"/>
                  <a:ext cx="1069657" cy="193502"/>
                  <a:chOff x="7304734" y="3103345"/>
                  <a:chExt cx="1069657" cy="193502"/>
                </a:xfrm>
              </p:grpSpPr>
              <p:cxnSp>
                <p:nvCxnSpPr>
                  <p:cNvPr id="183" name="Straight Connector 182"/>
                  <p:cNvCxnSpPr/>
                  <p:nvPr/>
                </p:nvCxnSpPr>
                <p:spPr>
                  <a:xfrm flipV="1">
                    <a:off x="7310436" y="3194791"/>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7310436" y="3103345"/>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7304734" y="3291562"/>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13" name="Cloud 12"/>
                <p:cNvSpPr/>
                <p:nvPr/>
              </p:nvSpPr>
              <p:spPr bwMode="auto">
                <a:xfrm>
                  <a:off x="8273027" y="2136178"/>
                  <a:ext cx="3131302" cy="2433373"/>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5285 w 43256"/>
                    <a:gd name="connsiteY8" fmla="*/ 26654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5285 w 43256"/>
                    <a:gd name="connsiteY8" fmla="*/ 26654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5285 w 43256"/>
                    <a:gd name="connsiteY8" fmla="*/ 26654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5285 w 43256"/>
                    <a:gd name="connsiteY8" fmla="*/ 26654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35285" y="26654"/>
                      </a:moveTo>
                      <a:cubicBezTo>
                        <a:pt x="35795" y="26782"/>
                        <a:pt x="37434" y="26917"/>
                        <a:pt x="37416" y="2994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38" name="TextBox 37"/>
                <p:cNvSpPr txBox="1"/>
                <p:nvPr/>
              </p:nvSpPr>
              <p:spPr>
                <a:xfrm>
                  <a:off x="451722" y="2065739"/>
                  <a:ext cx="642056"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AWS S3</a:t>
                  </a:r>
                </a:p>
              </p:txBody>
            </p:sp>
            <p:sp>
              <p:nvSpPr>
                <p:cNvPr id="39" name="TextBox 38"/>
                <p:cNvSpPr txBox="1"/>
                <p:nvPr/>
              </p:nvSpPr>
              <p:spPr>
                <a:xfrm>
                  <a:off x="1228921" y="2065739"/>
                  <a:ext cx="656722"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Azure Blob</a:t>
                  </a:r>
                </a:p>
              </p:txBody>
            </p:sp>
            <p:sp>
              <p:nvSpPr>
                <p:cNvPr id="40" name="TextBox 39"/>
                <p:cNvSpPr txBox="1"/>
                <p:nvPr/>
              </p:nvSpPr>
              <p:spPr>
                <a:xfrm>
                  <a:off x="2009446" y="2053401"/>
                  <a:ext cx="798091" cy="155404"/>
                </a:xfrm>
                <a:prstGeom prst="rect">
                  <a:avLst/>
                </a:prstGeom>
                <a:noFill/>
              </p:spPr>
              <p:txBody>
                <a:bodyPr wrap="square" lIns="0" tIns="0" rIns="0" bIns="0" rtlCol="0">
                  <a:spAutoFit/>
                </a:bodyPr>
                <a:lstStyle/>
                <a:p>
                  <a:pPr algn="ctr">
                    <a:lnSpc>
                      <a:spcPct val="90000"/>
                    </a:lnSpc>
                  </a:pPr>
                  <a:r>
                    <a:rPr lang="en-US" sz="1100" spc="-50" dirty="0">
                      <a:gradFill>
                        <a:gsLst>
                          <a:gs pos="2917">
                            <a:schemeClr val="tx1"/>
                          </a:gs>
                          <a:gs pos="30000">
                            <a:schemeClr val="tx1"/>
                          </a:gs>
                        </a:gsLst>
                        <a:lin ang="5400000" scaled="0"/>
                      </a:gradFill>
                    </a:rPr>
                    <a:t>Google Storage</a:t>
                  </a:r>
                </a:p>
              </p:txBody>
            </p:sp>
            <p:sp>
              <p:nvSpPr>
                <p:cNvPr id="42" name="TextBox 41"/>
                <p:cNvSpPr txBox="1"/>
                <p:nvPr/>
              </p:nvSpPr>
              <p:spPr>
                <a:xfrm>
                  <a:off x="386826" y="4798994"/>
                  <a:ext cx="848360"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Alibaba OSS</a:t>
                  </a:r>
                </a:p>
              </p:txBody>
            </p:sp>
            <p:sp>
              <p:nvSpPr>
                <p:cNvPr id="48" name="TextBox 47"/>
                <p:cNvSpPr txBox="1"/>
                <p:nvPr/>
              </p:nvSpPr>
              <p:spPr>
                <a:xfrm>
                  <a:off x="1239537" y="4798994"/>
                  <a:ext cx="848360"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Huawei OBS</a:t>
                  </a:r>
                </a:p>
              </p:txBody>
            </p:sp>
            <p:grpSp>
              <p:nvGrpSpPr>
                <p:cNvPr id="12" name="Group 11"/>
                <p:cNvGrpSpPr/>
                <p:nvPr/>
              </p:nvGrpSpPr>
              <p:grpSpPr>
                <a:xfrm>
                  <a:off x="2021938" y="4266457"/>
                  <a:ext cx="796924" cy="691351"/>
                  <a:chOff x="2400488" y="3592934"/>
                  <a:chExt cx="796924" cy="691351"/>
                </a:xfrm>
              </p:grpSpPr>
              <p:pic>
                <p:nvPicPr>
                  <p:cNvPr id="2060" name="Picture 12" descr="Image result for cloud icon"/>
                  <p:cNvPicPr>
                    <a:picLocks noChangeAspect="1" noChangeArrowheads="1"/>
                  </p:cNvPicPr>
                  <p:nvPr/>
                </p:nvPicPr>
                <p:blipFill rotWithShape="1">
                  <a:blip r:embed="rId4">
                    <a:extLst>
                      <a:ext uri="{28A0092B-C50C-407E-A947-70E740481C1C}">
                        <a14:useLocalDpi xmlns:a14="http://schemas.microsoft.com/office/drawing/2010/main" val="0"/>
                      </a:ext>
                    </a:extLst>
                  </a:blip>
                  <a:srcRect t="12500" b="12500"/>
                  <a:stretch/>
                </p:blipFill>
                <p:spPr bwMode="auto">
                  <a:xfrm>
                    <a:off x="2512832" y="3592934"/>
                    <a:ext cx="578960" cy="43422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2400488" y="4114753"/>
                    <a:ext cx="796924" cy="169532"/>
                  </a:xfrm>
                  <a:prstGeom prst="rect">
                    <a:avLst/>
                  </a:prstGeom>
                  <a:noFill/>
                </p:spPr>
                <p:txBody>
                  <a:bodyPr wrap="square" lIns="0" tIns="0" rIns="0" bIns="0" rtlCol="0">
                    <a:spAutoFit/>
                  </a:bodyPr>
                  <a:lstStyle/>
                  <a:p>
                    <a:pPr algn="ctr">
                      <a:lnSpc>
                        <a:spcPct val="90000"/>
                      </a:lnSpc>
                    </a:pPr>
                    <a:r>
                      <a:rPr lang="en-US" sz="1200" spc="-50" dirty="0">
                        <a:gradFill>
                          <a:gsLst>
                            <a:gs pos="2917">
                              <a:schemeClr val="tx1"/>
                            </a:gs>
                            <a:gs pos="30000">
                              <a:schemeClr val="tx1"/>
                            </a:gs>
                          </a:gsLst>
                          <a:lin ang="5400000" scaled="0"/>
                        </a:gradFill>
                      </a:rPr>
                      <a:t>Storage’s</a:t>
                    </a:r>
                  </a:p>
                </p:txBody>
              </p:sp>
            </p:grpSp>
            <p:cxnSp>
              <p:nvCxnSpPr>
                <p:cNvPr id="2055" name="Straight Connector 2054"/>
                <p:cNvCxnSpPr/>
                <p:nvPr/>
              </p:nvCxnSpPr>
              <p:spPr>
                <a:xfrm flipV="1">
                  <a:off x="2726759" y="3201383"/>
                  <a:ext cx="1097280" cy="374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83" idx="6"/>
                </p:cNvCxnSpPr>
                <p:nvPr/>
              </p:nvCxnSpPr>
              <p:spPr>
                <a:xfrm>
                  <a:off x="2190917" y="3281812"/>
                  <a:ext cx="1637350" cy="899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390298" y="3346186"/>
                  <a:ext cx="2372437" cy="2360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95940" y="2835975"/>
                  <a:ext cx="629142" cy="5097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84851" y="2829104"/>
                  <a:ext cx="597038" cy="468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261693" y="2814340"/>
                  <a:ext cx="485521" cy="37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2097467" y="3536526"/>
                  <a:ext cx="1737360" cy="71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747213" y="3633088"/>
                  <a:ext cx="1097280" cy="196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85" idx="6"/>
                </p:cNvCxnSpPr>
                <p:nvPr/>
              </p:nvCxnSpPr>
              <p:spPr>
                <a:xfrm flipV="1">
                  <a:off x="1445291" y="3464954"/>
                  <a:ext cx="2372636" cy="391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851650" y="346824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1560311" y="353239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6" name="Straight Connector 145"/>
                <p:cNvCxnSpPr>
                  <a:cxnSpLocks/>
                </p:cNvCxnSpPr>
                <p:nvPr/>
              </p:nvCxnSpPr>
              <p:spPr>
                <a:xfrm flipV="1">
                  <a:off x="2261693" y="3642796"/>
                  <a:ext cx="482084" cy="49335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7" name="Straight Connector 176"/>
                <p:cNvCxnSpPr>
                  <a:cxnSpLocks/>
                </p:cNvCxnSpPr>
                <p:nvPr/>
              </p:nvCxnSpPr>
              <p:spPr>
                <a:xfrm flipV="1">
                  <a:off x="7304733" y="3393617"/>
                  <a:ext cx="1978961" cy="1"/>
                </a:xfrm>
                <a:prstGeom prst="line">
                  <a:avLst/>
                </a:prstGeom>
                <a:ln w="28575">
                  <a:tailEnd type="triangle"/>
                </a:ln>
                <a:effectLst/>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8984642" y="3089932"/>
                  <a:ext cx="1428899" cy="977354"/>
                  <a:chOff x="7814596" y="3028470"/>
                  <a:chExt cx="1428899" cy="977354"/>
                </a:xfrm>
              </p:grpSpPr>
              <p:sp>
                <p:nvSpPr>
                  <p:cNvPr id="18" name="TextBox 17"/>
                  <p:cNvSpPr txBox="1"/>
                  <p:nvPr/>
                </p:nvSpPr>
                <p:spPr>
                  <a:xfrm>
                    <a:off x="7814596" y="3610250"/>
                    <a:ext cx="142889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Storage Service</a:t>
                    </a:r>
                  </a:p>
                </p:txBody>
              </p:sp>
              <p:pic>
                <p:nvPicPr>
                  <p:cNvPr id="103" name="Picture 30"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9554" y="3028470"/>
                    <a:ext cx="498984" cy="498984"/>
                  </a:xfrm>
                  <a:prstGeom prst="rect">
                    <a:avLst/>
                  </a:prstGeom>
                  <a:noFill/>
                  <a:extLst>
                    <a:ext uri="{909E8E84-426E-40DD-AFC4-6F175D3DCCD1}">
                      <a14:hiddenFill xmlns:a14="http://schemas.microsoft.com/office/drawing/2010/main">
                        <a:solidFill>
                          <a:srgbClr val="FFFFFF"/>
                        </a:solidFill>
                      </a14:hiddenFill>
                    </a:ext>
                  </a:extLst>
                </p:spPr>
              </p:pic>
            </p:grpSp>
            <p:sp>
              <p:nvSpPr>
                <p:cNvPr id="82" name="Oval 81"/>
                <p:cNvSpPr/>
                <p:nvPr/>
              </p:nvSpPr>
              <p:spPr>
                <a:xfrm>
                  <a:off x="2738755" y="3180076"/>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3" name="Oval 82"/>
                <p:cNvSpPr/>
                <p:nvPr/>
              </p:nvSpPr>
              <p:spPr>
                <a:xfrm>
                  <a:off x="2145198" y="3258952"/>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4" name="Oval 83"/>
                <p:cNvSpPr/>
                <p:nvPr/>
              </p:nvSpPr>
              <p:spPr>
                <a:xfrm>
                  <a:off x="1403184" y="3311674"/>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5" name="Oval 84"/>
                <p:cNvSpPr/>
                <p:nvPr/>
              </p:nvSpPr>
              <p:spPr>
                <a:xfrm>
                  <a:off x="1399572" y="3446007"/>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6" name="Oval 85"/>
                <p:cNvSpPr/>
                <p:nvPr/>
              </p:nvSpPr>
              <p:spPr>
                <a:xfrm>
                  <a:off x="2088198" y="352012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7" name="Oval 86"/>
                <p:cNvSpPr/>
                <p:nvPr/>
              </p:nvSpPr>
              <p:spPr>
                <a:xfrm>
                  <a:off x="2728277" y="361918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grpSp>
              <p:nvGrpSpPr>
                <p:cNvPr id="2061" name="Group 2060"/>
                <p:cNvGrpSpPr/>
                <p:nvPr/>
              </p:nvGrpSpPr>
              <p:grpSpPr>
                <a:xfrm>
                  <a:off x="3564730" y="2040831"/>
                  <a:ext cx="3785795" cy="2794962"/>
                  <a:chOff x="3564730" y="2040831"/>
                  <a:chExt cx="3785795" cy="2794962"/>
                </a:xfrm>
              </p:grpSpPr>
              <p:grpSp>
                <p:nvGrpSpPr>
                  <p:cNvPr id="16" name="Group 15"/>
                  <p:cNvGrpSpPr/>
                  <p:nvPr/>
                </p:nvGrpSpPr>
                <p:grpSpPr>
                  <a:xfrm>
                    <a:off x="3564730" y="2040831"/>
                    <a:ext cx="3785795" cy="2794962"/>
                    <a:chOff x="3564730" y="2040831"/>
                    <a:chExt cx="3785795" cy="2794962"/>
                  </a:xfrm>
                </p:grpSpPr>
                <p:grpSp>
                  <p:nvGrpSpPr>
                    <p:cNvPr id="2051" name="Group 2050"/>
                    <p:cNvGrpSpPr/>
                    <p:nvPr/>
                  </p:nvGrpSpPr>
                  <p:grpSpPr>
                    <a:xfrm>
                      <a:off x="3564730" y="2040831"/>
                      <a:ext cx="3785795" cy="2794962"/>
                      <a:chOff x="3486387" y="2234832"/>
                      <a:chExt cx="3785795" cy="2794962"/>
                    </a:xfrm>
                  </p:grpSpPr>
                  <p:grpSp>
                    <p:nvGrpSpPr>
                      <p:cNvPr id="32" name="Group 31"/>
                      <p:cNvGrpSpPr/>
                      <p:nvPr/>
                    </p:nvGrpSpPr>
                    <p:grpSpPr>
                      <a:xfrm>
                        <a:off x="6074665" y="3139352"/>
                        <a:ext cx="1055829" cy="974276"/>
                        <a:chOff x="8302133" y="7162322"/>
                        <a:chExt cx="1055829" cy="974276"/>
                      </a:xfrm>
                    </p:grpSpPr>
                    <p:pic>
                      <p:nvPicPr>
                        <p:cNvPr id="33" name="Picture 32"/>
                        <p:cNvPicPr>
                          <a:picLocks noChangeAspect="1"/>
                        </p:cNvPicPr>
                        <p:nvPr/>
                      </p:nvPicPr>
                      <p:blipFill>
                        <a:blip r:embed="rId6"/>
                        <a:stretch>
                          <a:fillRect/>
                        </a:stretch>
                      </p:blipFill>
                      <p:spPr>
                        <a:xfrm>
                          <a:off x="8549524" y="7162322"/>
                          <a:ext cx="530352" cy="512064"/>
                        </a:xfrm>
                        <a:prstGeom prst="rect">
                          <a:avLst/>
                        </a:prstGeom>
                      </p:spPr>
                    </p:pic>
                    <p:sp>
                      <p:nvSpPr>
                        <p:cNvPr id="34" name="TextBox 33"/>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9" name="Group 28"/>
                      <p:cNvGrpSpPr/>
                      <p:nvPr/>
                    </p:nvGrpSpPr>
                    <p:grpSpPr>
                      <a:xfrm>
                        <a:off x="3486387" y="2234832"/>
                        <a:ext cx="3785795" cy="2794962"/>
                        <a:chOff x="2918313" y="4110552"/>
                        <a:chExt cx="3785795" cy="2590555"/>
                      </a:xfrm>
                    </p:grpSpPr>
                    <p:sp>
                      <p:nvSpPr>
                        <p:cNvPr id="52" name="Rectangle 51"/>
                        <p:cNvSpPr/>
                        <p:nvPr/>
                      </p:nvSpPr>
                      <p:spPr bwMode="auto">
                        <a:xfrm>
                          <a:off x="2918313" y="4110552"/>
                          <a:ext cx="3785795"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54" name="TextBox 53"/>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31" name="Group 30"/>
                      <p:cNvGrpSpPr/>
                      <p:nvPr/>
                    </p:nvGrpSpPr>
                    <p:grpSpPr>
                      <a:xfrm>
                        <a:off x="4996717" y="2580185"/>
                        <a:ext cx="1078852" cy="715788"/>
                        <a:chOff x="4951185" y="2425853"/>
                        <a:chExt cx="1078852" cy="715788"/>
                      </a:xfrm>
                    </p:grpSpPr>
                    <p:sp>
                      <p:nvSpPr>
                        <p:cNvPr id="35" name="TextBox 34"/>
                        <p:cNvSpPr txBox="1"/>
                        <p:nvPr/>
                      </p:nvSpPr>
                      <p:spPr>
                        <a:xfrm>
                          <a:off x="4951185" y="2943895"/>
                          <a:ext cx="107885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Config file</a:t>
                          </a:r>
                        </a:p>
                      </p:txBody>
                    </p:sp>
                    <p:pic>
                      <p:nvPicPr>
                        <p:cNvPr id="2066" name="Picture 18" descr="Image result for cfg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2037" y="2425853"/>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3716737" y="3152965"/>
                        <a:ext cx="1078852" cy="862577"/>
                        <a:chOff x="3671205" y="3116028"/>
                        <a:chExt cx="1078852" cy="862577"/>
                      </a:xfrm>
                    </p:grpSpPr>
                    <p:sp>
                      <p:nvSpPr>
                        <p:cNvPr id="36" name="TextBox 35"/>
                        <p:cNvSpPr txBox="1"/>
                        <p:nvPr/>
                      </p:nvSpPr>
                      <p:spPr>
                        <a:xfrm>
                          <a:off x="3671205" y="3583112"/>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68" name="Picture 20" descr="Image result for migration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8327" y="311602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5040060" y="3894996"/>
                        <a:ext cx="947434" cy="961433"/>
                        <a:chOff x="5040060" y="3894996"/>
                        <a:chExt cx="947434" cy="961433"/>
                      </a:xfrm>
                    </p:grpSpPr>
                    <p:pic>
                      <p:nvPicPr>
                        <p:cNvPr id="2070" name="Picture 22" descr="Image result for ansible chef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3275" y="3894996"/>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5040060" y="4460936"/>
                          <a:ext cx="947434"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Click2Cloud Automation</a:t>
                          </a:r>
                        </a:p>
                      </p:txBody>
                    </p:sp>
                  </p:grpSp>
                </p:grpSp>
                <p:pic>
                  <p:nvPicPr>
                    <p:cNvPr id="88" name="Picture 87"/>
                    <p:cNvPicPr>
                      <a:picLocks noChangeAspect="1"/>
                    </p:cNvPicPr>
                    <p:nvPr/>
                  </p:nvPicPr>
                  <p:blipFill>
                    <a:blip r:embed="rId6"/>
                    <a:stretch>
                      <a:fillRect/>
                    </a:stretch>
                  </p:blipFill>
                  <p:spPr>
                    <a:xfrm>
                      <a:off x="6429900" y="2941085"/>
                      <a:ext cx="530352" cy="512064"/>
                    </a:xfrm>
                    <a:prstGeom prst="rect">
                      <a:avLst/>
                    </a:prstGeom>
                  </p:spPr>
                </p:pic>
                <p:sp>
                  <p:nvSpPr>
                    <p:cNvPr id="89" name="TextBox 88"/>
                    <p:cNvSpPr txBox="1"/>
                    <p:nvPr/>
                  </p:nvSpPr>
                  <p:spPr>
                    <a:xfrm>
                      <a:off x="6200408" y="3532028"/>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92" name="Connector: Elbow 75"/>
                  <p:cNvCxnSpPr>
                    <a:stCxn id="2066" idx="1"/>
                    <a:endCxn id="2068" idx="0"/>
                  </p:cNvCxnSpPr>
                  <p:nvPr/>
                </p:nvCxnSpPr>
                <p:spPr>
                  <a:xfrm rot="10800000" flipV="1">
                    <a:off x="4343196" y="2652884"/>
                    <a:ext cx="992716" cy="306080"/>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36" idx="3"/>
                    <a:endCxn id="88" idx="1"/>
                  </p:cNvCxnSpPr>
                  <p:nvPr/>
                </p:nvCxnSpPr>
                <p:spPr>
                  <a:xfrm flipV="1">
                    <a:off x="4873932" y="3197117"/>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75"/>
                  <p:cNvCxnSpPr>
                    <a:stCxn id="161" idx="2"/>
                  </p:cNvCxnSpPr>
                  <p:nvPr/>
                </p:nvCxnSpPr>
                <p:spPr>
                  <a:xfrm rot="16200000" flipH="1">
                    <a:off x="4453931" y="3805437"/>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75"/>
                  <p:cNvCxnSpPr>
                    <a:endCxn id="89" idx="2"/>
                  </p:cNvCxnSpPr>
                  <p:nvPr/>
                </p:nvCxnSpPr>
                <p:spPr>
                  <a:xfrm rot="5400000" flipH="1" flipV="1">
                    <a:off x="6054589" y="3796315"/>
                    <a:ext cx="740233" cy="607234"/>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42" name="Connector: Elbow 75"/>
                <p:cNvCxnSpPr>
                  <a:cxnSpLocks/>
                  <a:stCxn id="163" idx="2"/>
                  <a:endCxn id="18" idx="2"/>
                </p:cNvCxnSpPr>
                <p:nvPr/>
              </p:nvCxnSpPr>
              <p:spPr>
                <a:xfrm rot="5400000" flipH="1" flipV="1">
                  <a:off x="7326798" y="2334835"/>
                  <a:ext cx="639844" cy="4104745"/>
                </a:xfrm>
                <a:prstGeom prst="curvedConnector3">
                  <a:avLst>
                    <a:gd name="adj1" fmla="val -36444"/>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161" name="Rectangle 160"/>
              <p:cNvSpPr/>
              <p:nvPr/>
            </p:nvSpPr>
            <p:spPr bwMode="auto">
              <a:xfrm>
                <a:off x="3976273" y="2051301"/>
                <a:ext cx="1081764" cy="1180622"/>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2" name="Oval 161"/>
              <p:cNvSpPr/>
              <p:nvPr/>
            </p:nvSpPr>
            <p:spPr>
              <a:xfrm>
                <a:off x="3818513" y="1951856"/>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63" name="Rectangle 162"/>
              <p:cNvSpPr/>
              <p:nvPr/>
            </p:nvSpPr>
            <p:spPr bwMode="auto">
              <a:xfrm>
                <a:off x="5259180" y="3020317"/>
                <a:ext cx="1002686" cy="1010345"/>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9" name="Oval 168"/>
              <p:cNvSpPr/>
              <p:nvPr/>
            </p:nvSpPr>
            <p:spPr>
              <a:xfrm>
                <a:off x="5111265" y="2827273"/>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70" name="Rectangle 169"/>
              <p:cNvSpPr/>
              <p:nvPr/>
            </p:nvSpPr>
            <p:spPr bwMode="auto">
              <a:xfrm>
                <a:off x="6365686" y="2186188"/>
                <a:ext cx="1065653" cy="1118502"/>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71" name="Oval 170"/>
              <p:cNvSpPr/>
              <p:nvPr/>
            </p:nvSpPr>
            <p:spPr>
              <a:xfrm>
                <a:off x="6212730" y="2011830"/>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63" name="Rectangle 62"/>
              <p:cNvSpPr/>
              <p:nvPr/>
            </p:nvSpPr>
            <p:spPr>
              <a:xfrm>
                <a:off x="493929" y="1294130"/>
                <a:ext cx="2629494" cy="851635"/>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76" name="TextBox 175"/>
              <p:cNvSpPr txBox="1"/>
              <p:nvPr/>
            </p:nvSpPr>
            <p:spPr>
              <a:xfrm>
                <a:off x="503237" y="1041686"/>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Cloud Storage Services</a:t>
                </a:r>
              </a:p>
            </p:txBody>
          </p:sp>
          <p:sp>
            <p:nvSpPr>
              <p:cNvPr id="178" name="Rectangle 177"/>
              <p:cNvSpPr/>
              <p:nvPr/>
            </p:nvSpPr>
            <p:spPr>
              <a:xfrm>
                <a:off x="517768" y="3461277"/>
                <a:ext cx="2605656" cy="93679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pic>
          <p:nvPicPr>
            <p:cNvPr id="1050" name="Picture 26" descr="Image result for huawei cloud logo">
              <a:extLst>
                <a:ext uri="{FF2B5EF4-FFF2-40B4-BE49-F238E27FC236}">
                  <a16:creationId xmlns:a16="http://schemas.microsoft.com/office/drawing/2014/main" id="{91CD1F75-4337-4924-9D54-83D1E8DA3E7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0833" t="11710" r="11007" b="28900"/>
            <a:stretch/>
          </p:blipFill>
          <p:spPr bwMode="auto">
            <a:xfrm>
              <a:off x="1551196" y="3545873"/>
              <a:ext cx="436069" cy="331357"/>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DA27881B-269F-4547-AF63-25BBD802B154}"/>
                </a:ext>
              </a:extLst>
            </p:cNvPr>
            <p:cNvSpPr txBox="1"/>
            <p:nvPr/>
          </p:nvSpPr>
          <p:spPr>
            <a:xfrm>
              <a:off x="9172334" y="1144132"/>
              <a:ext cx="1312770"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Clouds</a:t>
              </a:r>
            </a:p>
          </p:txBody>
        </p:sp>
        <p:sp>
          <p:nvSpPr>
            <p:cNvPr id="125" name="Rectangle 124">
              <a:extLst>
                <a:ext uri="{FF2B5EF4-FFF2-40B4-BE49-F238E27FC236}">
                  <a16:creationId xmlns:a16="http://schemas.microsoft.com/office/drawing/2014/main" id="{746BB6EA-060B-4630-9C62-3C4B4D868C0D}"/>
                </a:ext>
              </a:extLst>
            </p:cNvPr>
            <p:cNvSpPr/>
            <p:nvPr/>
          </p:nvSpPr>
          <p:spPr>
            <a:xfrm>
              <a:off x="4010873" y="5842343"/>
              <a:ext cx="2383936" cy="725776"/>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a:t>
              </a:r>
            </a:p>
          </p:txBody>
        </p:sp>
        <p:pic>
          <p:nvPicPr>
            <p:cNvPr id="1026" name="Picture 2" descr="Image result for aws s3">
              <a:extLst>
                <a:ext uri="{FF2B5EF4-FFF2-40B4-BE49-F238E27FC236}">
                  <a16:creationId xmlns:a16="http://schemas.microsoft.com/office/drawing/2014/main" id="{89580BDB-0464-4B03-A51C-C4B703CED4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19373" y="1560999"/>
              <a:ext cx="342658" cy="4139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B0F51E7-6536-42E3-9753-20AF47CBCFE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7353" y="1618000"/>
              <a:ext cx="393972" cy="338621"/>
            </a:xfrm>
            <a:prstGeom prst="rect">
              <a:avLst/>
            </a:prstGeom>
          </p:spPr>
        </p:pic>
      </p:grpSp>
      <p:pic>
        <p:nvPicPr>
          <p:cNvPr id="11" name="Picture 8" descr="Image result for google storage">
            <a:extLst>
              <a:ext uri="{FF2B5EF4-FFF2-40B4-BE49-F238E27FC236}">
                <a16:creationId xmlns:a16="http://schemas.microsoft.com/office/drawing/2014/main" id="{9B20BE7E-D74F-49B2-81A6-1899C9135F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5938" y="1589321"/>
            <a:ext cx="394095" cy="3742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17893656-4864-4D38-96A9-278E2D09E2F9}"/>
              </a:ext>
            </a:extLst>
          </p:cNvPr>
          <p:cNvPicPr>
            <a:picLocks noChangeAspect="1"/>
          </p:cNvPicPr>
          <p:nvPr/>
        </p:nvPicPr>
        <p:blipFill>
          <a:blip r:embed="rId14"/>
          <a:stretch>
            <a:fillRect/>
          </a:stretch>
        </p:blipFill>
        <p:spPr>
          <a:xfrm>
            <a:off x="662009" y="3495988"/>
            <a:ext cx="561142" cy="455928"/>
          </a:xfrm>
          <a:prstGeom prst="rect">
            <a:avLst/>
          </a:prstGeom>
        </p:spPr>
      </p:pic>
      <p:cxnSp>
        <p:nvCxnSpPr>
          <p:cNvPr id="133" name="Straight Arrow Connector 132">
            <a:extLst>
              <a:ext uri="{FF2B5EF4-FFF2-40B4-BE49-F238E27FC236}">
                <a16:creationId xmlns:a16="http://schemas.microsoft.com/office/drawing/2014/main" id="{3BB43A27-C57E-4B25-9BED-93FBDCEDF0E9}"/>
              </a:ext>
            </a:extLst>
          </p:cNvPr>
          <p:cNvCxnSpPr>
            <a:cxnSpLocks/>
          </p:cNvCxnSpPr>
          <p:nvPr/>
        </p:nvCxnSpPr>
        <p:spPr>
          <a:xfrm flipV="1">
            <a:off x="9915926" y="1972769"/>
            <a:ext cx="418343" cy="655943"/>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C2B350EE-D74A-4AFC-8819-5B639B7B8B13}"/>
              </a:ext>
            </a:extLst>
          </p:cNvPr>
          <p:cNvSpPr/>
          <p:nvPr/>
        </p:nvSpPr>
        <p:spPr>
          <a:xfrm>
            <a:off x="10363442" y="1747467"/>
            <a:ext cx="265620" cy="234145"/>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cxnSp>
        <p:nvCxnSpPr>
          <p:cNvPr id="148" name="Straight Arrow Connector 147">
            <a:extLst>
              <a:ext uri="{FF2B5EF4-FFF2-40B4-BE49-F238E27FC236}">
                <a16:creationId xmlns:a16="http://schemas.microsoft.com/office/drawing/2014/main" id="{47BA0662-E82F-4B98-933B-8D6DBDD99FE7}"/>
              </a:ext>
            </a:extLst>
          </p:cNvPr>
          <p:cNvCxnSpPr>
            <a:cxnSpLocks/>
          </p:cNvCxnSpPr>
          <p:nvPr/>
        </p:nvCxnSpPr>
        <p:spPr>
          <a:xfrm flipV="1">
            <a:off x="9915926" y="2280820"/>
            <a:ext cx="436774" cy="35988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B14CE56-B6B7-4B23-9D48-C3B2536C6F6F}"/>
              </a:ext>
            </a:extLst>
          </p:cNvPr>
          <p:cNvCxnSpPr>
            <a:cxnSpLocks/>
            <a:stCxn id="103" idx="3"/>
          </p:cNvCxnSpPr>
          <p:nvPr/>
        </p:nvCxnSpPr>
        <p:spPr>
          <a:xfrm>
            <a:off x="9915926" y="2611097"/>
            <a:ext cx="402253" cy="274193"/>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FF7050E-4971-4E4C-9671-1169ADEAB2A3}"/>
              </a:ext>
            </a:extLst>
          </p:cNvPr>
          <p:cNvSpPr/>
          <p:nvPr/>
        </p:nvSpPr>
        <p:spPr>
          <a:xfrm>
            <a:off x="10364762" y="2110808"/>
            <a:ext cx="265620" cy="234145"/>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64" name="Rectangle 163">
            <a:extLst>
              <a:ext uri="{FF2B5EF4-FFF2-40B4-BE49-F238E27FC236}">
                <a16:creationId xmlns:a16="http://schemas.microsoft.com/office/drawing/2014/main" id="{5DB2DF90-49A5-444B-AEB3-34A860FDA9A9}"/>
              </a:ext>
            </a:extLst>
          </p:cNvPr>
          <p:cNvSpPr/>
          <p:nvPr/>
        </p:nvSpPr>
        <p:spPr>
          <a:xfrm>
            <a:off x="10360924" y="2462877"/>
            <a:ext cx="265620" cy="234145"/>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65" name="Rectangle 164">
            <a:extLst>
              <a:ext uri="{FF2B5EF4-FFF2-40B4-BE49-F238E27FC236}">
                <a16:creationId xmlns:a16="http://schemas.microsoft.com/office/drawing/2014/main" id="{971BD5AD-129F-41B7-B5EF-C93A60C1A17E}"/>
              </a:ext>
            </a:extLst>
          </p:cNvPr>
          <p:cNvSpPr/>
          <p:nvPr/>
        </p:nvSpPr>
        <p:spPr>
          <a:xfrm>
            <a:off x="10377505" y="2799914"/>
            <a:ext cx="265620" cy="234145"/>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cxnSp>
        <p:nvCxnSpPr>
          <p:cNvPr id="166" name="Straight Arrow Connector 165">
            <a:extLst>
              <a:ext uri="{FF2B5EF4-FFF2-40B4-BE49-F238E27FC236}">
                <a16:creationId xmlns:a16="http://schemas.microsoft.com/office/drawing/2014/main" id="{950AC7C8-6A19-450B-A087-CF2615D4ADA9}"/>
              </a:ext>
            </a:extLst>
          </p:cNvPr>
          <p:cNvCxnSpPr>
            <a:cxnSpLocks/>
            <a:stCxn id="103" idx="3"/>
          </p:cNvCxnSpPr>
          <p:nvPr/>
        </p:nvCxnSpPr>
        <p:spPr>
          <a:xfrm>
            <a:off x="9915926" y="2611097"/>
            <a:ext cx="418269" cy="0"/>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262C9F84-9018-4E7C-8829-8358F55B16B5}"/>
              </a:ext>
            </a:extLst>
          </p:cNvPr>
          <p:cNvSpPr txBox="1"/>
          <p:nvPr/>
        </p:nvSpPr>
        <p:spPr>
          <a:xfrm>
            <a:off x="10721913" y="1759400"/>
            <a:ext cx="193899" cy="1137463"/>
          </a:xfrm>
          <a:prstGeom prst="rect">
            <a:avLst/>
          </a:prstGeom>
          <a:noFill/>
        </p:spPr>
        <p:txBody>
          <a:bodyPr vert="vert"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Storage Buckets</a:t>
            </a:r>
          </a:p>
        </p:txBody>
      </p:sp>
    </p:spTree>
    <p:extLst>
      <p:ext uri="{BB962C8B-B14F-4D97-AF65-F5344CB8AC3E}">
        <p14:creationId xmlns:p14="http://schemas.microsoft.com/office/powerpoint/2010/main" val="53483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79" y="854262"/>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D2C</a:t>
            </a:r>
            <a:endParaRPr lang="en-US" sz="6600" dirty="0">
              <a:solidFill>
                <a:schemeClr val="tx1">
                  <a:lumMod val="95000"/>
                  <a:lumOff val="5000"/>
                </a:schemeClr>
              </a:solidFill>
              <a:latin typeface="Segoe UI Light" panose="020B0502040204020203" pitchFamily="34" charset="0"/>
              <a:cs typeface="Segoe UI Light" panose="020B0502040204020203" pitchFamily="34" charset="0"/>
            </a:endParaRPr>
          </a:p>
          <a:p>
            <a:pPr algn="ctr">
              <a:spcBef>
                <a:spcPts val="1800"/>
              </a:spcBef>
            </a:pP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Database to Cloud Migration</a:t>
            </a:r>
          </a:p>
        </p:txBody>
      </p:sp>
      <p:sp>
        <p:nvSpPr>
          <p:cNvPr id="10" name="TextBox 9">
            <a:extLst>
              <a:ext uri="{FF2B5EF4-FFF2-40B4-BE49-F238E27FC236}">
                <a16:creationId xmlns:a16="http://schemas.microsoft.com/office/drawing/2014/main" id="{FFDDD977-B429-42BE-B92D-11481792F32E}"/>
              </a:ext>
            </a:extLst>
          </p:cNvPr>
          <p:cNvSpPr txBox="1"/>
          <p:nvPr/>
        </p:nvSpPr>
        <p:spPr>
          <a:xfrm>
            <a:off x="1987159" y="3855499"/>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on-premise database like MSSQL, MYSQL, etc to destination clouds database services</a:t>
            </a:r>
          </a:p>
        </p:txBody>
      </p:sp>
    </p:spTree>
    <p:extLst>
      <p:ext uri="{BB962C8B-B14F-4D97-AF65-F5344CB8AC3E}">
        <p14:creationId xmlns:p14="http://schemas.microsoft.com/office/powerpoint/2010/main" val="426810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9B66D7-3174-4820-B0D4-D36DF1DD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grpSp>
        <p:nvGrpSpPr>
          <p:cNvPr id="27" name="Group 26">
            <a:extLst>
              <a:ext uri="{FF2B5EF4-FFF2-40B4-BE49-F238E27FC236}">
                <a16:creationId xmlns:a16="http://schemas.microsoft.com/office/drawing/2014/main" id="{427D35E0-B1C9-4921-8789-1F10D0BF068B}"/>
              </a:ext>
            </a:extLst>
          </p:cNvPr>
          <p:cNvGrpSpPr/>
          <p:nvPr/>
        </p:nvGrpSpPr>
        <p:grpSpPr>
          <a:xfrm>
            <a:off x="857" y="6308750"/>
            <a:ext cx="12190279" cy="548765"/>
            <a:chOff x="873" y="6434756"/>
            <a:chExt cx="12434719" cy="559769"/>
          </a:xfrm>
        </p:grpSpPr>
        <p:sp>
          <p:nvSpPr>
            <p:cNvPr id="28" name="Rectangle 27">
              <a:extLst>
                <a:ext uri="{FF2B5EF4-FFF2-40B4-BE49-F238E27FC236}">
                  <a16:creationId xmlns:a16="http://schemas.microsoft.com/office/drawing/2014/main" id="{097594D0-D0D5-4215-9A5C-768FE0DF0A4C}"/>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594590-0E1C-414D-AF14-571F174D38E2}"/>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30" name="Picture 29">
              <a:extLst>
                <a:ext uri="{FF2B5EF4-FFF2-40B4-BE49-F238E27FC236}">
                  <a16:creationId xmlns:a16="http://schemas.microsoft.com/office/drawing/2014/main" id="{75292724-6B35-4219-808C-23A6BBE4F676}"/>
                </a:ext>
              </a:extLst>
            </p:cNvPr>
            <p:cNvPicPr>
              <a:picLocks noChangeAspect="1"/>
            </p:cNvPicPr>
            <p:nvPr/>
          </p:nvPicPr>
          <p:blipFill>
            <a:blip r:embed="rId4"/>
            <a:stretch>
              <a:fillRect/>
            </a:stretch>
          </p:blipFill>
          <p:spPr>
            <a:xfrm>
              <a:off x="11119995" y="6545873"/>
              <a:ext cx="742476" cy="401612"/>
            </a:xfrm>
            <a:prstGeom prst="rect">
              <a:avLst/>
            </a:prstGeom>
          </p:spPr>
        </p:pic>
        <p:cxnSp>
          <p:nvCxnSpPr>
            <p:cNvPr id="31" name="Straight Connector 30">
              <a:extLst>
                <a:ext uri="{FF2B5EF4-FFF2-40B4-BE49-F238E27FC236}">
                  <a16:creationId xmlns:a16="http://schemas.microsoft.com/office/drawing/2014/main" id="{2032E870-7691-4375-B3F1-706D736327FD}"/>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Picture 2" descr="C:\Users\nilesh.nagose\Desktop\Click2Cloud\Logo\Final Logo\click2cloud-logo-lightBG-250x200.png">
              <a:extLst>
                <a:ext uri="{FF2B5EF4-FFF2-40B4-BE49-F238E27FC236}">
                  <a16:creationId xmlns:a16="http://schemas.microsoft.com/office/drawing/2014/main" id="{0BEC8544-889C-403D-BBA3-969047F5F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11AF41-CB68-4B43-B560-DF3EFBB1D41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14" name="Rectangle 13">
            <a:extLst>
              <a:ext uri="{FF2B5EF4-FFF2-40B4-BE49-F238E27FC236}">
                <a16:creationId xmlns:a16="http://schemas.microsoft.com/office/drawing/2014/main" id="{6F9C9372-71CE-415F-A1C6-067FFAB30D6D}"/>
              </a:ext>
            </a:extLst>
          </p:cNvPr>
          <p:cNvSpPr/>
          <p:nvPr/>
        </p:nvSpPr>
        <p:spPr>
          <a:xfrm>
            <a:off x="86145" y="2205177"/>
            <a:ext cx="1371600" cy="3647326"/>
          </a:xfrm>
          <a:prstGeom prst="rect">
            <a:avLst/>
          </a:prstGeom>
          <a:noFill/>
          <a:ln w="3175">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pic>
        <p:nvPicPr>
          <p:cNvPr id="15" name="Picture 14">
            <a:extLst>
              <a:ext uri="{FF2B5EF4-FFF2-40B4-BE49-F238E27FC236}">
                <a16:creationId xmlns:a16="http://schemas.microsoft.com/office/drawing/2014/main" id="{D0FD4D7F-5DD3-429B-AC0A-9817485F6477}"/>
              </a:ext>
            </a:extLst>
          </p:cNvPr>
          <p:cNvPicPr>
            <a:picLocks noChangeAspect="1"/>
          </p:cNvPicPr>
          <p:nvPr/>
        </p:nvPicPr>
        <p:blipFill>
          <a:blip r:embed="rId5"/>
          <a:stretch>
            <a:fillRect/>
          </a:stretch>
        </p:blipFill>
        <p:spPr>
          <a:xfrm>
            <a:off x="205142" y="2482176"/>
            <a:ext cx="1091999" cy="1368454"/>
          </a:xfrm>
          <a:prstGeom prst="rect">
            <a:avLst/>
          </a:prstGeom>
        </p:spPr>
      </p:pic>
      <p:pic>
        <p:nvPicPr>
          <p:cNvPr id="16" name="Picture 15">
            <a:extLst>
              <a:ext uri="{FF2B5EF4-FFF2-40B4-BE49-F238E27FC236}">
                <a16:creationId xmlns:a16="http://schemas.microsoft.com/office/drawing/2014/main" id="{98A0B320-D6AA-4283-9E86-6CE58AE7F14B}"/>
              </a:ext>
            </a:extLst>
          </p:cNvPr>
          <p:cNvPicPr>
            <a:picLocks noChangeAspect="1"/>
          </p:cNvPicPr>
          <p:nvPr/>
        </p:nvPicPr>
        <p:blipFill>
          <a:blip r:embed="rId5"/>
          <a:stretch>
            <a:fillRect/>
          </a:stretch>
        </p:blipFill>
        <p:spPr>
          <a:xfrm>
            <a:off x="205141" y="4369345"/>
            <a:ext cx="1091999" cy="1368454"/>
          </a:xfrm>
          <a:prstGeom prst="rect">
            <a:avLst/>
          </a:prstGeom>
        </p:spPr>
      </p:pic>
      <p:sp>
        <p:nvSpPr>
          <p:cNvPr id="17" name="Rectangle 16">
            <a:extLst>
              <a:ext uri="{FF2B5EF4-FFF2-40B4-BE49-F238E27FC236}">
                <a16:creationId xmlns:a16="http://schemas.microsoft.com/office/drawing/2014/main" id="{C7BD841A-8932-4306-96EE-4FC8E681EB75}"/>
              </a:ext>
            </a:extLst>
          </p:cNvPr>
          <p:cNvSpPr/>
          <p:nvPr/>
        </p:nvSpPr>
        <p:spPr>
          <a:xfrm>
            <a:off x="86144" y="1359856"/>
            <a:ext cx="1371600" cy="737797"/>
          </a:xfrm>
          <a:prstGeom prst="rect">
            <a:avLst/>
          </a:prstGeom>
          <a:solidFill>
            <a:schemeClr val="bg2">
              <a:lumMod val="90000"/>
            </a:schemeClr>
          </a:solid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18" name="TextBox 17">
            <a:extLst>
              <a:ext uri="{FF2B5EF4-FFF2-40B4-BE49-F238E27FC236}">
                <a16:creationId xmlns:a16="http://schemas.microsoft.com/office/drawing/2014/main" id="{D68803C8-F13B-4AEB-AD87-B8AB1DB0E170}"/>
              </a:ext>
            </a:extLst>
          </p:cNvPr>
          <p:cNvSpPr txBox="1"/>
          <p:nvPr/>
        </p:nvSpPr>
        <p:spPr>
          <a:xfrm>
            <a:off x="75248" y="1359857"/>
            <a:ext cx="1400888" cy="646331"/>
          </a:xfrm>
          <a:prstGeom prst="rect">
            <a:avLst/>
          </a:prstGeom>
          <a:noFill/>
        </p:spPr>
        <p:txBody>
          <a:bodyPr wrap="square" rtlCol="0">
            <a:spAutoFit/>
          </a:bodyPr>
          <a:lstStyle/>
          <a:p>
            <a:pPr algn="ctr"/>
            <a:r>
              <a:rPr lang="en-US" dirty="0"/>
              <a:t>Source Environment</a:t>
            </a:r>
            <a:endParaRPr lang="en-IN" dirty="0"/>
          </a:p>
        </p:txBody>
      </p:sp>
      <p:sp>
        <p:nvSpPr>
          <p:cNvPr id="19" name="Rectangle 18">
            <a:extLst>
              <a:ext uri="{FF2B5EF4-FFF2-40B4-BE49-F238E27FC236}">
                <a16:creationId xmlns:a16="http://schemas.microsoft.com/office/drawing/2014/main" id="{88094AAA-B640-4297-A397-03D1DC262FC2}"/>
              </a:ext>
            </a:extLst>
          </p:cNvPr>
          <p:cNvSpPr/>
          <p:nvPr/>
        </p:nvSpPr>
        <p:spPr>
          <a:xfrm>
            <a:off x="10655196" y="1359856"/>
            <a:ext cx="1371600" cy="766490"/>
          </a:xfrm>
          <a:prstGeom prst="rect">
            <a:avLst/>
          </a:prstGeom>
          <a:solidFill>
            <a:schemeClr val="bg2">
              <a:lumMod val="90000"/>
            </a:schemeClr>
          </a:solid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22" name="TextBox 21">
            <a:extLst>
              <a:ext uri="{FF2B5EF4-FFF2-40B4-BE49-F238E27FC236}">
                <a16:creationId xmlns:a16="http://schemas.microsoft.com/office/drawing/2014/main" id="{782AFD8F-46FC-497A-85B7-B9314B7095C9}"/>
              </a:ext>
            </a:extLst>
          </p:cNvPr>
          <p:cNvSpPr txBox="1"/>
          <p:nvPr/>
        </p:nvSpPr>
        <p:spPr>
          <a:xfrm>
            <a:off x="10692343" y="1409465"/>
            <a:ext cx="1398115" cy="646331"/>
          </a:xfrm>
          <a:prstGeom prst="rect">
            <a:avLst/>
          </a:prstGeom>
          <a:noFill/>
        </p:spPr>
        <p:txBody>
          <a:bodyPr wrap="square" rtlCol="0">
            <a:spAutoFit/>
          </a:bodyPr>
          <a:lstStyle/>
          <a:p>
            <a:pPr algn="ctr"/>
            <a:r>
              <a:rPr lang="en-US" dirty="0"/>
              <a:t>Target Environment</a:t>
            </a:r>
            <a:endParaRPr lang="en-IN" dirty="0"/>
          </a:p>
        </p:txBody>
      </p:sp>
      <p:sp>
        <p:nvSpPr>
          <p:cNvPr id="23" name="Rectangle 22">
            <a:extLst>
              <a:ext uri="{FF2B5EF4-FFF2-40B4-BE49-F238E27FC236}">
                <a16:creationId xmlns:a16="http://schemas.microsoft.com/office/drawing/2014/main" id="{69ED2A0F-E83E-4C8B-BFCC-8897E91B921C}"/>
              </a:ext>
            </a:extLst>
          </p:cNvPr>
          <p:cNvSpPr/>
          <p:nvPr/>
        </p:nvSpPr>
        <p:spPr>
          <a:xfrm>
            <a:off x="10655196" y="2211214"/>
            <a:ext cx="1435262" cy="3647326"/>
          </a:xfrm>
          <a:prstGeom prst="rect">
            <a:avLst/>
          </a:prstGeom>
          <a:noFill/>
          <a:ln w="3175">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pic>
        <p:nvPicPr>
          <p:cNvPr id="24" name="Picture 23">
            <a:extLst>
              <a:ext uri="{FF2B5EF4-FFF2-40B4-BE49-F238E27FC236}">
                <a16:creationId xmlns:a16="http://schemas.microsoft.com/office/drawing/2014/main" id="{3D52E235-39F4-43D2-977D-A813F753ECB8}"/>
              </a:ext>
            </a:extLst>
          </p:cNvPr>
          <p:cNvPicPr>
            <a:picLocks noChangeAspect="1"/>
          </p:cNvPicPr>
          <p:nvPr/>
        </p:nvPicPr>
        <p:blipFill>
          <a:blip r:embed="rId5"/>
          <a:stretch>
            <a:fillRect/>
          </a:stretch>
        </p:blipFill>
        <p:spPr>
          <a:xfrm>
            <a:off x="10826827" y="2566982"/>
            <a:ext cx="1091999" cy="1368454"/>
          </a:xfrm>
          <a:prstGeom prst="rect">
            <a:avLst/>
          </a:prstGeom>
        </p:spPr>
      </p:pic>
      <p:pic>
        <p:nvPicPr>
          <p:cNvPr id="25" name="Picture 24">
            <a:extLst>
              <a:ext uri="{FF2B5EF4-FFF2-40B4-BE49-F238E27FC236}">
                <a16:creationId xmlns:a16="http://schemas.microsoft.com/office/drawing/2014/main" id="{E272E784-3215-4EAA-8691-3D7EB3D9AC43}"/>
              </a:ext>
            </a:extLst>
          </p:cNvPr>
          <p:cNvPicPr>
            <a:picLocks noChangeAspect="1"/>
          </p:cNvPicPr>
          <p:nvPr/>
        </p:nvPicPr>
        <p:blipFill>
          <a:blip r:embed="rId5"/>
          <a:stretch>
            <a:fillRect/>
          </a:stretch>
        </p:blipFill>
        <p:spPr>
          <a:xfrm>
            <a:off x="10826826" y="4403093"/>
            <a:ext cx="1091999" cy="1368454"/>
          </a:xfrm>
          <a:prstGeom prst="rect">
            <a:avLst/>
          </a:prstGeom>
        </p:spPr>
      </p:pic>
      <p:pic>
        <p:nvPicPr>
          <p:cNvPr id="34" name="Picture 33">
            <a:extLst>
              <a:ext uri="{FF2B5EF4-FFF2-40B4-BE49-F238E27FC236}">
                <a16:creationId xmlns:a16="http://schemas.microsoft.com/office/drawing/2014/main" id="{64D1F577-0076-48D2-8514-D21ECF16F192}"/>
              </a:ext>
            </a:extLst>
          </p:cNvPr>
          <p:cNvPicPr>
            <a:picLocks noChangeAspect="1"/>
          </p:cNvPicPr>
          <p:nvPr/>
        </p:nvPicPr>
        <p:blipFill>
          <a:blip r:embed="rId6"/>
          <a:stretch>
            <a:fillRect/>
          </a:stretch>
        </p:blipFill>
        <p:spPr>
          <a:xfrm>
            <a:off x="2375722" y="2894806"/>
            <a:ext cx="7361498" cy="2215372"/>
          </a:xfrm>
          <a:prstGeom prst="rect">
            <a:avLst/>
          </a:prstGeom>
        </p:spPr>
      </p:pic>
      <p:sp>
        <p:nvSpPr>
          <p:cNvPr id="35" name="Rectangle 34">
            <a:extLst>
              <a:ext uri="{FF2B5EF4-FFF2-40B4-BE49-F238E27FC236}">
                <a16:creationId xmlns:a16="http://schemas.microsoft.com/office/drawing/2014/main" id="{94EBA74C-2A67-4CEB-A426-95687D1186C2}"/>
              </a:ext>
            </a:extLst>
          </p:cNvPr>
          <p:cNvSpPr/>
          <p:nvPr/>
        </p:nvSpPr>
        <p:spPr>
          <a:xfrm>
            <a:off x="2353016" y="2205177"/>
            <a:ext cx="7436710" cy="3647326"/>
          </a:xfrm>
          <a:prstGeom prst="rect">
            <a:avLst/>
          </a:prstGeom>
          <a:noFill/>
          <a:ln w="3175">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36" name="Rectangle 35">
            <a:extLst>
              <a:ext uri="{FF2B5EF4-FFF2-40B4-BE49-F238E27FC236}">
                <a16:creationId xmlns:a16="http://schemas.microsoft.com/office/drawing/2014/main" id="{47D9C445-86F0-4D35-9FB2-D3AC549F4028}"/>
              </a:ext>
            </a:extLst>
          </p:cNvPr>
          <p:cNvSpPr/>
          <p:nvPr/>
        </p:nvSpPr>
        <p:spPr>
          <a:xfrm>
            <a:off x="2375722" y="1359857"/>
            <a:ext cx="7361498" cy="803926"/>
          </a:xfrm>
          <a:prstGeom prst="rect">
            <a:avLst/>
          </a:prstGeom>
          <a:solidFill>
            <a:schemeClr val="bg2">
              <a:lumMod val="90000"/>
            </a:schemeClr>
          </a:solid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37" name="TextBox 36">
            <a:extLst>
              <a:ext uri="{FF2B5EF4-FFF2-40B4-BE49-F238E27FC236}">
                <a16:creationId xmlns:a16="http://schemas.microsoft.com/office/drawing/2014/main" id="{040250F2-72AF-430E-A6A7-08519B3BB1FE}"/>
              </a:ext>
            </a:extLst>
          </p:cNvPr>
          <p:cNvSpPr txBox="1"/>
          <p:nvPr/>
        </p:nvSpPr>
        <p:spPr>
          <a:xfrm>
            <a:off x="2930618" y="1594131"/>
            <a:ext cx="6207529" cy="461665"/>
          </a:xfrm>
          <a:prstGeom prst="rect">
            <a:avLst/>
          </a:prstGeom>
          <a:noFill/>
        </p:spPr>
        <p:txBody>
          <a:bodyPr wrap="square" rtlCol="0">
            <a:spAutoFit/>
          </a:bodyPr>
          <a:lstStyle/>
          <a:p>
            <a:pPr algn="ctr"/>
            <a:r>
              <a:rPr lang="en-US" sz="2400" dirty="0"/>
              <a:t>Data Staging and Test Environment </a:t>
            </a:r>
            <a:endParaRPr lang="en-IN" sz="2400" dirty="0"/>
          </a:p>
        </p:txBody>
      </p:sp>
      <p:sp>
        <p:nvSpPr>
          <p:cNvPr id="38" name="Arrow: Right 37">
            <a:extLst>
              <a:ext uri="{FF2B5EF4-FFF2-40B4-BE49-F238E27FC236}">
                <a16:creationId xmlns:a16="http://schemas.microsoft.com/office/drawing/2014/main" id="{EEF952C3-913E-4474-B7C1-E7D432B1F437}"/>
              </a:ext>
            </a:extLst>
          </p:cNvPr>
          <p:cNvSpPr/>
          <p:nvPr/>
        </p:nvSpPr>
        <p:spPr>
          <a:xfrm>
            <a:off x="1487032" y="3060226"/>
            <a:ext cx="829346" cy="381965"/>
          </a:xfrm>
          <a:prstGeom prst="rightArrow">
            <a:avLst>
              <a:gd name="adj1" fmla="val 25758"/>
              <a:gd name="adj2" fmla="val 46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8EA4AF1F-3F2B-4040-932D-74E007487638}"/>
              </a:ext>
            </a:extLst>
          </p:cNvPr>
          <p:cNvSpPr/>
          <p:nvPr/>
        </p:nvSpPr>
        <p:spPr>
          <a:xfrm>
            <a:off x="1445113" y="4729175"/>
            <a:ext cx="829346" cy="381965"/>
          </a:xfrm>
          <a:prstGeom prst="rightArrow">
            <a:avLst>
              <a:gd name="adj1" fmla="val 25758"/>
              <a:gd name="adj2" fmla="val 46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FD855912-30BF-4629-A533-A3D16DD7019F}"/>
              </a:ext>
            </a:extLst>
          </p:cNvPr>
          <p:cNvSpPr/>
          <p:nvPr/>
        </p:nvSpPr>
        <p:spPr>
          <a:xfrm>
            <a:off x="9807788" y="2975420"/>
            <a:ext cx="829346" cy="381965"/>
          </a:xfrm>
          <a:prstGeom prst="rightArrow">
            <a:avLst>
              <a:gd name="adj1" fmla="val 25758"/>
              <a:gd name="adj2" fmla="val 46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2F0625E6-6259-4A10-B5B8-34CFEC5E3911}"/>
              </a:ext>
            </a:extLst>
          </p:cNvPr>
          <p:cNvSpPr/>
          <p:nvPr/>
        </p:nvSpPr>
        <p:spPr>
          <a:xfrm>
            <a:off x="9807788" y="4852139"/>
            <a:ext cx="829346" cy="381965"/>
          </a:xfrm>
          <a:prstGeom prst="rightArrow">
            <a:avLst>
              <a:gd name="adj1" fmla="val 25758"/>
              <a:gd name="adj2" fmla="val 46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Speech Bubble: Rectangle with Corners Rounded 41">
            <a:extLst>
              <a:ext uri="{FF2B5EF4-FFF2-40B4-BE49-F238E27FC236}">
                <a16:creationId xmlns:a16="http://schemas.microsoft.com/office/drawing/2014/main" id="{B182A6F3-5A72-4574-8BE7-B197E58FC3D6}"/>
              </a:ext>
            </a:extLst>
          </p:cNvPr>
          <p:cNvSpPr/>
          <p:nvPr/>
        </p:nvSpPr>
        <p:spPr>
          <a:xfrm>
            <a:off x="2707176" y="2321794"/>
            <a:ext cx="1957239" cy="938492"/>
          </a:xfrm>
          <a:prstGeom prst="wedgeRoundRectCallout">
            <a:avLst>
              <a:gd name="adj1" fmla="val -10275"/>
              <a:gd name="adj2" fmla="val 89165"/>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solidFill>
                  <a:schemeClr val="tx1"/>
                </a:solidFill>
              </a:rPr>
              <a:t>Database asset inventory, Workload assessment and recommended fixes.</a:t>
            </a:r>
          </a:p>
          <a:p>
            <a:r>
              <a:rPr lang="en-IN" sz="1050" dirty="0">
                <a:solidFill>
                  <a:schemeClr val="tx1"/>
                </a:solidFill>
              </a:rPr>
              <a:t>Conversion of source schema to target environment</a:t>
            </a:r>
            <a:endParaRPr lang="en-US" sz="1050" dirty="0">
              <a:solidFill>
                <a:schemeClr val="tx1"/>
              </a:solidFill>
            </a:endParaRPr>
          </a:p>
        </p:txBody>
      </p:sp>
      <p:sp>
        <p:nvSpPr>
          <p:cNvPr id="43" name="Rectangle 42">
            <a:extLst>
              <a:ext uri="{FF2B5EF4-FFF2-40B4-BE49-F238E27FC236}">
                <a16:creationId xmlns:a16="http://schemas.microsoft.com/office/drawing/2014/main" id="{6DD110BD-CD18-4741-8598-0F85734B093F}"/>
              </a:ext>
            </a:extLst>
          </p:cNvPr>
          <p:cNvSpPr/>
          <p:nvPr/>
        </p:nvSpPr>
        <p:spPr>
          <a:xfrm>
            <a:off x="2360475" y="3648653"/>
            <a:ext cx="3159736" cy="802649"/>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 </a:t>
            </a:r>
          </a:p>
        </p:txBody>
      </p:sp>
      <p:sp>
        <p:nvSpPr>
          <p:cNvPr id="44" name="Speech Bubble: Rectangle with Corners Rounded 43">
            <a:extLst>
              <a:ext uri="{FF2B5EF4-FFF2-40B4-BE49-F238E27FC236}">
                <a16:creationId xmlns:a16="http://schemas.microsoft.com/office/drawing/2014/main" id="{9CA3F4FC-F959-4FFB-A788-F2FA81F5D8A0}"/>
              </a:ext>
            </a:extLst>
          </p:cNvPr>
          <p:cNvSpPr/>
          <p:nvPr/>
        </p:nvSpPr>
        <p:spPr>
          <a:xfrm>
            <a:off x="7341348" y="4920157"/>
            <a:ext cx="2094218" cy="1144977"/>
          </a:xfrm>
          <a:prstGeom prst="wedgeRoundRectCallout">
            <a:avLst>
              <a:gd name="adj1" fmla="val -42177"/>
              <a:gd name="adj2" fmla="val -79765"/>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Migration of data to the target environment.</a:t>
            </a:r>
          </a:p>
          <a:p>
            <a:r>
              <a:rPr lang="en-IN" sz="1400" dirty="0">
                <a:solidFill>
                  <a:schemeClr val="tx1"/>
                </a:solidFill>
              </a:rPr>
              <a:t> Performs testing to confirm functionality and performance</a:t>
            </a:r>
            <a:endParaRPr lang="en-US" sz="1400" dirty="0">
              <a:solidFill>
                <a:schemeClr val="tx1"/>
              </a:solidFill>
            </a:endParaRPr>
          </a:p>
        </p:txBody>
      </p:sp>
      <p:sp>
        <p:nvSpPr>
          <p:cNvPr id="46" name="Title 3">
            <a:extLst>
              <a:ext uri="{FF2B5EF4-FFF2-40B4-BE49-F238E27FC236}">
                <a16:creationId xmlns:a16="http://schemas.microsoft.com/office/drawing/2014/main" id="{3E154194-42FC-4BEB-B616-B1E9B2C1E89E}"/>
              </a:ext>
            </a:extLst>
          </p:cNvPr>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Database to Cloud – </a:t>
            </a:r>
            <a:r>
              <a:rPr lang="en-US" sz="3137" dirty="0">
                <a:solidFill>
                  <a:schemeClr val="bg1">
                    <a:lumMod val="10000"/>
                  </a:schemeClr>
                </a:solidFill>
              </a:rPr>
              <a:t>Migration Architecture</a:t>
            </a:r>
          </a:p>
        </p:txBody>
      </p:sp>
    </p:spTree>
    <p:extLst>
      <p:ext uri="{BB962C8B-B14F-4D97-AF65-F5344CB8AC3E}">
        <p14:creationId xmlns:p14="http://schemas.microsoft.com/office/powerpoint/2010/main" val="4260090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9545" y="211333"/>
            <a:ext cx="11589677" cy="664797"/>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48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US" dirty="0"/>
              <a:t>Data Migration</a:t>
            </a:r>
          </a:p>
        </p:txBody>
      </p:sp>
      <p:pic>
        <p:nvPicPr>
          <p:cNvPr id="26" name="Picture 25">
            <a:extLst>
              <a:ext uri="{FF2B5EF4-FFF2-40B4-BE49-F238E27FC236}">
                <a16:creationId xmlns:a16="http://schemas.microsoft.com/office/drawing/2014/main" id="{119B66D7-3174-4820-B0D4-D36DF1DD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grpSp>
        <p:nvGrpSpPr>
          <p:cNvPr id="27" name="Group 26">
            <a:extLst>
              <a:ext uri="{FF2B5EF4-FFF2-40B4-BE49-F238E27FC236}">
                <a16:creationId xmlns:a16="http://schemas.microsoft.com/office/drawing/2014/main" id="{427D35E0-B1C9-4921-8789-1F10D0BF068B}"/>
              </a:ext>
            </a:extLst>
          </p:cNvPr>
          <p:cNvGrpSpPr/>
          <p:nvPr/>
        </p:nvGrpSpPr>
        <p:grpSpPr>
          <a:xfrm>
            <a:off x="857" y="6308750"/>
            <a:ext cx="12190279" cy="548765"/>
            <a:chOff x="873" y="6434756"/>
            <a:chExt cx="12434719" cy="559769"/>
          </a:xfrm>
        </p:grpSpPr>
        <p:sp>
          <p:nvSpPr>
            <p:cNvPr id="28" name="Rectangle 27">
              <a:extLst>
                <a:ext uri="{FF2B5EF4-FFF2-40B4-BE49-F238E27FC236}">
                  <a16:creationId xmlns:a16="http://schemas.microsoft.com/office/drawing/2014/main" id="{097594D0-D0D5-4215-9A5C-768FE0DF0A4C}"/>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594590-0E1C-414D-AF14-571F174D38E2}"/>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30" name="Picture 29">
              <a:extLst>
                <a:ext uri="{FF2B5EF4-FFF2-40B4-BE49-F238E27FC236}">
                  <a16:creationId xmlns:a16="http://schemas.microsoft.com/office/drawing/2014/main" id="{75292724-6B35-4219-808C-23A6BBE4F676}"/>
                </a:ext>
              </a:extLst>
            </p:cNvPr>
            <p:cNvPicPr>
              <a:picLocks noChangeAspect="1"/>
            </p:cNvPicPr>
            <p:nvPr/>
          </p:nvPicPr>
          <p:blipFill>
            <a:blip r:embed="rId4"/>
            <a:stretch>
              <a:fillRect/>
            </a:stretch>
          </p:blipFill>
          <p:spPr>
            <a:xfrm>
              <a:off x="11119995" y="6545873"/>
              <a:ext cx="742476" cy="401612"/>
            </a:xfrm>
            <a:prstGeom prst="rect">
              <a:avLst/>
            </a:prstGeom>
          </p:spPr>
        </p:pic>
        <p:cxnSp>
          <p:nvCxnSpPr>
            <p:cNvPr id="31" name="Straight Connector 30">
              <a:extLst>
                <a:ext uri="{FF2B5EF4-FFF2-40B4-BE49-F238E27FC236}">
                  <a16:creationId xmlns:a16="http://schemas.microsoft.com/office/drawing/2014/main" id="{2032E870-7691-4375-B3F1-706D736327FD}"/>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Picture 2" descr="C:\Users\nilesh.nagose\Desktop\Click2Cloud\Logo\Final Logo\click2cloud-logo-lightBG-250x200.png">
              <a:extLst>
                <a:ext uri="{FF2B5EF4-FFF2-40B4-BE49-F238E27FC236}">
                  <a16:creationId xmlns:a16="http://schemas.microsoft.com/office/drawing/2014/main" id="{0BEC8544-889C-403D-BBA3-969047F5F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11AF41-CB68-4B43-B560-DF3EFBB1D41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0" name="Content Placeholder 2">
            <a:extLst>
              <a:ext uri="{FF2B5EF4-FFF2-40B4-BE49-F238E27FC236}">
                <a16:creationId xmlns:a16="http://schemas.microsoft.com/office/drawing/2014/main" id="{BFF512F2-A152-4C83-95CE-BA7141CDDDC5}"/>
              </a:ext>
            </a:extLst>
          </p:cNvPr>
          <p:cNvSpPr>
            <a:spLocks noGrp="1"/>
          </p:cNvSpPr>
          <p:nvPr>
            <p:ph idx="1"/>
          </p:nvPr>
        </p:nvSpPr>
        <p:spPr>
          <a:xfrm>
            <a:off x="235456" y="1499996"/>
            <a:ext cx="10791082" cy="3986404"/>
          </a:xfrm>
        </p:spPr>
        <p:txBody>
          <a:bodyPr>
            <a:noAutofit/>
          </a:bodyPr>
          <a:lstStyle/>
          <a:p>
            <a:pPr marL="0" indent="0">
              <a:buNone/>
            </a:pPr>
            <a:r>
              <a:rPr lang="en-US" sz="3200" dirty="0">
                <a:latin typeface="+mj-lt"/>
              </a:rPr>
              <a:t>Functional Process:</a:t>
            </a:r>
          </a:p>
          <a:p>
            <a:pPr marL="0" indent="0">
              <a:buNone/>
            </a:pPr>
            <a:r>
              <a:rPr lang="en-US" sz="700" dirty="0">
                <a:solidFill>
                  <a:schemeClr val="bg1"/>
                </a:solidFill>
                <a:latin typeface="+mj-lt"/>
              </a:rPr>
              <a:t>l</a:t>
            </a:r>
            <a:endParaRPr lang="en-US" sz="600" dirty="0">
              <a:solidFill>
                <a:schemeClr val="bg1"/>
              </a:solidFill>
              <a:latin typeface="+mj-lt"/>
            </a:endParaRPr>
          </a:p>
          <a:p>
            <a:pPr marL="514350" indent="-514350">
              <a:spcBef>
                <a:spcPts val="1200"/>
              </a:spcBef>
              <a:spcAft>
                <a:spcPts val="600"/>
              </a:spcAft>
              <a:buFont typeface="+mj-lt"/>
              <a:buAutoNum type="arabicPeriod"/>
            </a:pPr>
            <a:r>
              <a:rPr lang="en-US" sz="2000" b="1" dirty="0">
                <a:latin typeface="+mj-lt"/>
              </a:rPr>
              <a:t>Scope Identification</a:t>
            </a:r>
            <a:r>
              <a:rPr lang="en-US" sz="2000" dirty="0">
                <a:latin typeface="+mj-lt"/>
              </a:rPr>
              <a:t> – Identify the data objects and data, for each object that need to be migrated</a:t>
            </a:r>
          </a:p>
          <a:p>
            <a:pPr marL="514350" indent="-514350">
              <a:spcBef>
                <a:spcPts val="1200"/>
              </a:spcBef>
              <a:spcAft>
                <a:spcPts val="600"/>
              </a:spcAft>
              <a:buFont typeface="+mj-lt"/>
              <a:buAutoNum type="arabicPeriod"/>
            </a:pPr>
            <a:r>
              <a:rPr lang="en-US" sz="2000" b="1" dirty="0">
                <a:latin typeface="+mj-lt"/>
              </a:rPr>
              <a:t>Data Mapping</a:t>
            </a:r>
            <a:r>
              <a:rPr lang="en-US" sz="2000" dirty="0">
                <a:latin typeface="+mj-lt"/>
              </a:rPr>
              <a:t> – Map the data from source to target objects.  In case source and target have different data models, transformation and mapping would be essential for migration.</a:t>
            </a:r>
          </a:p>
          <a:p>
            <a:pPr marL="514350" indent="-514350">
              <a:spcBef>
                <a:spcPts val="1200"/>
              </a:spcBef>
              <a:spcAft>
                <a:spcPts val="600"/>
              </a:spcAft>
              <a:buFont typeface="+mj-lt"/>
              <a:buAutoNum type="arabicPeriod"/>
            </a:pPr>
            <a:r>
              <a:rPr lang="en-US" sz="2000" b="1" dirty="0">
                <a:latin typeface="+mj-lt"/>
              </a:rPr>
              <a:t>Option Selection</a:t>
            </a:r>
            <a:r>
              <a:rPr lang="en-US" sz="2000" dirty="0">
                <a:latin typeface="+mj-lt"/>
              </a:rPr>
              <a:t> – Identify the migration option suitable, as per system needs, such as the time taken and target DB, as well as data needs like transformation and volume.</a:t>
            </a:r>
          </a:p>
          <a:p>
            <a:pPr marL="514350" indent="-514350">
              <a:spcBef>
                <a:spcPts val="1200"/>
              </a:spcBef>
              <a:spcAft>
                <a:spcPts val="600"/>
              </a:spcAft>
              <a:buFont typeface="+mj-lt"/>
              <a:buAutoNum type="arabicPeriod"/>
            </a:pPr>
            <a:r>
              <a:rPr lang="en-US" sz="2000" b="1" dirty="0">
                <a:latin typeface="+mj-lt"/>
              </a:rPr>
              <a:t>Migration</a:t>
            </a:r>
            <a:r>
              <a:rPr lang="en-US" sz="2000" dirty="0">
                <a:latin typeface="+mj-lt"/>
              </a:rPr>
              <a:t> – Perform data migration to the destination system using the selected solution.</a:t>
            </a:r>
          </a:p>
          <a:p>
            <a:pPr marL="514350" indent="-514350">
              <a:spcBef>
                <a:spcPts val="1200"/>
              </a:spcBef>
              <a:spcAft>
                <a:spcPts val="600"/>
              </a:spcAft>
              <a:buFont typeface="+mj-lt"/>
              <a:buAutoNum type="arabicPeriod"/>
            </a:pPr>
            <a:r>
              <a:rPr lang="en-US" sz="2000" b="1" dirty="0">
                <a:latin typeface="+mj-lt"/>
              </a:rPr>
              <a:t>Validation</a:t>
            </a:r>
            <a:r>
              <a:rPr lang="en-US" sz="2000" dirty="0">
                <a:latin typeface="+mj-lt"/>
              </a:rPr>
              <a:t> – Perform audits, validations, and acceptance tests to validate and certify data at destination.</a:t>
            </a:r>
          </a:p>
        </p:txBody>
      </p:sp>
    </p:spTree>
    <p:extLst>
      <p:ext uri="{BB962C8B-B14F-4D97-AF65-F5344CB8AC3E}">
        <p14:creationId xmlns:p14="http://schemas.microsoft.com/office/powerpoint/2010/main" val="552992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9545" y="211333"/>
            <a:ext cx="11589677" cy="664797"/>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48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IN" dirty="0"/>
              <a:t>Key Features of Data Migration Tool</a:t>
            </a:r>
            <a:endParaRPr lang="en-US" dirty="0"/>
          </a:p>
        </p:txBody>
      </p:sp>
      <p:pic>
        <p:nvPicPr>
          <p:cNvPr id="26" name="Picture 25">
            <a:extLst>
              <a:ext uri="{FF2B5EF4-FFF2-40B4-BE49-F238E27FC236}">
                <a16:creationId xmlns:a16="http://schemas.microsoft.com/office/drawing/2014/main" id="{119B66D7-3174-4820-B0D4-D36DF1DD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grpSp>
        <p:nvGrpSpPr>
          <p:cNvPr id="27" name="Group 26">
            <a:extLst>
              <a:ext uri="{FF2B5EF4-FFF2-40B4-BE49-F238E27FC236}">
                <a16:creationId xmlns:a16="http://schemas.microsoft.com/office/drawing/2014/main" id="{427D35E0-B1C9-4921-8789-1F10D0BF068B}"/>
              </a:ext>
            </a:extLst>
          </p:cNvPr>
          <p:cNvGrpSpPr/>
          <p:nvPr/>
        </p:nvGrpSpPr>
        <p:grpSpPr>
          <a:xfrm>
            <a:off x="857" y="6308750"/>
            <a:ext cx="12190279" cy="548765"/>
            <a:chOff x="873" y="6434756"/>
            <a:chExt cx="12434719" cy="559769"/>
          </a:xfrm>
        </p:grpSpPr>
        <p:sp>
          <p:nvSpPr>
            <p:cNvPr id="28" name="Rectangle 27">
              <a:extLst>
                <a:ext uri="{FF2B5EF4-FFF2-40B4-BE49-F238E27FC236}">
                  <a16:creationId xmlns:a16="http://schemas.microsoft.com/office/drawing/2014/main" id="{097594D0-D0D5-4215-9A5C-768FE0DF0A4C}"/>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594590-0E1C-414D-AF14-571F174D38E2}"/>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30" name="Picture 29">
              <a:extLst>
                <a:ext uri="{FF2B5EF4-FFF2-40B4-BE49-F238E27FC236}">
                  <a16:creationId xmlns:a16="http://schemas.microsoft.com/office/drawing/2014/main" id="{75292724-6B35-4219-808C-23A6BBE4F676}"/>
                </a:ext>
              </a:extLst>
            </p:cNvPr>
            <p:cNvPicPr>
              <a:picLocks noChangeAspect="1"/>
            </p:cNvPicPr>
            <p:nvPr/>
          </p:nvPicPr>
          <p:blipFill>
            <a:blip r:embed="rId4"/>
            <a:stretch>
              <a:fillRect/>
            </a:stretch>
          </p:blipFill>
          <p:spPr>
            <a:xfrm>
              <a:off x="11119995" y="6545873"/>
              <a:ext cx="742476" cy="401612"/>
            </a:xfrm>
            <a:prstGeom prst="rect">
              <a:avLst/>
            </a:prstGeom>
          </p:spPr>
        </p:pic>
        <p:cxnSp>
          <p:nvCxnSpPr>
            <p:cNvPr id="31" name="Straight Connector 30">
              <a:extLst>
                <a:ext uri="{FF2B5EF4-FFF2-40B4-BE49-F238E27FC236}">
                  <a16:creationId xmlns:a16="http://schemas.microsoft.com/office/drawing/2014/main" id="{2032E870-7691-4375-B3F1-706D736327FD}"/>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Picture 2" descr="C:\Users\nilesh.nagose\Desktop\Click2Cloud\Logo\Final Logo\click2cloud-logo-lightBG-250x200.png">
              <a:extLst>
                <a:ext uri="{FF2B5EF4-FFF2-40B4-BE49-F238E27FC236}">
                  <a16:creationId xmlns:a16="http://schemas.microsoft.com/office/drawing/2014/main" id="{0BEC8544-889C-403D-BBA3-969047F5F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11AF41-CB68-4B43-B560-DF3EFBB1D41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0" name="Content Placeholder 2">
            <a:extLst>
              <a:ext uri="{FF2B5EF4-FFF2-40B4-BE49-F238E27FC236}">
                <a16:creationId xmlns:a16="http://schemas.microsoft.com/office/drawing/2014/main" id="{BFF512F2-A152-4C83-95CE-BA7141CDDDC5}"/>
              </a:ext>
            </a:extLst>
          </p:cNvPr>
          <p:cNvSpPr>
            <a:spLocks noGrp="1"/>
          </p:cNvSpPr>
          <p:nvPr>
            <p:ph idx="1"/>
          </p:nvPr>
        </p:nvSpPr>
        <p:spPr>
          <a:xfrm>
            <a:off x="235456" y="1499996"/>
            <a:ext cx="10791082" cy="3986404"/>
          </a:xfrm>
        </p:spPr>
        <p:txBody>
          <a:bodyPr>
            <a:noAutofit/>
          </a:bodyPr>
          <a:lstStyle/>
          <a:p>
            <a:r>
              <a:rPr lang="en-IN" sz="1800" b="1" dirty="0"/>
              <a:t>Flexible and scalable system : </a:t>
            </a:r>
            <a:r>
              <a:rPr lang="en-IN" sz="1800" dirty="0"/>
              <a:t>Simple and Scalable Methodology for Moving Legacy Applications</a:t>
            </a:r>
          </a:p>
          <a:p>
            <a:r>
              <a:rPr lang="en-IN" sz="1800" b="1" dirty="0"/>
              <a:t>Security : </a:t>
            </a:r>
            <a:r>
              <a:rPr lang="en-IN" sz="1800" dirty="0"/>
              <a:t>Provides secured data transfer for sensitive information such as User and Password. (ex. Encryption can be done)</a:t>
            </a:r>
          </a:p>
          <a:p>
            <a:r>
              <a:rPr lang="en-IN" sz="1800" b="1" dirty="0"/>
              <a:t>Cost Effectiveness :  </a:t>
            </a:r>
            <a:r>
              <a:rPr lang="en-IN" sz="1800" dirty="0"/>
              <a:t>Lower deployment and maintenance costs (no additional cost)</a:t>
            </a:r>
          </a:p>
          <a:p>
            <a:r>
              <a:rPr lang="en-IN" sz="1800" b="1" dirty="0"/>
              <a:t>Performance : </a:t>
            </a:r>
            <a:r>
              <a:rPr lang="en-IN" sz="1800" dirty="0"/>
              <a:t>Save time with an easy-to-use solution and migrate data continuously with zero downtime</a:t>
            </a:r>
          </a:p>
          <a:p>
            <a:r>
              <a:rPr lang="en-IN" sz="1800" dirty="0"/>
              <a:t>Helps in Distributed Development</a:t>
            </a:r>
          </a:p>
          <a:p>
            <a:r>
              <a:rPr lang="en-IN" sz="1800" dirty="0"/>
              <a:t> Automated Cloud Network Mapping, Workload Optimization, and Management</a:t>
            </a:r>
          </a:p>
          <a:p>
            <a:r>
              <a:rPr lang="en-IN" sz="1800" dirty="0"/>
              <a:t>Comprehensive Protection of Data in Transit and at Rest</a:t>
            </a:r>
          </a:p>
          <a:p>
            <a:r>
              <a:rPr lang="en-IN" sz="1800" dirty="0"/>
              <a:t>Preserve Data Quality, Data Cleansing, Deduping, and Compression</a:t>
            </a:r>
          </a:p>
          <a:p>
            <a:r>
              <a:rPr lang="en-US" sz="1800" dirty="0"/>
              <a:t>Support transaction integrity to avoid data consistency issues</a:t>
            </a:r>
            <a:endParaRPr lang="en-IN" sz="1800" dirty="0"/>
          </a:p>
          <a:p>
            <a:pPr marL="0" indent="0">
              <a:buNone/>
            </a:pPr>
            <a:endParaRPr lang="en-IN" sz="1800" dirty="0"/>
          </a:p>
        </p:txBody>
      </p:sp>
    </p:spTree>
    <p:extLst>
      <p:ext uri="{BB962C8B-B14F-4D97-AF65-F5344CB8AC3E}">
        <p14:creationId xmlns:p14="http://schemas.microsoft.com/office/powerpoint/2010/main" val="473366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39545" y="211333"/>
            <a:ext cx="11589677" cy="664797"/>
          </a:xfrm>
          <a:prstGeom prst="rect">
            <a:avLst/>
          </a:prstGeom>
        </p:spPr>
        <p:txBody>
          <a:bodyPr vert="horz" wrap="square" lIns="0" tIns="0" rIns="0" bIns="0" rtlCol="0" anchor="t">
            <a:spAutoFit/>
          </a:bodyPr>
          <a:lstStyle>
            <a:defPPr>
              <a:defRPr lang="en-US"/>
            </a:defPPr>
            <a:lvl1pPr defTabSz="686047">
              <a:lnSpc>
                <a:spcPct val="90000"/>
              </a:lnSpc>
              <a:spcBef>
                <a:spcPct val="0"/>
              </a:spcBef>
              <a:buNone/>
              <a:defRPr sz="4800" b="0" cap="none" spc="-100" baseline="0">
                <a:ln w="3175">
                  <a:noFill/>
                </a:ln>
                <a:solidFill>
                  <a:schemeClr val="bg1">
                    <a:lumMod val="10000"/>
                  </a:schemeClr>
                </a:solidFill>
                <a:effectLst/>
                <a:latin typeface="Segoe UI Light" pitchFamily="34" charset="0"/>
                <a:cs typeface="Segoe UI Light" panose="020B0502040204020203" pitchFamily="34" charset="0"/>
              </a:defRPr>
            </a:lvl1pPr>
          </a:lstStyle>
          <a:p>
            <a:r>
              <a:rPr lang="en-US" dirty="0"/>
              <a:t>Benefits of Data Migration Tool</a:t>
            </a:r>
          </a:p>
        </p:txBody>
      </p:sp>
      <p:pic>
        <p:nvPicPr>
          <p:cNvPr id="26" name="Picture 25">
            <a:extLst>
              <a:ext uri="{FF2B5EF4-FFF2-40B4-BE49-F238E27FC236}">
                <a16:creationId xmlns:a16="http://schemas.microsoft.com/office/drawing/2014/main" id="{119B66D7-3174-4820-B0D4-D36DF1DD3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grpSp>
        <p:nvGrpSpPr>
          <p:cNvPr id="27" name="Group 26">
            <a:extLst>
              <a:ext uri="{FF2B5EF4-FFF2-40B4-BE49-F238E27FC236}">
                <a16:creationId xmlns:a16="http://schemas.microsoft.com/office/drawing/2014/main" id="{427D35E0-B1C9-4921-8789-1F10D0BF068B}"/>
              </a:ext>
            </a:extLst>
          </p:cNvPr>
          <p:cNvGrpSpPr/>
          <p:nvPr/>
        </p:nvGrpSpPr>
        <p:grpSpPr>
          <a:xfrm>
            <a:off x="857" y="6308750"/>
            <a:ext cx="12190279" cy="548765"/>
            <a:chOff x="873" y="6434756"/>
            <a:chExt cx="12434719" cy="559769"/>
          </a:xfrm>
        </p:grpSpPr>
        <p:sp>
          <p:nvSpPr>
            <p:cNvPr id="28" name="Rectangle 27">
              <a:extLst>
                <a:ext uri="{FF2B5EF4-FFF2-40B4-BE49-F238E27FC236}">
                  <a16:creationId xmlns:a16="http://schemas.microsoft.com/office/drawing/2014/main" id="{097594D0-D0D5-4215-9A5C-768FE0DF0A4C}"/>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594590-0E1C-414D-AF14-571F174D38E2}"/>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30" name="Picture 29">
              <a:extLst>
                <a:ext uri="{FF2B5EF4-FFF2-40B4-BE49-F238E27FC236}">
                  <a16:creationId xmlns:a16="http://schemas.microsoft.com/office/drawing/2014/main" id="{75292724-6B35-4219-808C-23A6BBE4F676}"/>
                </a:ext>
              </a:extLst>
            </p:cNvPr>
            <p:cNvPicPr>
              <a:picLocks noChangeAspect="1"/>
            </p:cNvPicPr>
            <p:nvPr/>
          </p:nvPicPr>
          <p:blipFill>
            <a:blip r:embed="rId4"/>
            <a:stretch>
              <a:fillRect/>
            </a:stretch>
          </p:blipFill>
          <p:spPr>
            <a:xfrm>
              <a:off x="11119995" y="6545873"/>
              <a:ext cx="742476" cy="401612"/>
            </a:xfrm>
            <a:prstGeom prst="rect">
              <a:avLst/>
            </a:prstGeom>
          </p:spPr>
        </p:pic>
        <p:cxnSp>
          <p:nvCxnSpPr>
            <p:cNvPr id="31" name="Straight Connector 30">
              <a:extLst>
                <a:ext uri="{FF2B5EF4-FFF2-40B4-BE49-F238E27FC236}">
                  <a16:creationId xmlns:a16="http://schemas.microsoft.com/office/drawing/2014/main" id="{2032E870-7691-4375-B3F1-706D736327FD}"/>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2" name="Picture 2" descr="C:\Users\nilesh.nagose\Desktop\Click2Cloud\Logo\Final Logo\click2cloud-logo-lightBG-250x200.png">
              <a:extLst>
                <a:ext uri="{FF2B5EF4-FFF2-40B4-BE49-F238E27FC236}">
                  <a16:creationId xmlns:a16="http://schemas.microsoft.com/office/drawing/2014/main" id="{0BEC8544-889C-403D-BBA3-969047F5F0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811AF41-CB68-4B43-B560-DF3EFBB1D41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0" name="Content Placeholder 2">
            <a:extLst>
              <a:ext uri="{FF2B5EF4-FFF2-40B4-BE49-F238E27FC236}">
                <a16:creationId xmlns:a16="http://schemas.microsoft.com/office/drawing/2014/main" id="{BFF512F2-A152-4C83-95CE-BA7141CDDDC5}"/>
              </a:ext>
            </a:extLst>
          </p:cNvPr>
          <p:cNvSpPr>
            <a:spLocks noGrp="1"/>
          </p:cNvSpPr>
          <p:nvPr>
            <p:ph idx="1"/>
          </p:nvPr>
        </p:nvSpPr>
        <p:spPr>
          <a:xfrm>
            <a:off x="235456" y="1499996"/>
            <a:ext cx="10791082" cy="3986404"/>
          </a:xfrm>
        </p:spPr>
        <p:txBody>
          <a:bodyPr>
            <a:noAutofit/>
          </a:bodyPr>
          <a:lstStyle/>
          <a:p>
            <a:r>
              <a:rPr lang="en-IN" sz="1800" dirty="0"/>
              <a:t>Improved corporate performance </a:t>
            </a:r>
          </a:p>
          <a:p>
            <a:r>
              <a:rPr lang="en-IN" sz="1800" dirty="0"/>
              <a:t>Increased competitive advantage</a:t>
            </a:r>
          </a:p>
          <a:p>
            <a:r>
              <a:rPr lang="en-IN" sz="1800" dirty="0"/>
              <a:t>Efficient and effective business processes </a:t>
            </a:r>
          </a:p>
          <a:p>
            <a:r>
              <a:rPr lang="en-IN" sz="1800" dirty="0"/>
              <a:t>Reduced uncertainty and risk </a:t>
            </a:r>
          </a:p>
          <a:p>
            <a:r>
              <a:rPr lang="en-IN" sz="1800" dirty="0"/>
              <a:t>Lower costs of iterations and rewriting code and Reduced unexpected costs </a:t>
            </a:r>
          </a:p>
          <a:p>
            <a:r>
              <a:rPr lang="en-IN" sz="1800" dirty="0"/>
              <a:t>Reduced delays and wasted time </a:t>
            </a:r>
          </a:p>
          <a:p>
            <a:r>
              <a:rPr lang="en-IN" sz="1800" dirty="0"/>
              <a:t>A measurable and accurate view of data </a:t>
            </a:r>
          </a:p>
          <a:p>
            <a:r>
              <a:rPr lang="en-IN" sz="1800" dirty="0"/>
              <a:t>Improved customer service </a:t>
            </a:r>
          </a:p>
          <a:p>
            <a:r>
              <a:rPr lang="en-IN" sz="1800" dirty="0"/>
              <a:t>Better accountability and ability to meet compliance targets</a:t>
            </a:r>
          </a:p>
          <a:p>
            <a:r>
              <a:rPr lang="en-IN" sz="1800" dirty="0"/>
              <a:t>Additional value for shareholders and stakeholders </a:t>
            </a:r>
          </a:p>
        </p:txBody>
      </p:sp>
    </p:spTree>
    <p:extLst>
      <p:ext uri="{BB962C8B-B14F-4D97-AF65-F5344CB8AC3E}">
        <p14:creationId xmlns:p14="http://schemas.microsoft.com/office/powerpoint/2010/main" val="8318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D86B3D7A-0525-4446-AC25-7AC62FDA33D0}"/>
              </a:ext>
            </a:extLst>
          </p:cNvPr>
          <p:cNvGrpSpPr/>
          <p:nvPr/>
        </p:nvGrpSpPr>
        <p:grpSpPr>
          <a:xfrm>
            <a:off x="266128" y="959396"/>
            <a:ext cx="11049277" cy="5385223"/>
            <a:chOff x="266128" y="959396"/>
            <a:chExt cx="11049277" cy="5385223"/>
          </a:xfrm>
        </p:grpSpPr>
        <p:sp>
          <p:nvSpPr>
            <p:cNvPr id="2" name="Pentagon 1">
              <a:extLst>
                <a:ext uri="{FF2B5EF4-FFF2-40B4-BE49-F238E27FC236}">
                  <a16:creationId xmlns:a16="http://schemas.microsoft.com/office/drawing/2014/main" id="{E4EB8842-F343-45AC-89D6-BC21BAF817F9}"/>
                </a:ext>
              </a:extLst>
            </p:cNvPr>
            <p:cNvSpPr/>
            <p:nvPr/>
          </p:nvSpPr>
          <p:spPr>
            <a:xfrm>
              <a:off x="609638" y="2533716"/>
              <a:ext cx="2770767" cy="2410462"/>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30A2B59B-2467-4CC8-BDA0-F1050C4D85E2}"/>
                </a:ext>
              </a:extLst>
            </p:cNvPr>
            <p:cNvCxnSpPr>
              <a:cxnSpLocks/>
            </p:cNvCxnSpPr>
            <p:nvPr/>
          </p:nvCxnSpPr>
          <p:spPr>
            <a:xfrm>
              <a:off x="5063088" y="2690887"/>
              <a:ext cx="0" cy="179637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5" name="Hexagon 84">
              <a:extLst>
                <a:ext uri="{FF2B5EF4-FFF2-40B4-BE49-F238E27FC236}">
                  <a16:creationId xmlns:a16="http://schemas.microsoft.com/office/drawing/2014/main" id="{DD2E28B0-F1C8-402B-86B9-268A2FF19DDF}"/>
                </a:ext>
              </a:extLst>
            </p:cNvPr>
            <p:cNvSpPr/>
            <p:nvPr/>
          </p:nvSpPr>
          <p:spPr>
            <a:xfrm>
              <a:off x="5706599" y="2842923"/>
              <a:ext cx="819919" cy="672996"/>
            </a:xfrm>
            <a:prstGeom prst="hexagon">
              <a:avLst>
                <a:gd name="adj" fmla="val 26095"/>
                <a:gd name="vf" fmla="val 11547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IBM</a:t>
              </a:r>
            </a:p>
          </p:txBody>
        </p:sp>
        <p:sp>
          <p:nvSpPr>
            <p:cNvPr id="86" name="Hexagon 85">
              <a:extLst>
                <a:ext uri="{FF2B5EF4-FFF2-40B4-BE49-F238E27FC236}">
                  <a16:creationId xmlns:a16="http://schemas.microsoft.com/office/drawing/2014/main" id="{E2FCEA4E-D874-4F4F-90F3-5712C828D1CB}"/>
                </a:ext>
              </a:extLst>
            </p:cNvPr>
            <p:cNvSpPr/>
            <p:nvPr/>
          </p:nvSpPr>
          <p:spPr>
            <a:xfrm>
              <a:off x="5646919" y="3656871"/>
              <a:ext cx="879600" cy="675288"/>
            </a:xfrm>
            <a:prstGeom prst="hexagon">
              <a:avLst>
                <a:gd name="adj" fmla="val 26095"/>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Huawei</a:t>
              </a:r>
            </a:p>
          </p:txBody>
        </p:sp>
        <p:sp>
          <p:nvSpPr>
            <p:cNvPr id="87" name="Arrow: Right 86">
              <a:extLst>
                <a:ext uri="{FF2B5EF4-FFF2-40B4-BE49-F238E27FC236}">
                  <a16:creationId xmlns:a16="http://schemas.microsoft.com/office/drawing/2014/main" id="{E97DE043-C071-4058-BCD6-BF423BC04335}"/>
                </a:ext>
              </a:extLst>
            </p:cNvPr>
            <p:cNvSpPr/>
            <p:nvPr/>
          </p:nvSpPr>
          <p:spPr>
            <a:xfrm>
              <a:off x="4254985" y="2847812"/>
              <a:ext cx="1371024" cy="1470028"/>
            </a:xfrm>
            <a:prstGeom prst="rightArrow">
              <a:avLst>
                <a:gd name="adj1" fmla="val 44958"/>
                <a:gd name="adj2" fmla="val 4065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bg1"/>
                  </a:solidFill>
                  <a:latin typeface="Segoe UI Light" panose="020B0502040204020203" pitchFamily="34" charset="0"/>
                  <a:cs typeface="Segoe UI Light" panose="020B0502040204020203" pitchFamily="34" charset="0"/>
                </a:rPr>
                <a:t>Supported </a:t>
              </a:r>
              <a:r>
                <a:rPr lang="en-US" sz="1100" dirty="0">
                  <a:solidFill>
                    <a:schemeClr val="bg1"/>
                  </a:solidFill>
                  <a:latin typeface="Segoe UI Light" panose="020B0502040204020203" pitchFamily="34" charset="0"/>
                  <a:cs typeface="Segoe UI Light" panose="020B0502040204020203" pitchFamily="34" charset="0"/>
                </a:rPr>
                <a:t>Environments</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88" name="Hexagon 87">
              <a:extLst>
                <a:ext uri="{FF2B5EF4-FFF2-40B4-BE49-F238E27FC236}">
                  <a16:creationId xmlns:a16="http://schemas.microsoft.com/office/drawing/2014/main" id="{A27249A1-400C-424C-ACBC-1D3E427F4FA4}"/>
                </a:ext>
              </a:extLst>
            </p:cNvPr>
            <p:cNvSpPr/>
            <p:nvPr/>
          </p:nvSpPr>
          <p:spPr>
            <a:xfrm>
              <a:off x="6431264" y="3237479"/>
              <a:ext cx="819919" cy="672996"/>
            </a:xfrm>
            <a:prstGeom prst="hexagon">
              <a:avLst>
                <a:gd name="adj" fmla="val 26095"/>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AWS</a:t>
              </a:r>
            </a:p>
          </p:txBody>
        </p:sp>
        <p:sp>
          <p:nvSpPr>
            <p:cNvPr id="89" name="Hexagon 88">
              <a:extLst>
                <a:ext uri="{FF2B5EF4-FFF2-40B4-BE49-F238E27FC236}">
                  <a16:creationId xmlns:a16="http://schemas.microsoft.com/office/drawing/2014/main" id="{9F911A5C-AD14-41F5-99EF-B96AFBE1D0E7}"/>
                </a:ext>
              </a:extLst>
            </p:cNvPr>
            <p:cNvSpPr/>
            <p:nvPr/>
          </p:nvSpPr>
          <p:spPr>
            <a:xfrm>
              <a:off x="7142971" y="3666874"/>
              <a:ext cx="869876" cy="677430"/>
            </a:xfrm>
            <a:prstGeom prst="hexagon">
              <a:avLst>
                <a:gd name="adj" fmla="val 26095"/>
                <a:gd name="vf" fmla="val 11547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t>Google</a:t>
              </a:r>
            </a:p>
          </p:txBody>
        </p:sp>
        <p:sp>
          <p:nvSpPr>
            <p:cNvPr id="90" name="Hexagon 89">
              <a:extLst>
                <a:ext uri="{FF2B5EF4-FFF2-40B4-BE49-F238E27FC236}">
                  <a16:creationId xmlns:a16="http://schemas.microsoft.com/office/drawing/2014/main" id="{AE77C7DC-0194-4392-976E-9CA8D63BEA06}"/>
                </a:ext>
              </a:extLst>
            </p:cNvPr>
            <p:cNvSpPr/>
            <p:nvPr/>
          </p:nvSpPr>
          <p:spPr>
            <a:xfrm>
              <a:off x="6414848" y="4029465"/>
              <a:ext cx="852670" cy="681288"/>
            </a:xfrm>
            <a:prstGeom prst="hexagon">
              <a:avLst>
                <a:gd name="adj" fmla="val 26095"/>
                <a:gd name="vf" fmla="val 11547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Alibaba</a:t>
              </a:r>
            </a:p>
          </p:txBody>
        </p:sp>
        <p:sp>
          <p:nvSpPr>
            <p:cNvPr id="91" name="Hexagon 90">
              <a:extLst>
                <a:ext uri="{FF2B5EF4-FFF2-40B4-BE49-F238E27FC236}">
                  <a16:creationId xmlns:a16="http://schemas.microsoft.com/office/drawing/2014/main" id="{68C1B36A-2B06-4F0E-B311-367D31B5EB48}"/>
                </a:ext>
              </a:extLst>
            </p:cNvPr>
            <p:cNvSpPr/>
            <p:nvPr/>
          </p:nvSpPr>
          <p:spPr>
            <a:xfrm>
              <a:off x="6414847" y="2445494"/>
              <a:ext cx="819919" cy="672996"/>
            </a:xfrm>
            <a:prstGeom prst="hexagon">
              <a:avLst>
                <a:gd name="adj" fmla="val 26095"/>
                <a:gd name="vf" fmla="val 11547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AZURE</a:t>
              </a:r>
            </a:p>
          </p:txBody>
        </p:sp>
        <p:sp>
          <p:nvSpPr>
            <p:cNvPr id="92" name="Hexagon 91">
              <a:extLst>
                <a:ext uri="{FF2B5EF4-FFF2-40B4-BE49-F238E27FC236}">
                  <a16:creationId xmlns:a16="http://schemas.microsoft.com/office/drawing/2014/main" id="{A9B30192-5EFB-41C3-B843-05E82E89AF89}"/>
                </a:ext>
              </a:extLst>
            </p:cNvPr>
            <p:cNvSpPr/>
            <p:nvPr/>
          </p:nvSpPr>
          <p:spPr>
            <a:xfrm>
              <a:off x="7142972" y="2874888"/>
              <a:ext cx="819919" cy="672996"/>
            </a:xfrm>
            <a:prstGeom prst="hexagon">
              <a:avLst>
                <a:gd name="adj" fmla="val 26095"/>
                <a:gd name="vf" fmla="val 1154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 More</a:t>
              </a:r>
            </a:p>
          </p:txBody>
        </p:sp>
        <p:sp>
          <p:nvSpPr>
            <p:cNvPr id="95" name="Oval 94">
              <a:extLst>
                <a:ext uri="{FF2B5EF4-FFF2-40B4-BE49-F238E27FC236}">
                  <a16:creationId xmlns:a16="http://schemas.microsoft.com/office/drawing/2014/main" id="{81A56307-F0DC-4EEE-9215-8B0797FF3060}"/>
                </a:ext>
              </a:extLst>
            </p:cNvPr>
            <p:cNvSpPr/>
            <p:nvPr/>
          </p:nvSpPr>
          <p:spPr>
            <a:xfrm>
              <a:off x="318531" y="3197387"/>
              <a:ext cx="819918" cy="7782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200" dirty="0">
                <a:solidFill>
                  <a:schemeClr val="tx1"/>
                </a:solidFill>
              </a:endParaRPr>
            </a:p>
          </p:txBody>
        </p:sp>
        <p:sp>
          <p:nvSpPr>
            <p:cNvPr id="96" name="Oval 95">
              <a:extLst>
                <a:ext uri="{FF2B5EF4-FFF2-40B4-BE49-F238E27FC236}">
                  <a16:creationId xmlns:a16="http://schemas.microsoft.com/office/drawing/2014/main" id="{8E29CCAF-85D3-4FB2-BBD1-DAD69E515A03}"/>
                </a:ext>
              </a:extLst>
            </p:cNvPr>
            <p:cNvSpPr/>
            <p:nvPr/>
          </p:nvSpPr>
          <p:spPr>
            <a:xfrm>
              <a:off x="2761184" y="3197387"/>
              <a:ext cx="819918" cy="7782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200" dirty="0">
                <a:solidFill>
                  <a:schemeClr val="tx1"/>
                </a:solidFill>
              </a:endParaRPr>
            </a:p>
          </p:txBody>
        </p:sp>
        <p:sp>
          <p:nvSpPr>
            <p:cNvPr id="97" name="Oval 96">
              <a:extLst>
                <a:ext uri="{FF2B5EF4-FFF2-40B4-BE49-F238E27FC236}">
                  <a16:creationId xmlns:a16="http://schemas.microsoft.com/office/drawing/2014/main" id="{86F0D1BB-D673-43A6-B899-8D26FCF4D382}"/>
                </a:ext>
              </a:extLst>
            </p:cNvPr>
            <p:cNvSpPr/>
            <p:nvPr/>
          </p:nvSpPr>
          <p:spPr>
            <a:xfrm>
              <a:off x="1560162" y="2062953"/>
              <a:ext cx="819918" cy="7782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p:txBody>
        </p:sp>
        <p:sp>
          <p:nvSpPr>
            <p:cNvPr id="98" name="Oval 97">
              <a:extLst>
                <a:ext uri="{FF2B5EF4-FFF2-40B4-BE49-F238E27FC236}">
                  <a16:creationId xmlns:a16="http://schemas.microsoft.com/office/drawing/2014/main" id="{309AC6B3-5B51-42E5-9FBE-C3F36A637A35}"/>
                </a:ext>
              </a:extLst>
            </p:cNvPr>
            <p:cNvSpPr/>
            <p:nvPr/>
          </p:nvSpPr>
          <p:spPr>
            <a:xfrm>
              <a:off x="823562" y="4339870"/>
              <a:ext cx="819918" cy="7782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200" dirty="0">
                <a:solidFill>
                  <a:schemeClr val="tx1"/>
                </a:solidFill>
              </a:endParaRPr>
            </a:p>
          </p:txBody>
        </p:sp>
        <p:sp>
          <p:nvSpPr>
            <p:cNvPr id="99" name="Oval 98">
              <a:extLst>
                <a:ext uri="{FF2B5EF4-FFF2-40B4-BE49-F238E27FC236}">
                  <a16:creationId xmlns:a16="http://schemas.microsoft.com/office/drawing/2014/main" id="{97027410-8072-4E54-8535-CDCC3A979631}"/>
                </a:ext>
              </a:extLst>
            </p:cNvPr>
            <p:cNvSpPr/>
            <p:nvPr/>
          </p:nvSpPr>
          <p:spPr>
            <a:xfrm>
              <a:off x="1593887" y="3187101"/>
              <a:ext cx="799852" cy="773751"/>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0" name="Arrow: Right 99">
              <a:extLst>
                <a:ext uri="{FF2B5EF4-FFF2-40B4-BE49-F238E27FC236}">
                  <a16:creationId xmlns:a16="http://schemas.microsoft.com/office/drawing/2014/main" id="{0EBEE067-C282-417A-9594-84C35F014DCB}"/>
                </a:ext>
              </a:extLst>
            </p:cNvPr>
            <p:cNvSpPr/>
            <p:nvPr/>
          </p:nvSpPr>
          <p:spPr>
            <a:xfrm>
              <a:off x="8202045" y="2855297"/>
              <a:ext cx="1149577" cy="1437361"/>
            </a:xfrm>
            <a:prstGeom prst="rightArrow">
              <a:avLst>
                <a:gd name="adj1" fmla="val 44958"/>
                <a:gd name="adj2" fmla="val 5050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1100" dirty="0">
                  <a:solidFill>
                    <a:schemeClr val="bg1"/>
                  </a:solidFill>
                  <a:latin typeface="Segoe UI Light" panose="020B0502040204020203" pitchFamily="34" charset="0"/>
                  <a:cs typeface="Segoe UI Light" panose="020B0502040204020203" pitchFamily="34" charset="0"/>
                </a:rPr>
                <a:t>Supported Services</a:t>
              </a:r>
            </a:p>
          </p:txBody>
        </p:sp>
        <p:sp>
          <p:nvSpPr>
            <p:cNvPr id="101" name="Rectangle 100">
              <a:extLst>
                <a:ext uri="{FF2B5EF4-FFF2-40B4-BE49-F238E27FC236}">
                  <a16:creationId xmlns:a16="http://schemas.microsoft.com/office/drawing/2014/main" id="{4F64335E-90D9-42B9-88DF-9CFCAF9A0062}"/>
                </a:ext>
              </a:extLst>
            </p:cNvPr>
            <p:cNvSpPr/>
            <p:nvPr/>
          </p:nvSpPr>
          <p:spPr>
            <a:xfrm>
              <a:off x="4096284" y="3254946"/>
              <a:ext cx="59680" cy="6566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2" name="Rectangle 101">
              <a:extLst>
                <a:ext uri="{FF2B5EF4-FFF2-40B4-BE49-F238E27FC236}">
                  <a16:creationId xmlns:a16="http://schemas.microsoft.com/office/drawing/2014/main" id="{A6A1AEC0-BBD1-43F0-8439-ACA786349662}"/>
                </a:ext>
              </a:extLst>
            </p:cNvPr>
            <p:cNvSpPr/>
            <p:nvPr/>
          </p:nvSpPr>
          <p:spPr>
            <a:xfrm>
              <a:off x="4174395" y="3254946"/>
              <a:ext cx="59680" cy="6566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3" name="Rectangle: Rounded Corners 102">
              <a:extLst>
                <a:ext uri="{FF2B5EF4-FFF2-40B4-BE49-F238E27FC236}">
                  <a16:creationId xmlns:a16="http://schemas.microsoft.com/office/drawing/2014/main" id="{79D0E51D-4A11-4579-97E8-B6A80F59497C}"/>
                </a:ext>
              </a:extLst>
            </p:cNvPr>
            <p:cNvSpPr/>
            <p:nvPr/>
          </p:nvSpPr>
          <p:spPr>
            <a:xfrm>
              <a:off x="266129" y="959396"/>
              <a:ext cx="3625388" cy="407442"/>
            </a:xfrm>
            <a:prstGeom prst="roundRect">
              <a:avLst>
                <a:gd name="adj" fmla="val 0"/>
              </a:avLst>
            </a:prstGeom>
            <a:solidFill>
              <a:srgbClr val="00B0F0"/>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600" dirty="0">
                  <a:solidFill>
                    <a:schemeClr val="bg1"/>
                  </a:solidFill>
                  <a:latin typeface="Segoe UI Light" panose="020B0502040204020203" pitchFamily="34" charset="0"/>
                  <a:cs typeface="Segoe UI Light" panose="020B0502040204020203" pitchFamily="34" charset="0"/>
                </a:rPr>
                <a:t>Click2Cloud Migration Studio</a:t>
              </a:r>
            </a:p>
          </p:txBody>
        </p:sp>
        <p:sp>
          <p:nvSpPr>
            <p:cNvPr id="104" name="Rectangle 103">
              <a:extLst>
                <a:ext uri="{FF2B5EF4-FFF2-40B4-BE49-F238E27FC236}">
                  <a16:creationId xmlns:a16="http://schemas.microsoft.com/office/drawing/2014/main" id="{ED143A24-33B8-49B6-AE27-C2A860B371F3}"/>
                </a:ext>
              </a:extLst>
            </p:cNvPr>
            <p:cNvSpPr/>
            <p:nvPr/>
          </p:nvSpPr>
          <p:spPr>
            <a:xfrm>
              <a:off x="9646961" y="1030081"/>
              <a:ext cx="733915" cy="1030454"/>
            </a:xfrm>
            <a:prstGeom prst="rect">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050" dirty="0">
                  <a:solidFill>
                    <a:schemeClr val="bg1"/>
                  </a:solidFill>
                  <a:latin typeface="Segoe UI Light" panose="020B0502040204020203" pitchFamily="34" charset="0"/>
                  <a:cs typeface="Segoe UI Light" panose="020B0502040204020203" pitchFamily="34" charset="0"/>
                </a:rPr>
                <a:t>Web Hosting</a:t>
              </a:r>
            </a:p>
          </p:txBody>
        </p:sp>
        <p:pic>
          <p:nvPicPr>
            <p:cNvPr id="105" name="Picture 4" descr="Image result for Cloud to Cloud Migration">
              <a:extLst>
                <a:ext uri="{FF2B5EF4-FFF2-40B4-BE49-F238E27FC236}">
                  <a16:creationId xmlns:a16="http://schemas.microsoft.com/office/drawing/2014/main" id="{81462ECA-4969-46F9-AB75-DF6B7DFA4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574" y="2238255"/>
              <a:ext cx="491096" cy="267639"/>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F1FA6DCC-CE53-4546-B51E-1DC5F51EEE9A}"/>
                </a:ext>
              </a:extLst>
            </p:cNvPr>
            <p:cNvSpPr txBox="1"/>
            <p:nvPr/>
          </p:nvSpPr>
          <p:spPr>
            <a:xfrm>
              <a:off x="1697652" y="2533717"/>
              <a:ext cx="544940"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C2C</a:t>
              </a:r>
            </a:p>
          </p:txBody>
        </p:sp>
        <p:sp>
          <p:nvSpPr>
            <p:cNvPr id="107" name="Isosceles Triangle 106">
              <a:extLst>
                <a:ext uri="{FF2B5EF4-FFF2-40B4-BE49-F238E27FC236}">
                  <a16:creationId xmlns:a16="http://schemas.microsoft.com/office/drawing/2014/main" id="{E57DE027-E088-439C-AB33-AA9B97798808}"/>
                </a:ext>
              </a:extLst>
            </p:cNvPr>
            <p:cNvSpPr/>
            <p:nvPr/>
          </p:nvSpPr>
          <p:spPr>
            <a:xfrm>
              <a:off x="1773196" y="2516394"/>
              <a:ext cx="393852" cy="51721"/>
            </a:xfrm>
            <a:prstGeom prst="triangle">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8" name="TextBox 107">
              <a:extLst>
                <a:ext uri="{FF2B5EF4-FFF2-40B4-BE49-F238E27FC236}">
                  <a16:creationId xmlns:a16="http://schemas.microsoft.com/office/drawing/2014/main" id="{C6579AB7-CB07-42FB-88F7-2CB8D8F066CD}"/>
                </a:ext>
              </a:extLst>
            </p:cNvPr>
            <p:cNvSpPr txBox="1"/>
            <p:nvPr/>
          </p:nvSpPr>
          <p:spPr>
            <a:xfrm>
              <a:off x="456020" y="3663361"/>
              <a:ext cx="544940"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A2C</a:t>
              </a:r>
            </a:p>
          </p:txBody>
        </p:sp>
        <p:sp>
          <p:nvSpPr>
            <p:cNvPr id="109" name="TextBox 108">
              <a:extLst>
                <a:ext uri="{FF2B5EF4-FFF2-40B4-BE49-F238E27FC236}">
                  <a16:creationId xmlns:a16="http://schemas.microsoft.com/office/drawing/2014/main" id="{C2057C82-5D5D-4A88-9CB5-D34A81183C7D}"/>
                </a:ext>
              </a:extLst>
            </p:cNvPr>
            <p:cNvSpPr txBox="1"/>
            <p:nvPr/>
          </p:nvSpPr>
          <p:spPr>
            <a:xfrm>
              <a:off x="2898673" y="3647729"/>
              <a:ext cx="544940"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D2C</a:t>
              </a:r>
            </a:p>
          </p:txBody>
        </p:sp>
        <p:sp>
          <p:nvSpPr>
            <p:cNvPr id="110" name="TextBox 109">
              <a:extLst>
                <a:ext uri="{FF2B5EF4-FFF2-40B4-BE49-F238E27FC236}">
                  <a16:creationId xmlns:a16="http://schemas.microsoft.com/office/drawing/2014/main" id="{DFC8390F-1647-457A-98B6-C36CFEC8E7B4}"/>
                </a:ext>
              </a:extLst>
            </p:cNvPr>
            <p:cNvSpPr txBox="1"/>
            <p:nvPr/>
          </p:nvSpPr>
          <p:spPr>
            <a:xfrm>
              <a:off x="961052" y="4805047"/>
              <a:ext cx="544940"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V2C</a:t>
              </a:r>
            </a:p>
          </p:txBody>
        </p:sp>
        <p:sp>
          <p:nvSpPr>
            <p:cNvPr id="111" name="Arrow: Notched Right 110">
              <a:extLst>
                <a:ext uri="{FF2B5EF4-FFF2-40B4-BE49-F238E27FC236}">
                  <a16:creationId xmlns:a16="http://schemas.microsoft.com/office/drawing/2014/main" id="{54B0D0B5-10AE-490B-BC9D-F58D25ABE055}"/>
                </a:ext>
              </a:extLst>
            </p:cNvPr>
            <p:cNvSpPr/>
            <p:nvPr/>
          </p:nvSpPr>
          <p:spPr>
            <a:xfrm rot="8680591">
              <a:off x="903442" y="3088876"/>
              <a:ext cx="201280" cy="203161"/>
            </a:xfrm>
            <a:prstGeom prst="notchedRightArrow">
              <a:avLst>
                <a:gd name="adj1" fmla="val 31407"/>
                <a:gd name="adj2" fmla="val 7223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Arrow: Notched Right 111">
              <a:extLst>
                <a:ext uri="{FF2B5EF4-FFF2-40B4-BE49-F238E27FC236}">
                  <a16:creationId xmlns:a16="http://schemas.microsoft.com/office/drawing/2014/main" id="{BACDDE2A-E050-43A7-9AE8-AED9E9C15AAF}"/>
                </a:ext>
              </a:extLst>
            </p:cNvPr>
            <p:cNvSpPr/>
            <p:nvPr/>
          </p:nvSpPr>
          <p:spPr>
            <a:xfrm rot="12782284">
              <a:off x="2256802" y="2672429"/>
              <a:ext cx="201280" cy="203161"/>
            </a:xfrm>
            <a:prstGeom prst="notchedRightArrow">
              <a:avLst>
                <a:gd name="adj1" fmla="val 31407"/>
                <a:gd name="adj2" fmla="val 7223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Arrow: Notched Right 112">
              <a:extLst>
                <a:ext uri="{FF2B5EF4-FFF2-40B4-BE49-F238E27FC236}">
                  <a16:creationId xmlns:a16="http://schemas.microsoft.com/office/drawing/2014/main" id="{36D5253B-E803-4BA7-85B1-DBF24BB06DEA}"/>
                </a:ext>
              </a:extLst>
            </p:cNvPr>
            <p:cNvSpPr/>
            <p:nvPr/>
          </p:nvSpPr>
          <p:spPr>
            <a:xfrm rot="4027322">
              <a:off x="825091" y="4242722"/>
              <a:ext cx="201280" cy="203161"/>
            </a:xfrm>
            <a:prstGeom prst="notchedRightArrow">
              <a:avLst>
                <a:gd name="adj1" fmla="val 31407"/>
                <a:gd name="adj2" fmla="val 7223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114" name="Picture 2" descr="Image result for Virtual Machine on-premise to Cloud Migration">
              <a:extLst>
                <a:ext uri="{FF2B5EF4-FFF2-40B4-BE49-F238E27FC236}">
                  <a16:creationId xmlns:a16="http://schemas.microsoft.com/office/drawing/2014/main" id="{2B70754C-42F8-4D7F-802C-4E0A23EE127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33112" y="4487262"/>
              <a:ext cx="800820" cy="272804"/>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8" descr="Related image">
              <a:extLst>
                <a:ext uri="{FF2B5EF4-FFF2-40B4-BE49-F238E27FC236}">
                  <a16:creationId xmlns:a16="http://schemas.microsoft.com/office/drawing/2014/main" id="{1CF7C468-E3D9-4D5A-A398-C84978F5E2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639" y="3303960"/>
              <a:ext cx="335009" cy="317984"/>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0" descr="Image result for App migrating to Cloud icon">
              <a:extLst>
                <a:ext uri="{FF2B5EF4-FFF2-40B4-BE49-F238E27FC236}">
                  <a16:creationId xmlns:a16="http://schemas.microsoft.com/office/drawing/2014/main" id="{134C3BA0-F8AD-4D17-A20B-680BD6DC24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362" y="3294481"/>
              <a:ext cx="492256" cy="350430"/>
            </a:xfrm>
            <a:prstGeom prst="rect">
              <a:avLst/>
            </a:prstGeom>
            <a:noFill/>
            <a:extLst>
              <a:ext uri="{909E8E84-426E-40DD-AFC4-6F175D3DCCD1}">
                <a14:hiddenFill xmlns:a14="http://schemas.microsoft.com/office/drawing/2010/main">
                  <a:solidFill>
                    <a:srgbClr val="FFFFFF"/>
                  </a:solidFill>
                </a14:hiddenFill>
              </a:ext>
            </a:extLst>
          </p:spPr>
        </p:pic>
        <p:sp>
          <p:nvSpPr>
            <p:cNvPr id="118" name="Isosceles Triangle 117">
              <a:extLst>
                <a:ext uri="{FF2B5EF4-FFF2-40B4-BE49-F238E27FC236}">
                  <a16:creationId xmlns:a16="http://schemas.microsoft.com/office/drawing/2014/main" id="{5B22A442-5371-4647-AFF4-B22B171FB335}"/>
                </a:ext>
              </a:extLst>
            </p:cNvPr>
            <p:cNvSpPr/>
            <p:nvPr/>
          </p:nvSpPr>
          <p:spPr>
            <a:xfrm>
              <a:off x="531564" y="3666113"/>
              <a:ext cx="393852" cy="51721"/>
            </a:xfrm>
            <a:prstGeom prst="triangle">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9" name="Isosceles Triangle 118">
              <a:extLst>
                <a:ext uri="{FF2B5EF4-FFF2-40B4-BE49-F238E27FC236}">
                  <a16:creationId xmlns:a16="http://schemas.microsoft.com/office/drawing/2014/main" id="{5BA2CDC0-3E77-4B06-A7AC-C8A4B545843F}"/>
                </a:ext>
              </a:extLst>
            </p:cNvPr>
            <p:cNvSpPr/>
            <p:nvPr/>
          </p:nvSpPr>
          <p:spPr>
            <a:xfrm>
              <a:off x="2974217" y="3661106"/>
              <a:ext cx="393852" cy="51721"/>
            </a:xfrm>
            <a:prstGeom prst="triangle">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0" name="Straight Connector 119">
              <a:extLst>
                <a:ext uri="{FF2B5EF4-FFF2-40B4-BE49-F238E27FC236}">
                  <a16:creationId xmlns:a16="http://schemas.microsoft.com/office/drawing/2014/main" id="{320EFE53-1EA2-4DEA-BD7D-85A50C6EF529}"/>
                </a:ext>
              </a:extLst>
            </p:cNvPr>
            <p:cNvCxnSpPr>
              <a:cxnSpLocks/>
            </p:cNvCxnSpPr>
            <p:nvPr/>
          </p:nvCxnSpPr>
          <p:spPr>
            <a:xfrm>
              <a:off x="8202045" y="2986850"/>
              <a:ext cx="0" cy="12432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311A88EC-624A-42A6-8116-364397BFC210}"/>
                </a:ext>
              </a:extLst>
            </p:cNvPr>
            <p:cNvSpPr/>
            <p:nvPr/>
          </p:nvSpPr>
          <p:spPr>
            <a:xfrm>
              <a:off x="9646961" y="2190162"/>
              <a:ext cx="751953" cy="1136385"/>
            </a:xfrm>
            <a:prstGeom prst="rect">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chemeClr val="bg1"/>
                  </a:solidFill>
                  <a:latin typeface="Segoe UI Light" panose="020B0502040204020203" pitchFamily="34" charset="0"/>
                  <a:cs typeface="Segoe UI Light" panose="020B0502040204020203" pitchFamily="34" charset="0"/>
                </a:rPr>
                <a:t>Compute</a:t>
              </a:r>
            </a:p>
            <a:p>
              <a:pPr algn="ctr"/>
              <a:r>
                <a:rPr lang="en-US" sz="1200" dirty="0">
                  <a:solidFill>
                    <a:schemeClr val="bg1"/>
                  </a:solidFill>
                  <a:latin typeface="Segoe UI Light" panose="020B0502040204020203" pitchFamily="34" charset="0"/>
                  <a:cs typeface="Segoe UI Light" panose="020B0502040204020203" pitchFamily="34" charset="0"/>
                </a:rPr>
                <a:t>(ECS)</a:t>
              </a:r>
            </a:p>
          </p:txBody>
        </p:sp>
        <p:sp>
          <p:nvSpPr>
            <p:cNvPr id="122" name="Rectangle 121">
              <a:extLst>
                <a:ext uri="{FF2B5EF4-FFF2-40B4-BE49-F238E27FC236}">
                  <a16:creationId xmlns:a16="http://schemas.microsoft.com/office/drawing/2014/main" id="{180ABF68-5E1C-49B3-8EED-07BEDE3534D6}"/>
                </a:ext>
              </a:extLst>
            </p:cNvPr>
            <p:cNvSpPr/>
            <p:nvPr/>
          </p:nvSpPr>
          <p:spPr>
            <a:xfrm>
              <a:off x="9646961" y="3456175"/>
              <a:ext cx="733915" cy="1030055"/>
            </a:xfrm>
            <a:prstGeom prst="rect">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dirty="0">
                  <a:solidFill>
                    <a:schemeClr val="bg1"/>
                  </a:solidFill>
                  <a:latin typeface="Segoe UI Light" panose="020B0502040204020203" pitchFamily="34" charset="0"/>
                  <a:cs typeface="Segoe UI Light" panose="020B0502040204020203" pitchFamily="34" charset="0"/>
                </a:rPr>
                <a:t>RDS</a:t>
              </a:r>
            </a:p>
          </p:txBody>
        </p:sp>
        <p:sp>
          <p:nvSpPr>
            <p:cNvPr id="123" name="Rectangle 122">
              <a:extLst>
                <a:ext uri="{FF2B5EF4-FFF2-40B4-BE49-F238E27FC236}">
                  <a16:creationId xmlns:a16="http://schemas.microsoft.com/office/drawing/2014/main" id="{80BFE343-87F4-467E-8734-0D2B7044138F}"/>
                </a:ext>
              </a:extLst>
            </p:cNvPr>
            <p:cNvSpPr/>
            <p:nvPr/>
          </p:nvSpPr>
          <p:spPr>
            <a:xfrm>
              <a:off x="9646961" y="4694438"/>
              <a:ext cx="733915" cy="995857"/>
            </a:xfrm>
            <a:prstGeom prst="rect">
              <a:avLst/>
            </a:prstGeom>
            <a:solidFill>
              <a:schemeClr val="accent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dirty="0">
                  <a:solidFill>
                    <a:schemeClr val="bg1"/>
                  </a:solidFill>
                  <a:latin typeface="Segoe UI Light" panose="020B0502040204020203" pitchFamily="34" charset="0"/>
                  <a:cs typeface="Segoe UI Light" panose="020B0502040204020203" pitchFamily="34" charset="0"/>
                </a:rPr>
                <a:t>IMS</a:t>
              </a:r>
            </a:p>
          </p:txBody>
        </p:sp>
        <p:sp>
          <p:nvSpPr>
            <p:cNvPr id="124" name="Rectangle 123">
              <a:extLst>
                <a:ext uri="{FF2B5EF4-FFF2-40B4-BE49-F238E27FC236}">
                  <a16:creationId xmlns:a16="http://schemas.microsoft.com/office/drawing/2014/main" id="{D9DC896C-0A5E-4AA5-B55C-FA2E5A524557}"/>
                </a:ext>
              </a:extLst>
            </p:cNvPr>
            <p:cNvSpPr/>
            <p:nvPr/>
          </p:nvSpPr>
          <p:spPr>
            <a:xfrm>
              <a:off x="10581490" y="1030081"/>
              <a:ext cx="733915" cy="1032794"/>
            </a:xfrm>
            <a:prstGeom prst="rect">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dirty="0">
                  <a:solidFill>
                    <a:schemeClr val="bg1"/>
                  </a:solidFill>
                  <a:latin typeface="Segoe UI Light" panose="020B0502040204020203" pitchFamily="34" charset="0"/>
                  <a:cs typeface="Segoe UI Light" panose="020B0502040204020203" pitchFamily="34" charset="0"/>
                </a:rPr>
                <a:t>OSS</a:t>
              </a:r>
            </a:p>
          </p:txBody>
        </p:sp>
        <p:sp>
          <p:nvSpPr>
            <p:cNvPr id="125" name="Rectangle 124">
              <a:extLst>
                <a:ext uri="{FF2B5EF4-FFF2-40B4-BE49-F238E27FC236}">
                  <a16:creationId xmlns:a16="http://schemas.microsoft.com/office/drawing/2014/main" id="{8B4BDBBE-5220-4B43-A99F-DFA09681AF32}"/>
                </a:ext>
              </a:extLst>
            </p:cNvPr>
            <p:cNvSpPr/>
            <p:nvPr/>
          </p:nvSpPr>
          <p:spPr>
            <a:xfrm>
              <a:off x="10581490" y="2190162"/>
              <a:ext cx="733915" cy="1136386"/>
            </a:xfrm>
            <a:prstGeom prst="rect">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dirty="0">
                  <a:solidFill>
                    <a:schemeClr val="bg1"/>
                  </a:solidFill>
                  <a:latin typeface="Segoe UI Light" panose="020B0502040204020203" pitchFamily="34" charset="0"/>
                  <a:cs typeface="Segoe UI Light" panose="020B0502040204020203" pitchFamily="34" charset="0"/>
                </a:rPr>
                <a:t>VPC</a:t>
              </a:r>
            </a:p>
          </p:txBody>
        </p:sp>
        <p:sp>
          <p:nvSpPr>
            <p:cNvPr id="126" name="Rectangle 125">
              <a:extLst>
                <a:ext uri="{FF2B5EF4-FFF2-40B4-BE49-F238E27FC236}">
                  <a16:creationId xmlns:a16="http://schemas.microsoft.com/office/drawing/2014/main" id="{8BF676DA-1EFB-493A-8E83-05AB8410B5F9}"/>
                </a:ext>
              </a:extLst>
            </p:cNvPr>
            <p:cNvSpPr/>
            <p:nvPr/>
          </p:nvSpPr>
          <p:spPr>
            <a:xfrm>
              <a:off x="10581489" y="3456175"/>
              <a:ext cx="712279" cy="1030055"/>
            </a:xfrm>
            <a:prstGeom prst="rect">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dirty="0">
                  <a:solidFill>
                    <a:schemeClr val="bg1"/>
                  </a:solidFill>
                  <a:latin typeface="Segoe UI Light" panose="020B0502040204020203" pitchFamily="34" charset="0"/>
                  <a:cs typeface="Segoe UI Light" panose="020B0502040204020203" pitchFamily="34" charset="0"/>
                </a:rPr>
                <a:t>SLB</a:t>
              </a:r>
            </a:p>
          </p:txBody>
        </p:sp>
        <p:sp>
          <p:nvSpPr>
            <p:cNvPr id="127" name="Rectangle 126">
              <a:extLst>
                <a:ext uri="{FF2B5EF4-FFF2-40B4-BE49-F238E27FC236}">
                  <a16:creationId xmlns:a16="http://schemas.microsoft.com/office/drawing/2014/main" id="{20B51BDA-A3FB-4E09-A91A-800A7F250DD7}"/>
                </a:ext>
              </a:extLst>
            </p:cNvPr>
            <p:cNvSpPr/>
            <p:nvPr/>
          </p:nvSpPr>
          <p:spPr>
            <a:xfrm>
              <a:off x="10581489" y="4694438"/>
              <a:ext cx="712280" cy="995858"/>
            </a:xfrm>
            <a:prstGeom prst="rect">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dirty="0">
                  <a:solidFill>
                    <a:schemeClr val="bg1"/>
                  </a:solidFill>
                  <a:latin typeface="Segoe UI Light" panose="020B0502040204020203" pitchFamily="34" charset="0"/>
                  <a:cs typeface="Segoe UI Light" panose="020B0502040204020203" pitchFamily="34" charset="0"/>
                </a:rPr>
                <a:t>+ more</a:t>
              </a:r>
            </a:p>
          </p:txBody>
        </p:sp>
        <p:pic>
          <p:nvPicPr>
            <p:cNvPr id="128" name="Picture 12" descr="DMS">
              <a:extLst>
                <a:ext uri="{FF2B5EF4-FFF2-40B4-BE49-F238E27FC236}">
                  <a16:creationId xmlns:a16="http://schemas.microsoft.com/office/drawing/2014/main" id="{A7BA571E-0CA0-45D9-B0AE-3A5986D3F3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2897" y="3573977"/>
              <a:ext cx="602042" cy="571446"/>
            </a:xfrm>
            <a:prstGeom prst="rect">
              <a:avLst/>
            </a:prstGeom>
            <a:noFill/>
          </p:spPr>
        </p:pic>
        <p:pic>
          <p:nvPicPr>
            <p:cNvPr id="129" name="Picture 14" descr="Amazon EC2">
              <a:extLst>
                <a:ext uri="{FF2B5EF4-FFF2-40B4-BE49-F238E27FC236}">
                  <a16:creationId xmlns:a16="http://schemas.microsoft.com/office/drawing/2014/main" id="{F5FDF844-A2A9-4C3B-9478-F179B06AE5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9630" y="2268743"/>
              <a:ext cx="668575" cy="634598"/>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16" descr="Image result for VM Cloud icon">
              <a:extLst>
                <a:ext uri="{FF2B5EF4-FFF2-40B4-BE49-F238E27FC236}">
                  <a16:creationId xmlns:a16="http://schemas.microsoft.com/office/drawing/2014/main" id="{C6D5E58D-1DC1-4CAA-AEF9-E19AFC7293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66151" y="4897435"/>
              <a:ext cx="513572" cy="294932"/>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8" descr="Image result for Website Hosting in Cloud  icon">
              <a:extLst>
                <a:ext uri="{FF2B5EF4-FFF2-40B4-BE49-F238E27FC236}">
                  <a16:creationId xmlns:a16="http://schemas.microsoft.com/office/drawing/2014/main" id="{53EF5787-B3E9-4DB5-B721-E7971A3982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4456" y="1101546"/>
              <a:ext cx="579416" cy="549970"/>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0" descr="Amazon S3">
              <a:extLst>
                <a:ext uri="{FF2B5EF4-FFF2-40B4-BE49-F238E27FC236}">
                  <a16:creationId xmlns:a16="http://schemas.microsoft.com/office/drawing/2014/main" id="{0D7920EF-8A83-4A1E-85E6-0783EBD3A9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14953" y="1128291"/>
              <a:ext cx="645349" cy="612553"/>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2" descr="Image result for VPC in Cloud compute icons">
              <a:extLst>
                <a:ext uri="{FF2B5EF4-FFF2-40B4-BE49-F238E27FC236}">
                  <a16:creationId xmlns:a16="http://schemas.microsoft.com/office/drawing/2014/main" id="{E013A4E3-951E-4D86-969D-1500E3A7445F}"/>
                </a:ext>
              </a:extLst>
            </p:cNvPr>
            <p:cNvPicPr>
              <a:picLocks noChangeAspect="1" noChangeArrowheads="1"/>
            </p:cNvPicPr>
            <p:nvPr/>
          </p:nvPicPr>
          <p:blipFill>
            <a:blip r:embed="rId12">
              <a:biLevel thresh="25000"/>
              <a:extLst>
                <a:ext uri="{28A0092B-C50C-407E-A947-70E740481C1C}">
                  <a14:useLocalDpi xmlns:a14="http://schemas.microsoft.com/office/drawing/2010/main" val="0"/>
                </a:ext>
              </a:extLst>
            </a:blip>
            <a:srcRect/>
            <a:stretch>
              <a:fillRect/>
            </a:stretch>
          </p:blipFill>
          <p:spPr bwMode="auto">
            <a:xfrm>
              <a:off x="10654718" y="2408880"/>
              <a:ext cx="565818" cy="461391"/>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6" descr="Image result for Server load balancer in Cloud compute icons">
              <a:extLst>
                <a:ext uri="{FF2B5EF4-FFF2-40B4-BE49-F238E27FC236}">
                  <a16:creationId xmlns:a16="http://schemas.microsoft.com/office/drawing/2014/main" id="{D35CB251-3B87-400F-B036-EE1F4FA5BEB3}"/>
                </a:ext>
              </a:extLst>
            </p:cNvPr>
            <p:cNvPicPr>
              <a:picLocks noChangeAspect="1" noChangeArrowheads="1"/>
            </p:cNvPicPr>
            <p:nvPr/>
          </p:nvPicPr>
          <p:blipFill>
            <a:blip r:embed="rId13">
              <a:biLevel thresh="25000"/>
              <a:extLst>
                <a:ext uri="{28A0092B-C50C-407E-A947-70E740481C1C}">
                  <a14:useLocalDpi xmlns:a14="http://schemas.microsoft.com/office/drawing/2010/main" val="0"/>
                </a:ext>
              </a:extLst>
            </a:blip>
            <a:srcRect/>
            <a:stretch>
              <a:fillRect/>
            </a:stretch>
          </p:blipFill>
          <p:spPr bwMode="auto">
            <a:xfrm>
              <a:off x="10688924" y="3644911"/>
              <a:ext cx="497404" cy="47212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8" descr="Image result for Server load balancer in Cloud compute icons">
              <a:extLst>
                <a:ext uri="{FF2B5EF4-FFF2-40B4-BE49-F238E27FC236}">
                  <a16:creationId xmlns:a16="http://schemas.microsoft.com/office/drawing/2014/main" id="{BD9A77DC-7486-494C-A2FC-FCA7F73C012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32286" y="4812585"/>
              <a:ext cx="610679" cy="437691"/>
            </a:xfrm>
            <a:prstGeom prst="rect">
              <a:avLst/>
            </a:prstGeom>
            <a:noFill/>
            <a:extLst>
              <a:ext uri="{909E8E84-426E-40DD-AFC4-6F175D3DCCD1}">
                <a14:hiddenFill xmlns:a14="http://schemas.microsoft.com/office/drawing/2010/main">
                  <a:solidFill>
                    <a:srgbClr val="FFFFFF"/>
                  </a:solidFill>
                </a14:hiddenFill>
              </a:ext>
            </a:extLst>
          </p:spPr>
        </p:pic>
        <p:cxnSp>
          <p:nvCxnSpPr>
            <p:cNvPr id="136" name="Connector: Elbow 135">
              <a:extLst>
                <a:ext uri="{FF2B5EF4-FFF2-40B4-BE49-F238E27FC236}">
                  <a16:creationId xmlns:a16="http://schemas.microsoft.com/office/drawing/2014/main" id="{B11F4945-9119-4B77-8996-325F1A4F4CD9}"/>
                </a:ext>
              </a:extLst>
            </p:cNvPr>
            <p:cNvCxnSpPr>
              <a:stCxn id="95" idx="0"/>
              <a:endCxn id="104" idx="1"/>
            </p:cNvCxnSpPr>
            <p:nvPr/>
          </p:nvCxnSpPr>
          <p:spPr>
            <a:xfrm rot="5400000" flipH="1" flipV="1">
              <a:off x="4361686" y="-2087887"/>
              <a:ext cx="1652079" cy="8918471"/>
            </a:xfrm>
            <a:prstGeom prst="bent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C81267DF-9EC9-4814-9B57-8FC7A7543277}"/>
                </a:ext>
              </a:extLst>
            </p:cNvPr>
            <p:cNvCxnSpPr>
              <a:cxnSpLocks/>
              <a:stCxn id="97" idx="0"/>
              <a:endCxn id="121" idx="1"/>
            </p:cNvCxnSpPr>
            <p:nvPr/>
          </p:nvCxnSpPr>
          <p:spPr>
            <a:xfrm rot="16200000" flipH="1">
              <a:off x="5460840" y="-1427766"/>
              <a:ext cx="695402" cy="7676840"/>
            </a:xfrm>
            <a:prstGeom prst="bentConnector4">
              <a:avLst>
                <a:gd name="adj1" fmla="val -32873"/>
                <a:gd name="adj2" fmla="val 94636"/>
              </a:avLst>
            </a:prstGeom>
            <a:ln w="3175">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8FF855B5-14FA-4496-801F-379D267B03F1}"/>
                </a:ext>
              </a:extLst>
            </p:cNvPr>
            <p:cNvCxnSpPr>
              <a:cxnSpLocks/>
              <a:stCxn id="96" idx="6"/>
            </p:cNvCxnSpPr>
            <p:nvPr/>
          </p:nvCxnSpPr>
          <p:spPr>
            <a:xfrm>
              <a:off x="3581102" y="3586512"/>
              <a:ext cx="5720619" cy="1612212"/>
            </a:xfrm>
            <a:prstGeom prst="bentConnector3">
              <a:avLst>
                <a:gd name="adj1" fmla="val 2047"/>
              </a:avLst>
            </a:prstGeom>
            <a:ln>
              <a:solidFill>
                <a:srgbClr val="00B0F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E49D8BFD-8220-4E66-87B5-5D1AFA51D8CB}"/>
                </a:ext>
              </a:extLst>
            </p:cNvPr>
            <p:cNvCxnSpPr>
              <a:cxnSpLocks/>
              <a:endCxn id="122" idx="1"/>
            </p:cNvCxnSpPr>
            <p:nvPr/>
          </p:nvCxnSpPr>
          <p:spPr>
            <a:xfrm rot="5400000" flipH="1" flipV="1">
              <a:off x="8861071" y="4411854"/>
              <a:ext cx="1226542" cy="345239"/>
            </a:xfrm>
            <a:prstGeom prst="bent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0" name="Arrow: Notched Right 139">
              <a:extLst>
                <a:ext uri="{FF2B5EF4-FFF2-40B4-BE49-F238E27FC236}">
                  <a16:creationId xmlns:a16="http://schemas.microsoft.com/office/drawing/2014/main" id="{A65AA79F-F2FE-407B-ABC6-DF4B3B37886A}"/>
                </a:ext>
              </a:extLst>
            </p:cNvPr>
            <p:cNvSpPr/>
            <p:nvPr/>
          </p:nvSpPr>
          <p:spPr>
            <a:xfrm rot="17333043">
              <a:off x="3063716" y="3974647"/>
              <a:ext cx="201280" cy="203161"/>
            </a:xfrm>
            <a:prstGeom prst="notchedRightArrow">
              <a:avLst>
                <a:gd name="adj1" fmla="val 31407"/>
                <a:gd name="adj2" fmla="val 7223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41" name="Connector: Elbow 140">
              <a:extLst>
                <a:ext uri="{FF2B5EF4-FFF2-40B4-BE49-F238E27FC236}">
                  <a16:creationId xmlns:a16="http://schemas.microsoft.com/office/drawing/2014/main" id="{5003FC39-D607-4FA4-B76C-8FFE81DACD38}"/>
                </a:ext>
              </a:extLst>
            </p:cNvPr>
            <p:cNvCxnSpPr>
              <a:cxnSpLocks/>
              <a:stCxn id="110" idx="2"/>
              <a:endCxn id="123" idx="2"/>
            </p:cNvCxnSpPr>
            <p:nvPr/>
          </p:nvCxnSpPr>
          <p:spPr>
            <a:xfrm rot="16200000" flipH="1">
              <a:off x="5334985" y="1011360"/>
              <a:ext cx="577471" cy="8780397"/>
            </a:xfrm>
            <a:prstGeom prst="bentConnector3">
              <a:avLst>
                <a:gd name="adj1" fmla="val 213235"/>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42" name="Picture 2" descr="C:\Users\nilesh.nagose\Desktop\Click2Cloud\Logo\Final Logo\click2cloud-logo-lightBG-250x200.png">
              <a:extLst>
                <a:ext uri="{FF2B5EF4-FFF2-40B4-BE49-F238E27FC236}">
                  <a16:creationId xmlns:a16="http://schemas.microsoft.com/office/drawing/2014/main" id="{480601F1-C5E5-478E-B655-8A27CA3F32E5}"/>
                </a:ext>
              </a:extLst>
            </p:cNvPr>
            <p:cNvPicPr>
              <a:picLocks noChangeAspect="1" noChangeArrowheads="1"/>
            </p:cNvPicPr>
            <p:nvPr/>
          </p:nvPicPr>
          <p:blipFill>
            <a:blip r:embed="rId15" cstate="print">
              <a:biLevel thresh="25000"/>
              <a:extLst>
                <a:ext uri="{28A0092B-C50C-407E-A947-70E740481C1C}">
                  <a14:useLocalDpi xmlns:a14="http://schemas.microsoft.com/office/drawing/2010/main" val="0"/>
                </a:ext>
              </a:extLst>
            </a:blip>
            <a:srcRect/>
            <a:stretch>
              <a:fillRect/>
            </a:stretch>
          </p:blipFill>
          <p:spPr bwMode="auto">
            <a:xfrm>
              <a:off x="1714809" y="3338996"/>
              <a:ext cx="513833" cy="390176"/>
            </a:xfrm>
            <a:prstGeom prst="rect">
              <a:avLst/>
            </a:prstGeom>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AE8A219E-8F13-4774-8598-6C79EF5FA368}"/>
                </a:ext>
              </a:extLst>
            </p:cNvPr>
            <p:cNvSpPr/>
            <p:nvPr/>
          </p:nvSpPr>
          <p:spPr>
            <a:xfrm>
              <a:off x="5626009" y="1182717"/>
              <a:ext cx="2576035" cy="363906"/>
            </a:xfrm>
            <a:prstGeom prst="rect">
              <a:avLst/>
            </a:prstGeom>
            <a:solidFill>
              <a:srgbClr val="D9F7A3"/>
            </a:solidFill>
            <a:ln w="63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Segoe UI Light" panose="020B0502040204020203" pitchFamily="34" charset="0"/>
                  <a:cs typeface="Segoe UI Light" panose="020B0502040204020203" pitchFamily="34" charset="0"/>
                </a:rPr>
                <a:t>Pre-requisite: Web Hosting, ECS</a:t>
              </a:r>
            </a:p>
          </p:txBody>
        </p:sp>
        <p:sp>
          <p:nvSpPr>
            <p:cNvPr id="144" name="Rectangle 143">
              <a:extLst>
                <a:ext uri="{FF2B5EF4-FFF2-40B4-BE49-F238E27FC236}">
                  <a16:creationId xmlns:a16="http://schemas.microsoft.com/office/drawing/2014/main" id="{05028D50-0765-4BE4-9672-8DB64EA83FC8}"/>
                </a:ext>
              </a:extLst>
            </p:cNvPr>
            <p:cNvSpPr/>
            <p:nvPr/>
          </p:nvSpPr>
          <p:spPr>
            <a:xfrm>
              <a:off x="5626009" y="1824179"/>
              <a:ext cx="2576035" cy="295825"/>
            </a:xfrm>
            <a:prstGeom prst="rect">
              <a:avLst/>
            </a:prstGeom>
            <a:solidFill>
              <a:srgbClr val="D9F7A3"/>
            </a:solidFill>
            <a:ln w="63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Segoe UI Light" panose="020B0502040204020203" pitchFamily="34" charset="0"/>
                  <a:cs typeface="Segoe UI Light" panose="020B0502040204020203" pitchFamily="34" charset="0"/>
                </a:rPr>
                <a:t>Pre-requisite: ECS, VPC, OSS, SLB, …</a:t>
              </a:r>
            </a:p>
          </p:txBody>
        </p:sp>
        <p:sp>
          <p:nvSpPr>
            <p:cNvPr id="145" name="Rectangle 144">
              <a:extLst>
                <a:ext uri="{FF2B5EF4-FFF2-40B4-BE49-F238E27FC236}">
                  <a16:creationId xmlns:a16="http://schemas.microsoft.com/office/drawing/2014/main" id="{570D7A6F-A783-416B-BA4B-24888CE657AD}"/>
                </a:ext>
              </a:extLst>
            </p:cNvPr>
            <p:cNvSpPr/>
            <p:nvPr/>
          </p:nvSpPr>
          <p:spPr>
            <a:xfrm>
              <a:off x="5626009" y="4860424"/>
              <a:ext cx="2576035" cy="340333"/>
            </a:xfrm>
            <a:prstGeom prst="rect">
              <a:avLst/>
            </a:prstGeom>
            <a:solidFill>
              <a:srgbClr val="D9F7A3"/>
            </a:solidFill>
            <a:ln w="63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Segoe UI Light" panose="020B0502040204020203" pitchFamily="34" charset="0"/>
                  <a:cs typeface="Segoe UI Light" panose="020B0502040204020203" pitchFamily="34" charset="0"/>
                </a:rPr>
                <a:t>Pre-requisite: RDS, OSS, DB Service</a:t>
              </a:r>
            </a:p>
          </p:txBody>
        </p:sp>
        <p:sp>
          <p:nvSpPr>
            <p:cNvPr id="146" name="Rectangle 145">
              <a:extLst>
                <a:ext uri="{FF2B5EF4-FFF2-40B4-BE49-F238E27FC236}">
                  <a16:creationId xmlns:a16="http://schemas.microsoft.com/office/drawing/2014/main" id="{01F73F00-B454-4627-AD6A-6626A480FFB5}"/>
                </a:ext>
              </a:extLst>
            </p:cNvPr>
            <p:cNvSpPr/>
            <p:nvPr/>
          </p:nvSpPr>
          <p:spPr>
            <a:xfrm>
              <a:off x="5639290" y="6046073"/>
              <a:ext cx="2576035" cy="298546"/>
            </a:xfrm>
            <a:prstGeom prst="rect">
              <a:avLst/>
            </a:prstGeom>
            <a:solidFill>
              <a:srgbClr val="D9F7A3"/>
            </a:solidFill>
            <a:ln w="63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Segoe UI Light" panose="020B0502040204020203" pitchFamily="34" charset="0"/>
                  <a:cs typeface="Segoe UI Light" panose="020B0502040204020203" pitchFamily="34" charset="0"/>
                </a:rPr>
                <a:t>Pre-requisite: IMS, ECS</a:t>
              </a:r>
            </a:p>
          </p:txBody>
        </p:sp>
        <p:sp>
          <p:nvSpPr>
            <p:cNvPr id="71" name="Oval 70">
              <a:extLst>
                <a:ext uri="{FF2B5EF4-FFF2-40B4-BE49-F238E27FC236}">
                  <a16:creationId xmlns:a16="http://schemas.microsoft.com/office/drawing/2014/main" id="{20B94AFF-5C6B-4354-AABC-B2015E080157}"/>
                </a:ext>
              </a:extLst>
            </p:cNvPr>
            <p:cNvSpPr/>
            <p:nvPr/>
          </p:nvSpPr>
          <p:spPr>
            <a:xfrm>
              <a:off x="2423418" y="4358707"/>
              <a:ext cx="819918" cy="7782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200" dirty="0">
                <a:solidFill>
                  <a:schemeClr val="tx1"/>
                </a:solidFill>
              </a:endParaRPr>
            </a:p>
          </p:txBody>
        </p:sp>
        <p:sp>
          <p:nvSpPr>
            <p:cNvPr id="72" name="TextBox 71">
              <a:extLst>
                <a:ext uri="{FF2B5EF4-FFF2-40B4-BE49-F238E27FC236}">
                  <a16:creationId xmlns:a16="http://schemas.microsoft.com/office/drawing/2014/main" id="{BDCA5EB9-63C0-4F97-BECB-CBC87AAE346C}"/>
                </a:ext>
              </a:extLst>
            </p:cNvPr>
            <p:cNvSpPr txBox="1"/>
            <p:nvPr/>
          </p:nvSpPr>
          <p:spPr>
            <a:xfrm>
              <a:off x="2560908" y="4823884"/>
              <a:ext cx="544940" cy="307777"/>
            </a:xfrm>
            <a:prstGeom prst="rect">
              <a:avLst/>
            </a:prstGeom>
            <a:noFill/>
          </p:spPr>
          <p:txBody>
            <a:bodyPr wrap="square" rtlCol="0">
              <a:spAutoFit/>
            </a:bodyPr>
            <a:lstStyle/>
            <a:p>
              <a:pPr algn="ctr"/>
              <a:r>
                <a:rPr lang="en-US" sz="1400" dirty="0">
                  <a:latin typeface="Segoe UI Light" panose="020B0502040204020203" pitchFamily="34" charset="0"/>
                  <a:cs typeface="Segoe UI Light" panose="020B0502040204020203" pitchFamily="34" charset="0"/>
                </a:rPr>
                <a:t>S2C</a:t>
              </a:r>
            </a:p>
          </p:txBody>
        </p:sp>
        <p:sp>
          <p:nvSpPr>
            <p:cNvPr id="74" name="Isosceles Triangle 73">
              <a:extLst>
                <a:ext uri="{FF2B5EF4-FFF2-40B4-BE49-F238E27FC236}">
                  <a16:creationId xmlns:a16="http://schemas.microsoft.com/office/drawing/2014/main" id="{469A6460-1DFD-46B6-AC84-A39C69E549F0}"/>
                </a:ext>
              </a:extLst>
            </p:cNvPr>
            <p:cNvSpPr/>
            <p:nvPr/>
          </p:nvSpPr>
          <p:spPr>
            <a:xfrm>
              <a:off x="1039610" y="4792667"/>
              <a:ext cx="393852" cy="51721"/>
            </a:xfrm>
            <a:prstGeom prst="triangle">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5" name="Isosceles Triangle 114">
              <a:extLst>
                <a:ext uri="{FF2B5EF4-FFF2-40B4-BE49-F238E27FC236}">
                  <a16:creationId xmlns:a16="http://schemas.microsoft.com/office/drawing/2014/main" id="{203A1B56-AFBB-47DF-AC64-3CE77055BD51}"/>
                </a:ext>
              </a:extLst>
            </p:cNvPr>
            <p:cNvSpPr/>
            <p:nvPr/>
          </p:nvSpPr>
          <p:spPr>
            <a:xfrm>
              <a:off x="2604672" y="4801620"/>
              <a:ext cx="393852" cy="51721"/>
            </a:xfrm>
            <a:prstGeom prst="triangle">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5" name="Arrow: Notched Right 74">
              <a:extLst>
                <a:ext uri="{FF2B5EF4-FFF2-40B4-BE49-F238E27FC236}">
                  <a16:creationId xmlns:a16="http://schemas.microsoft.com/office/drawing/2014/main" id="{E4842202-136E-414D-8244-D8D2635269F3}"/>
                </a:ext>
              </a:extLst>
            </p:cNvPr>
            <p:cNvSpPr/>
            <p:nvPr/>
          </p:nvSpPr>
          <p:spPr>
            <a:xfrm>
              <a:off x="2282413" y="4842598"/>
              <a:ext cx="201280" cy="203161"/>
            </a:xfrm>
            <a:prstGeom prst="notchedRightArrow">
              <a:avLst>
                <a:gd name="adj1" fmla="val 31407"/>
                <a:gd name="adj2" fmla="val 7223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1026" name="Picture 2" descr="Image result for file to Cloud icon">
              <a:extLst>
                <a:ext uri="{FF2B5EF4-FFF2-40B4-BE49-F238E27FC236}">
                  <a16:creationId xmlns:a16="http://schemas.microsoft.com/office/drawing/2014/main" id="{94DB47D8-AE9D-4BB8-9D35-D27F7C65BBEC}"/>
                </a:ext>
              </a:extLst>
            </p:cNvPr>
            <p:cNvPicPr>
              <a:picLocks noChangeAspect="1" noChangeArrowheads="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93327" y="4505633"/>
              <a:ext cx="292364" cy="292364"/>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Connector: Elbow 146">
              <a:extLst>
                <a:ext uri="{FF2B5EF4-FFF2-40B4-BE49-F238E27FC236}">
                  <a16:creationId xmlns:a16="http://schemas.microsoft.com/office/drawing/2014/main" id="{453D1EAF-C7B2-49A0-AEB2-767500E080E2}"/>
                </a:ext>
              </a:extLst>
            </p:cNvPr>
            <p:cNvCxnSpPr>
              <a:cxnSpLocks/>
              <a:stCxn id="72" idx="2"/>
              <a:endCxn id="124" idx="3"/>
            </p:cNvCxnSpPr>
            <p:nvPr/>
          </p:nvCxnSpPr>
          <p:spPr>
            <a:xfrm rot="5400000" flipH="1" flipV="1">
              <a:off x="5281799" y="-901944"/>
              <a:ext cx="3585183" cy="8482027"/>
            </a:xfrm>
            <a:prstGeom prst="bentConnector4">
              <a:avLst>
                <a:gd name="adj1" fmla="val -20908"/>
                <a:gd name="adj2" fmla="val 102695"/>
              </a:avLst>
            </a:prstGeom>
            <a:ln w="3175">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C52CFA82-D00B-4F71-9A03-2F1AEA07A91F}"/>
                </a:ext>
              </a:extLst>
            </p:cNvPr>
            <p:cNvSpPr/>
            <p:nvPr/>
          </p:nvSpPr>
          <p:spPr>
            <a:xfrm>
              <a:off x="5626009" y="5579296"/>
              <a:ext cx="2576035" cy="298546"/>
            </a:xfrm>
            <a:prstGeom prst="rect">
              <a:avLst/>
            </a:prstGeom>
            <a:solidFill>
              <a:srgbClr val="D9F7A3"/>
            </a:solidFill>
            <a:ln w="63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latin typeface="Segoe UI Light" panose="020B0502040204020203" pitchFamily="34" charset="0"/>
                  <a:cs typeface="Segoe UI Light" panose="020B0502040204020203" pitchFamily="34" charset="0"/>
                </a:rPr>
                <a:t>Pre-requisite: OSS/S3</a:t>
              </a:r>
            </a:p>
          </p:txBody>
        </p:sp>
        <p:sp>
          <p:nvSpPr>
            <p:cNvPr id="27" name="Rectangle 26">
              <a:extLst>
                <a:ext uri="{FF2B5EF4-FFF2-40B4-BE49-F238E27FC236}">
                  <a16:creationId xmlns:a16="http://schemas.microsoft.com/office/drawing/2014/main" id="{C84A4B0E-4182-4547-81D7-7D171D100ADB}"/>
                </a:ext>
              </a:extLst>
            </p:cNvPr>
            <p:cNvSpPr/>
            <p:nvPr/>
          </p:nvSpPr>
          <p:spPr>
            <a:xfrm>
              <a:off x="266128" y="1376351"/>
              <a:ext cx="3625388" cy="4313943"/>
            </a:xfrm>
            <a:prstGeom prst="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60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340306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61813" y="1467049"/>
            <a:ext cx="11132736" cy="843766"/>
          </a:xfrm>
          <a:prstGeom prst="rect">
            <a:avLst/>
          </a:prstGeom>
          <a:noFill/>
        </p:spPr>
        <p:txBody>
          <a:bodyPr wrap="square" tIns="91427" bIns="91427" rtlCol="0">
            <a:spAutoFit/>
          </a:bodyPr>
          <a:lstStyle/>
          <a:p>
            <a:r>
              <a:rPr lang="en-US" sz="1400" dirty="0">
                <a:latin typeface="Segoe UI Light" panose="020B0502040204020203" pitchFamily="34" charset="0"/>
                <a:cs typeface="Segoe UI Light" panose="020B0502040204020203" pitchFamily="34" charset="0"/>
              </a:rPr>
              <a:t>At Click2Cloud Inc., we care about your growth. We combine the most suitable technologies with intellect and expertise to help customers meet their swiftly changing needs of global business models and dynamic requirements for sophisticated technology solutions to meet their business requirements.</a:t>
            </a:r>
            <a:endParaRPr lang="en-US" sz="14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370600" y="3165245"/>
            <a:ext cx="3708445" cy="181387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it-IT" sz="1400" dirty="0">
                <a:latin typeface="Segoe UI Light" panose="020B0502040204020203" pitchFamily="34" charset="0"/>
                <a:cs typeface="Segoe UI Light" panose="020B0502040204020203" pitchFamily="34" charset="0"/>
              </a:rPr>
              <a:t>2549 152nd NE Ave, Redmond 98052, WA USA</a:t>
            </a:r>
            <a:endParaRPr lang="en-US" sz="1400" dirty="0">
              <a:latin typeface="Segoe UI Light" panose="020B0502040204020203" pitchFamily="34" charset="0"/>
              <a:cs typeface="Segoe UI Light" panose="020B0502040204020203" pitchFamily="34" charset="0"/>
            </a:endParaRP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+1-425-748-9666</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r>
              <a:rPr lang="en-US" sz="1400" dirty="0">
                <a:latin typeface="Segoe UI Light" panose="020B0502040204020203" pitchFamily="34" charset="0"/>
                <a:cs typeface="Segoe UI Light" panose="020B0502040204020203" pitchFamily="34" charset="0"/>
              </a:rPr>
              <a:t> </a:t>
            </a:r>
          </a:p>
          <a:p>
            <a:pPr lvl="2" algn="r"/>
            <a:endParaRPr lang="en-US" sz="1400" dirty="0">
              <a:latin typeface="Segoe UI Light" panose="020B0502040204020203" pitchFamily="34" charset="0"/>
              <a:cs typeface="Segoe UI Light" panose="020B0502040204020203" pitchFamily="34" charset="0"/>
            </a:endParaRPr>
          </a:p>
        </p:txBody>
      </p:sp>
      <p:sp>
        <p:nvSpPr>
          <p:cNvPr id="29" name="TextBox 28"/>
          <p:cNvSpPr txBox="1"/>
          <p:nvPr/>
        </p:nvSpPr>
        <p:spPr>
          <a:xfrm>
            <a:off x="361813" y="2704456"/>
            <a:ext cx="3717231" cy="514439"/>
          </a:xfrm>
          <a:prstGeom prst="rect">
            <a:avLst/>
          </a:prstGeom>
          <a:solidFill>
            <a:srgbClr val="0078D7"/>
          </a:solidFill>
        </p:spPr>
        <p:txBody>
          <a:bodyPr wrap="none" lIns="0" rIns="274281" rtlCol="0" anchor="ctr" anchorCtr="0">
            <a:noAutofit/>
          </a:bodyPr>
          <a:lstStyle/>
          <a:p>
            <a:pPr algn="r"/>
            <a:r>
              <a:rPr lang="en-US" sz="1600" dirty="0">
                <a:solidFill>
                  <a:schemeClr val="bg1"/>
                </a:solidFill>
                <a:latin typeface="Segoe UI Light" panose="020B0502040204020203" pitchFamily="34" charset="0"/>
                <a:cs typeface="Segoe UI Light" panose="020B0502040204020203" pitchFamily="34" charset="0"/>
              </a:rPr>
              <a:t>Click2Cloud Headquarters</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4274923" y="2704456"/>
            <a:ext cx="3635107" cy="514439"/>
          </a:xfrm>
          <a:prstGeom prst="rect">
            <a:avLst/>
          </a:prstGeom>
          <a:solidFill>
            <a:srgbClr val="00B050"/>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India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3929640" y="3123443"/>
            <a:ext cx="3980390" cy="184998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3, STPI, Building, </a:t>
            </a:r>
          </a:p>
          <a:p>
            <a:pPr lvl="2" algn="r"/>
            <a:r>
              <a:rPr lang="en-US" sz="1400" dirty="0" err="1">
                <a:latin typeface="Segoe UI Light" panose="020B0502040204020203" pitchFamily="34" charset="0"/>
                <a:cs typeface="Segoe UI Light" panose="020B0502040204020203" pitchFamily="34" charset="0"/>
              </a:rPr>
              <a:t>Parsodi</a:t>
            </a:r>
            <a:r>
              <a:rPr lang="en-US" sz="1400" dirty="0">
                <a:latin typeface="Segoe UI Light" panose="020B0502040204020203" pitchFamily="34" charset="0"/>
                <a:cs typeface="Segoe UI Light" panose="020B0502040204020203" pitchFamily="34" charset="0"/>
              </a:rPr>
              <a:t> IT Park, Nagpur - 440022</a:t>
            </a: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+91-712-224-8747 / </a:t>
            </a:r>
          </a:p>
          <a:p>
            <a:pPr lvl="2" algn="r"/>
            <a:r>
              <a:rPr lang="en-US" sz="1400" dirty="0">
                <a:latin typeface="Segoe UI Light" panose="020B0502040204020203" pitchFamily="34" charset="0"/>
                <a:cs typeface="Segoe UI Light" panose="020B0502040204020203" pitchFamily="34" charset="0"/>
              </a:rPr>
              <a:t>+1 425 749 7495</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r>
              <a:rPr lang="en-US" sz="1400" dirty="0">
                <a:latin typeface="Segoe UI Light" panose="020B0502040204020203" pitchFamily="34" charset="0"/>
                <a:cs typeface="Segoe UI Light" panose="020B0502040204020203" pitchFamily="34" charset="0"/>
              </a:rPr>
              <a:t> </a:t>
            </a:r>
          </a:p>
        </p:txBody>
      </p:sp>
      <p:pic>
        <p:nvPicPr>
          <p:cNvPr id="3076" name="Picture 4" descr="http://vignette4.wikia.nocookie.net/uncyclopedia/images/a/a5/US_flag.png/revision/latest?cb=200512090011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671" y="2832718"/>
            <a:ext cx="562509" cy="29602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clker.com/cliparts/J/6/u/w/s/M/flag-of-india-h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7646"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235456" y="105588"/>
            <a:ext cx="11418945" cy="805114"/>
          </a:xfrm>
          <a:prstGeom prst="rect">
            <a:avLst/>
          </a:prstGeom>
          <a:noFill/>
        </p:spPr>
        <p:txBody>
          <a:bodyPr wrap="square" lIns="182854" rtlCol="0" anchor="ctr" anchorCtr="0">
            <a:noAutofit/>
          </a:bodyPr>
          <a:lstStyle/>
          <a:p>
            <a:r>
              <a:rPr lang="en-IN" sz="3600" dirty="0">
                <a:solidFill>
                  <a:srgbClr val="002060"/>
                </a:solidFill>
                <a:latin typeface="Segoe UI Light" panose="020B0502040204020203" pitchFamily="34" charset="0"/>
                <a:cs typeface="Segoe UI Light" panose="020B0502040204020203" pitchFamily="34" charset="0"/>
              </a:rPr>
              <a:t>Thank you - Looking forward to hear your quires</a:t>
            </a:r>
          </a:p>
        </p:txBody>
      </p:sp>
      <p:grpSp>
        <p:nvGrpSpPr>
          <p:cNvPr id="23" name="Group 22"/>
          <p:cNvGrpSpPr/>
          <p:nvPr/>
        </p:nvGrpSpPr>
        <p:grpSpPr>
          <a:xfrm>
            <a:off x="857" y="6308750"/>
            <a:ext cx="12190279" cy="548765"/>
            <a:chOff x="873" y="6434756"/>
            <a:chExt cx="12434719" cy="559769"/>
          </a:xfrm>
        </p:grpSpPr>
        <p:sp>
          <p:nvSpPr>
            <p:cNvPr id="24" name="Rectangle 23"/>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41" name="Picture 40"/>
            <p:cNvPicPr>
              <a:picLocks noChangeAspect="1"/>
            </p:cNvPicPr>
            <p:nvPr/>
          </p:nvPicPr>
          <p:blipFill>
            <a:blip r:embed="rId7"/>
            <a:stretch>
              <a:fillRect/>
            </a:stretch>
          </p:blipFill>
          <p:spPr>
            <a:xfrm>
              <a:off x="11119995" y="6545873"/>
              <a:ext cx="742476" cy="401612"/>
            </a:xfrm>
            <a:prstGeom prst="rect">
              <a:avLst/>
            </a:prstGeom>
          </p:spPr>
        </p:pic>
        <p:cxnSp>
          <p:nvCxnSpPr>
            <p:cNvPr id="44" name="Straight Connector 43"/>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5" name="Picture 2" descr="C:\Users\nilesh.nagose\Desktop\Click2Cloud\Logo\Final Logo\click2cloud-logo-lightBG-250x2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22" name="TextBox 21">
            <a:extLst>
              <a:ext uri="{FF2B5EF4-FFF2-40B4-BE49-F238E27FC236}">
                <a16:creationId xmlns:a16="http://schemas.microsoft.com/office/drawing/2014/main" id="{F33CFC6C-4EF9-4738-89B5-760009EB95CE}"/>
              </a:ext>
            </a:extLst>
          </p:cNvPr>
          <p:cNvSpPr txBox="1"/>
          <p:nvPr/>
        </p:nvSpPr>
        <p:spPr>
          <a:xfrm>
            <a:off x="8080124" y="2704456"/>
            <a:ext cx="3635107" cy="514439"/>
          </a:xfrm>
          <a:prstGeom prst="rect">
            <a:avLst/>
          </a:prstGeom>
          <a:solidFill>
            <a:schemeClr val="tx1">
              <a:lumMod val="75000"/>
              <a:lumOff val="25000"/>
            </a:schemeClr>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China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a16="http://schemas.microsoft.com/office/drawing/2014/main" id="{22F403A2-950E-45CE-B762-7516984F315D}"/>
              </a:ext>
            </a:extLst>
          </p:cNvPr>
          <p:cNvSpPr txBox="1"/>
          <p:nvPr/>
        </p:nvSpPr>
        <p:spPr>
          <a:xfrm>
            <a:off x="8080124" y="3384622"/>
            <a:ext cx="3635107" cy="1598459"/>
          </a:xfrm>
          <a:prstGeom prst="rect">
            <a:avLst/>
          </a:prstGeom>
          <a:noFill/>
        </p:spPr>
        <p:txBody>
          <a:bodyPr wrap="square" lIns="0" rIns="274281" rtlCol="0">
            <a:spAutoFit/>
          </a:bodyPr>
          <a:lstStyle/>
          <a:p>
            <a:pPr lvl="2" algn="r"/>
            <a:r>
              <a:rPr lang="en-US" sz="1400" dirty="0">
                <a:latin typeface="Segoe UI Light" panose="020B0502040204020203" pitchFamily="34" charset="0"/>
                <a:cs typeface="Segoe UI Light" panose="020B0502040204020203" pitchFamily="34" charset="0"/>
              </a:rPr>
              <a:t>F2, Beijing Silver Tower, No.2 East 3rd Ring North Road. Chao yang District., Beijing</a:t>
            </a: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Ph: 130 23185971 / 131 62780929 </a:t>
            </a:r>
          </a:p>
          <a:p>
            <a:pPr lvl="2" algn="r"/>
            <a:r>
              <a:rPr lang="en-US" sz="1400" dirty="0">
                <a:solidFill>
                  <a:srgbClr val="C00000"/>
                </a:solidFill>
                <a:latin typeface="Segoe UI Light" panose="020B0502040204020203" pitchFamily="34" charset="0"/>
                <a:cs typeface="Segoe UI Light" panose="020B0502040204020203" pitchFamily="34" charset="0"/>
              </a:rPr>
              <a:t>Email: </a:t>
            </a:r>
            <a:r>
              <a:rPr lang="en-US" sz="1400" dirty="0">
                <a:latin typeface="Segoe UI Light" panose="020B0502040204020203" pitchFamily="34" charset="0"/>
                <a:cs typeface="Segoe UI Light" panose="020B0502040204020203" pitchFamily="34" charset="0"/>
                <a:hlinkClick r:id="rId9"/>
              </a:rPr>
              <a:t>contact@click2yun.com</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C00000"/>
                </a:solidFill>
                <a:latin typeface="Segoe UI Light" panose="020B0502040204020203" pitchFamily="34" charset="0"/>
                <a:cs typeface="Segoe UI Light" panose="020B0502040204020203" pitchFamily="34" charset="0"/>
              </a:rPr>
              <a:t>Website: </a:t>
            </a:r>
            <a:r>
              <a:rPr lang="en-US" sz="1400" dirty="0">
                <a:solidFill>
                  <a:srgbClr val="00188F"/>
                </a:solidFill>
                <a:latin typeface="Segoe UI Light" panose="020B0502040204020203" pitchFamily="34" charset="0"/>
                <a:cs typeface="Segoe UI Light" panose="020B0502040204020203" pitchFamily="34" charset="0"/>
                <a:hlinkClick r:id="rId10"/>
              </a:rPr>
              <a:t>www.click2yun.com</a:t>
            </a:r>
            <a:r>
              <a:rPr lang="en-US" sz="1400" dirty="0">
                <a:solidFill>
                  <a:srgbClr val="00188F"/>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  </a:t>
            </a:r>
          </a:p>
        </p:txBody>
      </p:sp>
      <p:pic>
        <p:nvPicPr>
          <p:cNvPr id="26" name="Picture 2" descr="Image result for china flag image">
            <a:extLst>
              <a:ext uri="{FF2B5EF4-FFF2-40B4-BE49-F238E27FC236}">
                <a16:creationId xmlns:a16="http://schemas.microsoft.com/office/drawing/2014/main" id="{EDBF55EB-EA4C-4F2F-BF2B-83215BB79D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62360" y="2827111"/>
            <a:ext cx="460852" cy="307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6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53848219-0CCF-469D-9480-97CE0AF317CC}"/>
              </a:ext>
            </a:extLst>
          </p:cNvPr>
          <p:cNvSpPr/>
          <p:nvPr/>
        </p:nvSpPr>
        <p:spPr>
          <a:xfrm>
            <a:off x="410239" y="257049"/>
            <a:ext cx="3434317" cy="1794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Ins="0" bIns="182880" rtlCol="0" anchor="b"/>
          <a:lstStyle/>
          <a:p>
            <a:pPr algn="ctr"/>
            <a:r>
              <a:rPr lang="en-US" sz="2000" dirty="0">
                <a:solidFill>
                  <a:schemeClr val="tx1"/>
                </a:solidFill>
                <a:latin typeface="Segoe UI Light" panose="020B0502040204020203" pitchFamily="34" charset="0"/>
                <a:cs typeface="Segoe UI Light" panose="020B0502040204020203" pitchFamily="34" charset="0"/>
              </a:rPr>
              <a:t>Cloud Compare</a:t>
            </a:r>
          </a:p>
        </p:txBody>
      </p:sp>
      <p:sp>
        <p:nvSpPr>
          <p:cNvPr id="142" name="Rectangle 141">
            <a:extLst>
              <a:ext uri="{FF2B5EF4-FFF2-40B4-BE49-F238E27FC236}">
                <a16:creationId xmlns:a16="http://schemas.microsoft.com/office/drawing/2014/main" id="{FE14DD64-573A-4FC5-9E80-96761899A61B}"/>
              </a:ext>
            </a:extLst>
          </p:cNvPr>
          <p:cNvSpPr/>
          <p:nvPr/>
        </p:nvSpPr>
        <p:spPr>
          <a:xfrm>
            <a:off x="410233" y="6063623"/>
            <a:ext cx="3434316" cy="616577"/>
          </a:xfrm>
          <a:prstGeom prst="rect">
            <a:avLst/>
          </a:prstGeom>
          <a:solidFill>
            <a:schemeClr val="bg2">
              <a:lumMod val="10000"/>
            </a:schemeClr>
          </a:solid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sz="2000" dirty="0">
                <a:solidFill>
                  <a:schemeClr val="bg1"/>
                </a:solidFill>
                <a:latin typeface="Agency FB" panose="020B0503020202020204" pitchFamily="34" charset="0"/>
                <a:cs typeface="Segoe UI Light" panose="020B0502040204020203" pitchFamily="34" charset="0"/>
              </a:rPr>
              <a:t>Gap Analysis</a:t>
            </a:r>
          </a:p>
        </p:txBody>
      </p:sp>
      <p:pic>
        <p:nvPicPr>
          <p:cNvPr id="1032" name="Picture 8" descr="Image result for Cloud Comparison icon">
            <a:extLst>
              <a:ext uri="{FF2B5EF4-FFF2-40B4-BE49-F238E27FC236}">
                <a16:creationId xmlns:a16="http://schemas.microsoft.com/office/drawing/2014/main" id="{277EAA09-101F-497C-AC80-59E97FF792A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23924" y="579699"/>
            <a:ext cx="1006933" cy="704853"/>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4" descr="Image result for DNA compare Analysis icons">
            <a:extLst>
              <a:ext uri="{FF2B5EF4-FFF2-40B4-BE49-F238E27FC236}">
                <a16:creationId xmlns:a16="http://schemas.microsoft.com/office/drawing/2014/main" id="{8E466185-8049-4D4C-822B-CE78AB39EE89}"/>
              </a:ext>
            </a:extLst>
          </p:cNvPr>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05628" y="6167328"/>
            <a:ext cx="387456" cy="409167"/>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a:extLst>
              <a:ext uri="{FF2B5EF4-FFF2-40B4-BE49-F238E27FC236}">
                <a16:creationId xmlns:a16="http://schemas.microsoft.com/office/drawing/2014/main" id="{28E1D85A-EA41-4C8B-8987-B94252757047}"/>
              </a:ext>
            </a:extLst>
          </p:cNvPr>
          <p:cNvSpPr/>
          <p:nvPr/>
        </p:nvSpPr>
        <p:spPr>
          <a:xfrm>
            <a:off x="4266361" y="256290"/>
            <a:ext cx="3791322" cy="1794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182880" numCol="1" spcCol="0" rtlCol="0" fromWordArt="0" anchor="b" anchorCtr="0" forceAA="0" compatLnSpc="1">
            <a:prstTxWarp prst="textNoShape">
              <a:avLst/>
            </a:prstTxWarp>
            <a:noAutofit/>
          </a:bodyPr>
          <a:lstStyle/>
          <a:p>
            <a:pPr algn="ctr"/>
            <a:r>
              <a:rPr lang="en-US" sz="2000" dirty="0">
                <a:solidFill>
                  <a:schemeClr val="tx1"/>
                </a:solidFill>
                <a:latin typeface="Segoe UI Light" panose="020B0502040204020203" pitchFamily="34" charset="0"/>
                <a:cs typeface="Segoe UI Light" panose="020B0502040204020203" pitchFamily="34" charset="0"/>
              </a:rPr>
              <a:t>DevOps &amp; Cloud Automation</a:t>
            </a:r>
          </a:p>
        </p:txBody>
      </p:sp>
      <p:sp>
        <p:nvSpPr>
          <p:cNvPr id="177" name="Rectangle 176">
            <a:extLst>
              <a:ext uri="{FF2B5EF4-FFF2-40B4-BE49-F238E27FC236}">
                <a16:creationId xmlns:a16="http://schemas.microsoft.com/office/drawing/2014/main" id="{C288628C-D018-40B5-837C-B715639C17E3}"/>
              </a:ext>
            </a:extLst>
          </p:cNvPr>
          <p:cNvSpPr/>
          <p:nvPr/>
        </p:nvSpPr>
        <p:spPr>
          <a:xfrm>
            <a:off x="4263601" y="6062864"/>
            <a:ext cx="3794074" cy="616577"/>
          </a:xfrm>
          <a:prstGeom prst="rect">
            <a:avLst/>
          </a:prstGeom>
          <a:solidFill>
            <a:schemeClr val="bg2">
              <a:lumMod val="10000"/>
            </a:schemeClr>
          </a:solid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365760" bIns="45720" numCol="1" spcCol="0" rtlCol="0" fromWordArt="0" anchor="ctr" anchorCtr="0" forceAA="0" compatLnSpc="1">
            <a:prstTxWarp prst="textNoShape">
              <a:avLst/>
            </a:prstTxWarp>
            <a:noAutofit/>
          </a:bodyPr>
          <a:lstStyle/>
          <a:p>
            <a:pPr algn="r"/>
            <a:r>
              <a:rPr lang="en-US" sz="2000" dirty="0">
                <a:solidFill>
                  <a:schemeClr val="bg1"/>
                </a:solidFill>
                <a:latin typeface="Agency FB" panose="020B0503020202020204" pitchFamily="34" charset="0"/>
                <a:cs typeface="Segoe UI Light" panose="020B0502040204020203" pitchFamily="34" charset="0"/>
              </a:rPr>
              <a:t>Higher Operational Efficiency </a:t>
            </a:r>
          </a:p>
        </p:txBody>
      </p:sp>
      <p:sp>
        <p:nvSpPr>
          <p:cNvPr id="194" name="Rectangle 193">
            <a:extLst>
              <a:ext uri="{FF2B5EF4-FFF2-40B4-BE49-F238E27FC236}">
                <a16:creationId xmlns:a16="http://schemas.microsoft.com/office/drawing/2014/main" id="{F4C327D2-23BF-43E1-90EC-B7C15E6868EA}"/>
              </a:ext>
            </a:extLst>
          </p:cNvPr>
          <p:cNvSpPr/>
          <p:nvPr/>
        </p:nvSpPr>
        <p:spPr>
          <a:xfrm>
            <a:off x="8412837" y="257049"/>
            <a:ext cx="3434317" cy="1794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182880" numCol="1" spcCol="0" rtlCol="0" fromWordArt="0" anchor="b" anchorCtr="0" forceAA="0" compatLnSpc="1">
            <a:prstTxWarp prst="textNoShape">
              <a:avLst/>
            </a:prstTxWarp>
            <a:noAutofit/>
          </a:bodyPr>
          <a:lstStyle/>
          <a:p>
            <a:pPr algn="ctr"/>
            <a:r>
              <a:rPr lang="en-US" sz="2000" dirty="0">
                <a:solidFill>
                  <a:schemeClr val="tx1"/>
                </a:solidFill>
                <a:latin typeface="Segoe UI Light" panose="020B0502040204020203" pitchFamily="34" charset="0"/>
                <a:cs typeface="Segoe UI Light" panose="020B0502040204020203" pitchFamily="34" charset="0"/>
              </a:rPr>
              <a:t>Migration Studio</a:t>
            </a:r>
          </a:p>
        </p:txBody>
      </p:sp>
      <p:sp>
        <p:nvSpPr>
          <p:cNvPr id="195" name="Rectangle 194">
            <a:extLst>
              <a:ext uri="{FF2B5EF4-FFF2-40B4-BE49-F238E27FC236}">
                <a16:creationId xmlns:a16="http://schemas.microsoft.com/office/drawing/2014/main" id="{9E9BD6B4-31B0-408A-8CBD-F9E3CFE8ADDE}"/>
              </a:ext>
            </a:extLst>
          </p:cNvPr>
          <p:cNvSpPr/>
          <p:nvPr/>
        </p:nvSpPr>
        <p:spPr>
          <a:xfrm>
            <a:off x="8412831" y="6063623"/>
            <a:ext cx="3434316" cy="616577"/>
          </a:xfrm>
          <a:prstGeom prst="rect">
            <a:avLst/>
          </a:prstGeom>
          <a:solidFill>
            <a:schemeClr val="bg2">
              <a:lumMod val="10000"/>
            </a:schemeClr>
          </a:solid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365760" bIns="45720" numCol="1" spcCol="0" rtlCol="0" fromWordArt="0" anchor="ctr" anchorCtr="0" forceAA="0" compatLnSpc="1">
            <a:prstTxWarp prst="textNoShape">
              <a:avLst/>
            </a:prstTxWarp>
            <a:noAutofit/>
          </a:bodyPr>
          <a:lstStyle/>
          <a:p>
            <a:pPr algn="r"/>
            <a:r>
              <a:rPr lang="en-US" sz="2000" dirty="0">
                <a:solidFill>
                  <a:schemeClr val="bg1"/>
                </a:solidFill>
                <a:latin typeface="Agency FB" panose="020B0503020202020204" pitchFamily="34" charset="0"/>
                <a:cs typeface="Segoe UI Light" panose="020B0502040204020203" pitchFamily="34" charset="0"/>
              </a:rPr>
              <a:t>Accelerate Cloud Adoption</a:t>
            </a:r>
          </a:p>
        </p:txBody>
      </p:sp>
      <p:grpSp>
        <p:nvGrpSpPr>
          <p:cNvPr id="250" name="Group 249">
            <a:extLst>
              <a:ext uri="{FF2B5EF4-FFF2-40B4-BE49-F238E27FC236}">
                <a16:creationId xmlns:a16="http://schemas.microsoft.com/office/drawing/2014/main" id="{760A8F7E-900E-43E1-B371-D5F41BE32B98}"/>
              </a:ext>
            </a:extLst>
          </p:cNvPr>
          <p:cNvGrpSpPr/>
          <p:nvPr/>
        </p:nvGrpSpPr>
        <p:grpSpPr>
          <a:xfrm>
            <a:off x="8560007" y="2252612"/>
            <a:ext cx="3139957" cy="1280160"/>
            <a:chOff x="139224" y="465047"/>
            <a:chExt cx="11999251" cy="5531955"/>
          </a:xfrm>
        </p:grpSpPr>
        <p:pic>
          <p:nvPicPr>
            <p:cNvPr id="251" name="Picture 4" descr="Image result for cloud icons">
              <a:extLst>
                <a:ext uri="{FF2B5EF4-FFF2-40B4-BE49-F238E27FC236}">
                  <a16:creationId xmlns:a16="http://schemas.microsoft.com/office/drawing/2014/main" id="{489CFFA5-8326-4A58-AD71-247C048BEDB2}"/>
                </a:ext>
              </a:extLst>
            </p:cNvPr>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0289" y="465047"/>
              <a:ext cx="2290391" cy="2290392"/>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2" descr="Image result for infrastructure icons">
              <a:extLst>
                <a:ext uri="{FF2B5EF4-FFF2-40B4-BE49-F238E27FC236}">
                  <a16:creationId xmlns:a16="http://schemas.microsoft.com/office/drawing/2014/main" id="{2DA5A874-52F6-4FA9-A470-A71E65391FC1}"/>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5418" y="174049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2" descr="Image result for infrastructure icons">
              <a:extLst>
                <a:ext uri="{FF2B5EF4-FFF2-40B4-BE49-F238E27FC236}">
                  <a16:creationId xmlns:a16="http://schemas.microsoft.com/office/drawing/2014/main" id="{D08A476A-C66B-4B67-BADD-63982CBEAFAA}"/>
                </a:ext>
              </a:extLst>
            </p:cNvPr>
            <p:cNvPicPr>
              <a:picLocks noChangeAspect="1" noChangeArrowheads="1"/>
            </p:cNvPicPr>
            <p:nvPr/>
          </p:nvPicPr>
          <p:blipFill>
            <a:blip r:embed="rId8"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81425" y="2995210"/>
              <a:ext cx="1852434"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2" descr="Image result for infrastructure icons">
              <a:extLst>
                <a:ext uri="{FF2B5EF4-FFF2-40B4-BE49-F238E27FC236}">
                  <a16:creationId xmlns:a16="http://schemas.microsoft.com/office/drawing/2014/main" id="{54060662-274C-40D6-9A91-76DC70ECC113}"/>
                </a:ext>
              </a:extLst>
            </p:cNvPr>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flipH="1">
              <a:off x="6267450" y="2995210"/>
              <a:ext cx="19431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55" name="Oval 254">
              <a:extLst>
                <a:ext uri="{FF2B5EF4-FFF2-40B4-BE49-F238E27FC236}">
                  <a16:creationId xmlns:a16="http://schemas.microsoft.com/office/drawing/2014/main" id="{FDCA280F-4578-465B-9597-60CEBD3A3B8E}"/>
                </a:ext>
              </a:extLst>
            </p:cNvPr>
            <p:cNvSpPr/>
            <p:nvPr/>
          </p:nvSpPr>
          <p:spPr>
            <a:xfrm>
              <a:off x="5340501" y="2895601"/>
              <a:ext cx="1259201" cy="1362074"/>
            </a:xfrm>
            <a:prstGeom prst="ellipse">
              <a:avLst/>
            </a:prstGeom>
            <a:solidFill>
              <a:srgbClr val="0070C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6" name="Picture 2" descr="C:\Users\nilesh.nagose\Desktop\Click2Cloud\Logo\Final Logo\click2cloud-logo-lightBG-250x200.png">
              <a:extLst>
                <a:ext uri="{FF2B5EF4-FFF2-40B4-BE49-F238E27FC236}">
                  <a16:creationId xmlns:a16="http://schemas.microsoft.com/office/drawing/2014/main" id="{AD97D7B4-31B3-4EC0-8037-1F5DF35B475A}"/>
                </a:ext>
              </a:extLst>
            </p:cNvPr>
            <p:cNvPicPr>
              <a:picLocks noChangeAspect="1" noChangeArrowheads="1"/>
            </p:cNvPicPr>
            <p:nvPr/>
          </p:nvPicPr>
          <p:blipFill>
            <a:blip r:embed="rId10" cstate="print">
              <a:biLevel thresh="25000"/>
              <a:extLst>
                <a:ext uri="{28A0092B-C50C-407E-A947-70E740481C1C}">
                  <a14:useLocalDpi xmlns:a14="http://schemas.microsoft.com/office/drawing/2010/main" val="0"/>
                </a:ext>
              </a:extLst>
            </a:blip>
            <a:srcRect/>
            <a:stretch>
              <a:fillRect/>
            </a:stretch>
          </p:blipFill>
          <p:spPr bwMode="auto">
            <a:xfrm>
              <a:off x="5491808" y="3205563"/>
              <a:ext cx="927685" cy="742149"/>
            </a:xfrm>
            <a:prstGeom prst="rect">
              <a:avLst/>
            </a:prstGeom>
            <a:noFill/>
            <a:extLst>
              <a:ext uri="{909E8E84-426E-40DD-AFC4-6F175D3DCCD1}">
                <a14:hiddenFill xmlns:a14="http://schemas.microsoft.com/office/drawing/2010/main">
                  <a:solidFill>
                    <a:srgbClr val="FFFFFF"/>
                  </a:solidFill>
                </a14:hiddenFill>
              </a:ext>
            </a:extLst>
          </p:spPr>
        </p:pic>
        <p:grpSp>
          <p:nvGrpSpPr>
            <p:cNvPr id="257" name="Group 256">
              <a:extLst>
                <a:ext uri="{FF2B5EF4-FFF2-40B4-BE49-F238E27FC236}">
                  <a16:creationId xmlns:a16="http://schemas.microsoft.com/office/drawing/2014/main" id="{C09C0CDC-0B4F-4ADF-9D36-AAF254BCE583}"/>
                </a:ext>
              </a:extLst>
            </p:cNvPr>
            <p:cNvGrpSpPr/>
            <p:nvPr/>
          </p:nvGrpSpPr>
          <p:grpSpPr>
            <a:xfrm>
              <a:off x="3405479" y="4183062"/>
              <a:ext cx="2355558" cy="1813940"/>
              <a:chOff x="2409680" y="3727430"/>
              <a:chExt cx="2355558" cy="1813940"/>
            </a:xfrm>
          </p:grpSpPr>
          <p:pic>
            <p:nvPicPr>
              <p:cNvPr id="286" name="Picture 4" descr="Image result for cloud icons">
                <a:extLst>
                  <a:ext uri="{FF2B5EF4-FFF2-40B4-BE49-F238E27FC236}">
                    <a16:creationId xmlns:a16="http://schemas.microsoft.com/office/drawing/2014/main" id="{79F0F6E4-5869-4C7D-95C7-9648ED77CDC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36450" y="3727430"/>
                <a:ext cx="1728788" cy="1728788"/>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4" descr="Image result for cloud icons">
                <a:extLst>
                  <a:ext uri="{FF2B5EF4-FFF2-40B4-BE49-F238E27FC236}">
                    <a16:creationId xmlns:a16="http://schemas.microsoft.com/office/drawing/2014/main" id="{5868D229-0A36-4FED-9069-4EF2D0818CFE}"/>
                  </a:ext>
                </a:extLst>
              </p:cNvPr>
              <p:cNvPicPr>
                <a:picLocks noChangeAspect="1" noChangeArrowheads="1"/>
              </p:cNvPicPr>
              <p:nvPr/>
            </p:nvPicPr>
            <p:blipFill>
              <a:blip r:embed="rId11"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09680" y="3812585"/>
                <a:ext cx="1728787" cy="1728785"/>
              </a:xfrm>
              <a:prstGeom prst="rect">
                <a:avLst/>
              </a:prstGeom>
              <a:noFill/>
              <a:extLst>
                <a:ext uri="{909E8E84-426E-40DD-AFC4-6F175D3DCCD1}">
                  <a14:hiddenFill xmlns:a14="http://schemas.microsoft.com/office/drawing/2010/main">
                    <a:solidFill>
                      <a:srgbClr val="FFFFFF"/>
                    </a:solidFill>
                  </a14:hiddenFill>
                </a:ext>
              </a:extLst>
            </p:spPr>
          </p:pic>
        </p:grpSp>
        <p:sp>
          <p:nvSpPr>
            <p:cNvPr id="258" name="TextBox 257">
              <a:extLst>
                <a:ext uri="{FF2B5EF4-FFF2-40B4-BE49-F238E27FC236}">
                  <a16:creationId xmlns:a16="http://schemas.microsoft.com/office/drawing/2014/main" id="{DD841AAC-E3B3-40C2-A2BF-E773F692D3E2}"/>
                </a:ext>
              </a:extLst>
            </p:cNvPr>
            <p:cNvSpPr txBox="1"/>
            <p:nvPr/>
          </p:nvSpPr>
          <p:spPr>
            <a:xfrm>
              <a:off x="139224" y="4674874"/>
              <a:ext cx="3823312" cy="1063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Source Cloud</a:t>
              </a:r>
            </a:p>
          </p:txBody>
        </p:sp>
        <p:sp>
          <p:nvSpPr>
            <p:cNvPr id="259" name="TextBox 258">
              <a:extLst>
                <a:ext uri="{FF2B5EF4-FFF2-40B4-BE49-F238E27FC236}">
                  <a16:creationId xmlns:a16="http://schemas.microsoft.com/office/drawing/2014/main" id="{66924E90-3480-45DF-9212-160649A7260A}"/>
                </a:ext>
              </a:extLst>
            </p:cNvPr>
            <p:cNvSpPr txBox="1"/>
            <p:nvPr/>
          </p:nvSpPr>
          <p:spPr>
            <a:xfrm>
              <a:off x="8425718" y="1271121"/>
              <a:ext cx="3410085" cy="1063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Target Cloud</a:t>
              </a:r>
            </a:p>
          </p:txBody>
        </p:sp>
        <p:pic>
          <p:nvPicPr>
            <p:cNvPr id="260" name="Picture 6" descr="Related image">
              <a:extLst>
                <a:ext uri="{FF2B5EF4-FFF2-40B4-BE49-F238E27FC236}">
                  <a16:creationId xmlns:a16="http://schemas.microsoft.com/office/drawing/2014/main" id="{BD0E0D08-E3C8-48FC-B159-739852C3465C}"/>
                </a:ext>
              </a:extLst>
            </p:cNvPr>
            <p:cNvPicPr>
              <a:picLocks noChangeAspect="1" noChangeArrowheads="1"/>
            </p:cNvPicPr>
            <p:nvPr/>
          </p:nvPicPr>
          <p:blipFill>
            <a:blip r:embed="rId12" cstate="print">
              <a:biLevel thresh="50000"/>
              <a:extLst>
                <a:ext uri="{28A0092B-C50C-407E-A947-70E740481C1C}">
                  <a14:useLocalDpi xmlns:a14="http://schemas.microsoft.com/office/drawing/2010/main" val="0"/>
                </a:ext>
              </a:extLst>
            </a:blip>
            <a:srcRect/>
            <a:stretch>
              <a:fillRect/>
            </a:stretch>
          </p:blipFill>
          <p:spPr bwMode="auto">
            <a:xfrm>
              <a:off x="6900824" y="4586404"/>
              <a:ext cx="1221451" cy="885552"/>
            </a:xfrm>
            <a:prstGeom prst="rect">
              <a:avLst/>
            </a:prstGeom>
            <a:extLst>
              <a:ext uri="{909E8E84-426E-40DD-AFC4-6F175D3DCCD1}">
                <a14:hiddenFill xmlns:a14="http://schemas.microsoft.com/office/drawing/2010/main">
                  <a:solidFill>
                    <a:srgbClr val="FFFFFF"/>
                  </a:solidFill>
                </a14:hiddenFill>
              </a:ext>
            </a:extLst>
          </p:spPr>
        </p:pic>
        <p:sp>
          <p:nvSpPr>
            <p:cNvPr id="261" name="TextBox 260">
              <a:extLst>
                <a:ext uri="{FF2B5EF4-FFF2-40B4-BE49-F238E27FC236}">
                  <a16:creationId xmlns:a16="http://schemas.microsoft.com/office/drawing/2014/main" id="{D231518D-0E5A-493C-85C8-125556D67F11}"/>
                </a:ext>
              </a:extLst>
            </p:cNvPr>
            <p:cNvSpPr txBox="1"/>
            <p:nvPr/>
          </p:nvSpPr>
          <p:spPr>
            <a:xfrm>
              <a:off x="7867486" y="4551635"/>
              <a:ext cx="4270989" cy="1063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On-premise infra.</a:t>
              </a:r>
            </a:p>
          </p:txBody>
        </p:sp>
        <p:sp>
          <p:nvSpPr>
            <p:cNvPr id="262" name="Freeform 82">
              <a:extLst>
                <a:ext uri="{FF2B5EF4-FFF2-40B4-BE49-F238E27FC236}">
                  <a16:creationId xmlns:a16="http://schemas.microsoft.com/office/drawing/2014/main" id="{B62673A9-BD3A-4918-AADE-8845CBBEBE39}"/>
                </a:ext>
              </a:extLst>
            </p:cNvPr>
            <p:cNvSpPr/>
            <p:nvPr/>
          </p:nvSpPr>
          <p:spPr bwMode="auto">
            <a:xfrm>
              <a:off x="3715371" y="1699846"/>
              <a:ext cx="5080545" cy="2766646"/>
            </a:xfrm>
            <a:custGeom>
              <a:avLst/>
              <a:gdLst>
                <a:gd name="connsiteX0" fmla="*/ 399429 w 5080545"/>
                <a:gd name="connsiteY0" fmla="*/ 2766646 h 2766646"/>
                <a:gd name="connsiteX1" fmla="*/ 1360721 w 5080545"/>
                <a:gd name="connsiteY1" fmla="*/ 1723292 h 2766646"/>
                <a:gd name="connsiteX2" fmla="*/ 1102814 w 5080545"/>
                <a:gd name="connsiteY2" fmla="*/ 1606062 h 2766646"/>
                <a:gd name="connsiteX3" fmla="*/ 176691 w 5080545"/>
                <a:gd name="connsiteY3" fmla="*/ 1934308 h 2766646"/>
                <a:gd name="connsiteX4" fmla="*/ 5065214 w 5080545"/>
                <a:gd name="connsiteY4" fmla="*/ 867508 h 2766646"/>
                <a:gd name="connsiteX5" fmla="*/ 1419337 w 5080545"/>
                <a:gd name="connsiteY5" fmla="*/ 0 h 276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545" h="2766646">
                  <a:moveTo>
                    <a:pt x="399429" y="2766646"/>
                  </a:moveTo>
                  <a:cubicBezTo>
                    <a:pt x="821459" y="2341684"/>
                    <a:pt x="1243490" y="1916723"/>
                    <a:pt x="1360721" y="1723292"/>
                  </a:cubicBezTo>
                  <a:cubicBezTo>
                    <a:pt x="1477952" y="1529861"/>
                    <a:pt x="1300152" y="1570893"/>
                    <a:pt x="1102814" y="1606062"/>
                  </a:cubicBezTo>
                  <a:cubicBezTo>
                    <a:pt x="905476" y="1641231"/>
                    <a:pt x="-483709" y="2057400"/>
                    <a:pt x="176691" y="1934308"/>
                  </a:cubicBezTo>
                  <a:cubicBezTo>
                    <a:pt x="837091" y="1811216"/>
                    <a:pt x="4858106" y="1189893"/>
                    <a:pt x="5065214" y="867508"/>
                  </a:cubicBezTo>
                  <a:cubicBezTo>
                    <a:pt x="5272322" y="545123"/>
                    <a:pt x="3345829" y="272561"/>
                    <a:pt x="1419337" y="0"/>
                  </a:cubicBezTo>
                </a:path>
              </a:pathLst>
            </a:cu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 name="Freeform 83">
              <a:extLst>
                <a:ext uri="{FF2B5EF4-FFF2-40B4-BE49-F238E27FC236}">
                  <a16:creationId xmlns:a16="http://schemas.microsoft.com/office/drawing/2014/main" id="{FEA54F00-856E-4DE4-9EF4-DC697B0D92CB}"/>
                </a:ext>
              </a:extLst>
            </p:cNvPr>
            <p:cNvSpPr/>
            <p:nvPr/>
          </p:nvSpPr>
          <p:spPr bwMode="auto">
            <a:xfrm>
              <a:off x="4067908" y="3476706"/>
              <a:ext cx="855784" cy="1001509"/>
            </a:xfrm>
            <a:custGeom>
              <a:avLst/>
              <a:gdLst>
                <a:gd name="connsiteX0" fmla="*/ 35169 w 855784"/>
                <a:gd name="connsiteY0" fmla="*/ 1001509 h 1001509"/>
                <a:gd name="connsiteX1" fmla="*/ 23446 w 855784"/>
                <a:gd name="connsiteY1" fmla="*/ 872556 h 1001509"/>
                <a:gd name="connsiteX2" fmla="*/ 35169 w 855784"/>
                <a:gd name="connsiteY2" fmla="*/ 813940 h 1001509"/>
                <a:gd name="connsiteX3" fmla="*/ 0 w 855784"/>
                <a:gd name="connsiteY3" fmla="*/ 708432 h 1001509"/>
                <a:gd name="connsiteX4" fmla="*/ 23446 w 855784"/>
                <a:gd name="connsiteY4" fmla="*/ 485694 h 1001509"/>
                <a:gd name="connsiteX5" fmla="*/ 35169 w 855784"/>
                <a:gd name="connsiteY5" fmla="*/ 450525 h 1001509"/>
                <a:gd name="connsiteX6" fmla="*/ 93784 w 855784"/>
                <a:gd name="connsiteY6" fmla="*/ 391909 h 1001509"/>
                <a:gd name="connsiteX7" fmla="*/ 117230 w 855784"/>
                <a:gd name="connsiteY7" fmla="*/ 345017 h 1001509"/>
                <a:gd name="connsiteX8" fmla="*/ 140677 w 855784"/>
                <a:gd name="connsiteY8" fmla="*/ 309848 h 1001509"/>
                <a:gd name="connsiteX9" fmla="*/ 257907 w 855784"/>
                <a:gd name="connsiteY9" fmla="*/ 157448 h 1001509"/>
                <a:gd name="connsiteX10" fmla="*/ 281354 w 855784"/>
                <a:gd name="connsiteY10" fmla="*/ 134002 h 1001509"/>
                <a:gd name="connsiteX11" fmla="*/ 410307 w 855784"/>
                <a:gd name="connsiteY11" fmla="*/ 16771 h 1001509"/>
                <a:gd name="connsiteX12" fmla="*/ 855784 w 855784"/>
                <a:gd name="connsiteY12" fmla="*/ 5048 h 100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5784" h="1001509">
                  <a:moveTo>
                    <a:pt x="35169" y="1001509"/>
                  </a:moveTo>
                  <a:cubicBezTo>
                    <a:pt x="31261" y="958525"/>
                    <a:pt x="23446" y="915718"/>
                    <a:pt x="23446" y="872556"/>
                  </a:cubicBezTo>
                  <a:cubicBezTo>
                    <a:pt x="23446" y="852630"/>
                    <a:pt x="37987" y="833665"/>
                    <a:pt x="35169" y="813940"/>
                  </a:cubicBezTo>
                  <a:cubicBezTo>
                    <a:pt x="29926" y="777241"/>
                    <a:pt x="0" y="708432"/>
                    <a:pt x="0" y="708432"/>
                  </a:cubicBezTo>
                  <a:cubicBezTo>
                    <a:pt x="5943" y="631169"/>
                    <a:pt x="6894" y="560179"/>
                    <a:pt x="23446" y="485694"/>
                  </a:cubicBezTo>
                  <a:cubicBezTo>
                    <a:pt x="26127" y="473631"/>
                    <a:pt x="27755" y="460411"/>
                    <a:pt x="35169" y="450525"/>
                  </a:cubicBezTo>
                  <a:cubicBezTo>
                    <a:pt x="51748" y="428420"/>
                    <a:pt x="81427" y="416623"/>
                    <a:pt x="93784" y="391909"/>
                  </a:cubicBezTo>
                  <a:cubicBezTo>
                    <a:pt x="101599" y="376278"/>
                    <a:pt x="108560" y="360190"/>
                    <a:pt x="117230" y="345017"/>
                  </a:cubicBezTo>
                  <a:cubicBezTo>
                    <a:pt x="124220" y="332784"/>
                    <a:pt x="132223" y="321120"/>
                    <a:pt x="140677" y="309848"/>
                  </a:cubicBezTo>
                  <a:cubicBezTo>
                    <a:pt x="179132" y="258575"/>
                    <a:pt x="217870" y="207494"/>
                    <a:pt x="257907" y="157448"/>
                  </a:cubicBezTo>
                  <a:cubicBezTo>
                    <a:pt x="264812" y="148817"/>
                    <a:pt x="274449" y="142633"/>
                    <a:pt x="281354" y="134002"/>
                  </a:cubicBezTo>
                  <a:cubicBezTo>
                    <a:pt x="319240" y="86645"/>
                    <a:pt x="326167" y="28791"/>
                    <a:pt x="410307" y="16771"/>
                  </a:cubicBezTo>
                  <a:cubicBezTo>
                    <a:pt x="612290" y="-12083"/>
                    <a:pt x="464737" y="5048"/>
                    <a:pt x="855784" y="5048"/>
                  </a:cubicBezTo>
                </a:path>
              </a:pathLst>
            </a:cu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4" name="Straight Connector 263">
              <a:extLst>
                <a:ext uri="{FF2B5EF4-FFF2-40B4-BE49-F238E27FC236}">
                  <a16:creationId xmlns:a16="http://schemas.microsoft.com/office/drawing/2014/main" id="{E5FD6DD2-CFD7-41FE-93A6-4ABE54F12E60}"/>
                </a:ext>
              </a:extLst>
            </p:cNvPr>
            <p:cNvCxnSpPr/>
            <p:nvPr/>
          </p:nvCxnSpPr>
          <p:spPr>
            <a:xfrm flipH="1" flipV="1">
              <a:off x="4056911" y="4323739"/>
              <a:ext cx="52388" cy="142753"/>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DD92711-63AD-48E8-866D-CC800155F9FD}"/>
                </a:ext>
              </a:extLst>
            </p:cNvPr>
            <p:cNvCxnSpPr/>
            <p:nvPr/>
          </p:nvCxnSpPr>
          <p:spPr>
            <a:xfrm flipH="1" flipV="1">
              <a:off x="4032132" y="4097911"/>
              <a:ext cx="5498" cy="15858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B69388D-C29E-41E4-B0F6-1B7051B8B3DB}"/>
                </a:ext>
              </a:extLst>
            </p:cNvPr>
            <p:cNvCxnSpPr/>
            <p:nvPr/>
          </p:nvCxnSpPr>
          <p:spPr>
            <a:xfrm flipV="1">
              <a:off x="4032132" y="3870205"/>
              <a:ext cx="50973" cy="13528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55D58A8-4AAC-4BF8-BF81-33A7DC83CC69}"/>
                </a:ext>
              </a:extLst>
            </p:cNvPr>
            <p:cNvCxnSpPr/>
            <p:nvPr/>
          </p:nvCxnSpPr>
          <p:spPr>
            <a:xfrm flipV="1">
              <a:off x="4109299" y="3666130"/>
              <a:ext cx="111748" cy="135932"/>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89A5D20-8687-4004-AFD4-8A762619C95F}"/>
                </a:ext>
              </a:extLst>
            </p:cNvPr>
            <p:cNvCxnSpPr/>
            <p:nvPr/>
          </p:nvCxnSpPr>
          <p:spPr>
            <a:xfrm flipH="1" flipV="1">
              <a:off x="4618037" y="4323739"/>
              <a:ext cx="87349" cy="142754"/>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6117BC8-9693-455A-BBB0-B0E7F45F80F6}"/>
                </a:ext>
              </a:extLst>
            </p:cNvPr>
            <p:cNvCxnSpPr/>
            <p:nvPr/>
          </p:nvCxnSpPr>
          <p:spPr>
            <a:xfrm flipH="1" flipV="1">
              <a:off x="4468500" y="4097911"/>
              <a:ext cx="103752" cy="170302"/>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2FE29ED-E16C-4E9F-93EC-BB66C24D5ED3}"/>
                </a:ext>
              </a:extLst>
            </p:cNvPr>
            <p:cNvCxnSpPr/>
            <p:nvPr/>
          </p:nvCxnSpPr>
          <p:spPr>
            <a:xfrm flipH="1" flipV="1">
              <a:off x="4392997" y="3904996"/>
              <a:ext cx="48784" cy="140343"/>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DD5E017-FFA2-43F0-A141-DC2D659DBF68}"/>
                </a:ext>
              </a:extLst>
            </p:cNvPr>
            <p:cNvCxnSpPr/>
            <p:nvPr/>
          </p:nvCxnSpPr>
          <p:spPr>
            <a:xfrm flipV="1">
              <a:off x="4396104" y="3670876"/>
              <a:ext cx="111748" cy="135932"/>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3A9148A-531E-477A-A494-7781FCB7EEC8}"/>
                </a:ext>
              </a:extLst>
            </p:cNvPr>
            <p:cNvCxnSpPr/>
            <p:nvPr/>
          </p:nvCxnSpPr>
          <p:spPr>
            <a:xfrm flipV="1">
              <a:off x="7260258" y="4305167"/>
              <a:ext cx="141893" cy="18108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5803D6D-45DE-4E9D-AB64-4E7C81405BCC}"/>
                </a:ext>
              </a:extLst>
            </p:cNvPr>
            <p:cNvCxnSpPr/>
            <p:nvPr/>
          </p:nvCxnSpPr>
          <p:spPr>
            <a:xfrm flipV="1">
              <a:off x="7439488" y="4076068"/>
              <a:ext cx="71669" cy="15139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FB2A2CC-C304-40F8-AFBE-B60633941BE5}"/>
                </a:ext>
              </a:extLst>
            </p:cNvPr>
            <p:cNvCxnSpPr/>
            <p:nvPr/>
          </p:nvCxnSpPr>
          <p:spPr>
            <a:xfrm flipV="1">
              <a:off x="7553170" y="3829611"/>
              <a:ext cx="4326" cy="185047"/>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0B456D4-EA66-4610-8B9B-D47CB1CC2612}"/>
                </a:ext>
              </a:extLst>
            </p:cNvPr>
            <p:cNvCxnSpPr/>
            <p:nvPr/>
          </p:nvCxnSpPr>
          <p:spPr>
            <a:xfrm flipH="1" flipV="1">
              <a:off x="7426648" y="3657884"/>
              <a:ext cx="118104" cy="1056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9A7ACD4-26ED-442D-9DA8-13F88C43B3C5}"/>
                </a:ext>
              </a:extLst>
            </p:cNvPr>
            <p:cNvCxnSpPr/>
            <p:nvPr/>
          </p:nvCxnSpPr>
          <p:spPr>
            <a:xfrm flipV="1">
              <a:off x="7851570" y="4312396"/>
              <a:ext cx="64906" cy="16431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0208D79-CA74-463E-8026-94D5203C99DD}"/>
                </a:ext>
              </a:extLst>
            </p:cNvPr>
            <p:cNvCxnSpPr/>
            <p:nvPr/>
          </p:nvCxnSpPr>
          <p:spPr>
            <a:xfrm flipV="1">
              <a:off x="7916476" y="4039052"/>
              <a:ext cx="0" cy="182124"/>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C5993C4-F8D5-48ED-9460-44150368A796}"/>
                </a:ext>
              </a:extLst>
            </p:cNvPr>
            <p:cNvCxnSpPr/>
            <p:nvPr/>
          </p:nvCxnSpPr>
          <p:spPr>
            <a:xfrm flipH="1" flipV="1">
              <a:off x="7859631" y="3820982"/>
              <a:ext cx="48784" cy="140343"/>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D42E7CCF-8587-49FC-853F-2CAABBCF876E}"/>
                </a:ext>
              </a:extLst>
            </p:cNvPr>
            <p:cNvCxnSpPr/>
            <p:nvPr/>
          </p:nvCxnSpPr>
          <p:spPr>
            <a:xfrm flipH="1" flipV="1">
              <a:off x="7726831" y="3666130"/>
              <a:ext cx="86978" cy="89744"/>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BB32948-F2BF-43B7-921F-DAF096CA7091}"/>
                </a:ext>
              </a:extLst>
            </p:cNvPr>
            <p:cNvCxnSpPr/>
            <p:nvPr/>
          </p:nvCxnSpPr>
          <p:spPr>
            <a:xfrm flipH="1" flipV="1">
              <a:off x="5948693" y="2677051"/>
              <a:ext cx="53364" cy="17501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3F07F76-92F7-45E1-9F96-1682908495E0}"/>
                </a:ext>
              </a:extLst>
            </p:cNvPr>
            <p:cNvCxnSpPr/>
            <p:nvPr/>
          </p:nvCxnSpPr>
          <p:spPr>
            <a:xfrm flipV="1">
              <a:off x="6049225" y="2371524"/>
              <a:ext cx="92812" cy="10385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8053562-0CA3-4EB8-A0DF-C1AC341AA247}"/>
                </a:ext>
              </a:extLst>
            </p:cNvPr>
            <p:cNvCxnSpPr/>
            <p:nvPr/>
          </p:nvCxnSpPr>
          <p:spPr>
            <a:xfrm flipV="1">
              <a:off x="5928969" y="2528219"/>
              <a:ext cx="73088" cy="10095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1732FD1C-70DC-45C0-BBBB-0B3C7460C5B0}"/>
                </a:ext>
              </a:extLst>
            </p:cNvPr>
            <p:cNvCxnSpPr/>
            <p:nvPr/>
          </p:nvCxnSpPr>
          <p:spPr>
            <a:xfrm flipV="1">
              <a:off x="5544403" y="2816435"/>
              <a:ext cx="0" cy="147427"/>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0423670-26CF-4BD7-93DE-FC711AD41518}"/>
                </a:ext>
              </a:extLst>
            </p:cNvPr>
            <p:cNvCxnSpPr/>
            <p:nvPr/>
          </p:nvCxnSpPr>
          <p:spPr>
            <a:xfrm flipV="1">
              <a:off x="5664659" y="2429514"/>
              <a:ext cx="92812" cy="10385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803B0D4-C444-44FD-AC97-71A98C39F56B}"/>
                </a:ext>
              </a:extLst>
            </p:cNvPr>
            <p:cNvCxnSpPr/>
            <p:nvPr/>
          </p:nvCxnSpPr>
          <p:spPr>
            <a:xfrm flipV="1">
              <a:off x="5544403" y="2586209"/>
              <a:ext cx="73088" cy="100951"/>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88" name="Picture 6" descr="Related image">
            <a:extLst>
              <a:ext uri="{FF2B5EF4-FFF2-40B4-BE49-F238E27FC236}">
                <a16:creationId xmlns:a16="http://schemas.microsoft.com/office/drawing/2014/main" id="{AC84CE12-B22E-46EF-B6B4-0A01D600B148}"/>
              </a:ext>
            </a:extLst>
          </p:cNvPr>
          <p:cNvPicPr>
            <a:picLocks noChangeAspect="1" noChangeArrowheads="1"/>
          </p:cNvPicPr>
          <p:nvPr/>
        </p:nvPicPr>
        <p:blipFill>
          <a:blip r:embed="rId1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531147" y="503626"/>
            <a:ext cx="855480" cy="855480"/>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32" descr="Related image">
            <a:extLst>
              <a:ext uri="{FF2B5EF4-FFF2-40B4-BE49-F238E27FC236}">
                <a16:creationId xmlns:a16="http://schemas.microsoft.com/office/drawing/2014/main" id="{CC181EAE-41F2-47C8-A60A-F38DC15261E6}"/>
              </a:ext>
            </a:extLst>
          </p:cNvPr>
          <p:cNvPicPr>
            <a:picLocks noChangeAspect="1" noChangeArrowheads="1"/>
          </p:cNvPicPr>
          <p:nvPr/>
        </p:nvPicPr>
        <p:blipFill>
          <a:blip r:embed="rId1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61006" y="2337404"/>
            <a:ext cx="1079862" cy="555732"/>
          </a:xfrm>
          <a:prstGeom prst="rect">
            <a:avLst/>
          </a:prstGeom>
          <a:extLst>
            <a:ext uri="{909E8E84-426E-40DD-AFC4-6F175D3DCCD1}">
              <a14:hiddenFill xmlns:a14="http://schemas.microsoft.com/office/drawing/2010/main">
                <a:solidFill>
                  <a:srgbClr val="FFFFFF"/>
                </a:solidFill>
              </a14:hiddenFill>
            </a:ext>
          </a:extLst>
        </p:spPr>
      </p:pic>
      <p:sp>
        <p:nvSpPr>
          <p:cNvPr id="165" name="TextBox 164">
            <a:extLst>
              <a:ext uri="{FF2B5EF4-FFF2-40B4-BE49-F238E27FC236}">
                <a16:creationId xmlns:a16="http://schemas.microsoft.com/office/drawing/2014/main" id="{C8C7A696-2159-41C1-B55C-AECA2BF7C279}"/>
              </a:ext>
            </a:extLst>
          </p:cNvPr>
          <p:cNvSpPr txBox="1"/>
          <p:nvPr/>
        </p:nvSpPr>
        <p:spPr>
          <a:xfrm>
            <a:off x="4405017" y="2894747"/>
            <a:ext cx="3290969" cy="908839"/>
          </a:xfrm>
          <a:prstGeom prst="rect">
            <a:avLst/>
          </a:prstGeom>
          <a:noFill/>
        </p:spPr>
        <p:txBody>
          <a:bodyPr wrap="square" rtlCol="0">
            <a:spAutoFit/>
          </a:bodyPr>
          <a:lstStyle/>
          <a:p>
            <a:pPr marL="399973" lvl="0" indent="-399973" eaLnBrk="0" fontAlgn="base" hangingPunct="0">
              <a:lnSpc>
                <a:spcPts val="22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IDE Plugin (VS and Eclipse)</a:t>
            </a:r>
          </a:p>
          <a:p>
            <a:pPr marL="399973" lvl="0" indent="-399973" eaLnBrk="0" fontAlgn="base" hangingPunct="0">
              <a:lnSpc>
                <a:spcPts val="22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Command line (menu driven)</a:t>
            </a:r>
          </a:p>
          <a:p>
            <a:pPr marL="399973" lvl="0" indent="-399973" eaLnBrk="0" fontAlgn="base" hangingPunct="0">
              <a:lnSpc>
                <a:spcPts val="22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DockM + ShipM (K8s, Docker)</a:t>
            </a:r>
          </a:p>
        </p:txBody>
      </p:sp>
      <p:sp>
        <p:nvSpPr>
          <p:cNvPr id="302" name="TextBox 301">
            <a:extLst>
              <a:ext uri="{FF2B5EF4-FFF2-40B4-BE49-F238E27FC236}">
                <a16:creationId xmlns:a16="http://schemas.microsoft.com/office/drawing/2014/main" id="{EA76AA15-8DEE-46D0-937D-648F434AAF42}"/>
              </a:ext>
            </a:extLst>
          </p:cNvPr>
          <p:cNvSpPr txBox="1"/>
          <p:nvPr/>
        </p:nvSpPr>
        <p:spPr>
          <a:xfrm>
            <a:off x="8613247" y="4549611"/>
            <a:ext cx="3090824" cy="1351267"/>
          </a:xfrm>
          <a:prstGeom prst="rect">
            <a:avLst/>
          </a:prstGeom>
          <a:noFill/>
        </p:spPr>
        <p:txBody>
          <a:bodyPr wrap="square" rtlCol="0">
            <a:spAutoFit/>
          </a:bodyPr>
          <a:lstStyle/>
          <a:p>
            <a:pPr marL="399973" indent="-399973" eaLnBrk="0" fontAlgn="base" hangingPunct="0">
              <a:lnSpc>
                <a:spcPts val="2000"/>
              </a:lnSpc>
              <a:buFont typeface="+mj-lt"/>
              <a:buAutoNum type="romanUcPeriod"/>
              <a:defRPr/>
            </a:pPr>
            <a:r>
              <a:rPr lang="fr-FR"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VM, OS Image (ready) migration</a:t>
            </a:r>
          </a:p>
          <a:p>
            <a:pPr marL="399973" indent="-399973" eaLnBrk="0" fontAlgn="base" hangingPunct="0">
              <a:lnSpc>
                <a:spcPts val="2000"/>
              </a:lnSpc>
              <a:buFont typeface="+mj-lt"/>
              <a:buAutoNum type="romanUcPeriod"/>
              <a:defRPr/>
            </a:pPr>
            <a:r>
              <a:rPr lang="fr-FR"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Files, Apps, DB &amp; Storage Migration</a:t>
            </a:r>
          </a:p>
          <a:p>
            <a:pPr marL="399973" indent="-399973" eaLnBrk="0" fontAlgn="base" hangingPunct="0">
              <a:lnSpc>
                <a:spcPts val="20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Legacy app migrations to container</a:t>
            </a:r>
          </a:p>
        </p:txBody>
      </p:sp>
      <p:pic>
        <p:nvPicPr>
          <p:cNvPr id="305" name="Picture 34" descr="Image result for on premise to cloud migration icons">
            <a:extLst>
              <a:ext uri="{FF2B5EF4-FFF2-40B4-BE49-F238E27FC236}">
                <a16:creationId xmlns:a16="http://schemas.microsoft.com/office/drawing/2014/main" id="{181A1B2A-F5B7-4587-A4D4-A81494B19B03}"/>
              </a:ext>
            </a:extLst>
          </p:cNvPr>
          <p:cNvPicPr>
            <a:picLocks noChangeAspect="1" noChangeArrowheads="1"/>
          </p:cNvPicPr>
          <p:nvPr/>
        </p:nvPicPr>
        <p:blipFill rotWithShape="1">
          <a:blip r:embed="rId15" cstate="print">
            <a:grayscl/>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rcRect l="6187" t="17951" r="2818" b="13802"/>
          <a:stretch/>
        </p:blipFill>
        <p:spPr bwMode="auto">
          <a:xfrm>
            <a:off x="10532331" y="623276"/>
            <a:ext cx="780320" cy="585241"/>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a:extLst>
              <a:ext uri="{FF2B5EF4-FFF2-40B4-BE49-F238E27FC236}">
                <a16:creationId xmlns:a16="http://schemas.microsoft.com/office/drawing/2014/main" id="{762AA98A-E540-4F72-B42D-183F6D98DAA9}"/>
              </a:ext>
            </a:extLst>
          </p:cNvPr>
          <p:cNvSpPr/>
          <p:nvPr/>
        </p:nvSpPr>
        <p:spPr>
          <a:xfrm>
            <a:off x="8627268" y="3581018"/>
            <a:ext cx="2922459" cy="351989"/>
          </a:xfrm>
          <a:prstGeom prst="rect">
            <a:avLst/>
          </a:prstGeom>
        </p:spPr>
        <p:txBody>
          <a:bodyPr wrap="none" anchor="b">
            <a:noAutofit/>
          </a:bodyPr>
          <a:lstStyle/>
          <a:p>
            <a:pPr lvl="0" algn="ctr" eaLnBrk="0" fontAlgn="base" hangingPunct="0">
              <a:spcBef>
                <a:spcPts val="600"/>
              </a:spcBef>
              <a:spcAft>
                <a:spcPts val="600"/>
              </a:spcAft>
              <a:defRPr/>
            </a:pPr>
            <a:r>
              <a:rPr lang="fr-FR" altLang="en-US" dirty="0">
                <a:solidFill>
                  <a:prstClr val="black"/>
                </a:solidFill>
                <a:latin typeface="Agency FB" panose="020B0503020202020204" pitchFamily="34" charset="0"/>
                <a:ea typeface="Calibri" panose="020F0502020204030204" pitchFamily="34" charset="0"/>
                <a:cs typeface="Segoe UI Light" panose="020B0502040204020203" pitchFamily="34" charset="0"/>
              </a:rPr>
              <a:t>Cloud to Cloud &amp; On-premise to Cloud</a:t>
            </a:r>
          </a:p>
        </p:txBody>
      </p:sp>
      <p:pic>
        <p:nvPicPr>
          <p:cNvPr id="307" name="Picture 4" descr="Image result for Cloud to Cloud Migration">
            <a:extLst>
              <a:ext uri="{FF2B5EF4-FFF2-40B4-BE49-F238E27FC236}">
                <a16:creationId xmlns:a16="http://schemas.microsoft.com/office/drawing/2014/main" id="{A2CD94FE-09BE-4962-AEC3-C1862BD60AA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39775" y="659561"/>
            <a:ext cx="940712" cy="512672"/>
          </a:xfrm>
          <a:prstGeom prst="rect">
            <a:avLst/>
          </a:prstGeom>
          <a:noFill/>
          <a:extLst>
            <a:ext uri="{909E8E84-426E-40DD-AFC4-6F175D3DCCD1}">
              <a14:hiddenFill xmlns:a14="http://schemas.microsoft.com/office/drawing/2010/main">
                <a:solidFill>
                  <a:srgbClr val="FFFFFF"/>
                </a:solidFill>
              </a14:hiddenFill>
            </a:ext>
          </a:extLst>
        </p:spPr>
      </p:pic>
      <p:sp>
        <p:nvSpPr>
          <p:cNvPr id="309" name="TextBox 308">
            <a:extLst>
              <a:ext uri="{FF2B5EF4-FFF2-40B4-BE49-F238E27FC236}">
                <a16:creationId xmlns:a16="http://schemas.microsoft.com/office/drawing/2014/main" id="{C91D5900-6D99-4EBF-B9AF-85722316ECD5}"/>
              </a:ext>
            </a:extLst>
          </p:cNvPr>
          <p:cNvSpPr txBox="1"/>
          <p:nvPr/>
        </p:nvSpPr>
        <p:spPr>
          <a:xfrm>
            <a:off x="8623608" y="4062089"/>
            <a:ext cx="3012757" cy="387464"/>
          </a:xfrm>
          <a:prstGeom prst="round2DiagRect">
            <a:avLst>
              <a:gd name="adj1" fmla="val 0"/>
              <a:gd name="adj2" fmla="val 0"/>
            </a:avLst>
          </a:prstGeom>
          <a:solidFill>
            <a:schemeClr val="bg1">
              <a:lumMod val="95000"/>
            </a:schemeClr>
          </a:solidFill>
        </p:spPr>
        <p:txBody>
          <a:bodyPr wrap="square" rtlCol="0" anchor="ctr" anchorCtr="0">
            <a:noAutofit/>
          </a:bodyPr>
          <a:lstStyle/>
          <a:p>
            <a:pPr algn="ctr" eaLnBrk="0" fontAlgn="base" hangingPunct="0">
              <a:lnSpc>
                <a:spcPts val="2000"/>
              </a:lnSpc>
              <a:defRPr/>
            </a:pPr>
            <a:r>
              <a:rPr lang="en-US" altLang="en-US" sz="2000" dirty="0">
                <a:solidFill>
                  <a:prstClr val="black"/>
                </a:solidFill>
                <a:latin typeface="Agency FB" panose="020B0503020202020204" pitchFamily="34" charset="0"/>
                <a:ea typeface="Calibri" panose="020F0502020204030204" pitchFamily="34" charset="0"/>
                <a:cs typeface="Segoe UI Light" panose="020B0502040204020203" pitchFamily="34" charset="0"/>
              </a:rPr>
              <a:t>Migration Studio</a:t>
            </a:r>
          </a:p>
        </p:txBody>
      </p:sp>
      <p:sp>
        <p:nvSpPr>
          <p:cNvPr id="310" name="Rectangle 309">
            <a:extLst>
              <a:ext uri="{FF2B5EF4-FFF2-40B4-BE49-F238E27FC236}">
                <a16:creationId xmlns:a16="http://schemas.microsoft.com/office/drawing/2014/main" id="{6E1B79C1-078D-4864-9FD6-64E1647B7FA4}"/>
              </a:ext>
            </a:extLst>
          </p:cNvPr>
          <p:cNvSpPr/>
          <p:nvPr/>
        </p:nvSpPr>
        <p:spPr>
          <a:xfrm>
            <a:off x="410234" y="2147186"/>
            <a:ext cx="3434316" cy="3833393"/>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1" name="Rectangle 310">
            <a:extLst>
              <a:ext uri="{FF2B5EF4-FFF2-40B4-BE49-F238E27FC236}">
                <a16:creationId xmlns:a16="http://schemas.microsoft.com/office/drawing/2014/main" id="{032C6A8C-B53C-4906-9460-476B6DC885D2}"/>
              </a:ext>
            </a:extLst>
          </p:cNvPr>
          <p:cNvSpPr/>
          <p:nvPr/>
        </p:nvSpPr>
        <p:spPr>
          <a:xfrm>
            <a:off x="4263601" y="2146427"/>
            <a:ext cx="3794074" cy="3833394"/>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2" name="Rectangle 311">
            <a:extLst>
              <a:ext uri="{FF2B5EF4-FFF2-40B4-BE49-F238E27FC236}">
                <a16:creationId xmlns:a16="http://schemas.microsoft.com/office/drawing/2014/main" id="{D1C3EF5A-A6CE-40E2-9EE9-2668973D5E46}"/>
              </a:ext>
            </a:extLst>
          </p:cNvPr>
          <p:cNvSpPr/>
          <p:nvPr/>
        </p:nvSpPr>
        <p:spPr>
          <a:xfrm>
            <a:off x="8412831" y="2147934"/>
            <a:ext cx="3434316" cy="3832658"/>
          </a:xfrm>
          <a:prstGeom prst="rect">
            <a:avLst/>
          </a:prstGeom>
          <a:no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4" name="TextBox 313">
            <a:extLst>
              <a:ext uri="{FF2B5EF4-FFF2-40B4-BE49-F238E27FC236}">
                <a16:creationId xmlns:a16="http://schemas.microsoft.com/office/drawing/2014/main" id="{090FB23D-D98C-4450-95A9-7F1257CB6132}"/>
              </a:ext>
            </a:extLst>
          </p:cNvPr>
          <p:cNvSpPr txBox="1"/>
          <p:nvPr/>
        </p:nvSpPr>
        <p:spPr>
          <a:xfrm>
            <a:off x="4366552" y="4541313"/>
            <a:ext cx="3409713" cy="1310615"/>
          </a:xfrm>
          <a:prstGeom prst="rect">
            <a:avLst/>
          </a:prstGeom>
          <a:noFill/>
        </p:spPr>
        <p:txBody>
          <a:bodyPr wrap="square" rtlCol="0">
            <a:spAutoFit/>
          </a:bodyPr>
          <a:lstStyle/>
          <a:p>
            <a:pPr marL="399973" lvl="0" indent="-399973" eaLnBrk="0" fontAlgn="base" hangingPunct="0">
              <a:lnSpc>
                <a:spcPts val="19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SDK, API &amp; Open-source Automation</a:t>
            </a:r>
          </a:p>
          <a:p>
            <a:pPr marL="399973" lvl="0" indent="-399973" eaLnBrk="0" fontAlgn="base" hangingPunct="0">
              <a:lnSpc>
                <a:spcPts val="19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PaaS Implementation</a:t>
            </a:r>
          </a:p>
          <a:p>
            <a:pPr marL="399973" lvl="0" indent="-399973" eaLnBrk="0" fontAlgn="base" hangingPunct="0">
              <a:lnSpc>
                <a:spcPts val="19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Cloud Testing, Support, Maintenances &amp; Training Services</a:t>
            </a:r>
          </a:p>
          <a:p>
            <a:pPr marL="399973" lvl="0" indent="-399973" eaLnBrk="0" fontAlgn="base" hangingPunct="0">
              <a:lnSpc>
                <a:spcPts val="1900"/>
              </a:lnSpc>
              <a:buFont typeface="+mj-lt"/>
              <a:buAutoNum type="romanUcPeriod"/>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Open Labs</a:t>
            </a:r>
          </a:p>
        </p:txBody>
      </p:sp>
      <p:sp>
        <p:nvSpPr>
          <p:cNvPr id="317" name="TextBox 316">
            <a:extLst>
              <a:ext uri="{FF2B5EF4-FFF2-40B4-BE49-F238E27FC236}">
                <a16:creationId xmlns:a16="http://schemas.microsoft.com/office/drawing/2014/main" id="{15B45A0C-440F-4851-962B-3F4A3743F27B}"/>
              </a:ext>
            </a:extLst>
          </p:cNvPr>
          <p:cNvSpPr txBox="1"/>
          <p:nvPr/>
        </p:nvSpPr>
        <p:spPr>
          <a:xfrm>
            <a:off x="4409189" y="4061985"/>
            <a:ext cx="3409713" cy="387464"/>
          </a:xfrm>
          <a:prstGeom prst="round2DiagRect">
            <a:avLst>
              <a:gd name="adj1" fmla="val 0"/>
              <a:gd name="adj2" fmla="val 0"/>
            </a:avLst>
          </a:prstGeom>
          <a:solidFill>
            <a:schemeClr val="bg1">
              <a:lumMod val="95000"/>
            </a:schemeClr>
          </a:solidFill>
        </p:spPr>
        <p:txBody>
          <a:bodyPr wrap="square" rtlCol="0" anchor="ctr" anchorCtr="0">
            <a:noAutofit/>
          </a:bodyPr>
          <a:lstStyle>
            <a:defPPr>
              <a:defRPr lang="en-US"/>
            </a:defPPr>
            <a:lvl1pPr algn="ctr" eaLnBrk="0" fontAlgn="base" hangingPunct="0">
              <a:lnSpc>
                <a:spcPts val="2000"/>
              </a:lnSpc>
              <a:defRPr sz="2000">
                <a:solidFill>
                  <a:prstClr val="black"/>
                </a:solidFill>
                <a:latin typeface="Agency FB" panose="020B0503020202020204" pitchFamily="34" charset="0"/>
                <a:ea typeface="Calibri" panose="020F0502020204030204" pitchFamily="34" charset="0"/>
                <a:cs typeface="Segoe UI Light" panose="020B0502040204020203" pitchFamily="34" charset="0"/>
              </a:defRPr>
            </a:lvl1pPr>
          </a:lstStyle>
          <a:p>
            <a:r>
              <a:rPr lang="en-US" altLang="en-US" dirty="0"/>
              <a:t>Click2Cloud Professional Services</a:t>
            </a:r>
          </a:p>
        </p:txBody>
      </p:sp>
      <p:sp>
        <p:nvSpPr>
          <p:cNvPr id="318" name="TextBox 317">
            <a:extLst>
              <a:ext uri="{FF2B5EF4-FFF2-40B4-BE49-F238E27FC236}">
                <a16:creationId xmlns:a16="http://schemas.microsoft.com/office/drawing/2014/main" id="{1306DBA1-5738-40DD-AD5E-B3BCE60397D1}"/>
              </a:ext>
            </a:extLst>
          </p:cNvPr>
          <p:cNvSpPr txBox="1"/>
          <p:nvPr/>
        </p:nvSpPr>
        <p:spPr>
          <a:xfrm>
            <a:off x="4409188" y="2383488"/>
            <a:ext cx="1977439" cy="431414"/>
          </a:xfrm>
          <a:prstGeom prst="round2DiagRect">
            <a:avLst>
              <a:gd name="adj1" fmla="val 0"/>
              <a:gd name="adj2" fmla="val 0"/>
            </a:avLst>
          </a:prstGeom>
          <a:solidFill>
            <a:schemeClr val="bg1">
              <a:lumMod val="95000"/>
            </a:schemeClr>
          </a:solidFill>
        </p:spPr>
        <p:txBody>
          <a:bodyPr wrap="square" rtlCol="0" anchor="ctr" anchorCtr="0">
            <a:noAutofit/>
          </a:bodyPr>
          <a:lstStyle>
            <a:defPPr>
              <a:defRPr lang="en-US"/>
            </a:defPPr>
            <a:lvl1pPr algn="ctr" eaLnBrk="0" fontAlgn="base" hangingPunct="0">
              <a:lnSpc>
                <a:spcPts val="2000"/>
              </a:lnSpc>
              <a:defRPr sz="2000">
                <a:solidFill>
                  <a:prstClr val="black"/>
                </a:solidFill>
                <a:latin typeface="Agency FB" panose="020B0503020202020204" pitchFamily="34" charset="0"/>
                <a:ea typeface="Calibri" panose="020F0502020204030204" pitchFamily="34" charset="0"/>
                <a:cs typeface="Segoe UI Light" panose="020B0502040204020203" pitchFamily="34" charset="0"/>
              </a:defRPr>
            </a:lvl1pPr>
          </a:lstStyle>
          <a:p>
            <a:r>
              <a:rPr lang="en-US" altLang="en-US" dirty="0"/>
              <a:t>DevOps Studio</a:t>
            </a:r>
          </a:p>
        </p:txBody>
      </p:sp>
      <p:sp>
        <p:nvSpPr>
          <p:cNvPr id="320" name="Rectangle 319">
            <a:extLst>
              <a:ext uri="{FF2B5EF4-FFF2-40B4-BE49-F238E27FC236}">
                <a16:creationId xmlns:a16="http://schemas.microsoft.com/office/drawing/2014/main" id="{4298ACF8-28E4-4608-81E9-BCEEFE882992}"/>
              </a:ext>
            </a:extLst>
          </p:cNvPr>
          <p:cNvSpPr/>
          <p:nvPr/>
        </p:nvSpPr>
        <p:spPr>
          <a:xfrm>
            <a:off x="552070" y="2247061"/>
            <a:ext cx="3150640" cy="438307"/>
          </a:xfrm>
          <a:prstGeom prst="rect">
            <a:avLst/>
          </a:prstGeom>
        </p:spPr>
        <p:txBody>
          <a:bodyPr wrap="none" anchor="b">
            <a:noAutofit/>
          </a:bodyPr>
          <a:lstStyle/>
          <a:p>
            <a:pPr lvl="0" algn="ctr" eaLnBrk="0" fontAlgn="base" hangingPunct="0">
              <a:spcBef>
                <a:spcPts val="600"/>
              </a:spcBef>
              <a:spcAft>
                <a:spcPts val="600"/>
              </a:spcAft>
              <a:defRPr/>
            </a:pPr>
            <a:r>
              <a:rPr lang="fr-FR" altLang="en-US" dirty="0">
                <a:solidFill>
                  <a:prstClr val="black"/>
                </a:solidFill>
                <a:latin typeface="Agency FB" panose="020B0503020202020204" pitchFamily="34" charset="0"/>
                <a:ea typeface="Calibri" panose="020F0502020204030204" pitchFamily="34" charset="0"/>
                <a:cs typeface="Segoe UI Light" panose="020B0502040204020203" pitchFamily="34" charset="0"/>
              </a:rPr>
              <a:t>SaaS Model - Self Service Tool</a:t>
            </a:r>
          </a:p>
        </p:txBody>
      </p:sp>
      <p:sp>
        <p:nvSpPr>
          <p:cNvPr id="321" name="TextBox 320">
            <a:extLst>
              <a:ext uri="{FF2B5EF4-FFF2-40B4-BE49-F238E27FC236}">
                <a16:creationId xmlns:a16="http://schemas.microsoft.com/office/drawing/2014/main" id="{4AFBE259-D2EE-4A61-AC24-F0E2E1354A1B}"/>
              </a:ext>
            </a:extLst>
          </p:cNvPr>
          <p:cNvSpPr txBox="1"/>
          <p:nvPr/>
        </p:nvSpPr>
        <p:spPr>
          <a:xfrm>
            <a:off x="552070" y="3917432"/>
            <a:ext cx="3146541" cy="2041585"/>
          </a:xfrm>
          <a:prstGeom prst="rect">
            <a:avLst/>
          </a:prstGeom>
          <a:noFill/>
        </p:spPr>
        <p:txBody>
          <a:bodyPr wrap="square" rtlCol="0">
            <a:spAutoFit/>
          </a:bodyPr>
          <a:lstStyle/>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Feature Compare</a:t>
            </a:r>
          </a:p>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Geographic compare</a:t>
            </a:r>
          </a:p>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Cost Compare ($)</a:t>
            </a:r>
          </a:p>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Performance Compare</a:t>
            </a:r>
          </a:p>
          <a:p>
            <a:pPr marL="399973" lvl="0" indent="-399973" eaLnBrk="0" fontAlgn="base" hangingPunct="0">
              <a:lnSpc>
                <a:spcPts val="1900"/>
              </a:lnSpc>
              <a:buFont typeface="Wingdings" panose="05000000000000000000" pitchFamily="2" charset="2"/>
              <a:buChar char="v"/>
              <a:defRPr/>
            </a:pPr>
            <a:r>
              <a:rPr lang="en-US" altLang="en-US" sz="14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Readiness Compare</a:t>
            </a:r>
          </a:p>
          <a:p>
            <a:pPr marL="857173" lvl="1" indent="-399973" eaLnBrk="0" fontAlgn="base" hangingPunct="0">
              <a:lnSpc>
                <a:spcPts val="1700"/>
              </a:lnSpc>
              <a:buFont typeface="Wingdings" panose="05000000000000000000" pitchFamily="2" charset="2"/>
              <a:buChar char="ü"/>
              <a:defRPr/>
            </a:pPr>
            <a:r>
              <a:rPr lang="en-US" altLang="en-US" sz="13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Open-Source</a:t>
            </a:r>
          </a:p>
          <a:p>
            <a:pPr marL="857173" lvl="1" indent="-399973" eaLnBrk="0" fontAlgn="base" hangingPunct="0">
              <a:lnSpc>
                <a:spcPts val="1700"/>
              </a:lnSpc>
              <a:buFont typeface="Wingdings" panose="05000000000000000000" pitchFamily="2" charset="2"/>
              <a:buChar char="ü"/>
              <a:defRPr/>
            </a:pPr>
            <a:r>
              <a:rPr lang="en-US" altLang="en-US" sz="13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Migration Capability</a:t>
            </a:r>
          </a:p>
          <a:p>
            <a:pPr marL="857173" lvl="1" indent="-399973" eaLnBrk="0" fontAlgn="base" hangingPunct="0">
              <a:lnSpc>
                <a:spcPts val="1700"/>
              </a:lnSpc>
              <a:buFont typeface="Wingdings" panose="05000000000000000000" pitchFamily="2" charset="2"/>
              <a:buChar char="ü"/>
              <a:defRPr/>
            </a:pPr>
            <a:r>
              <a:rPr lang="en-US" altLang="en-US" sz="1300" dirty="0">
                <a:solidFill>
                  <a:prstClr val="black"/>
                </a:solidFill>
                <a:latin typeface="Segoe UI Light" panose="020B0502040204020203" pitchFamily="34" charset="0"/>
                <a:ea typeface="Calibri" panose="020F0502020204030204" pitchFamily="34" charset="0"/>
                <a:cs typeface="Segoe UI Light" panose="020B0502040204020203" pitchFamily="34" charset="0"/>
              </a:rPr>
              <a:t>Core Ability (IaaS, PaaS, CaaS)</a:t>
            </a:r>
          </a:p>
        </p:txBody>
      </p:sp>
      <p:sp>
        <p:nvSpPr>
          <p:cNvPr id="322" name="TextBox 321">
            <a:extLst>
              <a:ext uri="{FF2B5EF4-FFF2-40B4-BE49-F238E27FC236}">
                <a16:creationId xmlns:a16="http://schemas.microsoft.com/office/drawing/2014/main" id="{2D9692EE-625F-4536-85FD-C7E2E601D04A}"/>
              </a:ext>
            </a:extLst>
          </p:cNvPr>
          <p:cNvSpPr txBox="1"/>
          <p:nvPr/>
        </p:nvSpPr>
        <p:spPr>
          <a:xfrm>
            <a:off x="563910" y="3456548"/>
            <a:ext cx="3011147" cy="387464"/>
          </a:xfrm>
          <a:prstGeom prst="round2DiagRect">
            <a:avLst>
              <a:gd name="adj1" fmla="val 0"/>
              <a:gd name="adj2" fmla="val 0"/>
            </a:avLst>
          </a:prstGeom>
          <a:solidFill>
            <a:schemeClr val="bg1">
              <a:lumMod val="95000"/>
            </a:schemeClr>
          </a:solidFill>
        </p:spPr>
        <p:txBody>
          <a:bodyPr wrap="square" rtlCol="0" anchor="ctr" anchorCtr="0">
            <a:noAutofit/>
          </a:bodyPr>
          <a:lstStyle>
            <a:defPPr>
              <a:defRPr lang="en-US"/>
            </a:defPPr>
            <a:lvl1pPr algn="ctr" eaLnBrk="0" fontAlgn="base" hangingPunct="0">
              <a:lnSpc>
                <a:spcPts val="2000"/>
              </a:lnSpc>
              <a:defRPr sz="2000">
                <a:solidFill>
                  <a:prstClr val="black"/>
                </a:solidFill>
                <a:latin typeface="Agency FB" panose="020B0503020202020204" pitchFamily="34" charset="0"/>
                <a:ea typeface="Calibri" panose="020F0502020204030204" pitchFamily="34" charset="0"/>
                <a:cs typeface="Segoe UI Light" panose="020B0502040204020203" pitchFamily="34" charset="0"/>
              </a:defRPr>
            </a:lvl1pPr>
          </a:lstStyle>
          <a:p>
            <a:r>
              <a:rPr lang="en-US" altLang="en-US" dirty="0"/>
              <a:t>Cloud Compare Tool – Features</a:t>
            </a:r>
          </a:p>
        </p:txBody>
      </p:sp>
      <p:sp>
        <p:nvSpPr>
          <p:cNvPr id="1030" name="Rectangle 1029">
            <a:extLst>
              <a:ext uri="{FF2B5EF4-FFF2-40B4-BE49-F238E27FC236}">
                <a16:creationId xmlns:a16="http://schemas.microsoft.com/office/drawing/2014/main" id="{0491FD9D-BB66-4716-8506-E33D76AC420A}"/>
              </a:ext>
            </a:extLst>
          </p:cNvPr>
          <p:cNvSpPr/>
          <p:nvPr/>
        </p:nvSpPr>
        <p:spPr>
          <a:xfrm>
            <a:off x="442913" y="2051442"/>
            <a:ext cx="3360737"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27" name="Rectangle 326">
            <a:extLst>
              <a:ext uri="{FF2B5EF4-FFF2-40B4-BE49-F238E27FC236}">
                <a16:creationId xmlns:a16="http://schemas.microsoft.com/office/drawing/2014/main" id="{3BF5F8C1-2C99-4127-924E-F51D56A06330}"/>
              </a:ext>
            </a:extLst>
          </p:cNvPr>
          <p:cNvSpPr/>
          <p:nvPr/>
        </p:nvSpPr>
        <p:spPr>
          <a:xfrm>
            <a:off x="4307760" y="2050683"/>
            <a:ext cx="3702843"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28" name="Rectangle 327">
            <a:extLst>
              <a:ext uri="{FF2B5EF4-FFF2-40B4-BE49-F238E27FC236}">
                <a16:creationId xmlns:a16="http://schemas.microsoft.com/office/drawing/2014/main" id="{1057EFE3-4C77-43FF-A237-4E5299BF3025}"/>
              </a:ext>
            </a:extLst>
          </p:cNvPr>
          <p:cNvSpPr/>
          <p:nvPr/>
        </p:nvSpPr>
        <p:spPr>
          <a:xfrm>
            <a:off x="8455819" y="2050683"/>
            <a:ext cx="3350419" cy="95744"/>
          </a:xfrm>
          <a:prstGeom prst="rect">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1031" name="TextBox 1030">
            <a:extLst>
              <a:ext uri="{FF2B5EF4-FFF2-40B4-BE49-F238E27FC236}">
                <a16:creationId xmlns:a16="http://schemas.microsoft.com/office/drawing/2014/main" id="{BAE96789-60BE-47D0-A221-AEB46B1FC29F}"/>
              </a:ext>
            </a:extLst>
          </p:cNvPr>
          <p:cNvSpPr txBox="1"/>
          <p:nvPr/>
        </p:nvSpPr>
        <p:spPr>
          <a:xfrm>
            <a:off x="10088498" y="659561"/>
            <a:ext cx="335822" cy="461665"/>
          </a:xfrm>
          <a:prstGeom prst="rect">
            <a:avLst/>
          </a:prstGeom>
          <a:noFill/>
        </p:spPr>
        <p:txBody>
          <a:bodyPr wrap="square" rtlCol="0">
            <a:spAutoFit/>
          </a:bodyPr>
          <a:lstStyle/>
          <a:p>
            <a:r>
              <a:rPr lang="en-US" sz="2400" b="1" dirty="0"/>
              <a:t>+</a:t>
            </a:r>
          </a:p>
        </p:txBody>
      </p:sp>
      <p:sp>
        <p:nvSpPr>
          <p:cNvPr id="330" name="Rectangle 329">
            <a:extLst>
              <a:ext uri="{FF2B5EF4-FFF2-40B4-BE49-F238E27FC236}">
                <a16:creationId xmlns:a16="http://schemas.microsoft.com/office/drawing/2014/main" id="{030297E9-2F60-4390-A733-08E3B3A53345}"/>
              </a:ext>
            </a:extLst>
          </p:cNvPr>
          <p:cNvSpPr/>
          <p:nvPr/>
        </p:nvSpPr>
        <p:spPr>
          <a:xfrm>
            <a:off x="442913" y="5980579"/>
            <a:ext cx="3360737" cy="83044"/>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1" name="Rectangle 330">
            <a:extLst>
              <a:ext uri="{FF2B5EF4-FFF2-40B4-BE49-F238E27FC236}">
                <a16:creationId xmlns:a16="http://schemas.microsoft.com/office/drawing/2014/main" id="{BB9CBB4E-DFC0-496F-9818-92053192B655}"/>
              </a:ext>
            </a:extLst>
          </p:cNvPr>
          <p:cNvSpPr/>
          <p:nvPr/>
        </p:nvSpPr>
        <p:spPr>
          <a:xfrm>
            <a:off x="4307760" y="5995615"/>
            <a:ext cx="3702844" cy="64868"/>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2" name="Rectangle 331">
            <a:extLst>
              <a:ext uri="{FF2B5EF4-FFF2-40B4-BE49-F238E27FC236}">
                <a16:creationId xmlns:a16="http://schemas.microsoft.com/office/drawing/2014/main" id="{6C133766-ACA2-4B5D-BF24-206156287E69}"/>
              </a:ext>
            </a:extLst>
          </p:cNvPr>
          <p:cNvSpPr/>
          <p:nvPr/>
        </p:nvSpPr>
        <p:spPr>
          <a:xfrm>
            <a:off x="8455819" y="5997931"/>
            <a:ext cx="3349836" cy="45719"/>
          </a:xfrm>
          <a:prstGeom prst="rect">
            <a:avLst/>
          </a:prstGeom>
          <a:solidFill>
            <a:srgbClr val="00B0F0"/>
          </a:solid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pic>
        <p:nvPicPr>
          <p:cNvPr id="333" name="Picture 8" descr="Image result for Rocket launch radiness icons">
            <a:extLst>
              <a:ext uri="{FF2B5EF4-FFF2-40B4-BE49-F238E27FC236}">
                <a16:creationId xmlns:a16="http://schemas.microsoft.com/office/drawing/2014/main" id="{FB467594-EF73-4B35-830A-93A7F95463C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623608" y="6142081"/>
            <a:ext cx="458657" cy="465304"/>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12" descr="Image result for feature compare icons">
            <a:extLst>
              <a:ext uri="{FF2B5EF4-FFF2-40B4-BE49-F238E27FC236}">
                <a16:creationId xmlns:a16="http://schemas.microsoft.com/office/drawing/2014/main" id="{ECCBB43A-946B-4A0A-A320-6A329A5FA15E}"/>
              </a:ext>
            </a:extLst>
          </p:cNvPr>
          <p:cNvPicPr>
            <a:picLocks noChangeAspect="1" noChangeArrowheads="1"/>
          </p:cNvPicPr>
          <p:nvPr/>
        </p:nvPicPr>
        <p:blipFill>
          <a:blip r:embed="rId19" cstate="print">
            <a:biLevel thresh="25000"/>
            <a:extLst>
              <a:ext uri="{28A0092B-C50C-407E-A947-70E740481C1C}">
                <a14:useLocalDpi xmlns:a14="http://schemas.microsoft.com/office/drawing/2010/main" val="0"/>
              </a:ext>
            </a:extLst>
          </a:blip>
          <a:srcRect/>
          <a:stretch>
            <a:fillRect/>
          </a:stretch>
        </p:blipFill>
        <p:spPr bwMode="auto">
          <a:xfrm>
            <a:off x="733647" y="2957679"/>
            <a:ext cx="540194" cy="320875"/>
          </a:xfrm>
          <a:prstGeom prst="rect">
            <a:avLst/>
          </a:prstGeom>
          <a:extLst>
            <a:ext uri="{909E8E84-426E-40DD-AFC4-6F175D3DCCD1}">
              <a14:hiddenFill xmlns:a14="http://schemas.microsoft.com/office/drawing/2010/main">
                <a:solidFill>
                  <a:srgbClr val="FFFFFF"/>
                </a:solidFill>
              </a14:hiddenFill>
            </a:ext>
          </a:extLst>
        </p:spPr>
      </p:pic>
      <p:pic>
        <p:nvPicPr>
          <p:cNvPr id="336" name="Picture 335" descr="Image result for Readiness compare icons">
            <a:extLst>
              <a:ext uri="{FF2B5EF4-FFF2-40B4-BE49-F238E27FC236}">
                <a16:creationId xmlns:a16="http://schemas.microsoft.com/office/drawing/2014/main" id="{53566BFF-595F-479B-A129-A7403FC5FB81}"/>
              </a:ext>
            </a:extLst>
          </p:cNvPr>
          <p:cNvPicPr>
            <a:picLocks noChangeAspect="1" noChangeArrowheads="1"/>
          </p:cNvPicPr>
          <p:nvPr/>
        </p:nvPicPr>
        <p:blipFill>
          <a:blip r:embed="rId20" cstate="print">
            <a:biLevel thresh="25000"/>
            <a:extLst>
              <a:ext uri="{BEBA8EAE-BF5A-486C-A8C5-ECC9F3942E4B}">
                <a14:imgProps xmlns:a14="http://schemas.microsoft.com/office/drawing/2010/main">
                  <a14:imgLayer r:embed="rId21">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176712" y="2928496"/>
            <a:ext cx="355858" cy="355858"/>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16" descr="Image result for location compare icons">
            <a:extLst>
              <a:ext uri="{FF2B5EF4-FFF2-40B4-BE49-F238E27FC236}">
                <a16:creationId xmlns:a16="http://schemas.microsoft.com/office/drawing/2014/main" id="{3BCD4EF1-C0BA-4499-879C-AA0708596EA3}"/>
              </a:ext>
            </a:extLst>
          </p:cNvPr>
          <p:cNvPicPr>
            <a:picLocks noChangeAspect="1" noChangeArrowheads="1"/>
          </p:cNvPicPr>
          <p:nvPr/>
        </p:nvPicPr>
        <p:blipFill>
          <a:blip r:embed="rId22" cstate="print">
            <a:biLevel thresh="25000"/>
            <a:extLst>
              <a:ext uri="{28A0092B-C50C-407E-A947-70E740481C1C}">
                <a14:useLocalDpi xmlns:a14="http://schemas.microsoft.com/office/drawing/2010/main" val="0"/>
              </a:ext>
            </a:extLst>
          </a:blip>
          <a:srcRect/>
          <a:stretch>
            <a:fillRect/>
          </a:stretch>
        </p:blipFill>
        <p:spPr bwMode="auto">
          <a:xfrm>
            <a:off x="1391624" y="2902513"/>
            <a:ext cx="409422" cy="409422"/>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20" descr="Image result for cost compare icons">
            <a:extLst>
              <a:ext uri="{FF2B5EF4-FFF2-40B4-BE49-F238E27FC236}">
                <a16:creationId xmlns:a16="http://schemas.microsoft.com/office/drawing/2014/main" id="{6046B55E-2F4C-499D-98C3-7AAA5DD54EF7}"/>
              </a:ext>
            </a:extLst>
          </p:cNvPr>
          <p:cNvPicPr>
            <a:picLocks noChangeAspect="1" noChangeArrowheads="1"/>
          </p:cNvPicPr>
          <p:nvPr/>
        </p:nvPicPr>
        <p:blipFill>
          <a:blip r:embed="rId23" cstate="print">
            <a:biLevel thresh="75000"/>
            <a:extLst>
              <a:ext uri="{28A0092B-C50C-407E-A947-70E740481C1C}">
                <a14:useLocalDpi xmlns:a14="http://schemas.microsoft.com/office/drawing/2010/main" val="0"/>
              </a:ext>
            </a:extLst>
          </a:blip>
          <a:srcRect/>
          <a:stretch>
            <a:fillRect/>
          </a:stretch>
        </p:blipFill>
        <p:spPr bwMode="auto">
          <a:xfrm>
            <a:off x="1966869" y="2922017"/>
            <a:ext cx="421365" cy="355858"/>
          </a:xfrm>
          <a:prstGeom prst="rect">
            <a:avLst/>
          </a:prstGeom>
          <a:noFill/>
          <a:extLst>
            <a:ext uri="{909E8E84-426E-40DD-AFC4-6F175D3DCCD1}">
              <a14:hiddenFill xmlns:a14="http://schemas.microsoft.com/office/drawing/2010/main">
                <a:solidFill>
                  <a:srgbClr val="FFFFFF"/>
                </a:solidFill>
              </a14:hiddenFill>
            </a:ext>
          </a:extLst>
        </p:spPr>
      </p:pic>
      <p:pic>
        <p:nvPicPr>
          <p:cNvPr id="339" name="Picture 30" descr="Related image">
            <a:extLst>
              <a:ext uri="{FF2B5EF4-FFF2-40B4-BE49-F238E27FC236}">
                <a16:creationId xmlns:a16="http://schemas.microsoft.com/office/drawing/2014/main" id="{37DB92ED-6B44-4242-ADB0-D4E48DE97F36}"/>
              </a:ext>
            </a:extLst>
          </p:cNvPr>
          <p:cNvPicPr>
            <a:picLocks noChangeAspect="1" noChangeArrowheads="1"/>
          </p:cNvPicPr>
          <p:nvPr/>
        </p:nvPicPr>
        <p:blipFill rotWithShape="1">
          <a:blip r:embed="rId24" cstate="print">
            <a:biLevel thresh="25000"/>
            <a:extLst>
              <a:ext uri="{28A0092B-C50C-407E-A947-70E740481C1C}">
                <a14:useLocalDpi xmlns:a14="http://schemas.microsoft.com/office/drawing/2010/main" val="0"/>
              </a:ext>
            </a:extLst>
          </a:blip>
          <a:srcRect t="19613" b="21001"/>
          <a:stretch/>
        </p:blipFill>
        <p:spPr bwMode="auto">
          <a:xfrm>
            <a:off x="2535955" y="2962636"/>
            <a:ext cx="521946" cy="309964"/>
          </a:xfrm>
          <a:prstGeom prst="rect">
            <a:avLst/>
          </a:prstGeom>
          <a:noFill/>
        </p:spPr>
      </p:pic>
      <p:sp>
        <p:nvSpPr>
          <p:cNvPr id="340" name="Right Brace 339">
            <a:extLst>
              <a:ext uri="{FF2B5EF4-FFF2-40B4-BE49-F238E27FC236}">
                <a16:creationId xmlns:a16="http://schemas.microsoft.com/office/drawing/2014/main" id="{7336D927-932D-4272-979A-60A1A9847544}"/>
              </a:ext>
            </a:extLst>
          </p:cNvPr>
          <p:cNvSpPr/>
          <p:nvPr/>
        </p:nvSpPr>
        <p:spPr>
          <a:xfrm rot="5400000">
            <a:off x="2005871" y="1251834"/>
            <a:ext cx="127225" cy="3011148"/>
          </a:xfrm>
          <a:prstGeom prst="rightBrace">
            <a:avLst>
              <a:gd name="adj1" fmla="val 699"/>
              <a:gd name="adj2" fmla="val 50275"/>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6" name="Picture 12" descr="Image result for higher Operational  efficiency icons">
            <a:extLst>
              <a:ext uri="{FF2B5EF4-FFF2-40B4-BE49-F238E27FC236}">
                <a16:creationId xmlns:a16="http://schemas.microsoft.com/office/drawing/2014/main" id="{B36F3D1F-1484-4C16-B839-DBD35DA83489}"/>
              </a:ext>
            </a:extLst>
          </p:cNvPr>
          <p:cNvPicPr>
            <a:picLocks noChangeAspect="1" noChangeArrowheads="1"/>
          </p:cNvPicPr>
          <p:nvPr/>
        </p:nvPicPr>
        <p:blipFill>
          <a:blip r:embed="rId25">
            <a:biLevel thresh="25000"/>
            <a:extLst>
              <a:ext uri="{28A0092B-C50C-407E-A947-70E740481C1C}">
                <a14:useLocalDpi xmlns:a14="http://schemas.microsoft.com/office/drawing/2010/main" val="0"/>
              </a:ext>
            </a:extLst>
          </a:blip>
          <a:srcRect/>
          <a:stretch>
            <a:fillRect/>
          </a:stretch>
        </p:blipFill>
        <p:spPr bwMode="auto">
          <a:xfrm>
            <a:off x="4430015" y="6156577"/>
            <a:ext cx="505284" cy="4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51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2C5302-E77F-4940-90FC-FD0D25941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sp>
        <p:nvSpPr>
          <p:cNvPr id="14" name="Title 3">
            <a:extLst>
              <a:ext uri="{FF2B5EF4-FFF2-40B4-BE49-F238E27FC236}">
                <a16:creationId xmlns:a16="http://schemas.microsoft.com/office/drawing/2014/main" id="{DD42466B-AA6B-453A-8D26-A5941E9568CF}"/>
              </a:ext>
            </a:extLst>
          </p:cNvPr>
          <p:cNvSpPr txBox="1">
            <a:spLocks/>
          </p:cNvSpPr>
          <p:nvPr/>
        </p:nvSpPr>
        <p:spPr>
          <a:xfrm>
            <a:off x="1" y="181189"/>
            <a:ext cx="11099800"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4000" dirty="0">
                <a:solidFill>
                  <a:schemeClr val="bg1">
                    <a:lumMod val="10000"/>
                  </a:schemeClr>
                </a:solidFill>
                <a:latin typeface="Segoe UI Light" pitchFamily="34" charset="0"/>
                <a:cs typeface="Segoe UI Light" panose="020B0502040204020203" pitchFamily="34" charset="0"/>
              </a:rPr>
              <a:t>Migration Studio</a:t>
            </a:r>
          </a:p>
        </p:txBody>
      </p:sp>
      <p:sp>
        <p:nvSpPr>
          <p:cNvPr id="3" name="Rectangle 2">
            <a:extLst>
              <a:ext uri="{FF2B5EF4-FFF2-40B4-BE49-F238E27FC236}">
                <a16:creationId xmlns:a16="http://schemas.microsoft.com/office/drawing/2014/main" id="{1A33F873-7817-4E4A-87F0-22676B15FFDF}"/>
              </a:ext>
            </a:extLst>
          </p:cNvPr>
          <p:cNvSpPr/>
          <p:nvPr/>
        </p:nvSpPr>
        <p:spPr>
          <a:xfrm>
            <a:off x="434045" y="950719"/>
            <a:ext cx="11580652" cy="738664"/>
          </a:xfrm>
          <a:prstGeom prst="rect">
            <a:avLst/>
          </a:prstGeom>
        </p:spPr>
        <p:txBody>
          <a:bodyPr wrap="square">
            <a:spAutoFit/>
          </a:bodyPr>
          <a:lstStyle/>
          <a:p>
            <a:r>
              <a:rPr lang="en-US" sz="1400" dirty="0">
                <a:latin typeface="Segoe UI Light" panose="020B0502040204020203" pitchFamily="34" charset="0"/>
                <a:ea typeface="Calibri" panose="020F0502020204030204" pitchFamily="34" charset="0"/>
              </a:rPr>
              <a:t>Click2Cloud Migration Studio is a managed service offering which provides the solutions for various cloud migration needs that includes; database migration, application migration, file migration and virtual machine/bare metal migration. The Click2Cloud migration studio works seamlessly with all the leading cloud providers and associated services.</a:t>
            </a:r>
            <a:endParaRPr lang="en-US" sz="1400" dirty="0"/>
          </a:p>
        </p:txBody>
      </p:sp>
      <p:pic>
        <p:nvPicPr>
          <p:cNvPr id="2" name="Picture 1">
            <a:extLst>
              <a:ext uri="{FF2B5EF4-FFF2-40B4-BE49-F238E27FC236}">
                <a16:creationId xmlns:a16="http://schemas.microsoft.com/office/drawing/2014/main" id="{C68977DA-5DCB-4706-93C7-12E9B642FD02}"/>
              </a:ext>
            </a:extLst>
          </p:cNvPr>
          <p:cNvPicPr>
            <a:picLocks noChangeAspect="1"/>
          </p:cNvPicPr>
          <p:nvPr/>
        </p:nvPicPr>
        <p:blipFill>
          <a:blip r:embed="rId3"/>
          <a:stretch>
            <a:fillRect/>
          </a:stretch>
        </p:blipFill>
        <p:spPr>
          <a:xfrm>
            <a:off x="510363" y="1968771"/>
            <a:ext cx="9221469" cy="4421525"/>
          </a:xfrm>
          <a:prstGeom prst="rect">
            <a:avLst/>
          </a:prstGeom>
        </p:spPr>
      </p:pic>
    </p:spTree>
    <p:extLst>
      <p:ext uri="{BB962C8B-B14F-4D97-AF65-F5344CB8AC3E}">
        <p14:creationId xmlns:p14="http://schemas.microsoft.com/office/powerpoint/2010/main" val="93364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C50B8D-7F8A-43D3-8CEF-2DCE2463CD4B}"/>
              </a:ext>
            </a:extLst>
          </p:cNvPr>
          <p:cNvSpPr txBox="1"/>
          <p:nvPr/>
        </p:nvSpPr>
        <p:spPr>
          <a:xfrm>
            <a:off x="382772" y="1713304"/>
            <a:ext cx="10983433" cy="2246769"/>
          </a:xfrm>
          <a:prstGeom prst="rect">
            <a:avLst/>
          </a:prstGeom>
          <a:noFill/>
        </p:spPr>
        <p:txBody>
          <a:bodyPr wrap="square" rtlCol="0">
            <a:spAutoFit/>
          </a:bodyPr>
          <a:lstStyle/>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Cloud to Cloud</a:t>
            </a:r>
          </a:p>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Virtual to Cloud</a:t>
            </a:r>
          </a:p>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Database to Cloud</a:t>
            </a:r>
          </a:p>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Application to Cloud</a:t>
            </a:r>
          </a:p>
          <a:p>
            <a:pPr marL="800100" lvl="1" indent="-342900">
              <a:spcBef>
                <a:spcPts val="1200"/>
              </a:spcBef>
              <a:buFont typeface="Wingdings" panose="05000000000000000000" pitchFamily="2" charset="2"/>
              <a:buChar char="q"/>
            </a:pPr>
            <a:r>
              <a:rPr lang="en-IN" sz="2000" dirty="0">
                <a:latin typeface="Segoe UI Light" panose="020B0502040204020203" pitchFamily="34" charset="0"/>
                <a:cs typeface="Segoe UI Light" panose="020B0502040204020203" pitchFamily="34" charset="0"/>
              </a:rPr>
              <a:t>Storage to Cloud</a:t>
            </a:r>
          </a:p>
        </p:txBody>
      </p:sp>
      <p:pic>
        <p:nvPicPr>
          <p:cNvPr id="5" name="Picture 4">
            <a:extLst>
              <a:ext uri="{FF2B5EF4-FFF2-40B4-BE49-F238E27FC236}">
                <a16:creationId xmlns:a16="http://schemas.microsoft.com/office/drawing/2014/main" id="{BB2C5302-E77F-4940-90FC-FD0D25941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205" y="204057"/>
            <a:ext cx="584093" cy="467274"/>
          </a:xfrm>
          <a:prstGeom prst="rect">
            <a:avLst/>
          </a:prstGeom>
        </p:spPr>
      </p:pic>
      <p:sp>
        <p:nvSpPr>
          <p:cNvPr id="14" name="Title 3">
            <a:extLst>
              <a:ext uri="{FF2B5EF4-FFF2-40B4-BE49-F238E27FC236}">
                <a16:creationId xmlns:a16="http://schemas.microsoft.com/office/drawing/2014/main" id="{DD42466B-AA6B-453A-8D26-A5941E9568CF}"/>
              </a:ext>
            </a:extLst>
          </p:cNvPr>
          <p:cNvSpPr txBox="1">
            <a:spLocks/>
          </p:cNvSpPr>
          <p:nvPr/>
        </p:nvSpPr>
        <p:spPr>
          <a:xfrm>
            <a:off x="857" y="249088"/>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4800" dirty="0">
                <a:solidFill>
                  <a:schemeClr val="bg1">
                    <a:lumMod val="10000"/>
                  </a:schemeClr>
                </a:solidFill>
                <a:latin typeface="Segoe UI Light" pitchFamily="34" charset="0"/>
                <a:cs typeface="Segoe UI Light" panose="020B0502040204020203" pitchFamily="34" charset="0"/>
              </a:rPr>
              <a:t>Migration Studio - Features</a:t>
            </a:r>
          </a:p>
        </p:txBody>
      </p:sp>
      <p:grpSp>
        <p:nvGrpSpPr>
          <p:cNvPr id="15" name="Group 14">
            <a:extLst>
              <a:ext uri="{FF2B5EF4-FFF2-40B4-BE49-F238E27FC236}">
                <a16:creationId xmlns:a16="http://schemas.microsoft.com/office/drawing/2014/main" id="{D190CDBF-1F3D-4364-94F8-B018BF643431}"/>
              </a:ext>
            </a:extLst>
          </p:cNvPr>
          <p:cNvGrpSpPr/>
          <p:nvPr/>
        </p:nvGrpSpPr>
        <p:grpSpPr>
          <a:xfrm>
            <a:off x="857" y="6308750"/>
            <a:ext cx="12190279" cy="548765"/>
            <a:chOff x="873" y="6434756"/>
            <a:chExt cx="12434719" cy="559769"/>
          </a:xfrm>
        </p:grpSpPr>
        <p:sp>
          <p:nvSpPr>
            <p:cNvPr id="16" name="Rectangle 15">
              <a:extLst>
                <a:ext uri="{FF2B5EF4-FFF2-40B4-BE49-F238E27FC236}">
                  <a16:creationId xmlns:a16="http://schemas.microsoft.com/office/drawing/2014/main" id="{D63C20B5-7202-4AAD-B86C-0A5A0A8920A2}"/>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622C9A-AD6B-4CC7-A8EE-2790377DB263}"/>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8" name="Picture 17">
              <a:extLst>
                <a:ext uri="{FF2B5EF4-FFF2-40B4-BE49-F238E27FC236}">
                  <a16:creationId xmlns:a16="http://schemas.microsoft.com/office/drawing/2014/main" id="{E7C80A3C-3CDC-4EC2-B82C-021FBFF1984A}"/>
                </a:ext>
              </a:extLst>
            </p:cNvPr>
            <p:cNvPicPr>
              <a:picLocks noChangeAspect="1"/>
            </p:cNvPicPr>
            <p:nvPr/>
          </p:nvPicPr>
          <p:blipFill>
            <a:blip r:embed="rId3"/>
            <a:stretch>
              <a:fillRect/>
            </a:stretch>
          </p:blipFill>
          <p:spPr>
            <a:xfrm>
              <a:off x="11119995" y="6545873"/>
              <a:ext cx="742476" cy="401612"/>
            </a:xfrm>
            <a:prstGeom prst="rect">
              <a:avLst/>
            </a:prstGeom>
          </p:spPr>
        </p:pic>
        <p:cxnSp>
          <p:nvCxnSpPr>
            <p:cNvPr id="19" name="Straight Connector 18">
              <a:extLst>
                <a:ext uri="{FF2B5EF4-FFF2-40B4-BE49-F238E27FC236}">
                  <a16:creationId xmlns:a16="http://schemas.microsoft.com/office/drawing/2014/main" id="{B2289FFF-C665-430F-84F0-7A0AEA47D50B}"/>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0" name="Picture 2" descr="C:\Users\nilesh.nagose\Desktop\Click2Cloud\Logo\Final Logo\click2cloud-logo-lightBG-250x200.png">
              <a:extLst>
                <a:ext uri="{FF2B5EF4-FFF2-40B4-BE49-F238E27FC236}">
                  <a16:creationId xmlns:a16="http://schemas.microsoft.com/office/drawing/2014/main" id="{B33D4295-D4B7-4A78-A344-2EE08D0DD6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9CEF302-A232-41C5-AF92-7C47E100E9DC}"/>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Tree>
    <p:extLst>
      <p:ext uri="{BB962C8B-B14F-4D97-AF65-F5344CB8AC3E}">
        <p14:creationId xmlns:p14="http://schemas.microsoft.com/office/powerpoint/2010/main" val="324599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83" y="806871"/>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C2C</a:t>
            </a:r>
          </a:p>
          <a:p>
            <a:pPr algn="ctr">
              <a:spcBef>
                <a:spcPts val="1800"/>
              </a:spcBef>
            </a:pP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Cloud to Cloud Migration </a:t>
            </a:r>
          </a:p>
        </p:txBody>
      </p:sp>
      <p:sp>
        <p:nvSpPr>
          <p:cNvPr id="2" name="TextBox 1">
            <a:extLst>
              <a:ext uri="{FF2B5EF4-FFF2-40B4-BE49-F238E27FC236}">
                <a16:creationId xmlns:a16="http://schemas.microsoft.com/office/drawing/2014/main" id="{F758E9A7-3B53-45AD-9471-CF25ED84D383}"/>
              </a:ext>
            </a:extLst>
          </p:cNvPr>
          <p:cNvSpPr txBox="1"/>
          <p:nvPr/>
        </p:nvSpPr>
        <p:spPr>
          <a:xfrm>
            <a:off x="1987161" y="3563866"/>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cloud Instances (compute workload) from source clouds to destination clouds</a:t>
            </a:r>
          </a:p>
        </p:txBody>
      </p:sp>
    </p:spTree>
    <p:extLst>
      <p:ext uri="{BB962C8B-B14F-4D97-AF65-F5344CB8AC3E}">
        <p14:creationId xmlns:p14="http://schemas.microsoft.com/office/powerpoint/2010/main" val="162264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azure cloud">
            <a:extLst>
              <a:ext uri="{FF2B5EF4-FFF2-40B4-BE49-F238E27FC236}">
                <a16:creationId xmlns:a16="http://schemas.microsoft.com/office/drawing/2014/main" id="{7ED9DB11-03C7-4354-969B-623981E68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745" y="1473988"/>
            <a:ext cx="588562" cy="588562"/>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Cloud to Cloud</a:t>
            </a:r>
            <a:r>
              <a:rPr lang="en-US" sz="3137" dirty="0">
                <a:solidFill>
                  <a:schemeClr val="bg1">
                    <a:lumMod val="10000"/>
                  </a:schemeClr>
                </a:solidFill>
              </a:rPr>
              <a:t> – Migration Architecture</a:t>
            </a:r>
          </a:p>
        </p:txBody>
      </p:sp>
      <p:pic>
        <p:nvPicPr>
          <p:cNvPr id="126" name="Picture 2" descr="C:\Users\nilesh.nagose\Desktop\Click2Cloud\Logo\Final Logo\click2cloud-logo-lightBG-250x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p:cNvGrpSpPr/>
          <p:nvPr/>
        </p:nvGrpSpPr>
        <p:grpSpPr>
          <a:xfrm>
            <a:off x="517354" y="5308537"/>
            <a:ext cx="3067830" cy="1046742"/>
            <a:chOff x="370560" y="5326062"/>
            <a:chExt cx="2357438" cy="1067731"/>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523220"/>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 images/VMs/ECS instances</a:t>
              </a:r>
            </a:p>
          </p:txBody>
        </p:sp>
      </p:grpSp>
      <p:sp>
        <p:nvSpPr>
          <p:cNvPr id="153" name="Oval 152"/>
          <p:cNvSpPr/>
          <p:nvPr/>
        </p:nvSpPr>
        <p:spPr>
          <a:xfrm>
            <a:off x="4813261" y="5308537"/>
            <a:ext cx="448212" cy="44821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grpSp>
        <p:nvGrpSpPr>
          <p:cNvPr id="2" name="Group 1"/>
          <p:cNvGrpSpPr/>
          <p:nvPr/>
        </p:nvGrpSpPr>
        <p:grpSpPr>
          <a:xfrm>
            <a:off x="484220" y="1021696"/>
            <a:ext cx="11662648" cy="3290411"/>
            <a:chOff x="493929" y="1041686"/>
            <a:chExt cx="11896508" cy="3356390"/>
          </a:xfrm>
        </p:grpSpPr>
        <p:grpSp>
          <p:nvGrpSpPr>
            <p:cNvPr id="56" name="Group 55"/>
            <p:cNvGrpSpPr/>
            <p:nvPr/>
          </p:nvGrpSpPr>
          <p:grpSpPr>
            <a:xfrm>
              <a:off x="593213" y="1343568"/>
              <a:ext cx="11797224" cy="3013371"/>
              <a:chOff x="427037" y="2020035"/>
              <a:chExt cx="11797224" cy="3013371"/>
            </a:xfrm>
          </p:grpSpPr>
          <p:grpSp>
            <p:nvGrpSpPr>
              <p:cNvPr id="2071" name="Group 2070"/>
              <p:cNvGrpSpPr/>
              <p:nvPr/>
            </p:nvGrpSpPr>
            <p:grpSpPr>
              <a:xfrm>
                <a:off x="7288156" y="3479819"/>
                <a:ext cx="1293324" cy="188257"/>
                <a:chOff x="7288156" y="3479819"/>
                <a:chExt cx="1293324" cy="188257"/>
              </a:xfrm>
            </p:grpSpPr>
            <p:cxnSp>
              <p:nvCxnSpPr>
                <p:cNvPr id="179" name="Straight Connector 178"/>
                <p:cNvCxnSpPr/>
                <p:nvPr/>
              </p:nvCxnSpPr>
              <p:spPr>
                <a:xfrm flipV="1">
                  <a:off x="7304734" y="3479819"/>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V="1">
                  <a:off x="7288156" y="3571305"/>
                  <a:ext cx="1170350"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7304734" y="3662791"/>
                  <a:ext cx="1276746" cy="5285"/>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2069" name="Group 2068"/>
              <p:cNvGrpSpPr/>
              <p:nvPr/>
            </p:nvGrpSpPr>
            <p:grpSpPr>
              <a:xfrm>
                <a:off x="7304734" y="3103345"/>
                <a:ext cx="1069657" cy="193502"/>
                <a:chOff x="7304734" y="3103345"/>
                <a:chExt cx="1069657" cy="193502"/>
              </a:xfrm>
            </p:grpSpPr>
            <p:cxnSp>
              <p:nvCxnSpPr>
                <p:cNvPr id="183" name="Straight Connector 182"/>
                <p:cNvCxnSpPr/>
                <p:nvPr/>
              </p:nvCxnSpPr>
              <p:spPr>
                <a:xfrm flipV="1">
                  <a:off x="7310436" y="3194791"/>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7310436" y="3103345"/>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7304734" y="3291562"/>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13" name="Cloud 12"/>
              <p:cNvSpPr/>
              <p:nvPr/>
            </p:nvSpPr>
            <p:spPr bwMode="auto">
              <a:xfrm>
                <a:off x="8275637" y="2128238"/>
                <a:ext cx="3127248" cy="2432304"/>
              </a:xfrm>
              <a:prstGeom prst="cloud">
                <a:avLst/>
              </a:pr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38" name="TextBox 37"/>
              <p:cNvSpPr txBox="1"/>
              <p:nvPr/>
            </p:nvSpPr>
            <p:spPr>
              <a:xfrm>
                <a:off x="437800" y="2062303"/>
                <a:ext cx="642056"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AWS</a:t>
                </a:r>
              </a:p>
            </p:txBody>
          </p:sp>
          <p:sp>
            <p:nvSpPr>
              <p:cNvPr id="39" name="TextBox 38"/>
              <p:cNvSpPr txBox="1"/>
              <p:nvPr/>
            </p:nvSpPr>
            <p:spPr>
              <a:xfrm>
                <a:off x="1251963" y="2065802"/>
                <a:ext cx="65672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Azure</a:t>
                </a:r>
              </a:p>
            </p:txBody>
          </p:sp>
          <p:sp>
            <p:nvSpPr>
              <p:cNvPr id="40" name="TextBox 39"/>
              <p:cNvSpPr txBox="1"/>
              <p:nvPr/>
            </p:nvSpPr>
            <p:spPr>
              <a:xfrm>
                <a:off x="1981005" y="2080316"/>
                <a:ext cx="642056"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Google</a:t>
                </a:r>
              </a:p>
            </p:txBody>
          </p:sp>
          <p:sp>
            <p:nvSpPr>
              <p:cNvPr id="42" name="TextBox 41"/>
              <p:cNvSpPr txBox="1"/>
              <p:nvPr/>
            </p:nvSpPr>
            <p:spPr>
              <a:xfrm>
                <a:off x="427037" y="4835660"/>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Alibaba</a:t>
                </a:r>
              </a:p>
            </p:txBody>
          </p:sp>
          <p:sp>
            <p:nvSpPr>
              <p:cNvPr id="48" name="TextBox 47"/>
              <p:cNvSpPr txBox="1"/>
              <p:nvPr/>
            </p:nvSpPr>
            <p:spPr>
              <a:xfrm>
                <a:off x="1255077" y="4815502"/>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a:t>
                </a:r>
              </a:p>
            </p:txBody>
          </p:sp>
          <p:grpSp>
            <p:nvGrpSpPr>
              <p:cNvPr id="12" name="Group 11"/>
              <p:cNvGrpSpPr/>
              <p:nvPr/>
            </p:nvGrpSpPr>
            <p:grpSpPr>
              <a:xfrm>
                <a:off x="1940318" y="4237388"/>
                <a:ext cx="848360" cy="780690"/>
                <a:chOff x="2318868" y="3563865"/>
                <a:chExt cx="848360" cy="780690"/>
              </a:xfrm>
            </p:grpSpPr>
            <p:pic>
              <p:nvPicPr>
                <p:cNvPr id="2060" name="Picture 12" descr="Image result for cloud icon"/>
                <p:cNvPicPr>
                  <a:picLocks noChangeAspect="1" noChangeArrowheads="1"/>
                </p:cNvPicPr>
                <p:nvPr/>
              </p:nvPicPr>
              <p:blipFill rotWithShape="1">
                <a:blip r:embed="rId5">
                  <a:extLst>
                    <a:ext uri="{28A0092B-C50C-407E-A947-70E740481C1C}">
                      <a14:useLocalDpi xmlns:a14="http://schemas.microsoft.com/office/drawing/2010/main" val="0"/>
                    </a:ext>
                  </a:extLst>
                </a:blip>
                <a:srcRect t="12500" b="12500"/>
                <a:stretch/>
              </p:blipFill>
              <p:spPr bwMode="auto">
                <a:xfrm>
                  <a:off x="2466748" y="3563865"/>
                  <a:ext cx="578960" cy="43422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2318868" y="4146809"/>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Clouds</a:t>
                  </a:r>
                </a:p>
              </p:txBody>
            </p:sp>
          </p:grpSp>
          <p:cxnSp>
            <p:nvCxnSpPr>
              <p:cNvPr id="2055" name="Straight Connector 2054"/>
              <p:cNvCxnSpPr/>
              <p:nvPr/>
            </p:nvCxnSpPr>
            <p:spPr>
              <a:xfrm flipV="1">
                <a:off x="2726759" y="3201383"/>
                <a:ext cx="1097280" cy="374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83" idx="6"/>
              </p:cNvCxnSpPr>
              <p:nvPr/>
            </p:nvCxnSpPr>
            <p:spPr>
              <a:xfrm>
                <a:off x="2190917" y="3281812"/>
                <a:ext cx="1637350" cy="899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390298" y="3346186"/>
                <a:ext cx="2372437" cy="2360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95940" y="2835975"/>
                <a:ext cx="629142" cy="5097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84851" y="2829104"/>
                <a:ext cx="597038" cy="468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261693" y="2814340"/>
                <a:ext cx="485521" cy="37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2097467" y="3536526"/>
                <a:ext cx="1737360" cy="71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747213" y="3633088"/>
                <a:ext cx="1097280" cy="196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85" idx="6"/>
              </p:cNvCxnSpPr>
              <p:nvPr/>
            </p:nvCxnSpPr>
            <p:spPr>
              <a:xfrm flipV="1">
                <a:off x="1445291" y="3464954"/>
                <a:ext cx="2372636" cy="391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851650" y="346824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1560311" y="353239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6" name="Straight Connector 145"/>
              <p:cNvCxnSpPr>
                <a:cxnSpLocks/>
              </p:cNvCxnSpPr>
              <p:nvPr/>
            </p:nvCxnSpPr>
            <p:spPr>
              <a:xfrm flipV="1">
                <a:off x="2261693" y="3642796"/>
                <a:ext cx="482084" cy="49335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7304733" y="3388333"/>
                <a:ext cx="1463040" cy="5285"/>
              </a:xfrm>
              <a:prstGeom prst="line">
                <a:avLst/>
              </a:prstGeom>
              <a:ln w="28575">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9325289" y="3154363"/>
                <a:ext cx="647455" cy="802938"/>
                <a:chOff x="7991957" y="4589127"/>
                <a:chExt cx="647455" cy="802938"/>
              </a:xfrm>
            </p:grpSpPr>
            <p:pic>
              <p:nvPicPr>
                <p:cNvPr id="20" name="Picture 19"/>
                <p:cNvPicPr>
                  <a:picLocks noChangeAspect="1"/>
                </p:cNvPicPr>
                <p:nvPr/>
              </p:nvPicPr>
              <p:blipFill>
                <a:blip r:embed="rId6"/>
                <a:stretch>
                  <a:fillRect/>
                </a:stretch>
              </p:blipFill>
              <p:spPr>
                <a:xfrm>
                  <a:off x="8086790" y="4589127"/>
                  <a:ext cx="411480" cy="397291"/>
                </a:xfrm>
                <a:prstGeom prst="rect">
                  <a:avLst/>
                </a:prstGeom>
              </p:spPr>
            </p:pic>
            <p:sp>
              <p:nvSpPr>
                <p:cNvPr id="21" name="TextBox 20"/>
                <p:cNvSpPr txBox="1"/>
                <p:nvPr/>
              </p:nvSpPr>
              <p:spPr>
                <a:xfrm>
                  <a:off x="7991957" y="5004267"/>
                  <a:ext cx="647455" cy="387798"/>
                </a:xfrm>
                <a:prstGeom prst="rect">
                  <a:avLst/>
                </a:prstGeom>
                <a:noFill/>
              </p:spPr>
              <p:txBody>
                <a:bodyPr wrap="square" lIns="0" tIns="0" rIns="0" bIns="0" rtlCol="0">
                  <a:spAutoFit/>
                </a:bodyPr>
                <a:lstStyle/>
                <a:p>
                  <a:pPr algn="ctr">
                    <a:lnSpc>
                      <a:spcPct val="90000"/>
                    </a:lnSpc>
                  </a:pPr>
                  <a:r>
                    <a:rPr lang="en-US" sz="1372" spc="-50" dirty="0">
                      <a:gradFill>
                        <a:gsLst>
                          <a:gs pos="2917">
                            <a:schemeClr val="tx1"/>
                          </a:gs>
                          <a:gs pos="30000">
                            <a:schemeClr val="tx1"/>
                          </a:gs>
                        </a:gsLst>
                        <a:lin ang="5400000" scaled="0"/>
                      </a:gradFill>
                    </a:rPr>
                    <a:t>Image Service</a:t>
                  </a:r>
                </a:p>
              </p:txBody>
            </p:sp>
          </p:grpSp>
          <p:grpSp>
            <p:nvGrpSpPr>
              <p:cNvPr id="104" name="Group 103"/>
              <p:cNvGrpSpPr/>
              <p:nvPr/>
            </p:nvGrpSpPr>
            <p:grpSpPr>
              <a:xfrm>
                <a:off x="8559384" y="3183419"/>
                <a:ext cx="678153" cy="588274"/>
                <a:chOff x="7389338" y="3121957"/>
                <a:chExt cx="678153" cy="588274"/>
              </a:xfrm>
            </p:grpSpPr>
            <p:sp>
              <p:nvSpPr>
                <p:cNvPr id="18" name="TextBox 17"/>
                <p:cNvSpPr txBox="1"/>
                <p:nvPr/>
              </p:nvSpPr>
              <p:spPr>
                <a:xfrm>
                  <a:off x="7389338" y="3512485"/>
                  <a:ext cx="678153"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OSS</a:t>
                  </a:r>
                </a:p>
              </p:txBody>
            </p:sp>
            <p:pic>
              <p:nvPicPr>
                <p:cNvPr id="103" name="Picture 30"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4937" y="3121957"/>
                  <a:ext cx="348609" cy="3486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 name="Group 105"/>
              <p:cNvGrpSpPr/>
              <p:nvPr/>
            </p:nvGrpSpPr>
            <p:grpSpPr>
              <a:xfrm>
                <a:off x="10095460" y="3150156"/>
                <a:ext cx="597620" cy="671383"/>
                <a:chOff x="10331407" y="2836554"/>
                <a:chExt cx="597620" cy="671383"/>
              </a:xfrm>
            </p:grpSpPr>
            <p:sp>
              <p:nvSpPr>
                <p:cNvPr id="24" name="TextBox 23"/>
                <p:cNvSpPr txBox="1"/>
                <p:nvPr/>
              </p:nvSpPr>
              <p:spPr>
                <a:xfrm>
                  <a:off x="10331407" y="3310191"/>
                  <a:ext cx="59762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ECS</a:t>
                  </a:r>
                </a:p>
              </p:txBody>
            </p:sp>
            <p:pic>
              <p:nvPicPr>
                <p:cNvPr id="2080" name="Picture 32" descr="Image result for virtual machine ic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4477" y="2836554"/>
                  <a:ext cx="411480" cy="411480"/>
                </a:xfrm>
                <a:prstGeom prst="rect">
                  <a:avLst/>
                </a:prstGeom>
                <a:noFill/>
                <a:extLst>
                  <a:ext uri="{909E8E84-426E-40DD-AFC4-6F175D3DCCD1}">
                    <a14:hiddenFill xmlns:a14="http://schemas.microsoft.com/office/drawing/2010/main">
                      <a:solidFill>
                        <a:srgbClr val="FFFFFF"/>
                      </a:solidFill>
                    </a14:hiddenFill>
                  </a:ext>
                </a:extLst>
              </p:spPr>
            </p:pic>
          </p:grpSp>
          <p:sp>
            <p:nvSpPr>
              <p:cNvPr id="82" name="Oval 81"/>
              <p:cNvSpPr/>
              <p:nvPr/>
            </p:nvSpPr>
            <p:spPr>
              <a:xfrm>
                <a:off x="2738755" y="3180076"/>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3" name="Oval 82"/>
              <p:cNvSpPr/>
              <p:nvPr/>
            </p:nvSpPr>
            <p:spPr>
              <a:xfrm>
                <a:off x="2145198" y="3258952"/>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4" name="Oval 83"/>
              <p:cNvSpPr/>
              <p:nvPr/>
            </p:nvSpPr>
            <p:spPr>
              <a:xfrm>
                <a:off x="1403184" y="3311674"/>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5" name="Oval 84"/>
              <p:cNvSpPr/>
              <p:nvPr/>
            </p:nvSpPr>
            <p:spPr>
              <a:xfrm>
                <a:off x="1399572" y="3446007"/>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6" name="Oval 85"/>
              <p:cNvSpPr/>
              <p:nvPr/>
            </p:nvSpPr>
            <p:spPr>
              <a:xfrm>
                <a:off x="2088198" y="352012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7" name="Oval 86"/>
              <p:cNvSpPr/>
              <p:nvPr/>
            </p:nvSpPr>
            <p:spPr>
              <a:xfrm>
                <a:off x="2728277" y="361918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grpSp>
            <p:nvGrpSpPr>
              <p:cNvPr id="2061" name="Group 2060"/>
              <p:cNvGrpSpPr/>
              <p:nvPr/>
            </p:nvGrpSpPr>
            <p:grpSpPr>
              <a:xfrm>
                <a:off x="3631919" y="2020035"/>
                <a:ext cx="3785795" cy="2794962"/>
                <a:chOff x="3631919" y="2020035"/>
                <a:chExt cx="3785795" cy="2794962"/>
              </a:xfrm>
            </p:grpSpPr>
            <p:grpSp>
              <p:nvGrpSpPr>
                <p:cNvPr id="16" name="Group 15"/>
                <p:cNvGrpSpPr/>
                <p:nvPr/>
              </p:nvGrpSpPr>
              <p:grpSpPr>
                <a:xfrm>
                  <a:off x="3631919" y="2020035"/>
                  <a:ext cx="3785795" cy="2794962"/>
                  <a:chOff x="3631919" y="2020035"/>
                  <a:chExt cx="3785795" cy="2794962"/>
                </a:xfrm>
              </p:grpSpPr>
              <p:grpSp>
                <p:nvGrpSpPr>
                  <p:cNvPr id="2051" name="Group 2050"/>
                  <p:cNvGrpSpPr/>
                  <p:nvPr/>
                </p:nvGrpSpPr>
                <p:grpSpPr>
                  <a:xfrm>
                    <a:off x="3631919" y="2020035"/>
                    <a:ext cx="3785795" cy="2794962"/>
                    <a:chOff x="3553576" y="2214036"/>
                    <a:chExt cx="3785795" cy="2794962"/>
                  </a:xfrm>
                </p:grpSpPr>
                <p:grpSp>
                  <p:nvGrpSpPr>
                    <p:cNvPr id="32" name="Group 31"/>
                    <p:cNvGrpSpPr/>
                    <p:nvPr/>
                  </p:nvGrpSpPr>
                  <p:grpSpPr>
                    <a:xfrm>
                      <a:off x="6074665" y="3139352"/>
                      <a:ext cx="1055829" cy="974276"/>
                      <a:chOff x="8302133" y="7162322"/>
                      <a:chExt cx="1055829" cy="974276"/>
                    </a:xfrm>
                  </p:grpSpPr>
                  <p:pic>
                    <p:nvPicPr>
                      <p:cNvPr id="33" name="Picture 32"/>
                      <p:cNvPicPr>
                        <a:picLocks noChangeAspect="1"/>
                      </p:cNvPicPr>
                      <p:nvPr/>
                    </p:nvPicPr>
                    <p:blipFill>
                      <a:blip r:embed="rId6"/>
                      <a:stretch>
                        <a:fillRect/>
                      </a:stretch>
                    </p:blipFill>
                    <p:spPr>
                      <a:xfrm>
                        <a:off x="8549524" y="7162322"/>
                        <a:ext cx="530352" cy="512064"/>
                      </a:xfrm>
                      <a:prstGeom prst="rect">
                        <a:avLst/>
                      </a:prstGeom>
                    </p:spPr>
                  </p:pic>
                  <p:sp>
                    <p:nvSpPr>
                      <p:cNvPr id="34" name="TextBox 33"/>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9" name="Group 28"/>
                    <p:cNvGrpSpPr/>
                    <p:nvPr/>
                  </p:nvGrpSpPr>
                  <p:grpSpPr>
                    <a:xfrm>
                      <a:off x="3553576" y="2214036"/>
                      <a:ext cx="3785795" cy="2794962"/>
                      <a:chOff x="2985502" y="4091277"/>
                      <a:chExt cx="3785795" cy="2590555"/>
                    </a:xfrm>
                  </p:grpSpPr>
                  <p:sp>
                    <p:nvSpPr>
                      <p:cNvPr id="52" name="Rectangle 51"/>
                      <p:cNvSpPr/>
                      <p:nvPr/>
                    </p:nvSpPr>
                    <p:spPr bwMode="auto">
                      <a:xfrm>
                        <a:off x="2985502" y="4091277"/>
                        <a:ext cx="3785795"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54" name="TextBox 53"/>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31" name="Group 30"/>
                    <p:cNvGrpSpPr/>
                    <p:nvPr/>
                  </p:nvGrpSpPr>
                  <p:grpSpPr>
                    <a:xfrm>
                      <a:off x="4996717" y="2580185"/>
                      <a:ext cx="1078852" cy="715788"/>
                      <a:chOff x="4951185" y="2425853"/>
                      <a:chExt cx="1078852" cy="715788"/>
                    </a:xfrm>
                  </p:grpSpPr>
                  <p:sp>
                    <p:nvSpPr>
                      <p:cNvPr id="35" name="TextBox 34"/>
                      <p:cNvSpPr txBox="1"/>
                      <p:nvPr/>
                    </p:nvSpPr>
                    <p:spPr>
                      <a:xfrm>
                        <a:off x="4951185" y="2943895"/>
                        <a:ext cx="107885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Config file</a:t>
                        </a:r>
                      </a:p>
                    </p:txBody>
                  </p:sp>
                  <p:pic>
                    <p:nvPicPr>
                      <p:cNvPr id="2066" name="Picture 18" descr="Image result for cfg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2037" y="2425853"/>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3716737" y="3152965"/>
                      <a:ext cx="1078852" cy="862577"/>
                      <a:chOff x="3671205" y="3116028"/>
                      <a:chExt cx="1078852" cy="862577"/>
                    </a:xfrm>
                  </p:grpSpPr>
                  <p:sp>
                    <p:nvSpPr>
                      <p:cNvPr id="36" name="TextBox 35"/>
                      <p:cNvSpPr txBox="1"/>
                      <p:nvPr/>
                    </p:nvSpPr>
                    <p:spPr>
                      <a:xfrm>
                        <a:off x="3671205" y="3583112"/>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68" name="Picture 20" descr="Image result for migration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8327" y="311602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5040060" y="3894996"/>
                      <a:ext cx="947434" cy="961433"/>
                      <a:chOff x="5040060" y="3894996"/>
                      <a:chExt cx="947434" cy="961433"/>
                    </a:xfrm>
                  </p:grpSpPr>
                  <p:pic>
                    <p:nvPicPr>
                      <p:cNvPr id="2070" name="Picture 22" descr="Image result for ansible chef ic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3275" y="3894996"/>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5040060" y="4460936"/>
                        <a:ext cx="947434"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Click2Cloud Automation</a:t>
                        </a:r>
                      </a:p>
                    </p:txBody>
                  </p:sp>
                </p:grpSp>
              </p:grpSp>
              <p:pic>
                <p:nvPicPr>
                  <p:cNvPr id="88" name="Picture 87"/>
                  <p:cNvPicPr>
                    <a:picLocks noChangeAspect="1"/>
                  </p:cNvPicPr>
                  <p:nvPr/>
                </p:nvPicPr>
                <p:blipFill>
                  <a:blip r:embed="rId6"/>
                  <a:stretch>
                    <a:fillRect/>
                  </a:stretch>
                </p:blipFill>
                <p:spPr>
                  <a:xfrm>
                    <a:off x="6429900" y="2941085"/>
                    <a:ext cx="530352" cy="512064"/>
                  </a:xfrm>
                  <a:prstGeom prst="rect">
                    <a:avLst/>
                  </a:prstGeom>
                </p:spPr>
              </p:pic>
              <p:sp>
                <p:nvSpPr>
                  <p:cNvPr id="89" name="TextBox 88"/>
                  <p:cNvSpPr txBox="1"/>
                  <p:nvPr/>
                </p:nvSpPr>
                <p:spPr>
                  <a:xfrm>
                    <a:off x="6200408" y="3532028"/>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92" name="Connector: Elbow 75"/>
                <p:cNvCxnSpPr>
                  <a:stCxn id="2066" idx="1"/>
                  <a:endCxn id="2068" idx="0"/>
                </p:cNvCxnSpPr>
                <p:nvPr/>
              </p:nvCxnSpPr>
              <p:spPr>
                <a:xfrm rot="10800000" flipV="1">
                  <a:off x="4343196" y="2652884"/>
                  <a:ext cx="992716" cy="306080"/>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36" idx="3"/>
                  <a:endCxn id="88" idx="1"/>
                </p:cNvCxnSpPr>
                <p:nvPr/>
              </p:nvCxnSpPr>
              <p:spPr>
                <a:xfrm flipV="1">
                  <a:off x="4873932" y="3197117"/>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75"/>
                <p:cNvCxnSpPr>
                  <a:stCxn id="161" idx="2"/>
                </p:cNvCxnSpPr>
                <p:nvPr/>
              </p:nvCxnSpPr>
              <p:spPr>
                <a:xfrm rot="16200000" flipH="1">
                  <a:off x="4453931" y="3805437"/>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75"/>
                <p:cNvCxnSpPr>
                  <a:endCxn id="89" idx="2"/>
                </p:cNvCxnSpPr>
                <p:nvPr/>
              </p:nvCxnSpPr>
              <p:spPr>
                <a:xfrm rot="5400000" flipH="1" flipV="1">
                  <a:off x="6054589" y="3796315"/>
                  <a:ext cx="740233" cy="607234"/>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15" name="Connector: Elbow 75"/>
              <p:cNvCxnSpPr>
                <a:stCxn id="103" idx="3"/>
                <a:endCxn id="20" idx="1"/>
              </p:cNvCxnSpPr>
              <p:nvPr/>
            </p:nvCxnSpPr>
            <p:spPr>
              <a:xfrm flipV="1">
                <a:off x="9053592" y="3353009"/>
                <a:ext cx="366530" cy="4715"/>
              </a:xfrm>
              <a:prstGeom prst="straightConnector1">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75"/>
              <p:cNvCxnSpPr>
                <a:stCxn id="20" idx="3"/>
                <a:endCxn id="2080" idx="1"/>
              </p:cNvCxnSpPr>
              <p:nvPr/>
            </p:nvCxnSpPr>
            <p:spPr>
              <a:xfrm>
                <a:off x="9831602" y="3353009"/>
                <a:ext cx="356928" cy="2887"/>
              </a:xfrm>
              <a:prstGeom prst="straightConnector1">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080" idx="3"/>
                <a:endCxn id="122" idx="1"/>
              </p:cNvCxnSpPr>
              <p:nvPr/>
            </p:nvCxnSpPr>
            <p:spPr>
              <a:xfrm flipV="1">
                <a:off x="10600010" y="2571826"/>
                <a:ext cx="997563" cy="784070"/>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1597573" y="2394686"/>
                <a:ext cx="392205" cy="1823132"/>
                <a:chOff x="11597573" y="2394686"/>
                <a:chExt cx="392205" cy="1823132"/>
              </a:xfrm>
            </p:grpSpPr>
            <p:grpSp>
              <p:nvGrpSpPr>
                <p:cNvPr id="121" name="Group 120"/>
                <p:cNvGrpSpPr/>
                <p:nvPr/>
              </p:nvGrpSpPr>
              <p:grpSpPr>
                <a:xfrm>
                  <a:off x="11597573" y="2394686"/>
                  <a:ext cx="390525" cy="1345412"/>
                  <a:chOff x="9782611" y="3904982"/>
                  <a:chExt cx="390525" cy="1345412"/>
                </a:xfrm>
              </p:grpSpPr>
              <p:sp>
                <p:nvSpPr>
                  <p:cNvPr id="122" name="Rectangle 121"/>
                  <p:cNvSpPr/>
                  <p:nvPr/>
                </p:nvSpPr>
                <p:spPr>
                  <a:xfrm>
                    <a:off x="9782611" y="3904982"/>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27" name="Rectangle 126"/>
                  <p:cNvSpPr/>
                  <p:nvPr/>
                </p:nvSpPr>
                <p:spPr>
                  <a:xfrm>
                    <a:off x="9782611" y="4373177"/>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32" name="Rectangle 131"/>
                  <p:cNvSpPr/>
                  <p:nvPr/>
                </p:nvSpPr>
                <p:spPr>
                  <a:xfrm>
                    <a:off x="9792136" y="4896114"/>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sp>
              <p:nvSpPr>
                <p:cNvPr id="135" name="Rectangle 134"/>
                <p:cNvSpPr/>
                <p:nvPr/>
              </p:nvSpPr>
              <p:spPr>
                <a:xfrm>
                  <a:off x="11608778" y="3863538"/>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cxnSp>
            <p:nvCxnSpPr>
              <p:cNvPr id="136" name="Straight Arrow Connector 135"/>
              <p:cNvCxnSpPr>
                <a:stCxn id="2080" idx="3"/>
                <a:endCxn id="127" idx="1"/>
              </p:cNvCxnSpPr>
              <p:nvPr/>
            </p:nvCxnSpPr>
            <p:spPr>
              <a:xfrm flipV="1">
                <a:off x="10600010" y="3040021"/>
                <a:ext cx="997563" cy="315875"/>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2080" idx="3"/>
                <a:endCxn id="132" idx="1"/>
              </p:cNvCxnSpPr>
              <p:nvPr/>
            </p:nvCxnSpPr>
            <p:spPr>
              <a:xfrm>
                <a:off x="10600010" y="3355896"/>
                <a:ext cx="1007088" cy="20706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2080" idx="3"/>
                <a:endCxn id="135" idx="1"/>
              </p:cNvCxnSpPr>
              <p:nvPr/>
            </p:nvCxnSpPr>
            <p:spPr>
              <a:xfrm>
                <a:off x="10600010" y="3355896"/>
                <a:ext cx="1008768" cy="68478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75"/>
              <p:cNvCxnSpPr>
                <a:stCxn id="163" idx="2"/>
                <a:endCxn id="135" idx="2"/>
              </p:cNvCxnSpPr>
              <p:nvPr/>
            </p:nvCxnSpPr>
            <p:spPr>
              <a:xfrm rot="5400000" flipH="1" flipV="1">
                <a:off x="8452156" y="1360008"/>
                <a:ext cx="489311" cy="6204931"/>
              </a:xfrm>
              <a:prstGeom prst="curvedConnector3">
                <a:avLst>
                  <a:gd name="adj1" fmla="val -46719"/>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2026474" y="2373312"/>
                <a:ext cx="197787" cy="1160272"/>
              </a:xfrm>
              <a:prstGeom prst="rect">
                <a:avLst/>
              </a:prstGeom>
              <a:noFill/>
            </p:spPr>
            <p:txBody>
              <a:bodyPr vert="vert"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ECS Instances</a:t>
                </a:r>
              </a:p>
            </p:txBody>
          </p:sp>
        </p:grpSp>
        <p:sp>
          <p:nvSpPr>
            <p:cNvPr id="161" name="Rectangle 160"/>
            <p:cNvSpPr/>
            <p:nvPr/>
          </p:nvSpPr>
          <p:spPr bwMode="auto">
            <a:xfrm>
              <a:off x="3976273" y="2051301"/>
              <a:ext cx="1081764" cy="1180622"/>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2" name="Oval 161"/>
            <p:cNvSpPr/>
            <p:nvPr/>
          </p:nvSpPr>
          <p:spPr>
            <a:xfrm>
              <a:off x="3818513" y="1951856"/>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63" name="Rectangle 162"/>
            <p:cNvSpPr/>
            <p:nvPr/>
          </p:nvSpPr>
          <p:spPr bwMode="auto">
            <a:xfrm>
              <a:off x="5259180" y="3020317"/>
              <a:ext cx="1002686" cy="1010345"/>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9" name="Oval 168"/>
            <p:cNvSpPr/>
            <p:nvPr/>
          </p:nvSpPr>
          <p:spPr>
            <a:xfrm>
              <a:off x="5111265" y="2827273"/>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70" name="Rectangle 169"/>
            <p:cNvSpPr/>
            <p:nvPr/>
          </p:nvSpPr>
          <p:spPr bwMode="auto">
            <a:xfrm>
              <a:off x="6365686" y="2186188"/>
              <a:ext cx="1065653" cy="1118502"/>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71" name="Oval 170"/>
            <p:cNvSpPr/>
            <p:nvPr/>
          </p:nvSpPr>
          <p:spPr>
            <a:xfrm>
              <a:off x="6212730" y="2011830"/>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63" name="Rectangle 62"/>
            <p:cNvSpPr/>
            <p:nvPr/>
          </p:nvSpPr>
          <p:spPr>
            <a:xfrm>
              <a:off x="493929" y="1294130"/>
              <a:ext cx="2456721" cy="851635"/>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76" name="TextBox 175"/>
            <p:cNvSpPr txBox="1"/>
            <p:nvPr/>
          </p:nvSpPr>
          <p:spPr>
            <a:xfrm>
              <a:off x="503237" y="1041686"/>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Top Cloud Providers</a:t>
              </a:r>
            </a:p>
          </p:txBody>
        </p:sp>
        <p:sp>
          <p:nvSpPr>
            <p:cNvPr id="178" name="Rectangle 177"/>
            <p:cNvSpPr/>
            <p:nvPr/>
          </p:nvSpPr>
          <p:spPr>
            <a:xfrm>
              <a:off x="517768" y="3461277"/>
              <a:ext cx="2536706" cy="93679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pic>
        <p:nvPicPr>
          <p:cNvPr id="1038" name="Picture 14" descr="Image result for aws cloud">
            <a:extLst>
              <a:ext uri="{FF2B5EF4-FFF2-40B4-BE49-F238E27FC236}">
                <a16:creationId xmlns:a16="http://schemas.microsoft.com/office/drawing/2014/main" id="{71A72EF7-8C64-4846-8C2B-B41A9CED3F1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1347" t="32255" r="18469" b="27920"/>
          <a:stretch/>
        </p:blipFill>
        <p:spPr bwMode="auto">
          <a:xfrm>
            <a:off x="620169" y="1588614"/>
            <a:ext cx="598680" cy="39615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oogle cloud">
            <a:extLst>
              <a:ext uri="{FF2B5EF4-FFF2-40B4-BE49-F238E27FC236}">
                <a16:creationId xmlns:a16="http://schemas.microsoft.com/office/drawing/2014/main" id="{2BA613D8-6C2D-409D-BA0A-956446FB450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8233" t="13357" r="9639" b="11470"/>
          <a:stretch/>
        </p:blipFill>
        <p:spPr bwMode="auto">
          <a:xfrm>
            <a:off x="2159488" y="1583793"/>
            <a:ext cx="435150" cy="39830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alibaba cloud">
            <a:extLst>
              <a:ext uri="{FF2B5EF4-FFF2-40B4-BE49-F238E27FC236}">
                <a16:creationId xmlns:a16="http://schemas.microsoft.com/office/drawing/2014/main" id="{E8872CD7-0E50-4EC7-8BF1-646C1756DC5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0247" t="24810" r="9808" b="23126"/>
          <a:stretch/>
        </p:blipFill>
        <p:spPr bwMode="auto">
          <a:xfrm>
            <a:off x="733985" y="3571461"/>
            <a:ext cx="527665" cy="34363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huawei cloud logo">
            <a:extLst>
              <a:ext uri="{FF2B5EF4-FFF2-40B4-BE49-F238E27FC236}">
                <a16:creationId xmlns:a16="http://schemas.microsoft.com/office/drawing/2014/main" id="{91CD1F75-4337-4924-9D54-83D1E8DA3E7A}"/>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0833" t="11710" r="11007" b="28900"/>
          <a:stretch/>
        </p:blipFill>
        <p:spPr bwMode="auto">
          <a:xfrm>
            <a:off x="1551196" y="3532621"/>
            <a:ext cx="510761" cy="388113"/>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DA27881B-269F-4547-AF63-25BBD802B154}"/>
              </a:ext>
            </a:extLst>
          </p:cNvPr>
          <p:cNvSpPr txBox="1"/>
          <p:nvPr/>
        </p:nvSpPr>
        <p:spPr>
          <a:xfrm>
            <a:off x="9172334" y="1144132"/>
            <a:ext cx="1312770"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Clouds</a:t>
            </a:r>
          </a:p>
        </p:txBody>
      </p:sp>
      <p:sp>
        <p:nvSpPr>
          <p:cNvPr id="125" name="Rectangle 124">
            <a:extLst>
              <a:ext uri="{FF2B5EF4-FFF2-40B4-BE49-F238E27FC236}">
                <a16:creationId xmlns:a16="http://schemas.microsoft.com/office/drawing/2014/main" id="{746BB6EA-060B-4630-9C62-3C4B4D868C0D}"/>
              </a:ext>
            </a:extLst>
          </p:cNvPr>
          <p:cNvSpPr/>
          <p:nvPr/>
        </p:nvSpPr>
        <p:spPr>
          <a:xfrm>
            <a:off x="4010873" y="5842343"/>
            <a:ext cx="2383936" cy="936923"/>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 like instances provisioning</a:t>
            </a:r>
          </a:p>
        </p:txBody>
      </p:sp>
    </p:spTree>
    <p:extLst>
      <p:ext uri="{BB962C8B-B14F-4D97-AF65-F5344CB8AC3E}">
        <p14:creationId xmlns:p14="http://schemas.microsoft.com/office/powerpoint/2010/main" val="29196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81" y="615723"/>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V2C</a:t>
            </a:r>
          </a:p>
          <a:p>
            <a:pPr algn="ctr">
              <a:spcBef>
                <a:spcPts val="1800"/>
              </a:spcBef>
            </a:pP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Virtual to Cloud Migration</a:t>
            </a:r>
            <a:r>
              <a:rPr lang="en-US" sz="6000" dirty="0">
                <a:solidFill>
                  <a:schemeClr val="tx1">
                    <a:lumMod val="95000"/>
                    <a:lumOff val="5000"/>
                  </a:schemeClr>
                </a:solidFill>
                <a:latin typeface="Segoe UI Light" panose="020B0502040204020203" pitchFamily="34" charset="0"/>
                <a:cs typeface="Segoe UI Light" panose="020B0502040204020203" pitchFamily="34" charset="0"/>
              </a:rPr>
              <a:t> </a:t>
            </a:r>
          </a:p>
        </p:txBody>
      </p:sp>
      <p:sp>
        <p:nvSpPr>
          <p:cNvPr id="10" name="TextBox 9">
            <a:extLst>
              <a:ext uri="{FF2B5EF4-FFF2-40B4-BE49-F238E27FC236}">
                <a16:creationId xmlns:a16="http://schemas.microsoft.com/office/drawing/2014/main" id="{2BCCE9FA-88C0-48FD-ADE1-6872F532C3F4}"/>
              </a:ext>
            </a:extLst>
          </p:cNvPr>
          <p:cNvSpPr txBox="1"/>
          <p:nvPr/>
        </p:nvSpPr>
        <p:spPr>
          <a:xfrm>
            <a:off x="1987161" y="3563866"/>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on-premise Instances from source virtualization platform like Hyper-V, VMware, etc. to destination clouds</a:t>
            </a:r>
          </a:p>
        </p:txBody>
      </p:sp>
    </p:spTree>
    <p:extLst>
      <p:ext uri="{BB962C8B-B14F-4D97-AF65-F5344CB8AC3E}">
        <p14:creationId xmlns:p14="http://schemas.microsoft.com/office/powerpoint/2010/main" val="159251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22"/>
          <p:cNvSpPr txBox="1"/>
          <p:nvPr/>
        </p:nvSpPr>
        <p:spPr>
          <a:xfrm>
            <a:off x="10334269" y="6581012"/>
            <a:ext cx="1711227" cy="149354"/>
          </a:xfrm>
          <a:prstGeom prst="rect">
            <a:avLst/>
          </a:prstGeom>
          <a:noFill/>
        </p:spPr>
        <p:txBody>
          <a:bodyPr wrap="square" lIns="0" tIns="0" rIns="0" bIns="0" rtlCol="0">
            <a:spAutoFit/>
          </a:bodyPr>
          <a:lstStyle/>
          <a:p>
            <a:pPr>
              <a:lnSpc>
                <a:spcPct val="90000"/>
              </a:lnSpc>
            </a:pPr>
            <a:r>
              <a:rPr lang="en-US" sz="1078" spc="-50" dirty="0">
                <a:solidFill>
                  <a:schemeClr val="tx1">
                    <a:lumMod val="50000"/>
                    <a:lumOff val="50000"/>
                  </a:schemeClr>
                </a:solidFill>
              </a:rPr>
              <a:t>© Copyright 2017 Click2Cloud Inc.</a:t>
            </a:r>
          </a:p>
        </p:txBody>
      </p:sp>
      <p:sp>
        <p:nvSpPr>
          <p:cNvPr id="124" name="Title 3"/>
          <p:cNvSpPr txBox="1">
            <a:spLocks/>
          </p:cNvSpPr>
          <p:nvPr/>
        </p:nvSpPr>
        <p:spPr>
          <a:xfrm>
            <a:off x="0" y="181189"/>
            <a:ext cx="11430693" cy="651728"/>
          </a:xfrm>
          <a:prstGeom prst="rect">
            <a:avLst/>
          </a:prstGeom>
        </p:spPr>
        <p:txBody>
          <a:bodyPr vert="horz" wrap="square" lIns="448212" tIns="179285" rIns="0" bIns="179285" rtlCol="0" anchor="ctr" anchorCtr="0">
            <a:no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3137" b="1" dirty="0">
                <a:solidFill>
                  <a:schemeClr val="bg1">
                    <a:lumMod val="10000"/>
                  </a:schemeClr>
                </a:solidFill>
              </a:rPr>
              <a:t>Virtual to Cloud – </a:t>
            </a:r>
            <a:r>
              <a:rPr lang="en-US" sz="3137" dirty="0">
                <a:solidFill>
                  <a:schemeClr val="bg1">
                    <a:lumMod val="10000"/>
                  </a:schemeClr>
                </a:solidFill>
              </a:rPr>
              <a:t>Migration Architecture</a:t>
            </a:r>
          </a:p>
        </p:txBody>
      </p:sp>
      <p:pic>
        <p:nvPicPr>
          <p:cNvPr id="126" name="Picture 2" descr="C:\Users\nilesh.nagose\Desktop\Click2Cloud\Logo\Final Logo\click2cloud-logo-lightBG-250x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4395" y="211013"/>
            <a:ext cx="740098" cy="592079"/>
          </a:xfrm>
          <a:prstGeom prst="rect">
            <a:avLst/>
          </a:prstGeom>
          <a:noFill/>
          <a:extLst>
            <a:ext uri="{909E8E84-426E-40DD-AFC4-6F175D3DCCD1}">
              <a14:hiddenFill xmlns:a14="http://schemas.microsoft.com/office/drawing/2010/main">
                <a:solidFill>
                  <a:srgbClr val="FFFFFF"/>
                </a:solidFill>
              </a14:hiddenFill>
            </a:ext>
          </a:extLst>
        </p:spPr>
      </p:pic>
      <p:grpSp>
        <p:nvGrpSpPr>
          <p:cNvPr id="149" name="Group 148"/>
          <p:cNvGrpSpPr/>
          <p:nvPr/>
        </p:nvGrpSpPr>
        <p:grpSpPr>
          <a:xfrm>
            <a:off x="517354" y="5308537"/>
            <a:ext cx="3067830" cy="1046742"/>
            <a:chOff x="370560" y="5326062"/>
            <a:chExt cx="2357438" cy="1067731"/>
          </a:xfrm>
        </p:grpSpPr>
        <p:sp>
          <p:nvSpPr>
            <p:cNvPr id="150" name="Oval 149"/>
            <p:cNvSpPr/>
            <p:nvPr/>
          </p:nvSpPr>
          <p:spPr>
            <a:xfrm>
              <a:off x="1189037" y="5326062"/>
              <a:ext cx="344424" cy="457200"/>
            </a:xfrm>
            <a:prstGeom prst="ellipse">
              <a:avLst/>
            </a:prstGeom>
            <a:solidFill>
              <a:srgbClr val="7030A0"/>
            </a:solidFill>
            <a:ln>
              <a:solidFill>
                <a:srgbClr val="5525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a:r>
                <a:rPr lang="en-US" sz="1372" dirty="0">
                  <a:solidFill>
                    <a:schemeClr val="bg1"/>
                  </a:solidFill>
                </a:rPr>
                <a:t>1</a:t>
              </a:r>
            </a:p>
          </p:txBody>
        </p:sp>
        <p:sp>
          <p:nvSpPr>
            <p:cNvPr id="151" name="Rectangle 150"/>
            <p:cNvSpPr/>
            <p:nvPr/>
          </p:nvSpPr>
          <p:spPr>
            <a:xfrm>
              <a:off x="370560" y="5870573"/>
              <a:ext cx="2357438" cy="523220"/>
            </a:xfrm>
            <a:prstGeom prst="rect">
              <a:avLst/>
            </a:prstGeom>
          </p:spPr>
          <p:txBody>
            <a:bodyPr wrap="square">
              <a:spAutoFit/>
            </a:bodyPr>
            <a:lstStyle/>
            <a:p>
              <a:r>
                <a:rPr lang="en-US" sz="1372" b="1" dirty="0">
                  <a:cs typeface="Segoe UI Light" panose="020B0502040204020203" pitchFamily="34" charset="0"/>
                </a:rPr>
                <a:t>C2C Migration Tool</a:t>
              </a:r>
              <a:r>
                <a:rPr lang="en-US" sz="1372" dirty="0">
                  <a:cs typeface="Segoe UI Light" panose="020B0502040204020203" pitchFamily="34" charset="0"/>
                </a:rPr>
                <a:t>; to help end users to migrate the images/VMs/ECS instances</a:t>
              </a:r>
            </a:p>
          </p:txBody>
        </p:sp>
      </p:grpSp>
      <p:sp>
        <p:nvSpPr>
          <p:cNvPr id="153" name="Oval 152"/>
          <p:cNvSpPr/>
          <p:nvPr/>
        </p:nvSpPr>
        <p:spPr>
          <a:xfrm>
            <a:off x="4813261" y="5308537"/>
            <a:ext cx="448212" cy="44821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grpSp>
        <p:nvGrpSpPr>
          <p:cNvPr id="156" name="Group 155"/>
          <p:cNvGrpSpPr/>
          <p:nvPr/>
        </p:nvGrpSpPr>
        <p:grpSpPr>
          <a:xfrm>
            <a:off x="6535102" y="5308537"/>
            <a:ext cx="2623683" cy="1257950"/>
            <a:chOff x="370559" y="5326062"/>
            <a:chExt cx="2676293" cy="1283175"/>
          </a:xfrm>
        </p:grpSpPr>
        <p:sp>
          <p:nvSpPr>
            <p:cNvPr id="157" name="Oval 156"/>
            <p:cNvSpPr/>
            <p:nvPr/>
          </p:nvSpPr>
          <p:spPr>
            <a:xfrm>
              <a:off x="1189037" y="5326062"/>
              <a:ext cx="457200" cy="45720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372" dirty="0">
                  <a:solidFill>
                    <a:schemeClr val="bg1"/>
                  </a:solidFill>
                </a:rPr>
                <a:t>3</a:t>
              </a:r>
            </a:p>
          </p:txBody>
        </p:sp>
        <p:sp>
          <p:nvSpPr>
            <p:cNvPr id="158" name="Rectangle 157"/>
            <p:cNvSpPr/>
            <p:nvPr/>
          </p:nvSpPr>
          <p:spPr>
            <a:xfrm>
              <a:off x="370559" y="5870573"/>
              <a:ext cx="2676293" cy="738664"/>
            </a:xfrm>
            <a:prstGeom prst="rect">
              <a:avLst/>
            </a:prstGeom>
          </p:spPr>
          <p:txBody>
            <a:bodyPr wrap="square">
              <a:spAutoFit/>
            </a:bodyPr>
            <a:lstStyle/>
            <a:p>
              <a:r>
                <a:rPr lang="en-US" sz="1372" b="1" dirty="0">
                  <a:cs typeface="Segoe UI Light" panose="020B0502040204020203" pitchFamily="34" charset="0"/>
                </a:rPr>
                <a:t>Cloud SDK </a:t>
              </a:r>
              <a:r>
                <a:rPr lang="en-US" sz="1372" dirty="0">
                  <a:cs typeface="Segoe UI Light" panose="020B0502040204020203" pitchFamily="34" charset="0"/>
                </a:rPr>
                <a:t>for different programing languages such as Python, Ruby, Go, .NET, Java etc.</a:t>
              </a:r>
            </a:p>
          </p:txBody>
        </p:sp>
      </p:grpSp>
      <p:cxnSp>
        <p:nvCxnSpPr>
          <p:cNvPr id="159" name="Straight Connector 158"/>
          <p:cNvCxnSpPr/>
          <p:nvPr/>
        </p:nvCxnSpPr>
        <p:spPr>
          <a:xfrm>
            <a:off x="3780236" y="5186530"/>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394808" y="5211413"/>
            <a:ext cx="0" cy="150447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459155" y="4842615"/>
            <a:ext cx="2676564" cy="331899"/>
          </a:xfrm>
          <a:prstGeom prst="rect">
            <a:avLst/>
          </a:prstGeom>
        </p:spPr>
        <p:txBody>
          <a:bodyPr wrap="none">
            <a:spAutoFit/>
          </a:bodyPr>
          <a:lstStyle/>
          <a:p>
            <a:r>
              <a:rPr lang="en-US" sz="1568" b="1" dirty="0">
                <a:latin typeface="Segoe UI Light" panose="020B0502040204020203" pitchFamily="34" charset="0"/>
                <a:cs typeface="Segoe UI Light" panose="020B0502040204020203" pitchFamily="34" charset="0"/>
              </a:rPr>
              <a:t>Click2Cloud will assist to build</a:t>
            </a:r>
          </a:p>
        </p:txBody>
      </p:sp>
      <p:grpSp>
        <p:nvGrpSpPr>
          <p:cNvPr id="2" name="Group 1"/>
          <p:cNvGrpSpPr/>
          <p:nvPr/>
        </p:nvGrpSpPr>
        <p:grpSpPr>
          <a:xfrm>
            <a:off x="484220" y="1021696"/>
            <a:ext cx="11662648" cy="3608996"/>
            <a:chOff x="493929" y="1041686"/>
            <a:chExt cx="11896508" cy="3681364"/>
          </a:xfrm>
        </p:grpSpPr>
        <p:grpSp>
          <p:nvGrpSpPr>
            <p:cNvPr id="56" name="Group 55"/>
            <p:cNvGrpSpPr/>
            <p:nvPr/>
          </p:nvGrpSpPr>
          <p:grpSpPr>
            <a:xfrm>
              <a:off x="593213" y="1343568"/>
              <a:ext cx="11797224" cy="3013372"/>
              <a:chOff x="427037" y="2020035"/>
              <a:chExt cx="11797224" cy="3013372"/>
            </a:xfrm>
          </p:grpSpPr>
          <p:grpSp>
            <p:nvGrpSpPr>
              <p:cNvPr id="2071" name="Group 2070"/>
              <p:cNvGrpSpPr/>
              <p:nvPr/>
            </p:nvGrpSpPr>
            <p:grpSpPr>
              <a:xfrm>
                <a:off x="7288156" y="3479819"/>
                <a:ext cx="1293324" cy="188257"/>
                <a:chOff x="7288156" y="3479819"/>
                <a:chExt cx="1293324" cy="188257"/>
              </a:xfrm>
            </p:grpSpPr>
            <p:cxnSp>
              <p:nvCxnSpPr>
                <p:cNvPr id="179" name="Straight Connector 178"/>
                <p:cNvCxnSpPr/>
                <p:nvPr/>
              </p:nvCxnSpPr>
              <p:spPr>
                <a:xfrm flipV="1">
                  <a:off x="7304734" y="3479819"/>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V="1">
                  <a:off x="7288156" y="3571305"/>
                  <a:ext cx="1170350"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7304734" y="3662791"/>
                  <a:ext cx="1276746" cy="5285"/>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2069" name="Group 2068"/>
              <p:cNvGrpSpPr/>
              <p:nvPr/>
            </p:nvGrpSpPr>
            <p:grpSpPr>
              <a:xfrm>
                <a:off x="7304734" y="3103345"/>
                <a:ext cx="1069657" cy="193502"/>
                <a:chOff x="7304734" y="3103345"/>
                <a:chExt cx="1069657" cy="193502"/>
              </a:xfrm>
            </p:grpSpPr>
            <p:cxnSp>
              <p:nvCxnSpPr>
                <p:cNvPr id="183" name="Straight Connector 182"/>
                <p:cNvCxnSpPr/>
                <p:nvPr/>
              </p:nvCxnSpPr>
              <p:spPr>
                <a:xfrm flipV="1">
                  <a:off x="7310436" y="3194791"/>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7310436" y="3103345"/>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7304734" y="3291562"/>
                  <a:ext cx="1063955" cy="5285"/>
                </a:xfrm>
                <a:prstGeom prst="line">
                  <a:avLst/>
                </a:prstGeom>
                <a:ln w="28575"/>
              </p:spPr>
              <p:style>
                <a:lnRef idx="2">
                  <a:schemeClr val="accent1"/>
                </a:lnRef>
                <a:fillRef idx="0">
                  <a:schemeClr val="accent1"/>
                </a:fillRef>
                <a:effectRef idx="1">
                  <a:schemeClr val="accent1"/>
                </a:effectRef>
                <a:fontRef idx="minor">
                  <a:schemeClr val="tx1"/>
                </a:fontRef>
              </p:style>
            </p:cxnSp>
          </p:grpSp>
          <p:sp>
            <p:nvSpPr>
              <p:cNvPr id="13" name="Cloud 12"/>
              <p:cNvSpPr/>
              <p:nvPr/>
            </p:nvSpPr>
            <p:spPr bwMode="auto">
              <a:xfrm>
                <a:off x="8275637" y="2128238"/>
                <a:ext cx="3127248" cy="2432304"/>
              </a:xfrm>
              <a:prstGeom prst="cloud">
                <a:avLst/>
              </a:prstGeom>
              <a:solidFill>
                <a:schemeClr val="bg1"/>
              </a:solidFill>
              <a:ln w="28575">
                <a:solidFill>
                  <a:srgbClr val="E81123"/>
                </a:solidFill>
              </a:ln>
            </p:spPr>
            <p:txBody>
              <a:bodyPr vert="horz" wrap="square" lIns="91427" tIns="45713" rIns="91427" bIns="45713" numCol="1" rtlCol="0" anchor="t" anchorCtr="0" compatLnSpc="1">
                <a:prstTxWarp prst="textNoShape">
                  <a:avLst/>
                </a:prstTxWarp>
              </a:bodyPr>
              <a:lstStyle/>
              <a:p>
                <a:pPr algn="ctr"/>
                <a:endParaRPr lang="en-US" dirty="0"/>
              </a:p>
            </p:txBody>
          </p:sp>
          <p:grpSp>
            <p:nvGrpSpPr>
              <p:cNvPr id="7" name="Group 6"/>
              <p:cNvGrpSpPr/>
              <p:nvPr/>
            </p:nvGrpSpPr>
            <p:grpSpPr>
              <a:xfrm>
                <a:off x="437800" y="2062303"/>
                <a:ext cx="642056" cy="709832"/>
                <a:chOff x="437800" y="2062303"/>
                <a:chExt cx="642056" cy="709832"/>
              </a:xfrm>
            </p:grpSpPr>
            <p:pic>
              <p:nvPicPr>
                <p:cNvPr id="2054" name="Picture 6"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t="28305" r="56937" b="27515"/>
                <a:stretch/>
              </p:blipFill>
              <p:spPr bwMode="auto">
                <a:xfrm>
                  <a:off x="540993" y="2354322"/>
                  <a:ext cx="407255" cy="41781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437800" y="2062303"/>
                  <a:ext cx="642056"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Hyper-V</a:t>
                  </a:r>
                </a:p>
              </p:txBody>
            </p:sp>
          </p:grpSp>
          <p:grpSp>
            <p:nvGrpSpPr>
              <p:cNvPr id="8" name="Group 7"/>
              <p:cNvGrpSpPr/>
              <p:nvPr/>
            </p:nvGrpSpPr>
            <p:grpSpPr>
              <a:xfrm>
                <a:off x="1251963" y="2065802"/>
                <a:ext cx="656722" cy="729351"/>
                <a:chOff x="1251963" y="2065802"/>
                <a:chExt cx="656722" cy="729351"/>
              </a:xfrm>
            </p:grpSpPr>
            <p:pic>
              <p:nvPicPr>
                <p:cNvPr id="2052" name="Picture 4" descr="Image result for oracle virtualbox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62" y="2337953"/>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251963" y="2065802"/>
                  <a:ext cx="656722" cy="197787"/>
                </a:xfrm>
                <a:prstGeom prst="rect">
                  <a:avLst/>
                </a:prstGeom>
                <a:noFill/>
              </p:spPr>
              <p:txBody>
                <a:bodyPr wrap="square" lIns="0" tIns="0" rIns="0" bIns="0" rtlCol="0">
                  <a:spAutoFit/>
                </a:bodyPr>
                <a:lstStyle/>
                <a:p>
                  <a:pPr algn="ctr">
                    <a:lnSpc>
                      <a:spcPct val="90000"/>
                    </a:lnSpc>
                  </a:pPr>
                  <a:r>
                    <a:rPr lang="en-US" sz="1400" spc="-50" dirty="0" err="1">
                      <a:gradFill>
                        <a:gsLst>
                          <a:gs pos="2917">
                            <a:schemeClr val="tx1"/>
                          </a:gs>
                          <a:gs pos="30000">
                            <a:schemeClr val="tx1"/>
                          </a:gs>
                        </a:gsLst>
                        <a:lin ang="5400000" scaled="0"/>
                      </a:gradFill>
                    </a:rPr>
                    <a:t>VBox</a:t>
                  </a:r>
                  <a:endParaRPr lang="en-US" sz="1400" spc="-50" dirty="0">
                    <a:gradFill>
                      <a:gsLst>
                        <a:gs pos="2917">
                          <a:schemeClr val="tx1"/>
                        </a:gs>
                        <a:gs pos="30000">
                          <a:schemeClr val="tx1"/>
                        </a:gs>
                      </a:gsLst>
                      <a:lin ang="5400000" scaled="0"/>
                    </a:gradFill>
                  </a:endParaRPr>
                </a:p>
              </p:txBody>
            </p:sp>
          </p:grpSp>
          <p:grpSp>
            <p:nvGrpSpPr>
              <p:cNvPr id="9" name="Group 8"/>
              <p:cNvGrpSpPr/>
              <p:nvPr/>
            </p:nvGrpSpPr>
            <p:grpSpPr>
              <a:xfrm>
                <a:off x="1981005" y="2080316"/>
                <a:ext cx="642056" cy="605508"/>
                <a:chOff x="1981005" y="2080316"/>
                <a:chExt cx="642056" cy="605508"/>
              </a:xfrm>
            </p:grpSpPr>
            <p:pic>
              <p:nvPicPr>
                <p:cNvPr id="2050" name="Picture 2" descr="Image result for VMware icon"/>
                <p:cNvPicPr>
                  <a:picLocks noChangeAspect="1" noChangeArrowheads="1"/>
                </p:cNvPicPr>
                <p:nvPr/>
              </p:nvPicPr>
              <p:blipFill rotWithShape="1">
                <a:blip r:embed="rId6">
                  <a:extLst>
                    <a:ext uri="{28A0092B-C50C-407E-A947-70E740481C1C}">
                      <a14:useLocalDpi xmlns:a14="http://schemas.microsoft.com/office/drawing/2010/main" val="0"/>
                    </a:ext>
                  </a:extLst>
                </a:blip>
                <a:srcRect t="25976" b="27638"/>
                <a:stretch/>
              </p:blipFill>
              <p:spPr bwMode="auto">
                <a:xfrm>
                  <a:off x="2007389" y="2438932"/>
                  <a:ext cx="532258" cy="24689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1981005" y="2080316"/>
                  <a:ext cx="642056"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VMWare</a:t>
                  </a:r>
                </a:p>
              </p:txBody>
            </p:sp>
          </p:grpSp>
          <p:grpSp>
            <p:nvGrpSpPr>
              <p:cNvPr id="6" name="Group 5"/>
              <p:cNvGrpSpPr/>
              <p:nvPr/>
            </p:nvGrpSpPr>
            <p:grpSpPr>
              <a:xfrm>
                <a:off x="427037" y="4183062"/>
                <a:ext cx="848360" cy="850345"/>
                <a:chOff x="814129" y="3425289"/>
                <a:chExt cx="848360" cy="850345"/>
              </a:xfrm>
            </p:grpSpPr>
            <p:pic>
              <p:nvPicPr>
                <p:cNvPr id="2058" name="Picture 10" descr="Related image"/>
                <p:cNvPicPr>
                  <a:picLocks noChangeAspect="1" noChangeArrowheads="1"/>
                </p:cNvPicPr>
                <p:nvPr/>
              </p:nvPicPr>
              <p:blipFill rotWithShape="1">
                <a:blip r:embed="rId7">
                  <a:extLst>
                    <a:ext uri="{28A0092B-C50C-407E-A947-70E740481C1C}">
                      <a14:useLocalDpi xmlns:a14="http://schemas.microsoft.com/office/drawing/2010/main" val="0"/>
                    </a:ext>
                  </a:extLst>
                </a:blip>
                <a:srcRect l="16408" t="-1" r="18137" b="48549"/>
                <a:stretch/>
              </p:blipFill>
              <p:spPr bwMode="auto">
                <a:xfrm>
                  <a:off x="895409" y="3425289"/>
                  <a:ext cx="685800" cy="49007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814129" y="4077888"/>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On-Premise</a:t>
                  </a:r>
                </a:p>
              </p:txBody>
            </p:sp>
          </p:grpSp>
          <p:grpSp>
            <p:nvGrpSpPr>
              <p:cNvPr id="11" name="Group 10"/>
              <p:cNvGrpSpPr/>
              <p:nvPr/>
            </p:nvGrpSpPr>
            <p:grpSpPr>
              <a:xfrm>
                <a:off x="1322667" y="4196580"/>
                <a:ext cx="848360" cy="830186"/>
                <a:chOff x="1614077" y="3458965"/>
                <a:chExt cx="848360" cy="830186"/>
              </a:xfrm>
            </p:grpSpPr>
            <p:pic>
              <p:nvPicPr>
                <p:cNvPr id="2062" name="Picture 14" descr="Relat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7104" y="3458965"/>
                  <a:ext cx="795271" cy="50261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614077" y="4091405"/>
                  <a:ext cx="84836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Local VHD </a:t>
                  </a:r>
                </a:p>
              </p:txBody>
            </p:sp>
          </p:grpSp>
          <p:cxnSp>
            <p:nvCxnSpPr>
              <p:cNvPr id="2055" name="Straight Connector 2054"/>
              <p:cNvCxnSpPr/>
              <p:nvPr/>
            </p:nvCxnSpPr>
            <p:spPr>
              <a:xfrm flipV="1">
                <a:off x="2726759" y="3201383"/>
                <a:ext cx="1097280" cy="374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83" idx="6"/>
              </p:cNvCxnSpPr>
              <p:nvPr/>
            </p:nvCxnSpPr>
            <p:spPr>
              <a:xfrm>
                <a:off x="2190917" y="3281812"/>
                <a:ext cx="1637350" cy="899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390298" y="3346186"/>
                <a:ext cx="2372437" cy="2360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95940" y="2835975"/>
                <a:ext cx="629142" cy="50971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584851" y="2829104"/>
                <a:ext cx="597038" cy="468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261693" y="2814340"/>
                <a:ext cx="485521" cy="37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8" name="Straight Connector 127"/>
              <p:cNvCxnSpPr>
                <a:cxnSpLocks/>
                <a:stCxn id="86" idx="2"/>
              </p:cNvCxnSpPr>
              <p:nvPr/>
            </p:nvCxnSpPr>
            <p:spPr>
              <a:xfrm>
                <a:off x="2250411" y="3542982"/>
                <a:ext cx="1584416" cy="68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85" idx="6"/>
              </p:cNvCxnSpPr>
              <p:nvPr/>
            </p:nvCxnSpPr>
            <p:spPr>
              <a:xfrm flipV="1">
                <a:off x="1445291" y="3464954"/>
                <a:ext cx="2372636" cy="391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851650" y="346824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1722523" y="3532390"/>
                <a:ext cx="564140" cy="60376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7304733" y="3388333"/>
                <a:ext cx="1463040" cy="5285"/>
              </a:xfrm>
              <a:prstGeom prst="line">
                <a:avLst/>
              </a:prstGeom>
              <a:ln w="28575">
                <a:tailEnd type="triangle"/>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9325289" y="3154363"/>
                <a:ext cx="647455" cy="802938"/>
                <a:chOff x="7991957" y="4589127"/>
                <a:chExt cx="647455" cy="802938"/>
              </a:xfrm>
            </p:grpSpPr>
            <p:pic>
              <p:nvPicPr>
                <p:cNvPr id="20" name="Picture 19"/>
                <p:cNvPicPr>
                  <a:picLocks noChangeAspect="1"/>
                </p:cNvPicPr>
                <p:nvPr/>
              </p:nvPicPr>
              <p:blipFill>
                <a:blip r:embed="rId9"/>
                <a:stretch>
                  <a:fillRect/>
                </a:stretch>
              </p:blipFill>
              <p:spPr>
                <a:xfrm>
                  <a:off x="8086790" y="4589127"/>
                  <a:ext cx="411480" cy="397291"/>
                </a:xfrm>
                <a:prstGeom prst="rect">
                  <a:avLst/>
                </a:prstGeom>
              </p:spPr>
            </p:pic>
            <p:sp>
              <p:nvSpPr>
                <p:cNvPr id="21" name="TextBox 20"/>
                <p:cNvSpPr txBox="1"/>
                <p:nvPr/>
              </p:nvSpPr>
              <p:spPr>
                <a:xfrm>
                  <a:off x="7991957" y="5004267"/>
                  <a:ext cx="647455" cy="387798"/>
                </a:xfrm>
                <a:prstGeom prst="rect">
                  <a:avLst/>
                </a:prstGeom>
                <a:noFill/>
              </p:spPr>
              <p:txBody>
                <a:bodyPr wrap="square" lIns="0" tIns="0" rIns="0" bIns="0" rtlCol="0">
                  <a:spAutoFit/>
                </a:bodyPr>
                <a:lstStyle/>
                <a:p>
                  <a:pPr algn="ctr">
                    <a:lnSpc>
                      <a:spcPct val="90000"/>
                    </a:lnSpc>
                  </a:pPr>
                  <a:r>
                    <a:rPr lang="en-US" sz="1372" spc="-50" dirty="0">
                      <a:gradFill>
                        <a:gsLst>
                          <a:gs pos="2917">
                            <a:schemeClr val="tx1"/>
                          </a:gs>
                          <a:gs pos="30000">
                            <a:schemeClr val="tx1"/>
                          </a:gs>
                        </a:gsLst>
                        <a:lin ang="5400000" scaled="0"/>
                      </a:gradFill>
                    </a:rPr>
                    <a:t>Image Service</a:t>
                  </a:r>
                </a:p>
              </p:txBody>
            </p:sp>
          </p:grpSp>
          <p:grpSp>
            <p:nvGrpSpPr>
              <p:cNvPr id="104" name="Group 103"/>
              <p:cNvGrpSpPr/>
              <p:nvPr/>
            </p:nvGrpSpPr>
            <p:grpSpPr>
              <a:xfrm>
                <a:off x="8559384" y="3183419"/>
                <a:ext cx="678153" cy="588274"/>
                <a:chOff x="7389338" y="3121957"/>
                <a:chExt cx="678153" cy="588274"/>
              </a:xfrm>
            </p:grpSpPr>
            <p:sp>
              <p:nvSpPr>
                <p:cNvPr id="18" name="TextBox 17"/>
                <p:cNvSpPr txBox="1"/>
                <p:nvPr/>
              </p:nvSpPr>
              <p:spPr>
                <a:xfrm>
                  <a:off x="7389338" y="3512485"/>
                  <a:ext cx="678153"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OSS</a:t>
                  </a:r>
                </a:p>
              </p:txBody>
            </p:sp>
            <p:pic>
              <p:nvPicPr>
                <p:cNvPr id="103" name="Picture 30"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4937" y="3121957"/>
                  <a:ext cx="348609" cy="3486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 name="Group 105"/>
              <p:cNvGrpSpPr/>
              <p:nvPr/>
            </p:nvGrpSpPr>
            <p:grpSpPr>
              <a:xfrm>
                <a:off x="10095460" y="3150156"/>
                <a:ext cx="597620" cy="671383"/>
                <a:chOff x="10331407" y="2836554"/>
                <a:chExt cx="597620" cy="671383"/>
              </a:xfrm>
            </p:grpSpPr>
            <p:sp>
              <p:nvSpPr>
                <p:cNvPr id="24" name="TextBox 23"/>
                <p:cNvSpPr txBox="1"/>
                <p:nvPr/>
              </p:nvSpPr>
              <p:spPr>
                <a:xfrm>
                  <a:off x="10331407" y="3310191"/>
                  <a:ext cx="59762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ECS</a:t>
                  </a:r>
                </a:p>
              </p:txBody>
            </p:sp>
            <p:pic>
              <p:nvPicPr>
                <p:cNvPr id="2080" name="Picture 32" descr="Image result for virtual machine icon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4477" y="2836554"/>
                  <a:ext cx="411480" cy="411480"/>
                </a:xfrm>
                <a:prstGeom prst="rect">
                  <a:avLst/>
                </a:prstGeom>
                <a:noFill/>
                <a:extLst>
                  <a:ext uri="{909E8E84-426E-40DD-AFC4-6F175D3DCCD1}">
                    <a14:hiddenFill xmlns:a14="http://schemas.microsoft.com/office/drawing/2010/main">
                      <a:solidFill>
                        <a:srgbClr val="FFFFFF"/>
                      </a:solidFill>
                    </a14:hiddenFill>
                  </a:ext>
                </a:extLst>
              </p:spPr>
            </p:pic>
          </p:grpSp>
          <p:sp>
            <p:nvSpPr>
              <p:cNvPr id="82" name="Oval 81"/>
              <p:cNvSpPr/>
              <p:nvPr/>
            </p:nvSpPr>
            <p:spPr>
              <a:xfrm>
                <a:off x="2738755" y="3180076"/>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3" name="Oval 82"/>
              <p:cNvSpPr/>
              <p:nvPr/>
            </p:nvSpPr>
            <p:spPr>
              <a:xfrm>
                <a:off x="2145198" y="3258952"/>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4" name="Oval 83"/>
              <p:cNvSpPr/>
              <p:nvPr/>
            </p:nvSpPr>
            <p:spPr>
              <a:xfrm>
                <a:off x="1403184" y="3311674"/>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5" name="Oval 84"/>
              <p:cNvSpPr/>
              <p:nvPr/>
            </p:nvSpPr>
            <p:spPr>
              <a:xfrm>
                <a:off x="1399572" y="3446007"/>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sp>
            <p:nvSpPr>
              <p:cNvPr id="86" name="Oval 85"/>
              <p:cNvSpPr/>
              <p:nvPr/>
            </p:nvSpPr>
            <p:spPr>
              <a:xfrm>
                <a:off x="2250411" y="3520123"/>
                <a:ext cx="45719" cy="45719"/>
              </a:xfrm>
              <a:prstGeom prst="ellipse">
                <a:avLst/>
              </a:prstGeom>
              <a:solidFill>
                <a:srgbClr val="4472C4"/>
              </a:solidFill>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grpSp>
            <p:nvGrpSpPr>
              <p:cNvPr id="2061" name="Group 2060"/>
              <p:cNvGrpSpPr/>
              <p:nvPr/>
            </p:nvGrpSpPr>
            <p:grpSpPr>
              <a:xfrm>
                <a:off x="3631919" y="2020035"/>
                <a:ext cx="3785795" cy="2794962"/>
                <a:chOff x="3631919" y="2020035"/>
                <a:chExt cx="3785795" cy="2794962"/>
              </a:xfrm>
            </p:grpSpPr>
            <p:grpSp>
              <p:nvGrpSpPr>
                <p:cNvPr id="16" name="Group 15"/>
                <p:cNvGrpSpPr/>
                <p:nvPr/>
              </p:nvGrpSpPr>
              <p:grpSpPr>
                <a:xfrm>
                  <a:off x="3631919" y="2020035"/>
                  <a:ext cx="3785795" cy="2794962"/>
                  <a:chOff x="3631919" y="2020035"/>
                  <a:chExt cx="3785795" cy="2794962"/>
                </a:xfrm>
              </p:grpSpPr>
              <p:grpSp>
                <p:nvGrpSpPr>
                  <p:cNvPr id="2051" name="Group 2050"/>
                  <p:cNvGrpSpPr/>
                  <p:nvPr/>
                </p:nvGrpSpPr>
                <p:grpSpPr>
                  <a:xfrm>
                    <a:off x="3631919" y="2020035"/>
                    <a:ext cx="3785795" cy="2794962"/>
                    <a:chOff x="3553576" y="2214036"/>
                    <a:chExt cx="3785795" cy="2794962"/>
                  </a:xfrm>
                </p:grpSpPr>
                <p:grpSp>
                  <p:nvGrpSpPr>
                    <p:cNvPr id="32" name="Group 31"/>
                    <p:cNvGrpSpPr/>
                    <p:nvPr/>
                  </p:nvGrpSpPr>
                  <p:grpSpPr>
                    <a:xfrm>
                      <a:off x="6074665" y="3139352"/>
                      <a:ext cx="1055829" cy="974276"/>
                      <a:chOff x="8302133" y="7162322"/>
                      <a:chExt cx="1055829" cy="974276"/>
                    </a:xfrm>
                  </p:grpSpPr>
                  <p:pic>
                    <p:nvPicPr>
                      <p:cNvPr id="33" name="Picture 32"/>
                      <p:cNvPicPr>
                        <a:picLocks noChangeAspect="1"/>
                      </p:cNvPicPr>
                      <p:nvPr/>
                    </p:nvPicPr>
                    <p:blipFill>
                      <a:blip r:embed="rId9"/>
                      <a:stretch>
                        <a:fillRect/>
                      </a:stretch>
                    </p:blipFill>
                    <p:spPr>
                      <a:xfrm>
                        <a:off x="8549524" y="7162322"/>
                        <a:ext cx="530352" cy="512064"/>
                      </a:xfrm>
                      <a:prstGeom prst="rect">
                        <a:avLst/>
                      </a:prstGeom>
                    </p:spPr>
                  </p:pic>
                  <p:sp>
                    <p:nvSpPr>
                      <p:cNvPr id="34" name="TextBox 33"/>
                      <p:cNvSpPr txBox="1"/>
                      <p:nvPr/>
                    </p:nvSpPr>
                    <p:spPr>
                      <a:xfrm>
                        <a:off x="8302133" y="7741024"/>
                        <a:ext cx="1055829"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Cloud SDK</a:t>
                        </a:r>
                      </a:p>
                    </p:txBody>
                  </p:sp>
                </p:grpSp>
                <p:grpSp>
                  <p:nvGrpSpPr>
                    <p:cNvPr id="29" name="Group 28"/>
                    <p:cNvGrpSpPr/>
                    <p:nvPr/>
                  </p:nvGrpSpPr>
                  <p:grpSpPr>
                    <a:xfrm>
                      <a:off x="3553576" y="2214036"/>
                      <a:ext cx="3785795" cy="2794962"/>
                      <a:chOff x="2985502" y="4091277"/>
                      <a:chExt cx="3785795" cy="2590555"/>
                    </a:xfrm>
                  </p:grpSpPr>
                  <p:sp>
                    <p:nvSpPr>
                      <p:cNvPr id="52" name="Rectangle 51"/>
                      <p:cNvSpPr/>
                      <p:nvPr/>
                    </p:nvSpPr>
                    <p:spPr bwMode="auto">
                      <a:xfrm>
                        <a:off x="2985502" y="4091277"/>
                        <a:ext cx="3785795" cy="2590555"/>
                      </a:xfrm>
                      <a:prstGeom prst="rect">
                        <a:avLst/>
                      </a:prstGeom>
                      <a:solidFill>
                        <a:schemeClr val="bg1"/>
                      </a:solidFill>
                      <a:ln w="28575">
                        <a:solidFill>
                          <a:srgbClr val="505050"/>
                        </a:solidFill>
                        <a:prstDash val="lgDash"/>
                      </a:ln>
                    </p:spPr>
                    <p:txBody>
                      <a:bodyPr vert="horz" wrap="square" lIns="91427" tIns="45713" rIns="91427" bIns="45713" numCol="1" rtlCol="0" anchor="t" anchorCtr="0" compatLnSpc="1">
                        <a:prstTxWarp prst="textNoShape">
                          <a:avLst/>
                        </a:prstTxWarp>
                      </a:bodyPr>
                      <a:lstStyle/>
                      <a:p>
                        <a:pPr algn="ctr"/>
                        <a:endParaRPr lang="en-US"/>
                      </a:p>
                    </p:txBody>
                  </p:sp>
                  <p:sp>
                    <p:nvSpPr>
                      <p:cNvPr id="54" name="TextBox 53"/>
                      <p:cNvSpPr txBox="1"/>
                      <p:nvPr/>
                    </p:nvSpPr>
                    <p:spPr>
                      <a:xfrm>
                        <a:off x="3066748" y="4191567"/>
                        <a:ext cx="2640695" cy="209494"/>
                      </a:xfrm>
                      <a:prstGeom prst="rect">
                        <a:avLst/>
                      </a:prstGeom>
                      <a:noFill/>
                    </p:spPr>
                    <p:txBody>
                      <a:bodyPr wrap="square" lIns="0" tIns="0" rIns="0" bIns="0" rtlCol="0">
                        <a:spAutoFit/>
                      </a:bodyPr>
                      <a:lstStyle/>
                      <a:p>
                        <a:pPr>
                          <a:lnSpc>
                            <a:spcPct val="90000"/>
                          </a:lnSpc>
                        </a:pPr>
                        <a:r>
                          <a:rPr lang="en-US" sz="1600" spc="-50" dirty="0">
                            <a:gradFill>
                              <a:gsLst>
                                <a:gs pos="2917">
                                  <a:schemeClr val="tx1"/>
                                </a:gs>
                                <a:gs pos="30000">
                                  <a:schemeClr val="tx1"/>
                                </a:gs>
                              </a:gsLst>
                              <a:lin ang="5400000" scaled="0"/>
                            </a:gradFill>
                          </a:rPr>
                          <a:t>User’s Workstation</a:t>
                        </a:r>
                      </a:p>
                    </p:txBody>
                  </p:sp>
                </p:grpSp>
                <p:grpSp>
                  <p:nvGrpSpPr>
                    <p:cNvPr id="31" name="Group 30"/>
                    <p:cNvGrpSpPr/>
                    <p:nvPr/>
                  </p:nvGrpSpPr>
                  <p:grpSpPr>
                    <a:xfrm>
                      <a:off x="4996717" y="2580185"/>
                      <a:ext cx="1078852" cy="715788"/>
                      <a:chOff x="4951185" y="2425853"/>
                      <a:chExt cx="1078852" cy="715788"/>
                    </a:xfrm>
                  </p:grpSpPr>
                  <p:sp>
                    <p:nvSpPr>
                      <p:cNvPr id="35" name="TextBox 34"/>
                      <p:cNvSpPr txBox="1"/>
                      <p:nvPr/>
                    </p:nvSpPr>
                    <p:spPr>
                      <a:xfrm>
                        <a:off x="4951185" y="2943895"/>
                        <a:ext cx="1078852"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Config file</a:t>
                        </a:r>
                      </a:p>
                    </p:txBody>
                  </p:sp>
                  <p:pic>
                    <p:nvPicPr>
                      <p:cNvPr id="2066" name="Picture 18" descr="Image result for cfg ic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2037" y="2425853"/>
                        <a:ext cx="533399" cy="53339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3716737" y="3152965"/>
                      <a:ext cx="1078852" cy="862577"/>
                      <a:chOff x="3671205" y="3116028"/>
                      <a:chExt cx="1078852" cy="862577"/>
                    </a:xfrm>
                  </p:grpSpPr>
                  <p:sp>
                    <p:nvSpPr>
                      <p:cNvPr id="36" name="TextBox 35"/>
                      <p:cNvSpPr txBox="1"/>
                      <p:nvPr/>
                    </p:nvSpPr>
                    <p:spPr>
                      <a:xfrm>
                        <a:off x="3671205" y="3583112"/>
                        <a:ext cx="1078852" cy="395493"/>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 C2C Migration </a:t>
                        </a:r>
                      </a:p>
                      <a:p>
                        <a:pPr algn="ctr">
                          <a:lnSpc>
                            <a:spcPct val="90000"/>
                          </a:lnSpc>
                        </a:pPr>
                        <a:r>
                          <a:rPr lang="en-US" sz="1400" spc="-50" dirty="0">
                            <a:gradFill>
                              <a:gsLst>
                                <a:gs pos="2917">
                                  <a:schemeClr val="tx1"/>
                                </a:gs>
                                <a:gs pos="30000">
                                  <a:schemeClr val="tx1"/>
                                </a:gs>
                              </a:gsLst>
                              <a:lin ang="5400000" scaled="0"/>
                            </a:gradFill>
                          </a:rPr>
                          <a:t>Tool</a:t>
                        </a:r>
                      </a:p>
                    </p:txBody>
                  </p:sp>
                  <p:pic>
                    <p:nvPicPr>
                      <p:cNvPr id="2068" name="Picture 20" descr="Image result for migration ic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8327" y="3116028"/>
                        <a:ext cx="401987" cy="4019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5040060" y="3894996"/>
                      <a:ext cx="947434" cy="961514"/>
                      <a:chOff x="5040060" y="3894996"/>
                      <a:chExt cx="947434" cy="961514"/>
                    </a:xfrm>
                  </p:grpSpPr>
                  <p:pic>
                    <p:nvPicPr>
                      <p:cNvPr id="2070" name="Picture 22" descr="Image result for ansible chef ico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33275" y="3894996"/>
                        <a:ext cx="502772" cy="50277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5040060" y="4460936"/>
                        <a:ext cx="947434" cy="395574"/>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Click2Cloud Automation</a:t>
                        </a:r>
                      </a:p>
                    </p:txBody>
                  </p:sp>
                </p:grpSp>
              </p:grpSp>
              <p:pic>
                <p:nvPicPr>
                  <p:cNvPr id="88" name="Picture 87"/>
                  <p:cNvPicPr>
                    <a:picLocks noChangeAspect="1"/>
                  </p:cNvPicPr>
                  <p:nvPr/>
                </p:nvPicPr>
                <p:blipFill>
                  <a:blip r:embed="rId9"/>
                  <a:stretch>
                    <a:fillRect/>
                  </a:stretch>
                </p:blipFill>
                <p:spPr>
                  <a:xfrm>
                    <a:off x="6429900" y="2941085"/>
                    <a:ext cx="530352" cy="512064"/>
                  </a:xfrm>
                  <a:prstGeom prst="rect">
                    <a:avLst/>
                  </a:prstGeom>
                </p:spPr>
              </p:pic>
              <p:sp>
                <p:nvSpPr>
                  <p:cNvPr id="89" name="TextBox 88"/>
                  <p:cNvSpPr txBox="1"/>
                  <p:nvPr/>
                </p:nvSpPr>
                <p:spPr>
                  <a:xfrm>
                    <a:off x="6200408" y="3532028"/>
                    <a:ext cx="1055829"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Cloud SDK</a:t>
                    </a:r>
                  </a:p>
                </p:txBody>
              </p:sp>
            </p:grpSp>
            <p:cxnSp>
              <p:nvCxnSpPr>
                <p:cNvPr id="92" name="Connector: Elbow 75"/>
                <p:cNvCxnSpPr>
                  <a:stCxn id="2066" idx="1"/>
                  <a:endCxn id="2068" idx="0"/>
                </p:cNvCxnSpPr>
                <p:nvPr/>
              </p:nvCxnSpPr>
              <p:spPr>
                <a:xfrm rot="10800000" flipV="1">
                  <a:off x="4343196" y="2652884"/>
                  <a:ext cx="992716" cy="306080"/>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p:cNvCxnSpPr>
                  <a:stCxn id="36" idx="3"/>
                  <a:endCxn id="88" idx="1"/>
                </p:cNvCxnSpPr>
                <p:nvPr/>
              </p:nvCxnSpPr>
              <p:spPr>
                <a:xfrm flipV="1">
                  <a:off x="4873932" y="3197117"/>
                  <a:ext cx="1555968" cy="426678"/>
                </a:xfrm>
                <a:prstGeom prst="bent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75"/>
                <p:cNvCxnSpPr>
                  <a:stCxn id="161" idx="2"/>
                </p:cNvCxnSpPr>
                <p:nvPr/>
              </p:nvCxnSpPr>
              <p:spPr>
                <a:xfrm rot="16200000" flipH="1">
                  <a:off x="4453931" y="3805437"/>
                  <a:ext cx="518042" cy="723947"/>
                </a:xfrm>
                <a:prstGeom prst="curvedConnector2">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75"/>
                <p:cNvCxnSpPr>
                  <a:endCxn id="89" idx="2"/>
                </p:cNvCxnSpPr>
                <p:nvPr/>
              </p:nvCxnSpPr>
              <p:spPr>
                <a:xfrm rot="5400000" flipH="1" flipV="1">
                  <a:off x="6054589" y="3796315"/>
                  <a:ext cx="740233" cy="607234"/>
                </a:xfrm>
                <a:prstGeom prst="curvedConnector3">
                  <a:avLst>
                    <a:gd name="adj1" fmla="val 50000"/>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115" name="Connector: Elbow 75"/>
              <p:cNvCxnSpPr>
                <a:stCxn id="103" idx="3"/>
                <a:endCxn id="20" idx="1"/>
              </p:cNvCxnSpPr>
              <p:nvPr/>
            </p:nvCxnSpPr>
            <p:spPr>
              <a:xfrm flipV="1">
                <a:off x="9053592" y="3353009"/>
                <a:ext cx="366530" cy="4715"/>
              </a:xfrm>
              <a:prstGeom prst="straightConnector1">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75"/>
              <p:cNvCxnSpPr>
                <a:stCxn id="20" idx="3"/>
                <a:endCxn id="2080" idx="1"/>
              </p:cNvCxnSpPr>
              <p:nvPr/>
            </p:nvCxnSpPr>
            <p:spPr>
              <a:xfrm>
                <a:off x="9831602" y="3353009"/>
                <a:ext cx="356928" cy="2887"/>
              </a:xfrm>
              <a:prstGeom prst="straightConnector1">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080" idx="3"/>
                <a:endCxn id="122" idx="1"/>
              </p:cNvCxnSpPr>
              <p:nvPr/>
            </p:nvCxnSpPr>
            <p:spPr>
              <a:xfrm flipV="1">
                <a:off x="10600010" y="2571826"/>
                <a:ext cx="997563" cy="784070"/>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1597573" y="2394686"/>
                <a:ext cx="392205" cy="1823132"/>
                <a:chOff x="11597573" y="2394686"/>
                <a:chExt cx="392205" cy="1823132"/>
              </a:xfrm>
            </p:grpSpPr>
            <p:grpSp>
              <p:nvGrpSpPr>
                <p:cNvPr id="121" name="Group 120"/>
                <p:cNvGrpSpPr/>
                <p:nvPr/>
              </p:nvGrpSpPr>
              <p:grpSpPr>
                <a:xfrm>
                  <a:off x="11597573" y="2394686"/>
                  <a:ext cx="390525" cy="1345412"/>
                  <a:chOff x="9782611" y="3904982"/>
                  <a:chExt cx="390525" cy="1345412"/>
                </a:xfrm>
              </p:grpSpPr>
              <p:sp>
                <p:nvSpPr>
                  <p:cNvPr id="122" name="Rectangle 121"/>
                  <p:cNvSpPr/>
                  <p:nvPr/>
                </p:nvSpPr>
                <p:spPr>
                  <a:xfrm>
                    <a:off x="9782611" y="3904982"/>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27" name="Rectangle 126"/>
                  <p:cNvSpPr/>
                  <p:nvPr/>
                </p:nvSpPr>
                <p:spPr>
                  <a:xfrm>
                    <a:off x="9782611" y="4373177"/>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sp>
                <p:nvSpPr>
                  <p:cNvPr id="132" name="Rectangle 131"/>
                  <p:cNvSpPr/>
                  <p:nvPr/>
                </p:nvSpPr>
                <p:spPr>
                  <a:xfrm>
                    <a:off x="9792136" y="4896114"/>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sp>
              <p:nvSpPr>
                <p:cNvPr id="135" name="Rectangle 134"/>
                <p:cNvSpPr/>
                <p:nvPr/>
              </p:nvSpPr>
              <p:spPr>
                <a:xfrm>
                  <a:off x="11608778" y="3863538"/>
                  <a:ext cx="381000" cy="354280"/>
                </a:xfrm>
                <a:prstGeom prst="rect">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65"/>
                </a:p>
              </p:txBody>
            </p:sp>
          </p:grpSp>
          <p:cxnSp>
            <p:nvCxnSpPr>
              <p:cNvPr id="136" name="Straight Arrow Connector 135"/>
              <p:cNvCxnSpPr>
                <a:stCxn id="2080" idx="3"/>
                <a:endCxn id="127" idx="1"/>
              </p:cNvCxnSpPr>
              <p:nvPr/>
            </p:nvCxnSpPr>
            <p:spPr>
              <a:xfrm flipV="1">
                <a:off x="10600010" y="3040021"/>
                <a:ext cx="997563" cy="315875"/>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2080" idx="3"/>
                <a:endCxn id="132" idx="1"/>
              </p:cNvCxnSpPr>
              <p:nvPr/>
            </p:nvCxnSpPr>
            <p:spPr>
              <a:xfrm>
                <a:off x="10600010" y="3355896"/>
                <a:ext cx="1007088" cy="20706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cxnSpLocks/>
                <a:stCxn id="2080" idx="3"/>
                <a:endCxn id="135" idx="1"/>
              </p:cNvCxnSpPr>
              <p:nvPr/>
            </p:nvCxnSpPr>
            <p:spPr>
              <a:xfrm>
                <a:off x="10600010" y="3355896"/>
                <a:ext cx="1008768" cy="684782"/>
              </a:xfrm>
              <a:prstGeom prst="straightConnector1">
                <a:avLst/>
              </a:prstGeom>
              <a:ln w="28575">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75"/>
              <p:cNvCxnSpPr>
                <a:stCxn id="163" idx="2"/>
                <a:endCxn id="135" idx="2"/>
              </p:cNvCxnSpPr>
              <p:nvPr/>
            </p:nvCxnSpPr>
            <p:spPr>
              <a:xfrm rot="5400000" flipH="1" flipV="1">
                <a:off x="8452156" y="1360008"/>
                <a:ext cx="489311" cy="6204931"/>
              </a:xfrm>
              <a:prstGeom prst="curvedConnector3">
                <a:avLst>
                  <a:gd name="adj1" fmla="val -46719"/>
                </a:avLst>
              </a:prstGeom>
              <a:ln w="28575">
                <a:solidFill>
                  <a:schemeClr val="tx1">
                    <a:lumMod val="75000"/>
                    <a:lumOff val="2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2026474" y="2373312"/>
                <a:ext cx="197787" cy="1160272"/>
              </a:xfrm>
              <a:prstGeom prst="rect">
                <a:avLst/>
              </a:prstGeom>
              <a:noFill/>
            </p:spPr>
            <p:txBody>
              <a:bodyPr vert="vert"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ECS Instances</a:t>
                </a:r>
              </a:p>
            </p:txBody>
          </p:sp>
        </p:grpSp>
        <p:sp>
          <p:nvSpPr>
            <p:cNvPr id="161" name="Rectangle 160"/>
            <p:cNvSpPr/>
            <p:nvPr/>
          </p:nvSpPr>
          <p:spPr bwMode="auto">
            <a:xfrm>
              <a:off x="3976273" y="2051301"/>
              <a:ext cx="1081764" cy="1180622"/>
            </a:xfrm>
            <a:prstGeom prst="rect">
              <a:avLst/>
            </a:prstGeom>
            <a:noFill/>
            <a:ln w="28575">
              <a:solidFill>
                <a:srgbClr val="7030A0"/>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2" name="Oval 161"/>
            <p:cNvSpPr/>
            <p:nvPr/>
          </p:nvSpPr>
          <p:spPr>
            <a:xfrm>
              <a:off x="3818513" y="1951856"/>
              <a:ext cx="365760" cy="365760"/>
            </a:xfrm>
            <a:prstGeom prst="ellipse">
              <a:avLst/>
            </a:prstGeom>
            <a:solidFill>
              <a:srgbClr val="7030A0"/>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1</a:t>
              </a:r>
            </a:p>
          </p:txBody>
        </p:sp>
        <p:sp>
          <p:nvSpPr>
            <p:cNvPr id="163" name="Rectangle 162"/>
            <p:cNvSpPr/>
            <p:nvPr/>
          </p:nvSpPr>
          <p:spPr bwMode="auto">
            <a:xfrm>
              <a:off x="5259180" y="3020317"/>
              <a:ext cx="1002686" cy="1010345"/>
            </a:xfrm>
            <a:prstGeom prst="rect">
              <a:avLst/>
            </a:prstGeom>
            <a:noFill/>
            <a:ln w="28575">
              <a:solidFill>
                <a:schemeClr val="accent6"/>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69" name="Oval 168"/>
            <p:cNvSpPr/>
            <p:nvPr/>
          </p:nvSpPr>
          <p:spPr>
            <a:xfrm>
              <a:off x="5111265" y="2827273"/>
              <a:ext cx="365760" cy="365760"/>
            </a:xfrm>
            <a:prstGeom prst="ellipse">
              <a:avLst/>
            </a:prstGeom>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72" dirty="0">
                  <a:solidFill>
                    <a:schemeClr val="tx1"/>
                  </a:solidFill>
                </a:rPr>
                <a:t>2</a:t>
              </a:r>
            </a:p>
          </p:txBody>
        </p:sp>
        <p:sp>
          <p:nvSpPr>
            <p:cNvPr id="170" name="Rectangle 169"/>
            <p:cNvSpPr/>
            <p:nvPr/>
          </p:nvSpPr>
          <p:spPr bwMode="auto">
            <a:xfrm>
              <a:off x="6365686" y="2186188"/>
              <a:ext cx="1065653" cy="1118502"/>
            </a:xfrm>
            <a:prstGeom prst="rect">
              <a:avLst/>
            </a:prstGeom>
            <a:noFill/>
            <a:ln w="28575">
              <a:solidFill>
                <a:schemeClr val="accent1"/>
              </a:solidFill>
            </a:ln>
          </p:spPr>
          <p:txBody>
            <a:bodyPr vert="horz" wrap="square" lIns="91427" tIns="45713" rIns="91427" bIns="45713" numCol="1" rtlCol="0" anchor="t" anchorCtr="0" compatLnSpc="1">
              <a:prstTxWarp prst="textNoShape">
                <a:avLst/>
              </a:prstTxWarp>
            </a:bodyPr>
            <a:lstStyle/>
            <a:p>
              <a:pPr algn="ctr"/>
              <a:endParaRPr lang="en-US"/>
            </a:p>
          </p:txBody>
        </p:sp>
        <p:sp>
          <p:nvSpPr>
            <p:cNvPr id="171" name="Oval 170"/>
            <p:cNvSpPr/>
            <p:nvPr/>
          </p:nvSpPr>
          <p:spPr>
            <a:xfrm>
              <a:off x="6212730" y="2011830"/>
              <a:ext cx="365760" cy="365760"/>
            </a:xfrm>
            <a:prstGeom prst="ellipse">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176" dirty="0">
                  <a:solidFill>
                    <a:schemeClr val="bg1"/>
                  </a:solidFill>
                </a:rPr>
                <a:t>3</a:t>
              </a:r>
            </a:p>
          </p:txBody>
        </p:sp>
        <p:sp>
          <p:nvSpPr>
            <p:cNvPr id="63" name="Rectangle 62"/>
            <p:cNvSpPr/>
            <p:nvPr/>
          </p:nvSpPr>
          <p:spPr>
            <a:xfrm>
              <a:off x="493929" y="1294130"/>
              <a:ext cx="2456721" cy="851635"/>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76" name="TextBox 175"/>
            <p:cNvSpPr txBox="1"/>
            <p:nvPr/>
          </p:nvSpPr>
          <p:spPr>
            <a:xfrm>
              <a:off x="503237" y="1041686"/>
              <a:ext cx="2173614"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Any Virtualization Software</a:t>
              </a:r>
            </a:p>
          </p:txBody>
        </p:sp>
        <p:sp>
          <p:nvSpPr>
            <p:cNvPr id="178" name="Rectangle 177"/>
            <p:cNvSpPr/>
            <p:nvPr/>
          </p:nvSpPr>
          <p:spPr>
            <a:xfrm>
              <a:off x="517768" y="3461277"/>
              <a:ext cx="1958303" cy="936799"/>
            </a:xfrm>
            <a:prstGeom prst="rect">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185" name="TextBox 184"/>
            <p:cNvSpPr txBox="1"/>
            <p:nvPr/>
          </p:nvSpPr>
          <p:spPr>
            <a:xfrm>
              <a:off x="579437" y="4525304"/>
              <a:ext cx="2191697" cy="197746"/>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Any Infrastructure Location</a:t>
              </a:r>
            </a:p>
          </p:txBody>
        </p:sp>
      </p:grpSp>
      <p:sp>
        <p:nvSpPr>
          <p:cNvPr id="120" name="TextBox 119">
            <a:extLst>
              <a:ext uri="{FF2B5EF4-FFF2-40B4-BE49-F238E27FC236}">
                <a16:creationId xmlns:a16="http://schemas.microsoft.com/office/drawing/2014/main" id="{4C2F4D26-9DFE-4645-ABE3-EABBAEBEFCE4}"/>
              </a:ext>
            </a:extLst>
          </p:cNvPr>
          <p:cNvSpPr txBox="1"/>
          <p:nvPr/>
        </p:nvSpPr>
        <p:spPr>
          <a:xfrm>
            <a:off x="9172334" y="1144132"/>
            <a:ext cx="1312770" cy="193899"/>
          </a:xfrm>
          <a:prstGeom prst="rect">
            <a:avLst/>
          </a:prstGeom>
          <a:noFill/>
        </p:spPr>
        <p:txBody>
          <a:bodyPr wrap="square" lIns="0" tIns="0" rIns="0" bIns="0" rtlCol="0">
            <a:spAutoFit/>
          </a:bodyPr>
          <a:lstStyle/>
          <a:p>
            <a:pPr>
              <a:lnSpc>
                <a:spcPct val="90000"/>
              </a:lnSpc>
            </a:pPr>
            <a:r>
              <a:rPr lang="en-US" sz="1400" spc="-50" dirty="0">
                <a:gradFill>
                  <a:gsLst>
                    <a:gs pos="2917">
                      <a:schemeClr val="tx1"/>
                    </a:gs>
                    <a:gs pos="30000">
                      <a:schemeClr val="tx1"/>
                    </a:gs>
                  </a:gsLst>
                  <a:lin ang="5400000" scaled="0"/>
                </a:gradFill>
              </a:rPr>
              <a:t>Destination Clouds</a:t>
            </a:r>
          </a:p>
        </p:txBody>
      </p:sp>
      <p:sp>
        <p:nvSpPr>
          <p:cNvPr id="125" name="Rectangle 124">
            <a:extLst>
              <a:ext uri="{FF2B5EF4-FFF2-40B4-BE49-F238E27FC236}">
                <a16:creationId xmlns:a16="http://schemas.microsoft.com/office/drawing/2014/main" id="{DA7B179D-5F81-4878-9703-A8C8C31C4E28}"/>
              </a:ext>
            </a:extLst>
          </p:cNvPr>
          <p:cNvSpPr/>
          <p:nvPr/>
        </p:nvSpPr>
        <p:spPr>
          <a:xfrm>
            <a:off x="4010873" y="5842343"/>
            <a:ext cx="2383936" cy="936923"/>
          </a:xfrm>
          <a:prstGeom prst="rect">
            <a:avLst/>
          </a:prstGeom>
        </p:spPr>
        <p:txBody>
          <a:bodyPr wrap="square">
            <a:spAutoFit/>
          </a:bodyPr>
          <a:lstStyle/>
          <a:p>
            <a:r>
              <a:rPr lang="en-US" sz="1372" b="1" dirty="0">
                <a:cs typeface="Segoe UI Light" panose="020B0502040204020203" pitchFamily="34" charset="0"/>
              </a:rPr>
              <a:t>Click2Cloud Automation Tools; </a:t>
            </a:r>
            <a:r>
              <a:rPr lang="en-US" sz="1372" dirty="0">
                <a:cs typeface="Segoe UI Light" panose="020B0502040204020203" pitchFamily="34" charset="0"/>
              </a:rPr>
              <a:t>to perform advance level tasks like instances provisioning</a:t>
            </a:r>
          </a:p>
        </p:txBody>
      </p:sp>
    </p:spTree>
    <p:extLst>
      <p:ext uri="{BB962C8B-B14F-4D97-AF65-F5344CB8AC3E}">
        <p14:creationId xmlns:p14="http://schemas.microsoft.com/office/powerpoint/2010/main" val="104243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5F36E968-90C5-49FE-A6D2-7FDEAC055CDE}"/>
              </a:ext>
            </a:extLst>
          </p:cNvPr>
          <p:cNvGrpSpPr/>
          <p:nvPr/>
        </p:nvGrpSpPr>
        <p:grpSpPr>
          <a:xfrm>
            <a:off x="857" y="6308750"/>
            <a:ext cx="12190279" cy="548765"/>
            <a:chOff x="873" y="6434756"/>
            <a:chExt cx="12434719" cy="559769"/>
          </a:xfrm>
        </p:grpSpPr>
        <p:sp>
          <p:nvSpPr>
            <p:cNvPr id="134" name="Rectangle 133">
              <a:extLst>
                <a:ext uri="{FF2B5EF4-FFF2-40B4-BE49-F238E27FC236}">
                  <a16:creationId xmlns:a16="http://schemas.microsoft.com/office/drawing/2014/main" id="{7D742055-8ECE-4B37-B218-B42198D936D0}"/>
                </a:ext>
              </a:extLst>
            </p:cNvPr>
            <p:cNvSpPr/>
            <p:nvPr/>
          </p:nvSpPr>
          <p:spPr>
            <a:xfrm>
              <a:off x="873" y="6434756"/>
              <a:ext cx="12434719" cy="5597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210A1CF-931F-4547-BCC1-F20FA199C6FF}"/>
                </a:ext>
              </a:extLst>
            </p:cNvPr>
            <p:cNvSpPr/>
            <p:nvPr/>
          </p:nvSpPr>
          <p:spPr>
            <a:xfrm>
              <a:off x="7449840" y="6520934"/>
              <a:ext cx="3100231" cy="42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29" dirty="0">
                  <a:solidFill>
                    <a:schemeClr val="tx1"/>
                  </a:solidFill>
                  <a:latin typeface="Calibri" panose="020F0502020204030204" pitchFamily="34" charset="0"/>
                  <a:cs typeface="Segoe UI Light" panose="020B0502040204020203" pitchFamily="34" charset="0"/>
                </a:rPr>
                <a:t>Click2Cloud Inc. </a:t>
              </a:r>
            </a:p>
            <a:p>
              <a:pPr algn="r"/>
              <a:r>
                <a:rPr lang="en-IN" sz="1029" dirty="0">
                  <a:solidFill>
                    <a:srgbClr val="00B0F0"/>
                  </a:solidFill>
                  <a:latin typeface="Calibri" panose="020F0502020204030204" pitchFamily="34" charset="0"/>
                  <a:cs typeface="Segoe UI Light" panose="020B0502040204020203" pitchFamily="34" charset="0"/>
                </a:rPr>
                <a:t>contact@click2cloud.net</a:t>
              </a:r>
              <a:r>
                <a:rPr lang="en-IN" sz="1029" dirty="0">
                  <a:solidFill>
                    <a:schemeClr val="tx1"/>
                  </a:solidFill>
                  <a:latin typeface="Calibri" panose="020F0502020204030204" pitchFamily="34" charset="0"/>
                  <a:cs typeface="Segoe UI Light" panose="020B0502040204020203" pitchFamily="34" charset="0"/>
                </a:rPr>
                <a:t>  | +1 425 748 9666 </a:t>
              </a:r>
            </a:p>
          </p:txBody>
        </p:sp>
        <p:pic>
          <p:nvPicPr>
            <p:cNvPr id="136" name="Picture 135">
              <a:extLst>
                <a:ext uri="{FF2B5EF4-FFF2-40B4-BE49-F238E27FC236}">
                  <a16:creationId xmlns:a16="http://schemas.microsoft.com/office/drawing/2014/main" id="{63A948E2-FF07-4A0B-9467-C9BBB5418B9C}"/>
                </a:ext>
              </a:extLst>
            </p:cNvPr>
            <p:cNvPicPr>
              <a:picLocks noChangeAspect="1"/>
            </p:cNvPicPr>
            <p:nvPr/>
          </p:nvPicPr>
          <p:blipFill>
            <a:blip r:embed="rId2"/>
            <a:stretch>
              <a:fillRect/>
            </a:stretch>
          </p:blipFill>
          <p:spPr>
            <a:xfrm>
              <a:off x="11119995" y="6545873"/>
              <a:ext cx="742476" cy="401612"/>
            </a:xfrm>
            <a:prstGeom prst="rect">
              <a:avLst/>
            </a:prstGeom>
          </p:spPr>
        </p:pic>
        <p:cxnSp>
          <p:nvCxnSpPr>
            <p:cNvPr id="137" name="Straight Connector 136">
              <a:extLst>
                <a:ext uri="{FF2B5EF4-FFF2-40B4-BE49-F238E27FC236}">
                  <a16:creationId xmlns:a16="http://schemas.microsoft.com/office/drawing/2014/main" id="{A111C394-97CB-461A-82A5-56B053735213}"/>
                </a:ext>
              </a:extLst>
            </p:cNvPr>
            <p:cNvCxnSpPr/>
            <p:nvPr/>
          </p:nvCxnSpPr>
          <p:spPr>
            <a:xfrm>
              <a:off x="10796174" y="6531687"/>
              <a:ext cx="0" cy="38239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Picture 2" descr="C:\Users\nilesh.nagose\Desktop\Click2Cloud\Logo\Final Logo\click2cloud-logo-lightBG-250x200.png">
              <a:extLst>
                <a:ext uri="{FF2B5EF4-FFF2-40B4-BE49-F238E27FC236}">
                  <a16:creationId xmlns:a16="http://schemas.microsoft.com/office/drawing/2014/main" id="{D3D22122-4E9F-49C8-9808-549B33F6C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176" y="6490121"/>
              <a:ext cx="522922" cy="418337"/>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2752CFDC-344F-4DAC-B73A-40FF2983B4E6}"/>
                </a:ext>
              </a:extLst>
            </p:cNvPr>
            <p:cNvSpPr txBox="1"/>
            <p:nvPr/>
          </p:nvSpPr>
          <p:spPr>
            <a:xfrm>
              <a:off x="1168410" y="6531687"/>
              <a:ext cx="3158369" cy="410944"/>
            </a:xfrm>
            <a:prstGeom prst="rect">
              <a:avLst/>
            </a:prstGeom>
            <a:noFill/>
          </p:spPr>
          <p:txBody>
            <a:bodyPr wrap="square" lIns="179974" tIns="179974" rIns="179974" bIns="179974" rtlCol="0" anchor="ctr">
              <a:noAutofit/>
            </a:bodyPr>
            <a:lstStyle/>
            <a:p>
              <a:r>
                <a:rPr lang="en-IN" sz="1078" b="1" dirty="0">
                  <a:solidFill>
                    <a:schemeClr val="tx1">
                      <a:lumMod val="75000"/>
                      <a:lumOff val="25000"/>
                    </a:schemeClr>
                  </a:solidFill>
                  <a:latin typeface="Calibri" panose="020F0502020204030204" pitchFamily="34" charset="0"/>
                  <a:cs typeface="Segoe UI Light" panose="020B0502040204020203" pitchFamily="34" charset="0"/>
                </a:rPr>
                <a:t>Cloud Migration Technology Company</a:t>
              </a:r>
            </a:p>
          </p:txBody>
        </p:sp>
      </p:grpSp>
      <p:sp>
        <p:nvSpPr>
          <p:cNvPr id="38" name="Rectangle 37">
            <a:extLst>
              <a:ext uri="{FF2B5EF4-FFF2-40B4-BE49-F238E27FC236}">
                <a16:creationId xmlns:a16="http://schemas.microsoft.com/office/drawing/2014/main" id="{10581798-F1D9-4FDF-ACD2-45781239B817}"/>
              </a:ext>
            </a:extLst>
          </p:cNvPr>
          <p:cNvSpPr/>
          <p:nvPr/>
        </p:nvSpPr>
        <p:spPr>
          <a:xfrm>
            <a:off x="1042383" y="801253"/>
            <a:ext cx="10107225" cy="267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800"/>
              </a:spcBef>
            </a:pPr>
            <a:r>
              <a:rPr lang="en-US" sz="6600" dirty="0">
                <a:solidFill>
                  <a:schemeClr val="tx1">
                    <a:lumMod val="95000"/>
                    <a:lumOff val="5000"/>
                  </a:schemeClr>
                </a:solidFill>
                <a:latin typeface="Segoe UI Light" panose="020B0502040204020203" pitchFamily="34" charset="0"/>
                <a:cs typeface="Segoe UI Light" panose="020B0502040204020203" pitchFamily="34" charset="0"/>
              </a:rPr>
              <a:t>A2C </a:t>
            </a:r>
            <a:br>
              <a:rPr lang="en-US" sz="6600" dirty="0">
                <a:solidFill>
                  <a:schemeClr val="tx1">
                    <a:lumMod val="95000"/>
                    <a:lumOff val="5000"/>
                  </a:schemeClr>
                </a:solidFill>
                <a:latin typeface="Segoe UI Light" panose="020B0502040204020203" pitchFamily="34" charset="0"/>
                <a:cs typeface="Segoe UI Light" panose="020B0502040204020203" pitchFamily="34" charset="0"/>
              </a:rPr>
            </a:br>
            <a:r>
              <a:rPr lang="en-US" sz="5400" dirty="0">
                <a:solidFill>
                  <a:schemeClr val="tx1">
                    <a:lumMod val="95000"/>
                    <a:lumOff val="5000"/>
                  </a:schemeClr>
                </a:solidFill>
                <a:latin typeface="Segoe UI Light" panose="020B0502040204020203" pitchFamily="34" charset="0"/>
                <a:cs typeface="Segoe UI Light" panose="020B0502040204020203" pitchFamily="34" charset="0"/>
              </a:rPr>
              <a:t>Application to Cloud Migration </a:t>
            </a:r>
            <a:endParaRPr lang="en-US" sz="6600"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261497A0-577D-4222-9C7C-40FBD5A69AD1}"/>
              </a:ext>
            </a:extLst>
          </p:cNvPr>
          <p:cNvSpPr txBox="1"/>
          <p:nvPr/>
        </p:nvSpPr>
        <p:spPr>
          <a:xfrm>
            <a:off x="1987161" y="3736144"/>
            <a:ext cx="8217667" cy="646331"/>
          </a:xfrm>
          <a:prstGeom prst="rect">
            <a:avLst/>
          </a:prstGeom>
          <a:noFill/>
        </p:spPr>
        <p:txBody>
          <a:bodyPr wrap="square" rtlCol="0">
            <a:spAutoFit/>
          </a:bodyPr>
          <a:lstStyle/>
          <a:p>
            <a:r>
              <a:rPr lang="en-IN" b="1" dirty="0"/>
              <a:t>Key Feature: </a:t>
            </a:r>
            <a:r>
              <a:rPr lang="en-IN" dirty="0">
                <a:solidFill>
                  <a:schemeClr val="tx1">
                    <a:lumMod val="85000"/>
                    <a:lumOff val="15000"/>
                  </a:schemeClr>
                </a:solidFill>
              </a:rPr>
              <a:t>Migrate applications from on-premise servers or source repositories like </a:t>
            </a:r>
            <a:r>
              <a:rPr lang="en-IN" dirty="0" err="1">
                <a:solidFill>
                  <a:schemeClr val="tx1">
                    <a:lumMod val="85000"/>
                    <a:lumOff val="15000"/>
                  </a:schemeClr>
                </a:solidFill>
              </a:rPr>
              <a:t>Github</a:t>
            </a:r>
            <a:r>
              <a:rPr lang="en-IN" dirty="0">
                <a:solidFill>
                  <a:schemeClr val="tx1">
                    <a:lumMod val="85000"/>
                    <a:lumOff val="15000"/>
                  </a:schemeClr>
                </a:solidFill>
              </a:rPr>
              <a:t>, Bitbucket, etc. to destination cloud Instances or Web Hosting services</a:t>
            </a:r>
          </a:p>
        </p:txBody>
      </p:sp>
    </p:spTree>
    <p:extLst>
      <p:ext uri="{BB962C8B-B14F-4D97-AF65-F5344CB8AC3E}">
        <p14:creationId xmlns:p14="http://schemas.microsoft.com/office/powerpoint/2010/main" val="1015853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5676</TotalTime>
  <Words>1707</Words>
  <Application>Microsoft Office PowerPoint</Application>
  <PresentationFormat>Widescreen</PresentationFormat>
  <Paragraphs>360</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Agency FB</vt:lpstr>
      <vt:lpstr>Arial</vt:lpstr>
      <vt:lpstr>Calibri</vt:lpstr>
      <vt:lpstr>Calibri Light</vt:lpstr>
      <vt:lpstr>Segoe UI</vt:lpstr>
      <vt:lpstr>Segoe UI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Click2Cloud Inc</dc:title>
  <dc:creator>Nilesh Nagose</dc:creator>
  <cp:lastModifiedBy>Tushar Dhote</cp:lastModifiedBy>
  <cp:revision>268</cp:revision>
  <dcterms:created xsi:type="dcterms:W3CDTF">2017-10-13T07:56:55Z</dcterms:created>
  <dcterms:modified xsi:type="dcterms:W3CDTF">2018-05-30T16:59:04Z</dcterms:modified>
</cp:coreProperties>
</file>