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9" r:id="rId2"/>
    <p:sldId id="265" r:id="rId3"/>
    <p:sldId id="26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0862"/>
    <a:srgbClr val="27ED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chin.jagtap\Documents\My%20Received%20Files\Cloud%20Analysis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chin.jagtap\Documents\My%20Received%20Files\Cloud%20Analysi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chin.jagtap\Desktop\ONE-PAGER\All%20Cloud%20Data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Sheet2!$C$1</c:f>
              <c:strCache>
                <c:ptCount val="1"/>
                <c:pt idx="0">
                  <c:v>Container Service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cat>
            <c:multiLvlStrRef>
              <c:f>Sheet2!$A$2:$B$8</c:f>
              <c:multiLvlStrCache>
                <c:ptCount val="7"/>
                <c:lvl>
                  <c:pt idx="0">
                    <c:v>Alibaba</c:v>
                  </c:pt>
                  <c:pt idx="1">
                    <c:v>Huawei</c:v>
                  </c:pt>
                  <c:pt idx="2">
                    <c:v>Qing</c:v>
                  </c:pt>
                  <c:pt idx="3">
                    <c:v>Ucloud</c:v>
                  </c:pt>
                  <c:pt idx="4">
                    <c:v>JD cloud</c:v>
                  </c:pt>
                  <c:pt idx="5">
                    <c:v>Tencent</c:v>
                  </c:pt>
                  <c:pt idx="6">
                    <c:v>Baidu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</c:lvl>
              </c:multiLvlStrCache>
            </c:multiLvlStrRef>
          </c:cat>
          <c:val>
            <c:numRef>
              <c:f>Sheet2!$C$2:$C$8</c:f>
              <c:numCache>
                <c:formatCode>General</c:formatCode>
                <c:ptCount val="7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0</c:v>
                </c:pt>
                <c:pt idx="5">
                  <c:v>1</c:v>
                </c:pt>
                <c:pt idx="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52D-420A-B3DC-1B79F452BBFD}"/>
            </c:ext>
          </c:extLst>
        </c:ser>
        <c:ser>
          <c:idx val="1"/>
          <c:order val="1"/>
          <c:tx>
            <c:strRef>
              <c:f>Sheet2!$D$1</c:f>
              <c:strCache>
                <c:ptCount val="1"/>
                <c:pt idx="0">
                  <c:v>C2C Support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cat>
            <c:multiLvlStrRef>
              <c:f>Sheet2!$A$2:$B$8</c:f>
              <c:multiLvlStrCache>
                <c:ptCount val="7"/>
                <c:lvl>
                  <c:pt idx="0">
                    <c:v>Alibaba</c:v>
                  </c:pt>
                  <c:pt idx="1">
                    <c:v>Huawei</c:v>
                  </c:pt>
                  <c:pt idx="2">
                    <c:v>Qing</c:v>
                  </c:pt>
                  <c:pt idx="3">
                    <c:v>Ucloud</c:v>
                  </c:pt>
                  <c:pt idx="4">
                    <c:v>JD cloud</c:v>
                  </c:pt>
                  <c:pt idx="5">
                    <c:v>Tencent</c:v>
                  </c:pt>
                  <c:pt idx="6">
                    <c:v>Baidu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</c:lvl>
              </c:multiLvlStrCache>
            </c:multiLvlStrRef>
          </c:cat>
          <c:val>
            <c:numRef>
              <c:f>Sheet2!$D$2:$D$8</c:f>
              <c:numCache>
                <c:formatCode>General</c:formatCode>
                <c:ptCount val="7"/>
                <c:pt idx="0">
                  <c:v>1</c:v>
                </c:pt>
                <c:pt idx="1">
                  <c:v>0</c:v>
                </c:pt>
                <c:pt idx="2">
                  <c:v>1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52D-420A-B3DC-1B79F452BB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545925928"/>
        <c:axId val="545926584"/>
        <c:axId val="0"/>
      </c:bar3DChart>
      <c:catAx>
        <c:axId val="545925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5926584"/>
        <c:crosses val="autoZero"/>
        <c:auto val="1"/>
        <c:lblAlgn val="ctr"/>
        <c:lblOffset val="100"/>
        <c:noMultiLvlLbl val="0"/>
      </c:catAx>
      <c:valAx>
        <c:axId val="545926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59259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SDK Implementation</a:t>
            </a:r>
          </a:p>
        </c:rich>
      </c:tx>
      <c:layout>
        <c:manualLayout>
          <c:xMode val="edge"/>
          <c:yMode val="edge"/>
          <c:x val="0.38050441599630558"/>
          <c:y val="4.9182130853899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'SDK-API'!$C$1</c:f>
              <c:strCache>
                <c:ptCount val="1"/>
                <c:pt idx="0">
                  <c:v>Services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prst="angle"/>
            </a:sp3d>
          </c:spPr>
          <c:invertIfNegative val="0"/>
          <c:dLbls>
            <c:dLbl>
              <c:idx val="0"/>
              <c:layout>
                <c:manualLayout>
                  <c:x val="5.6008153375902295E-3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EC12-40C4-893A-60BD8B1F075B}"/>
                </c:ext>
              </c:extLst>
            </c:dLbl>
            <c:dLbl>
              <c:idx val="1"/>
              <c:layout>
                <c:manualLayout>
                  <c:x val="5.6008153375902469E-3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EC12-40C4-893A-60BD8B1F075B}"/>
                </c:ext>
              </c:extLst>
            </c:dLbl>
            <c:dLbl>
              <c:idx val="2"/>
              <c:layout>
                <c:manualLayout>
                  <c:x val="5.6008153375902469E-3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EC12-40C4-893A-60BD8B1F075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'SDK-API'!$B$2:$B$4</c:f>
              <c:strCache>
                <c:ptCount val="3"/>
                <c:pt idx="0">
                  <c:v>Alibaba</c:v>
                </c:pt>
                <c:pt idx="1">
                  <c:v>Baidu</c:v>
                </c:pt>
                <c:pt idx="2">
                  <c:v>Huawei</c:v>
                </c:pt>
              </c:strCache>
            </c:strRef>
          </c:cat>
          <c:val>
            <c:numRef>
              <c:f>'SDK-API'!$C$2:$C$4</c:f>
              <c:numCache>
                <c:formatCode>General</c:formatCode>
                <c:ptCount val="3"/>
                <c:pt idx="0">
                  <c:v>32</c:v>
                </c:pt>
                <c:pt idx="1">
                  <c:v>48</c:v>
                </c:pt>
                <c:pt idx="2">
                  <c:v>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FC3-4FB0-8F1E-E5A0AE1DF7E7}"/>
            </c:ext>
          </c:extLst>
        </c:ser>
        <c:ser>
          <c:idx val="1"/>
          <c:order val="1"/>
          <c:tx>
            <c:strRef>
              <c:f>'SDK-API'!$D$1</c:f>
              <c:strCache>
                <c:ptCount val="1"/>
                <c:pt idx="0">
                  <c:v>Interfaces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prst="angle"/>
            </a:sp3d>
          </c:spPr>
          <c:invertIfNegative val="0"/>
          <c:dLbls>
            <c:dLbl>
              <c:idx val="0"/>
              <c:layout>
                <c:manualLayout>
                  <c:x val="1.3068569121043875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EC12-40C4-893A-60BD8B1F075B}"/>
                </c:ext>
              </c:extLst>
            </c:dLbl>
            <c:dLbl>
              <c:idx val="1"/>
              <c:layout>
                <c:manualLayout>
                  <c:x val="1.306856912104391E-2"/>
                  <c:y val="-1.669569789989154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EC12-40C4-893A-60BD8B1F075B}"/>
                </c:ext>
              </c:extLst>
            </c:dLbl>
            <c:dLbl>
              <c:idx val="2"/>
              <c:layout>
                <c:manualLayout>
                  <c:x val="2.0536322904497434E-2"/>
                  <c:y val="-1.001741873993494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EC12-40C4-893A-60BD8B1F075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'SDK-API'!$B$2:$B$4</c:f>
              <c:strCache>
                <c:ptCount val="3"/>
                <c:pt idx="0">
                  <c:v>Alibaba</c:v>
                </c:pt>
                <c:pt idx="1">
                  <c:v>Baidu</c:v>
                </c:pt>
                <c:pt idx="2">
                  <c:v>Huawei</c:v>
                </c:pt>
              </c:strCache>
            </c:strRef>
          </c:cat>
          <c:val>
            <c:numRef>
              <c:f>'SDK-API'!$D$2:$D$4</c:f>
              <c:numCache>
                <c:formatCode>General</c:formatCode>
                <c:ptCount val="3"/>
                <c:pt idx="0">
                  <c:v>955</c:v>
                </c:pt>
                <c:pt idx="1">
                  <c:v>737</c:v>
                </c:pt>
                <c:pt idx="2">
                  <c:v>1395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FC3-4FB0-8F1E-E5A0AE1DF7E7}"/>
            </c:ext>
          </c:extLst>
        </c:ser>
        <c:ser>
          <c:idx val="2"/>
          <c:order val="2"/>
          <c:tx>
            <c:strRef>
              <c:f>'SDK-API'!$E$1</c:f>
              <c:strCache>
                <c:ptCount val="1"/>
                <c:pt idx="0">
                  <c:v>API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prst="angle"/>
            </a:sp3d>
          </c:spPr>
          <c:invertIfNegative val="0"/>
          <c:dLbls>
            <c:dLbl>
              <c:idx val="0"/>
              <c:layout>
                <c:manualLayout>
                  <c:x val="1.1201630675180459E-2"/>
                  <c:y val="3.3391395799782474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EC12-40C4-893A-60BD8B1F075B}"/>
                </c:ext>
              </c:extLst>
            </c:dLbl>
            <c:dLbl>
              <c:idx val="1"/>
              <c:layout>
                <c:manualLayout>
                  <c:x val="1.306856912104391E-2"/>
                  <c:y val="-6.6782791599566179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C12-40C4-893A-60BD8B1F075B}"/>
                </c:ext>
              </c:extLst>
            </c:dLbl>
            <c:dLbl>
              <c:idx val="2"/>
              <c:layout>
                <c:manualLayout>
                  <c:x val="1.306856912104391E-2"/>
                  <c:y val="-1.001741873993495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EC12-40C4-893A-60BD8B1F075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'SDK-API'!$B$2:$B$4</c:f>
              <c:strCache>
                <c:ptCount val="3"/>
                <c:pt idx="0">
                  <c:v>Alibaba</c:v>
                </c:pt>
                <c:pt idx="1">
                  <c:v>Baidu</c:v>
                </c:pt>
                <c:pt idx="2">
                  <c:v>Huawei</c:v>
                </c:pt>
              </c:strCache>
            </c:strRef>
          </c:cat>
          <c:val>
            <c:numRef>
              <c:f>'SDK-API'!$E$2:$E$4</c:f>
              <c:numCache>
                <c:formatCode>General</c:formatCode>
                <c:ptCount val="3"/>
                <c:pt idx="0">
                  <c:v>947</c:v>
                </c:pt>
                <c:pt idx="1">
                  <c:v>718</c:v>
                </c:pt>
                <c:pt idx="2">
                  <c:v>1146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FC3-4FB0-8F1E-E5A0AE1DF7E7}"/>
            </c:ext>
          </c:extLst>
        </c:ser>
        <c:ser>
          <c:idx val="3"/>
          <c:order val="3"/>
          <c:tx>
            <c:strRef>
              <c:f>'SDK-API'!$F$1</c:f>
              <c:strCache>
                <c:ptCount val="1"/>
                <c:pt idx="0">
                  <c:v>SDK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prst="angle"/>
            </a:sp3d>
          </c:spPr>
          <c:invertIfNegative val="0"/>
          <c:dLbls>
            <c:dLbl>
              <c:idx val="0"/>
              <c:layout>
                <c:manualLayout>
                  <c:x val="1.3068569121043875E-2"/>
                  <c:y val="-6.1216851783973352E-1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C12-40C4-893A-60BD8B1F075B}"/>
                </c:ext>
              </c:extLst>
            </c:dLbl>
            <c:dLbl>
              <c:idx val="1"/>
              <c:layout>
                <c:manualLayout>
                  <c:x val="1.3068569121043842E-2"/>
                  <c:y val="-1.335655831991323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EC12-40C4-893A-60BD8B1F075B}"/>
                </c:ext>
              </c:extLst>
            </c:dLbl>
            <c:dLbl>
              <c:idx val="2"/>
              <c:layout>
                <c:manualLayout>
                  <c:x val="1.866938445863402E-2"/>
                  <c:y val="-3.3391395799783701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EC12-40C4-893A-60BD8B1F075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'SDK-API'!$B$2:$B$4</c:f>
              <c:strCache>
                <c:ptCount val="3"/>
                <c:pt idx="0">
                  <c:v>Alibaba</c:v>
                </c:pt>
                <c:pt idx="1">
                  <c:v>Baidu</c:v>
                </c:pt>
                <c:pt idx="2">
                  <c:v>Huawei</c:v>
                </c:pt>
              </c:strCache>
            </c:strRef>
          </c:cat>
          <c:val>
            <c:numRef>
              <c:f>'SDK-API'!$F$2:$F$4</c:f>
              <c:numCache>
                <c:formatCode>General</c:formatCode>
                <c:ptCount val="3"/>
                <c:pt idx="0">
                  <c:v>742</c:v>
                </c:pt>
                <c:pt idx="1">
                  <c:v>333</c:v>
                </c:pt>
                <c:pt idx="2">
                  <c:v>601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FC3-4FB0-8F1E-E5A0AE1DF7E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519562112"/>
        <c:axId val="519556536"/>
        <c:axId val="0"/>
      </c:bar3DChart>
      <c:catAx>
        <c:axId val="5195621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9556536"/>
        <c:crosses val="autoZero"/>
        <c:auto val="1"/>
        <c:lblAlgn val="ctr"/>
        <c:lblOffset val="100"/>
        <c:noMultiLvlLbl val="0"/>
      </c:catAx>
      <c:valAx>
        <c:axId val="519556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95621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250521773972348"/>
          <c:y val="1.4758124796759749E-2"/>
          <c:w val="0.86733803868969339"/>
          <c:h val="0.6262772267885088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Sheet7!$D$5</c:f>
              <c:strCache>
                <c:ptCount val="1"/>
                <c:pt idx="0">
                  <c:v>Alibaba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Sheet7!$E$4:$G$4</c:f>
              <c:strCache>
                <c:ptCount val="3"/>
                <c:pt idx="0">
                  <c:v>Total Services</c:v>
                </c:pt>
                <c:pt idx="1">
                  <c:v>Total API</c:v>
                </c:pt>
                <c:pt idx="2">
                  <c:v>Total Implemented Ansible</c:v>
                </c:pt>
              </c:strCache>
            </c:strRef>
          </c:cat>
          <c:val>
            <c:numRef>
              <c:f>Sheet7!$E$5:$G$5</c:f>
              <c:numCache>
                <c:formatCode>General</c:formatCode>
                <c:ptCount val="3"/>
                <c:pt idx="0">
                  <c:v>32</c:v>
                </c:pt>
                <c:pt idx="1">
                  <c:v>955</c:v>
                </c:pt>
                <c:pt idx="2">
                  <c:v>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1E7-4272-88D4-8F5C7353C842}"/>
            </c:ext>
          </c:extLst>
        </c:ser>
        <c:ser>
          <c:idx val="1"/>
          <c:order val="1"/>
          <c:tx>
            <c:strRef>
              <c:f>Sheet7!$D$6</c:f>
              <c:strCache>
                <c:ptCount val="1"/>
                <c:pt idx="0">
                  <c:v>AWS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Sheet7!$E$4:$G$4</c:f>
              <c:strCache>
                <c:ptCount val="3"/>
                <c:pt idx="0">
                  <c:v>Total Services</c:v>
                </c:pt>
                <c:pt idx="1">
                  <c:v>Total API</c:v>
                </c:pt>
                <c:pt idx="2">
                  <c:v>Total Implemented Ansible</c:v>
                </c:pt>
              </c:strCache>
            </c:strRef>
          </c:cat>
          <c:val>
            <c:numRef>
              <c:f>Sheet7!$E$6:$G$6</c:f>
              <c:numCache>
                <c:formatCode>General</c:formatCode>
                <c:ptCount val="3"/>
                <c:pt idx="0">
                  <c:v>78</c:v>
                </c:pt>
                <c:pt idx="1">
                  <c:v>1715</c:v>
                </c:pt>
                <c:pt idx="2">
                  <c:v>349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1E7-4272-88D4-8F5C7353C842}"/>
            </c:ext>
          </c:extLst>
        </c:ser>
        <c:ser>
          <c:idx val="2"/>
          <c:order val="2"/>
          <c:tx>
            <c:strRef>
              <c:f>Sheet7!$D$7</c:f>
              <c:strCache>
                <c:ptCount val="1"/>
                <c:pt idx="0">
                  <c:v>Baidu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c:spPr>
          <c:invertIfNegative val="0"/>
          <c:dLbls>
            <c:spPr>
              <a:noFill/>
              <a:ln w="19050">
                <a:solidFill>
                  <a:srgbClr val="FF0000"/>
                </a:solidFill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Sheet7!$E$4:$G$4</c:f>
              <c:strCache>
                <c:ptCount val="3"/>
                <c:pt idx="0">
                  <c:v>Total Services</c:v>
                </c:pt>
                <c:pt idx="1">
                  <c:v>Total API</c:v>
                </c:pt>
                <c:pt idx="2">
                  <c:v>Total Implemented Ansible</c:v>
                </c:pt>
              </c:strCache>
            </c:strRef>
          </c:cat>
          <c:val>
            <c:numRef>
              <c:f>Sheet7!$E$7:$G$7</c:f>
              <c:numCache>
                <c:formatCode>General</c:formatCode>
                <c:ptCount val="3"/>
                <c:pt idx="0">
                  <c:v>48</c:v>
                </c:pt>
                <c:pt idx="1">
                  <c:v>737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1E7-4272-88D4-8F5C7353C842}"/>
            </c:ext>
          </c:extLst>
        </c:ser>
        <c:ser>
          <c:idx val="3"/>
          <c:order val="3"/>
          <c:tx>
            <c:strRef>
              <c:f>Sheet7!$D$8</c:f>
              <c:strCache>
                <c:ptCount val="1"/>
                <c:pt idx="0">
                  <c:v>Huawei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Sheet7!$E$4:$G$4</c:f>
              <c:strCache>
                <c:ptCount val="3"/>
                <c:pt idx="0">
                  <c:v>Total Services</c:v>
                </c:pt>
                <c:pt idx="1">
                  <c:v>Total API</c:v>
                </c:pt>
                <c:pt idx="2">
                  <c:v>Total Implemented Ansible</c:v>
                </c:pt>
              </c:strCache>
            </c:strRef>
          </c:cat>
          <c:val>
            <c:numRef>
              <c:f>Sheet7!$E$8:$G$8</c:f>
              <c:numCache>
                <c:formatCode>General</c:formatCode>
                <c:ptCount val="3"/>
                <c:pt idx="0">
                  <c:v>91</c:v>
                </c:pt>
                <c:pt idx="1">
                  <c:v>1395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1E7-4272-88D4-8F5C7353C842}"/>
            </c:ext>
          </c:extLst>
        </c:ser>
        <c:ser>
          <c:idx val="4"/>
          <c:order val="4"/>
          <c:tx>
            <c:strRef>
              <c:f>Sheet7!$D$9</c:f>
              <c:strCache>
                <c:ptCount val="1"/>
                <c:pt idx="0">
                  <c:v>JD Cloud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Sheet7!$E$4:$G$4</c:f>
              <c:strCache>
                <c:ptCount val="3"/>
                <c:pt idx="0">
                  <c:v>Total Services</c:v>
                </c:pt>
                <c:pt idx="1">
                  <c:v>Total API</c:v>
                </c:pt>
                <c:pt idx="2">
                  <c:v>Total Implemented Ansible</c:v>
                </c:pt>
              </c:strCache>
            </c:strRef>
          </c:cat>
          <c:val>
            <c:numRef>
              <c:f>Sheet7!$E$9:$G$9</c:f>
              <c:numCache>
                <c:formatCode>General</c:formatCode>
                <c:ptCount val="3"/>
                <c:pt idx="0">
                  <c:v>38</c:v>
                </c:pt>
                <c:pt idx="1">
                  <c:v>311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1E7-4272-88D4-8F5C7353C842}"/>
            </c:ext>
          </c:extLst>
        </c:ser>
        <c:ser>
          <c:idx val="5"/>
          <c:order val="5"/>
          <c:tx>
            <c:strRef>
              <c:f>Sheet7!$D$10</c:f>
              <c:strCache>
                <c:ptCount val="1"/>
                <c:pt idx="0">
                  <c:v>Tencent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Sheet7!$E$4:$G$4</c:f>
              <c:strCache>
                <c:ptCount val="3"/>
                <c:pt idx="0">
                  <c:v>Total Services</c:v>
                </c:pt>
                <c:pt idx="1">
                  <c:v>Total API</c:v>
                </c:pt>
                <c:pt idx="2">
                  <c:v>Total Implemented Ansible</c:v>
                </c:pt>
              </c:strCache>
            </c:strRef>
          </c:cat>
          <c:val>
            <c:numRef>
              <c:f>Sheet7!$E$10:$G$10</c:f>
              <c:numCache>
                <c:formatCode>General</c:formatCode>
                <c:ptCount val="3"/>
                <c:pt idx="0">
                  <c:v>50</c:v>
                </c:pt>
                <c:pt idx="1">
                  <c:v>921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71E7-4272-88D4-8F5C7353C842}"/>
            </c:ext>
          </c:extLst>
        </c:ser>
        <c:ser>
          <c:idx val="6"/>
          <c:order val="6"/>
          <c:tx>
            <c:strRef>
              <c:f>Sheet7!$D$11</c:f>
              <c:strCache>
                <c:ptCount val="1"/>
                <c:pt idx="0">
                  <c:v>U Cloud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Sheet7!$E$4:$G$4</c:f>
              <c:strCache>
                <c:ptCount val="3"/>
                <c:pt idx="0">
                  <c:v>Total Services</c:v>
                </c:pt>
                <c:pt idx="1">
                  <c:v>Total API</c:v>
                </c:pt>
                <c:pt idx="2">
                  <c:v>Total Implemented Ansible</c:v>
                </c:pt>
              </c:strCache>
            </c:strRef>
          </c:cat>
          <c:val>
            <c:numRef>
              <c:f>Sheet7!$E$11:$G$11</c:f>
              <c:numCache>
                <c:formatCode>General</c:formatCode>
                <c:ptCount val="3"/>
                <c:pt idx="0">
                  <c:v>71</c:v>
                </c:pt>
                <c:pt idx="1">
                  <c:v>347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71E7-4272-88D4-8F5C7353C84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386334160"/>
        <c:axId val="386334816"/>
      </c:barChart>
      <c:catAx>
        <c:axId val="386334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6334816"/>
        <c:crosses val="autoZero"/>
        <c:auto val="1"/>
        <c:lblAlgn val="ctr"/>
        <c:lblOffset val="100"/>
        <c:noMultiLvlLbl val="0"/>
      </c:catAx>
      <c:valAx>
        <c:axId val="386334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6334160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>
          <a:innerShdw blurRad="114300">
            <a:prstClr val="black">
              <a:alpha val="50000"/>
            </a:prstClr>
          </a:innerShdw>
        </a:effectLst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accent6">
          <a:lumMod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0.84939</cdr:x>
      <cdr:y>0.26546</cdr:y>
    </cdr:from>
    <cdr:to>
      <cdr:x>0.89747</cdr:x>
      <cdr:y>0.3585</cdr:y>
    </cdr:to>
    <cdr:sp macro="" textlink="">
      <cdr:nvSpPr>
        <cdr:cNvPr id="4" name="Arrow: Down 3">
          <a:extLst xmlns:a="http://schemas.openxmlformats.org/drawingml/2006/main">
            <a:ext uri="{FF2B5EF4-FFF2-40B4-BE49-F238E27FC236}">
              <a16:creationId xmlns:a16="http://schemas.microsoft.com/office/drawing/2014/main" id="{37DBC333-6FA1-49C4-9E0A-7AD8F5A26B8D}"/>
            </a:ext>
          </a:extLst>
        </cdr:cNvPr>
        <cdr:cNvSpPr/>
      </cdr:nvSpPr>
      <cdr:spPr>
        <a:xfrm xmlns:a="http://schemas.openxmlformats.org/drawingml/2006/main">
          <a:off x="4895470" y="869699"/>
          <a:ext cx="277092" cy="304800"/>
        </a:xfrm>
        <a:prstGeom xmlns:a="http://schemas.openxmlformats.org/drawingml/2006/main" prst="downArrow">
          <a:avLst>
            <a:gd name="adj1" fmla="val 50000"/>
            <a:gd name="adj2" fmla="val 46000"/>
          </a:avLst>
        </a:prstGeom>
        <a:solidFill xmlns:a="http://schemas.openxmlformats.org/drawingml/2006/main">
          <a:srgbClr val="FF0000"/>
        </a:solidFill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0.45243</cdr:x>
      <cdr:y>0.0736</cdr:y>
    </cdr:from>
    <cdr:to>
      <cdr:x>0.84426</cdr:x>
      <cdr:y>0.20946</cdr:y>
    </cdr:to>
    <cdr:sp macro="" textlink="">
      <cdr:nvSpPr>
        <cdr:cNvPr id="5" name="TextBox 4">
          <a:extLst xmlns:a="http://schemas.openxmlformats.org/drawingml/2006/main">
            <a:ext uri="{FF2B5EF4-FFF2-40B4-BE49-F238E27FC236}">
              <a16:creationId xmlns:a16="http://schemas.microsoft.com/office/drawing/2014/main" id="{06F4DCF3-1618-4AEE-8107-4BCC72BA0F6B}"/>
            </a:ext>
          </a:extLst>
        </cdr:cNvPr>
        <cdr:cNvSpPr txBox="1"/>
      </cdr:nvSpPr>
      <cdr:spPr>
        <a:xfrm xmlns:a="http://schemas.openxmlformats.org/drawingml/2006/main">
          <a:off x="2607584" y="241120"/>
          <a:ext cx="2258291" cy="4451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600" b="1" dirty="0"/>
            <a:t>Container Services Stats</a:t>
          </a:r>
        </a:p>
      </cdr:txBody>
    </cdr:sp>
  </cdr:relSizeAnchor>
  <cdr:relSizeAnchor xmlns:cdr="http://schemas.openxmlformats.org/drawingml/2006/chartDrawing">
    <cdr:from>
      <cdr:x>0.79925</cdr:x>
      <cdr:y>0.17503</cdr:y>
    </cdr:from>
    <cdr:to>
      <cdr:x>0.92462</cdr:x>
      <cdr:y>0.25057</cdr:y>
    </cdr:to>
    <cdr:pic>
      <cdr:nvPicPr>
        <cdr:cNvPr id="6" name="Picture 5">
          <a:extLst xmlns:a="http://schemas.openxmlformats.org/drawingml/2006/main">
            <a:ext uri="{FF2B5EF4-FFF2-40B4-BE49-F238E27FC236}">
              <a16:creationId xmlns:a16="http://schemas.microsoft.com/office/drawing/2014/main" id="{029895B8-DCC8-4D30-A8CE-2D334C67A240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 cstate="print">
          <a:extLst>
            <a:ext uri="{28A0092B-C50C-407E-A947-70E740481C1C}">
              <a14:useLocalDpi xmlns:a14="http://schemas.microsoft.com/office/drawing/2010/main" val="0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>
          <a:off x="4606481" y="573439"/>
          <a:ext cx="722537" cy="247469"/>
        </a:xfrm>
        <a:prstGeom xmlns:a="http://schemas.openxmlformats.org/drawingml/2006/main" prst="rect">
          <a:avLst/>
        </a:prstGeom>
      </cdr:spPr>
    </cdr:pic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59A41-BCCE-4444-8B0A-F44CD834A8B6}" type="datetimeFigureOut">
              <a:rPr lang="en-IN" smtClean="0"/>
              <a:t>10-06-2018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4ED860-0D42-45CF-BEC6-43B7EDEFA0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7872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6E242-4CBA-48E6-A66F-2418A6D70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2DE2DC-73A9-4A00-B6CD-8C4DB80B45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CD284A-944B-4409-B3DA-29D4F6090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A6814-4382-4D62-A743-29DA3AEC9608}" type="datetimeFigureOut">
              <a:rPr lang="en-IN" smtClean="0"/>
              <a:t>10-06-2018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BE0B7-1769-44F4-B8C6-E4BE732FF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D01A9-F6D0-4B7F-8374-2919C04BE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3314-413C-4702-A15D-E5D38EBAF8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0685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2CD7B-69D0-4B5B-95A4-E9C480DD1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B21068-A549-48B9-99B1-11C0E3854E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D21D8-8A31-4D35-AAB9-E0C641FDF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A6814-4382-4D62-A743-29DA3AEC9608}" type="datetimeFigureOut">
              <a:rPr lang="en-IN" smtClean="0"/>
              <a:t>10-06-2018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855C8-816C-471F-BE6C-F7477ACE2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56BF0-67F0-44B0-874D-24022FE33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3314-413C-4702-A15D-E5D38EBAF8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8710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F58C5F-3375-49EA-84D0-9C557FFFE6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9A4D83-A3DB-440F-A516-5394203458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816458-E9D8-4D19-9D92-CC550D87B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A6814-4382-4D62-A743-29DA3AEC9608}" type="datetimeFigureOut">
              <a:rPr lang="en-IN" smtClean="0"/>
              <a:t>10-06-2018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F5B92-2EFD-4EE0-B9EA-D32C634F5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81A4B-2C5E-4AF4-95EE-686577CFD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3314-413C-4702-A15D-E5D38EBAF8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2106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BCFBD-D6E3-4181-A498-39B3FDCB8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5BB72-5BB4-46F6-9A14-C945658DC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B7BFD3-7148-407B-988B-919D3E42A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A6814-4382-4D62-A743-29DA3AEC9608}" type="datetimeFigureOut">
              <a:rPr lang="en-IN" smtClean="0"/>
              <a:t>10-06-2018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2A045-599E-45E4-876D-760CC35A8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E4C7B-B2CF-48A5-BD21-E9E4FAA4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3314-413C-4702-A15D-E5D38EBAF8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2837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2067D-AA5C-443A-B6F1-B98873679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B0A552-67A9-4BEA-B249-2CFEB66EDE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479392-61C4-47AA-AA80-2CEDFB3E8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A6814-4382-4D62-A743-29DA3AEC9608}" type="datetimeFigureOut">
              <a:rPr lang="en-IN" smtClean="0"/>
              <a:t>10-06-2018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5075E-2A08-4174-830A-3CCC6ACFF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44B0B-A988-4DF8-9E65-A76CFC64D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3314-413C-4702-A15D-E5D38EBAF8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0302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757BC-9D0D-4AA8-A301-54A712100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DDEDC-A047-412F-B3E0-F9F94DD2A5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DF95CC-DFC8-491A-8BC3-9B3A5F28D5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C6B979-FB46-4496-B6F9-9080B8550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A6814-4382-4D62-A743-29DA3AEC9608}" type="datetimeFigureOut">
              <a:rPr lang="en-IN" smtClean="0"/>
              <a:t>10-06-2018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15AD07-9D3A-40CB-9DD5-22BED1B7D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472B62-9C82-428F-834B-557BA9CEC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3314-413C-4702-A15D-E5D38EBAF8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7209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00E8E-0F0F-4216-AF48-D7E7B4F8D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B780E0-AF50-41CB-B1CC-85F01D408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BD1D9A-88DA-4B85-A75E-1BC6F6B182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AA74C1-5FE5-457F-9AFF-B4CFAD01F0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4E19E1-ED97-4029-AAAF-62C399F776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11E209-1F95-4B40-8FBA-E1C929F4F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A6814-4382-4D62-A743-29DA3AEC9608}" type="datetimeFigureOut">
              <a:rPr lang="en-IN" smtClean="0"/>
              <a:t>10-06-2018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0A34CE-F555-46BC-9959-AC5CFB687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4BEC41-D09C-469F-AF38-10CAF158D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3314-413C-4702-A15D-E5D38EBAF8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0127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47215-759E-4A2D-B275-17D3313FF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930A78-E3C9-4125-B47C-DDDF497A9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A6814-4382-4D62-A743-29DA3AEC9608}" type="datetimeFigureOut">
              <a:rPr lang="en-IN" smtClean="0"/>
              <a:t>10-06-2018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1105D5-F34D-487F-A765-BA3B43B3E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04D59B-3BD0-4DAA-9199-4BF56ED67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3314-413C-4702-A15D-E5D38EBAF8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2654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9C619-676A-4634-A61C-B6CDA3BB0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A6814-4382-4D62-A743-29DA3AEC9608}" type="datetimeFigureOut">
              <a:rPr lang="en-IN" smtClean="0"/>
              <a:t>10-06-2018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D22E74-DEEF-4E69-93B9-766967C0E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B75827-37B5-4AA0-8A26-C7E318628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3314-413C-4702-A15D-E5D38EBAF8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6804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CCD9C-FAE0-49FC-AF93-6BB77989F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F3495-5841-4F50-979F-8AF7DB664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515CE4-125C-4501-9643-061DD9E3E6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BBA5D4-CCA9-45D6-90E0-9B3DD332F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A6814-4382-4D62-A743-29DA3AEC9608}" type="datetimeFigureOut">
              <a:rPr lang="en-IN" smtClean="0"/>
              <a:t>10-06-2018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3D33E6-AC18-4EB1-85DA-D4D9543CE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C1C4AF-2450-478B-A63B-A5E5E5BC6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3314-413C-4702-A15D-E5D38EBAF8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9071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C5399-F370-4CDD-B86E-396E5B750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F9EF4C-6438-4B06-BE57-24E16FF975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1C96BF-2A21-4398-8F90-F230CA78D5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06E4BA-5EA0-4BB9-BFBE-F1AC54341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A6814-4382-4D62-A743-29DA3AEC9608}" type="datetimeFigureOut">
              <a:rPr lang="en-IN" smtClean="0"/>
              <a:t>10-06-2018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3F3257-7C4A-41C0-AAE4-AFA5F07CA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CCBCC0-2EB1-44B2-B544-B2D68C5C0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3314-413C-4702-A15D-E5D38EBAF8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2109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595F6E-F94B-4EB1-99B1-C825B8559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922EDA-BA0E-486C-932D-68671CDF25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B4B1F-2F84-4CC5-A39C-E8907F785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A6814-4382-4D62-A743-29DA3AEC9608}" type="datetimeFigureOut">
              <a:rPr lang="en-IN" smtClean="0"/>
              <a:t>10-06-2018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875FE-2C91-46FE-B251-AAEC2DF239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8C7C7C-2035-42E3-801B-6808E4DED6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63314-413C-4702-A15D-E5D38EBAF8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3133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E72D297-5845-4E12-8644-E52742EE1101}"/>
              </a:ext>
            </a:extLst>
          </p:cNvPr>
          <p:cNvSpPr txBox="1"/>
          <p:nvPr/>
        </p:nvSpPr>
        <p:spPr>
          <a:xfrm>
            <a:off x="145630" y="172065"/>
            <a:ext cx="9825025" cy="4431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defPPr>
              <a:defRPr lang="en-US"/>
            </a:defPPr>
            <a:lvl1pPr defTabSz="686047">
              <a:lnSpc>
                <a:spcPct val="90000"/>
              </a:lnSpc>
              <a:spcBef>
                <a:spcPct val="0"/>
              </a:spcBef>
              <a:buNone/>
              <a:defRPr sz="3600" b="0" cap="none" spc="-100" baseline="0">
                <a:ln w="3175"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latin typeface="Segoe UI Light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IN" sz="3200" dirty="0"/>
              <a:t>C2C - Container Services </a:t>
            </a:r>
            <a:r>
              <a:rPr lang="en-IN" sz="3200" dirty="0" err="1"/>
              <a:t>ShiftM</a:t>
            </a:r>
            <a:r>
              <a:rPr lang="en-IN" sz="3200" dirty="0"/>
              <a:t>, </a:t>
            </a:r>
            <a:r>
              <a:rPr lang="en-IN" sz="3200" dirty="0" err="1"/>
              <a:t>DockM</a:t>
            </a:r>
            <a:r>
              <a:rPr lang="en-IN" sz="3200" dirty="0"/>
              <a:t> Support 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E369171F-F1B0-4999-B97A-E3B9295452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5705230"/>
              </p:ext>
            </p:extLst>
          </p:nvPr>
        </p:nvGraphicFramePr>
        <p:xfrm>
          <a:off x="451661" y="898750"/>
          <a:ext cx="5763493" cy="32761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8" name="Picture 7" descr="C:\Users\nilesh.nagose\Desktop\Click2Cloud\Logo\Final Logo\click2cloud-logo-lightBG-250x200.png">
            <a:extLst>
              <a:ext uri="{FF2B5EF4-FFF2-40B4-BE49-F238E27FC236}">
                <a16:creationId xmlns:a16="http://schemas.microsoft.com/office/drawing/2014/main" id="{E75E9AD4-3396-4D5F-959A-1EA1873E66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6636" y="59508"/>
            <a:ext cx="835392" cy="668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9E41C57F-5174-4DBB-98B1-A41F5C5B918E}"/>
              </a:ext>
            </a:extLst>
          </p:cNvPr>
          <p:cNvSpPr/>
          <p:nvPr/>
        </p:nvSpPr>
        <p:spPr>
          <a:xfrm flipH="1">
            <a:off x="5624223" y="3600169"/>
            <a:ext cx="6438413" cy="2138477"/>
          </a:xfrm>
          <a:prstGeom prst="homePlate">
            <a:avLst/>
          </a:prstGeom>
          <a:solidFill>
            <a:schemeClr val="accent4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Ins="640080" rtlCol="0" anchor="ctr"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Container Services of C2C 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16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16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DockM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- </a:t>
            </a:r>
            <a:r>
              <a:rPr lang="en-IN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Is lightweight management UI which allows you to easily manage your different Docker environments like Docker hosts or Swarm clusters.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IN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Shift’M</a:t>
            </a:r>
            <a:r>
              <a:rPr lang="en-IN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– Provides Kubernetes Dashboard for managing kubernetes applications.</a:t>
            </a: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16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Shift’M - 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endParaRPr lang="en-IN" sz="1600" dirty="0">
              <a:solidFill>
                <a:schemeClr val="tx1">
                  <a:lumMod val="95000"/>
                  <a:lumOff val="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Arrow: Pentagon 11">
            <a:extLst>
              <a:ext uri="{FF2B5EF4-FFF2-40B4-BE49-F238E27FC236}">
                <a16:creationId xmlns:a16="http://schemas.microsoft.com/office/drawing/2014/main" id="{7E0E58B3-E553-476B-BF05-09558700B1B9}"/>
              </a:ext>
            </a:extLst>
          </p:cNvPr>
          <p:cNvSpPr/>
          <p:nvPr/>
        </p:nvSpPr>
        <p:spPr>
          <a:xfrm>
            <a:off x="91445" y="4704564"/>
            <a:ext cx="6483927" cy="2138477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rtlCol="0" anchor="ctr"/>
          <a:lstStyle/>
          <a:p>
            <a:pPr>
              <a:defRPr/>
            </a:pP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Recommendations &amp; Suggestions : </a:t>
            </a:r>
          </a:p>
          <a:p>
            <a:pPr>
              <a:defRPr/>
            </a:pPr>
            <a:endParaRPr lang="en-US" sz="16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dirty="0"/>
              <a:t>Baidu  can use Shift’M, DockM application of C2C that provides </a:t>
            </a:r>
            <a:r>
              <a:rPr lang="en-IN" dirty="0"/>
              <a:t>lightweight management UI which allows you to easily manage your different Docker environments like Docker hosts or Swarm clusters and provides the kubernetes Dashboard.</a:t>
            </a:r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0466926-1351-4E2C-B146-C23A774702D6}"/>
              </a:ext>
            </a:extLst>
          </p:cNvPr>
          <p:cNvGrpSpPr/>
          <p:nvPr/>
        </p:nvGrpSpPr>
        <p:grpSpPr>
          <a:xfrm>
            <a:off x="6193670" y="1065135"/>
            <a:ext cx="5921569" cy="2197720"/>
            <a:chOff x="-2866181" y="3632565"/>
            <a:chExt cx="5244011" cy="2630038"/>
          </a:xfrm>
        </p:grpSpPr>
        <p:sp>
          <p:nvSpPr>
            <p:cNvPr id="31" name="Rounded Rectangle 1">
              <a:extLst>
                <a:ext uri="{FF2B5EF4-FFF2-40B4-BE49-F238E27FC236}">
                  <a16:creationId xmlns:a16="http://schemas.microsoft.com/office/drawing/2014/main" id="{4E83413E-CA9C-4D61-B532-977FD9429B64}"/>
                </a:ext>
              </a:extLst>
            </p:cNvPr>
            <p:cNvSpPr/>
            <p:nvPr/>
          </p:nvSpPr>
          <p:spPr>
            <a:xfrm>
              <a:off x="-2866181" y="4165223"/>
              <a:ext cx="5244011" cy="688018"/>
            </a:xfrm>
            <a:prstGeom prst="roundRect">
              <a:avLst>
                <a:gd name="adj" fmla="val 1494"/>
              </a:avLst>
            </a:prstGeom>
            <a:noFill/>
            <a:ln w="28575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5760"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b="1" dirty="0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Alibaba </a:t>
              </a:r>
              <a:r>
                <a:rPr lang="en-US" sz="1600" dirty="0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provides container services and C2C tools for container services provides support for Alibaba cloud.</a:t>
              </a:r>
            </a:p>
          </p:txBody>
        </p:sp>
        <p:sp>
          <p:nvSpPr>
            <p:cNvPr id="32" name="Rounded Rectangle 24">
              <a:extLst>
                <a:ext uri="{FF2B5EF4-FFF2-40B4-BE49-F238E27FC236}">
                  <a16:creationId xmlns:a16="http://schemas.microsoft.com/office/drawing/2014/main" id="{5E200FED-12E1-474D-BBBF-FCCB3381A62A}"/>
                </a:ext>
              </a:extLst>
            </p:cNvPr>
            <p:cNvSpPr/>
            <p:nvPr/>
          </p:nvSpPr>
          <p:spPr>
            <a:xfrm>
              <a:off x="-2866181" y="4853243"/>
              <a:ext cx="5244011" cy="650974"/>
            </a:xfrm>
            <a:prstGeom prst="roundRect">
              <a:avLst>
                <a:gd name="adj" fmla="val 108"/>
              </a:avLst>
            </a:prstGeom>
            <a:noFill/>
            <a:ln w="28575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5760"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b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endParaRPr lang="en-US" sz="1600" b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b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b="1" dirty="0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Qing </a:t>
              </a:r>
              <a:r>
                <a:rPr lang="en-US" sz="1600" dirty="0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provides container services. C2C tools for container services provides support for Qing cloud.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endParaRPr lang="en-US" sz="16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3" name="Rounded Rectangle 28">
              <a:extLst>
                <a:ext uri="{FF2B5EF4-FFF2-40B4-BE49-F238E27FC236}">
                  <a16:creationId xmlns:a16="http://schemas.microsoft.com/office/drawing/2014/main" id="{D940901B-3763-40DC-B863-CF5D4D4B16C6}"/>
                </a:ext>
              </a:extLst>
            </p:cNvPr>
            <p:cNvSpPr/>
            <p:nvPr/>
          </p:nvSpPr>
          <p:spPr>
            <a:xfrm>
              <a:off x="-2866181" y="5504218"/>
              <a:ext cx="5244011" cy="758385"/>
            </a:xfrm>
            <a:prstGeom prst="roundRect">
              <a:avLst>
                <a:gd name="adj" fmla="val 0"/>
              </a:avLst>
            </a:prstGeom>
            <a:noFill/>
            <a:ln w="28575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5760" rtlCol="0" anchor="ctr"/>
            <a:lstStyle/>
            <a:p>
              <a:endParaRPr lang="en-US" sz="1600" b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b="1" dirty="0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Baidu </a:t>
              </a:r>
              <a:r>
                <a:rPr lang="en-US" sz="1600" dirty="0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provides container services. C2C tools for container services does not provide support for Baidu cloud.</a:t>
              </a:r>
            </a:p>
            <a:p>
              <a:endParaRPr lang="en-US" sz="16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4" name="Rounded Rectangle 17">
              <a:extLst>
                <a:ext uri="{FF2B5EF4-FFF2-40B4-BE49-F238E27FC236}">
                  <a16:creationId xmlns:a16="http://schemas.microsoft.com/office/drawing/2014/main" id="{AAD50ABC-BECF-402D-A559-0F923E6E3063}"/>
                </a:ext>
              </a:extLst>
            </p:cNvPr>
            <p:cNvSpPr/>
            <p:nvPr/>
          </p:nvSpPr>
          <p:spPr>
            <a:xfrm>
              <a:off x="-2866181" y="3632565"/>
              <a:ext cx="5244011" cy="532656"/>
            </a:xfrm>
            <a:prstGeom prst="roundRect">
              <a:avLst>
                <a:gd name="adj" fmla="val 1494"/>
              </a:avLst>
            </a:prstGeom>
            <a:solidFill>
              <a:schemeClr val="accent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tlCol="0" anchor="ctr"/>
            <a:lstStyle/>
            <a:p>
              <a:r>
                <a:rPr lang="en-US" sz="1700" dirty="0">
                  <a:solidFill>
                    <a:srgbClr val="EEEEE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AS WE CAN SEE IN THE GIVEN STATS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1608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E72D297-5845-4E12-8644-E52742EE1101}"/>
              </a:ext>
            </a:extLst>
          </p:cNvPr>
          <p:cNvSpPr txBox="1"/>
          <p:nvPr/>
        </p:nvSpPr>
        <p:spPr>
          <a:xfrm>
            <a:off x="145630" y="172065"/>
            <a:ext cx="9825025" cy="4431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defPPr>
              <a:defRPr lang="en-US"/>
            </a:defPPr>
            <a:lvl1pPr defTabSz="686047">
              <a:lnSpc>
                <a:spcPct val="90000"/>
              </a:lnSpc>
              <a:spcBef>
                <a:spcPct val="0"/>
              </a:spcBef>
              <a:buNone/>
              <a:defRPr sz="3600" b="0" cap="none" spc="-100" baseline="0">
                <a:ln w="3175"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latin typeface="Segoe UI Light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IN" sz="3200" dirty="0"/>
              <a:t>Analysis on API-SDK Implementation</a:t>
            </a:r>
          </a:p>
        </p:txBody>
      </p:sp>
      <p:pic>
        <p:nvPicPr>
          <p:cNvPr id="8" name="Picture 7" descr="C:\Users\nilesh.nagose\Desktop\Click2Cloud\Logo\Final Logo\click2cloud-logo-lightBG-250x200.png">
            <a:extLst>
              <a:ext uri="{FF2B5EF4-FFF2-40B4-BE49-F238E27FC236}">
                <a16:creationId xmlns:a16="http://schemas.microsoft.com/office/drawing/2014/main" id="{E75E9AD4-3396-4D5F-959A-1EA1873E66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6636" y="59508"/>
            <a:ext cx="835392" cy="668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29C590C5-5E05-42BF-9002-4A21388C269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6949567"/>
              </p:ext>
            </p:extLst>
          </p:nvPr>
        </p:nvGraphicFramePr>
        <p:xfrm>
          <a:off x="5115341" y="775336"/>
          <a:ext cx="7076659" cy="4074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4" name="TextBox 73">
            <a:extLst>
              <a:ext uri="{FF2B5EF4-FFF2-40B4-BE49-F238E27FC236}">
                <a16:creationId xmlns:a16="http://schemas.microsoft.com/office/drawing/2014/main" id="{63F250FA-F228-4BD0-B6AC-2D8D7ADA73B4}"/>
              </a:ext>
            </a:extLst>
          </p:cNvPr>
          <p:cNvSpPr txBox="1"/>
          <p:nvPr/>
        </p:nvSpPr>
        <p:spPr>
          <a:xfrm>
            <a:off x="284080" y="1351722"/>
            <a:ext cx="4831260" cy="5360889"/>
          </a:xfrm>
          <a:prstGeom prst="round2DiagRect">
            <a:avLst>
              <a:gd name="adj1" fmla="val 0"/>
              <a:gd name="adj2" fmla="val 17951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>
              <a:spcBef>
                <a:spcPts val="600"/>
              </a:spcBef>
            </a:pPr>
            <a:r>
              <a:rPr lang="en-US" sz="1500" dirty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 </a:t>
            </a:r>
          </a:p>
          <a:p>
            <a:pPr marL="342900" indent="-342900">
              <a:spcBef>
                <a:spcPts val="1200"/>
              </a:spcBef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Baidu has </a:t>
            </a:r>
            <a:r>
              <a:rPr lang="en-US" sz="1600" b="1" dirty="0">
                <a:solidFill>
                  <a:schemeClr val="tx1"/>
                </a:solidFill>
                <a:latin typeface="+mj-lt"/>
              </a:rPr>
              <a:t>737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 Interfaces available which are less as compare to Alibaba’s </a:t>
            </a:r>
            <a:r>
              <a:rPr lang="en-US" sz="1600" b="1" dirty="0">
                <a:solidFill>
                  <a:schemeClr val="tx1"/>
                </a:solidFill>
                <a:latin typeface="+mj-lt"/>
              </a:rPr>
              <a:t>955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 Interfaces and Huawei’s </a:t>
            </a:r>
            <a:r>
              <a:rPr lang="en-US" sz="1600" b="1" dirty="0">
                <a:solidFill>
                  <a:schemeClr val="tx1"/>
                </a:solidFill>
                <a:latin typeface="+mj-lt"/>
              </a:rPr>
              <a:t>1395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 Interfaces.</a:t>
            </a:r>
          </a:p>
          <a:p>
            <a:pPr marL="342900" indent="-342900">
              <a:spcBef>
                <a:spcPts val="1200"/>
              </a:spcBef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Baidu has </a:t>
            </a:r>
            <a:r>
              <a:rPr lang="en-US" sz="1600" b="1" dirty="0">
                <a:solidFill>
                  <a:schemeClr val="tx1"/>
                </a:solidFill>
                <a:latin typeface="+mj-lt"/>
              </a:rPr>
              <a:t>718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 API available which are less as compare to Alibaba’s </a:t>
            </a:r>
            <a:r>
              <a:rPr lang="en-US" sz="1600" b="1" dirty="0">
                <a:solidFill>
                  <a:schemeClr val="tx1"/>
                </a:solidFill>
                <a:latin typeface="+mj-lt"/>
              </a:rPr>
              <a:t>947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 and Huawei’s </a:t>
            </a:r>
            <a:r>
              <a:rPr lang="en-US" sz="1600" b="1" dirty="0">
                <a:solidFill>
                  <a:schemeClr val="tx1"/>
                </a:solidFill>
                <a:latin typeface="+mj-lt"/>
              </a:rPr>
              <a:t>1146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 API’s.</a:t>
            </a:r>
          </a:p>
          <a:p>
            <a:pPr marL="342900" indent="-342900">
              <a:spcBef>
                <a:spcPts val="1200"/>
              </a:spcBef>
              <a:buFontTx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Baidu has Implemented </a:t>
            </a:r>
            <a:r>
              <a:rPr lang="en-US" sz="1600" b="1" dirty="0">
                <a:solidFill>
                  <a:schemeClr val="tx1"/>
                </a:solidFill>
                <a:latin typeface="+mj-lt"/>
              </a:rPr>
              <a:t>333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 SDK’s which are less as compare to Alibaba’s </a:t>
            </a:r>
            <a:r>
              <a:rPr lang="en-US" sz="1600" b="1" dirty="0">
                <a:solidFill>
                  <a:schemeClr val="tx1"/>
                </a:solidFill>
                <a:latin typeface="+mj-lt"/>
              </a:rPr>
              <a:t>742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 and Huawei’s </a:t>
            </a:r>
            <a:r>
              <a:rPr lang="en-US" sz="1600" b="1" dirty="0">
                <a:solidFill>
                  <a:schemeClr val="tx1"/>
                </a:solidFill>
                <a:latin typeface="+mj-lt"/>
              </a:rPr>
              <a:t>601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.</a:t>
            </a:r>
          </a:p>
          <a:p>
            <a:pPr marL="342900" indent="-342900">
              <a:spcBef>
                <a:spcPts val="1200"/>
              </a:spcBef>
              <a:buFontTx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Baidu has implemented SDK for only </a:t>
            </a:r>
            <a:r>
              <a:rPr lang="en-US" sz="1600" b="1" dirty="0">
                <a:solidFill>
                  <a:srgbClr val="FF0000"/>
                </a:solidFill>
                <a:latin typeface="+mj-lt"/>
              </a:rPr>
              <a:t>46</a:t>
            </a:r>
            <a:r>
              <a:rPr lang="en-US" sz="1600" dirty="0">
                <a:solidFill>
                  <a:srgbClr val="FF0000"/>
                </a:solidFill>
                <a:latin typeface="+mj-lt"/>
              </a:rPr>
              <a:t>%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 of API’s where as Alibaba, Huawei has implemented </a:t>
            </a:r>
            <a:r>
              <a:rPr lang="en-US" sz="1600" b="1" dirty="0">
                <a:solidFill>
                  <a:srgbClr val="FF0000"/>
                </a:solidFill>
                <a:latin typeface="+mj-lt"/>
              </a:rPr>
              <a:t>78%</a:t>
            </a:r>
            <a:r>
              <a:rPr lang="en-US" sz="16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and </a:t>
            </a:r>
            <a:r>
              <a:rPr lang="en-US" sz="1600" b="1" dirty="0">
                <a:solidFill>
                  <a:srgbClr val="FF0000"/>
                </a:solidFill>
                <a:latin typeface="+mj-lt"/>
              </a:rPr>
              <a:t>53</a:t>
            </a:r>
            <a:r>
              <a:rPr lang="en-US" sz="1600" dirty="0">
                <a:solidFill>
                  <a:srgbClr val="FF0000"/>
                </a:solidFill>
                <a:latin typeface="+mj-lt"/>
              </a:rPr>
              <a:t>%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 of SDK respectively.</a:t>
            </a:r>
          </a:p>
          <a:p>
            <a:pPr marL="342900" indent="-342900">
              <a:spcBef>
                <a:spcPts val="1200"/>
              </a:spcBef>
              <a:buFontTx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Baidu has </a:t>
            </a:r>
            <a:r>
              <a:rPr lang="en-US" sz="1600" b="1" dirty="0">
                <a:solidFill>
                  <a:schemeClr val="tx1"/>
                </a:solidFill>
                <a:latin typeface="+mj-lt"/>
              </a:rPr>
              <a:t>lot of scope for SDK implementation 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as compare with other clouds which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5BA610ED-4AE2-4E42-91BD-75F88DF07A1C}"/>
              </a:ext>
            </a:extLst>
          </p:cNvPr>
          <p:cNvCxnSpPr/>
          <p:nvPr/>
        </p:nvCxnSpPr>
        <p:spPr>
          <a:xfrm>
            <a:off x="-1" y="887893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1AEDFC05-1239-4AC6-A89E-D31FDF2B14A7}"/>
              </a:ext>
            </a:extLst>
          </p:cNvPr>
          <p:cNvSpPr/>
          <p:nvPr/>
        </p:nvSpPr>
        <p:spPr>
          <a:xfrm>
            <a:off x="878356" y="1471800"/>
            <a:ext cx="3577436" cy="479017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txBody>
          <a:bodyPr wrap="square" lIns="137160" tIns="91440" rIns="0" anchor="t" anchorCtr="0">
            <a:noAutofit/>
          </a:bodyPr>
          <a:lstStyle/>
          <a:p>
            <a:pPr lvl="0">
              <a:buSzPct val="115000"/>
              <a:defRPr/>
            </a:pPr>
            <a:r>
              <a:rPr lang="en-US" sz="2000" spc="70" dirty="0">
                <a:gradFill>
                  <a:gsLst>
                    <a:gs pos="83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As per the analysis report</a:t>
            </a:r>
          </a:p>
          <a:p>
            <a:pPr lvl="0">
              <a:buSzPct val="115000"/>
              <a:defRPr/>
            </a:pPr>
            <a:endParaRPr lang="en-US" spc="70" dirty="0">
              <a:gradFill>
                <a:gsLst>
                  <a:gs pos="8300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A902B161-1120-48D3-969A-72CD60DAFD77}"/>
              </a:ext>
            </a:extLst>
          </p:cNvPr>
          <p:cNvSpPr/>
          <p:nvPr/>
        </p:nvSpPr>
        <p:spPr>
          <a:xfrm>
            <a:off x="408560" y="1471800"/>
            <a:ext cx="581891" cy="479017"/>
          </a:xfrm>
          <a:prstGeom prst="ellipse">
            <a:avLst/>
          </a:prstGeom>
          <a:solidFill>
            <a:schemeClr val="accent1"/>
          </a:solidFill>
          <a:ln w="22225">
            <a:solidFill>
              <a:srgbClr val="E5F1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  <a:sym typeface="Wingdings" panose="05000000000000000000" pitchFamily="2" charset="2"/>
              </a:rPr>
              <a:t></a:t>
            </a:r>
            <a:endParaRPr kumimoji="0" lang="en-US" sz="4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6B7AE76D-05CC-4595-A644-C9214BFB4BC5}"/>
              </a:ext>
            </a:extLst>
          </p:cNvPr>
          <p:cNvSpPr/>
          <p:nvPr/>
        </p:nvSpPr>
        <p:spPr>
          <a:xfrm>
            <a:off x="6740897" y="4913269"/>
            <a:ext cx="450573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b="1" dirty="0"/>
              <a:t>Baidu</a:t>
            </a:r>
            <a:r>
              <a:rPr lang="en-IN" sz="1400" dirty="0"/>
              <a:t> consist of: </a:t>
            </a:r>
          </a:p>
          <a:p>
            <a:r>
              <a:rPr lang="en-IN" sz="1400" dirty="0"/>
              <a:t> </a:t>
            </a:r>
            <a:r>
              <a:rPr lang="en-IN" sz="1400" b="1" dirty="0">
                <a:solidFill>
                  <a:schemeClr val="accent2"/>
                </a:solidFill>
              </a:rPr>
              <a:t>718    </a:t>
            </a:r>
            <a:r>
              <a:rPr lang="en-IN" sz="1400" dirty="0"/>
              <a:t>-    API’s </a:t>
            </a:r>
          </a:p>
          <a:p>
            <a:r>
              <a:rPr lang="en-IN" sz="1400" b="1" dirty="0">
                <a:solidFill>
                  <a:schemeClr val="accent2"/>
                </a:solidFill>
              </a:rPr>
              <a:t> 333    </a:t>
            </a:r>
            <a:r>
              <a:rPr lang="en-IN" sz="1400" dirty="0"/>
              <a:t>-    SDK’s </a:t>
            </a:r>
          </a:p>
          <a:p>
            <a:r>
              <a:rPr lang="en-IN" sz="1400" dirty="0"/>
              <a:t> available for the respective interfaces</a:t>
            </a:r>
          </a:p>
          <a:p>
            <a:endParaRPr lang="en-IN" sz="1400" dirty="0"/>
          </a:p>
          <a:p>
            <a:r>
              <a:rPr lang="en-IN" sz="1400" dirty="0"/>
              <a:t>Whereas other cloud providers consists of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 </a:t>
            </a:r>
            <a:r>
              <a:rPr lang="en-IN" sz="1400" b="1" dirty="0"/>
              <a:t>Huawei  </a:t>
            </a:r>
            <a:r>
              <a:rPr lang="en-IN" sz="1400" dirty="0"/>
              <a:t> -   </a:t>
            </a:r>
            <a:r>
              <a:rPr lang="en-IN" sz="1400" b="1" dirty="0">
                <a:solidFill>
                  <a:schemeClr val="accent2"/>
                </a:solidFill>
              </a:rPr>
              <a:t>1146</a:t>
            </a:r>
            <a:r>
              <a:rPr lang="en-IN" sz="1400" dirty="0"/>
              <a:t> API’s and </a:t>
            </a:r>
            <a:r>
              <a:rPr lang="en-IN" sz="1400" b="1" dirty="0">
                <a:solidFill>
                  <a:schemeClr val="accent2"/>
                </a:solidFill>
              </a:rPr>
              <a:t>601</a:t>
            </a:r>
            <a:r>
              <a:rPr lang="en-IN" sz="1400" dirty="0"/>
              <a:t> SDK’s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dirty="0"/>
              <a:t> Alibaba  </a:t>
            </a:r>
            <a:r>
              <a:rPr lang="en-IN" sz="1400" dirty="0"/>
              <a:t> -   </a:t>
            </a:r>
            <a:r>
              <a:rPr lang="en-IN" sz="1400" b="1" dirty="0">
                <a:solidFill>
                  <a:schemeClr val="accent2"/>
                </a:solidFill>
              </a:rPr>
              <a:t>947</a:t>
            </a:r>
            <a:r>
              <a:rPr lang="en-IN" sz="1400" dirty="0"/>
              <a:t> API’s and </a:t>
            </a:r>
            <a:r>
              <a:rPr lang="en-IN" sz="1400" b="1" dirty="0">
                <a:solidFill>
                  <a:schemeClr val="accent2"/>
                </a:solidFill>
              </a:rPr>
              <a:t>742</a:t>
            </a:r>
            <a:r>
              <a:rPr lang="en-IN" sz="1400" dirty="0"/>
              <a:t> SDK’s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39241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7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1AD2468-1C4A-40B0-86B6-01E4DAE993F7}"/>
              </a:ext>
            </a:extLst>
          </p:cNvPr>
          <p:cNvSpPr/>
          <p:nvPr/>
        </p:nvSpPr>
        <p:spPr>
          <a:xfrm>
            <a:off x="6668086" y="4276578"/>
            <a:ext cx="239151" cy="196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C:\Users\nilesh.nagose\Desktop\Click2Cloud\Logo\Final Logo\click2cloud-logo-lightBG-250x200.png">
            <a:extLst>
              <a:ext uri="{FF2B5EF4-FFF2-40B4-BE49-F238E27FC236}">
                <a16:creationId xmlns:a16="http://schemas.microsoft.com/office/drawing/2014/main" id="{9143FAB2-BB90-480B-BBD3-4C640E906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5534" y="190477"/>
            <a:ext cx="994207" cy="818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DB9D970-7BA6-4B49-A0DE-F9A5B50B8AD3}"/>
              </a:ext>
            </a:extLst>
          </p:cNvPr>
          <p:cNvSpPr/>
          <p:nvPr/>
        </p:nvSpPr>
        <p:spPr>
          <a:xfrm>
            <a:off x="121920" y="0"/>
            <a:ext cx="12070080" cy="167225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</a:pPr>
            <a:endParaRPr lang="en-US" dirty="0"/>
          </a:p>
          <a:p>
            <a:endParaRPr lang="en-US" b="1" dirty="0">
              <a:solidFill>
                <a:schemeClr val="accent1"/>
              </a:solidFill>
            </a:endParaRPr>
          </a:p>
          <a:p>
            <a:r>
              <a:rPr lang="en-US" b="1" dirty="0">
                <a:solidFill>
                  <a:schemeClr val="accent1"/>
                </a:solidFill>
              </a:rPr>
              <a:t>Stats for Ansible implementation: Alibaba Vs AWS Vs Baidu Vs Huawei Vs </a:t>
            </a:r>
            <a:r>
              <a:rPr lang="en-US" b="1" dirty="0" err="1">
                <a:solidFill>
                  <a:schemeClr val="accent1"/>
                </a:solidFill>
              </a:rPr>
              <a:t>JDCloud</a:t>
            </a:r>
            <a:r>
              <a:rPr lang="en-US" b="1" dirty="0">
                <a:solidFill>
                  <a:schemeClr val="accent1"/>
                </a:solidFill>
              </a:rPr>
              <a:t> Vs Tencent Vs U Cloud</a:t>
            </a:r>
          </a:p>
          <a:p>
            <a:pPr marL="1200150" lvl="2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Column 1 – Total Cloud Services</a:t>
            </a:r>
          </a:p>
          <a:p>
            <a:pPr marL="1200150" lvl="2" indent="-2857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Column 2 - Total APIs Available for developers</a:t>
            </a:r>
          </a:p>
          <a:p>
            <a:pPr marL="1200150" lvl="2" indent="-2857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Column 3 - Ansible Available for developers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1F7585D-D444-433A-8FFF-74941FF91386}"/>
              </a:ext>
            </a:extLst>
          </p:cNvPr>
          <p:cNvCxnSpPr/>
          <p:nvPr/>
        </p:nvCxnSpPr>
        <p:spPr>
          <a:xfrm>
            <a:off x="121920" y="1672253"/>
            <a:ext cx="117006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A904FB4-F391-401B-9613-D3E1E9A2A4C0}"/>
              </a:ext>
            </a:extLst>
          </p:cNvPr>
          <p:cNvSpPr txBox="1"/>
          <p:nvPr/>
        </p:nvSpPr>
        <p:spPr>
          <a:xfrm>
            <a:off x="183273" y="1712216"/>
            <a:ext cx="5078044" cy="4416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500" dirty="0">
              <a:latin typeface="+mj-lt"/>
            </a:endParaRPr>
          </a:p>
          <a:p>
            <a:pPr marL="342900" indent="-342900">
              <a:spcBef>
                <a:spcPts val="1200"/>
              </a:spcBef>
              <a:buAutoNum type="arabicPeriod"/>
            </a:pPr>
            <a:endParaRPr lang="en-US" sz="1600" dirty="0">
              <a:latin typeface="+mj-lt"/>
            </a:endParaRPr>
          </a:p>
          <a:p>
            <a:pPr marL="342900" indent="-342900">
              <a:spcBef>
                <a:spcPts val="1200"/>
              </a:spcBef>
              <a:buAutoNum type="arabicPeriod"/>
            </a:pPr>
            <a:r>
              <a:rPr lang="en-US" sz="1600" dirty="0">
                <a:latin typeface="+mj-lt"/>
              </a:rPr>
              <a:t>API required for Baidu are more as compare to AWS, Alibaba and Huawei.</a:t>
            </a:r>
          </a:p>
          <a:p>
            <a:pPr marL="342900" indent="-342900">
              <a:spcBef>
                <a:spcPts val="1200"/>
              </a:spcBef>
              <a:buAutoNum type="arabicPeriod"/>
            </a:pPr>
            <a:r>
              <a:rPr lang="en-US" sz="1600" dirty="0">
                <a:latin typeface="+mj-lt"/>
              </a:rPr>
              <a:t>Baidu still need to develop </a:t>
            </a:r>
            <a:r>
              <a:rPr lang="en-US" sz="2000" b="1" dirty="0">
                <a:solidFill>
                  <a:srgbClr val="C00000"/>
                </a:solidFill>
                <a:latin typeface="+mj-lt"/>
              </a:rPr>
              <a:t>737</a:t>
            </a:r>
            <a:r>
              <a:rPr lang="en-US" sz="1600" dirty="0"/>
              <a:t>(737-0) </a:t>
            </a:r>
            <a:r>
              <a:rPr lang="en-US" sz="1600" dirty="0">
                <a:latin typeface="+mj-lt"/>
              </a:rPr>
              <a:t>Workbench calls (Interfaces).</a:t>
            </a:r>
          </a:p>
          <a:p>
            <a:pPr marL="342900" indent="-342900">
              <a:spcBef>
                <a:spcPts val="1200"/>
              </a:spcBef>
              <a:buFontTx/>
              <a:buAutoNum type="arabicPeriod"/>
            </a:pPr>
            <a:r>
              <a:rPr lang="en-US" sz="1600" dirty="0"/>
              <a:t>Baidu</a:t>
            </a:r>
            <a:r>
              <a:rPr lang="en-US" sz="1600" dirty="0">
                <a:latin typeface="+mj-lt"/>
              </a:rPr>
              <a:t> is lagging to provide </a:t>
            </a:r>
            <a:r>
              <a:rPr lang="en-US" sz="2000" b="1" dirty="0">
                <a:solidFill>
                  <a:srgbClr val="C00000"/>
                </a:solidFill>
                <a:latin typeface="+mj-lt"/>
              </a:rPr>
              <a:t>737</a:t>
            </a:r>
            <a:r>
              <a:rPr lang="en-US" sz="1600" dirty="0"/>
              <a:t>( 737-0) </a:t>
            </a:r>
            <a:r>
              <a:rPr lang="en-US" sz="1600" dirty="0">
                <a:latin typeface="+mj-lt"/>
              </a:rPr>
              <a:t>Ansible Implementation in market. </a:t>
            </a:r>
          </a:p>
          <a:p>
            <a:pPr marL="342900" indent="-342900">
              <a:spcBef>
                <a:spcPts val="1200"/>
              </a:spcBef>
              <a:buFontTx/>
              <a:buAutoNum type="arabicPeriod"/>
            </a:pPr>
            <a:r>
              <a:rPr lang="en-US" sz="1600" dirty="0">
                <a:latin typeface="+mj-lt"/>
              </a:rPr>
              <a:t>Alibaba with </a:t>
            </a:r>
            <a:r>
              <a:rPr lang="en-US" sz="2000" b="1" dirty="0">
                <a:solidFill>
                  <a:srgbClr val="7030A0"/>
                </a:solidFill>
                <a:latin typeface="+mj-lt"/>
              </a:rPr>
              <a:t>37 </a:t>
            </a:r>
            <a:r>
              <a:rPr lang="en-US" sz="1600" dirty="0">
                <a:latin typeface="+mj-lt"/>
              </a:rPr>
              <a:t>and AWS with </a:t>
            </a:r>
            <a:r>
              <a:rPr lang="en-US" sz="2000" b="1" dirty="0">
                <a:solidFill>
                  <a:srgbClr val="7030A0"/>
                </a:solidFill>
                <a:latin typeface="+mj-lt"/>
              </a:rPr>
              <a:t>349</a:t>
            </a:r>
            <a:r>
              <a:rPr lang="en-US" sz="1600" dirty="0">
                <a:latin typeface="+mj-lt"/>
              </a:rPr>
              <a:t> Ansible Implementation is way ahead of the Baidu’s </a:t>
            </a:r>
            <a:r>
              <a:rPr lang="en-US" sz="2000" b="1" dirty="0">
                <a:solidFill>
                  <a:srgbClr val="DA0000"/>
                </a:solidFill>
                <a:latin typeface="+mj-lt"/>
              </a:rPr>
              <a:t>0.</a:t>
            </a:r>
          </a:p>
          <a:p>
            <a:pPr marL="342900" indent="-342900">
              <a:spcBef>
                <a:spcPts val="1200"/>
              </a:spcBef>
              <a:buFontTx/>
              <a:buAutoNum type="arabicPeriod"/>
            </a:pPr>
            <a:r>
              <a:rPr lang="en-US" sz="1600" dirty="0">
                <a:latin typeface="+mj-lt"/>
              </a:rPr>
              <a:t>Baidu has converted </a:t>
            </a:r>
            <a:r>
              <a:rPr lang="en-US" sz="2000" b="1" dirty="0">
                <a:solidFill>
                  <a:srgbClr val="DA0000"/>
                </a:solidFill>
                <a:latin typeface="+mj-lt"/>
              </a:rPr>
              <a:t>0%</a:t>
            </a:r>
            <a:r>
              <a:rPr lang="en-US" sz="2000" dirty="0">
                <a:latin typeface="+mj-lt"/>
              </a:rPr>
              <a:t> </a:t>
            </a:r>
            <a:r>
              <a:rPr lang="en-US" sz="1600" dirty="0">
                <a:latin typeface="+mj-lt"/>
              </a:rPr>
              <a:t>of their Workbench call (interfaces) into Ansible as compared with Alibaba which is </a:t>
            </a:r>
            <a:r>
              <a:rPr lang="en-US" sz="2000" b="1" dirty="0">
                <a:solidFill>
                  <a:srgbClr val="7030A0"/>
                </a:solidFill>
                <a:latin typeface="+mj-lt"/>
              </a:rPr>
              <a:t>4% </a:t>
            </a:r>
            <a:r>
              <a:rPr lang="en-US" sz="1600" dirty="0"/>
              <a:t>and AWS which is </a:t>
            </a:r>
            <a:r>
              <a:rPr lang="en-US" sz="2000" b="1" dirty="0">
                <a:solidFill>
                  <a:srgbClr val="7030A0"/>
                </a:solidFill>
              </a:rPr>
              <a:t>20%.</a:t>
            </a:r>
            <a:endParaRPr lang="en-US" sz="1600" b="1" dirty="0">
              <a:solidFill>
                <a:srgbClr val="7030A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66DA76-15F0-4D2F-A3DD-9FEC10195B54}"/>
              </a:ext>
            </a:extLst>
          </p:cNvPr>
          <p:cNvSpPr txBox="1"/>
          <p:nvPr/>
        </p:nvSpPr>
        <p:spPr>
          <a:xfrm>
            <a:off x="0" y="6418791"/>
            <a:ext cx="12192000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                    </a:t>
            </a:r>
            <a:r>
              <a:rPr lang="en-US" b="1" dirty="0"/>
              <a:t>Scope in current phase:-  </a:t>
            </a:r>
            <a:r>
              <a:rPr lang="en-US" dirty="0"/>
              <a:t>Ansible Implementation for 737 (737-0) Workbench calls (interfaces)</a:t>
            </a:r>
          </a:p>
        </p:txBody>
      </p: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57711DFD-9127-45FE-9A2A-B75BD3409E23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5088835" y="1672253"/>
          <a:ext cx="7103165" cy="47265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27A56B86-ED84-45F0-BEEB-310052F5B30C}"/>
              </a:ext>
            </a:extLst>
          </p:cNvPr>
          <p:cNvSpPr txBox="1"/>
          <p:nvPr/>
        </p:nvSpPr>
        <p:spPr>
          <a:xfrm>
            <a:off x="62332" y="35819"/>
            <a:ext cx="7019321" cy="4431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defPPr>
              <a:defRPr lang="en-US"/>
            </a:defPPr>
            <a:lvl1pPr defTabSz="686047">
              <a:lnSpc>
                <a:spcPct val="90000"/>
              </a:lnSpc>
              <a:spcBef>
                <a:spcPct val="0"/>
              </a:spcBef>
              <a:buNone/>
              <a:defRPr sz="3600" b="0" cap="none" spc="-100" baseline="0">
                <a:ln w="3175"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latin typeface="Segoe UI Light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IN" sz="3200" dirty="0"/>
              <a:t>Analysis on Ansible Implementation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533A4B-6C03-465F-97A2-063BEF6DCA7C}"/>
              </a:ext>
            </a:extLst>
          </p:cNvPr>
          <p:cNvSpPr/>
          <p:nvPr/>
        </p:nvSpPr>
        <p:spPr>
          <a:xfrm>
            <a:off x="653069" y="1789853"/>
            <a:ext cx="3577436" cy="479017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txBody>
          <a:bodyPr wrap="square" lIns="137160" tIns="91440" rIns="0" anchor="t" anchorCtr="0">
            <a:noAutofit/>
          </a:bodyPr>
          <a:lstStyle/>
          <a:p>
            <a:pPr lvl="0">
              <a:buSzPct val="115000"/>
              <a:defRPr/>
            </a:pPr>
            <a:r>
              <a:rPr lang="en-US" sz="2000" spc="70" dirty="0">
                <a:gradFill>
                  <a:gsLst>
                    <a:gs pos="83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As per the analysis report</a:t>
            </a:r>
          </a:p>
          <a:p>
            <a:pPr lvl="0">
              <a:buSzPct val="115000"/>
              <a:defRPr/>
            </a:pPr>
            <a:endParaRPr lang="en-US" spc="70" dirty="0">
              <a:gradFill>
                <a:gsLst>
                  <a:gs pos="8300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E498133-0B08-47C1-B450-505CAC82BDEF}"/>
              </a:ext>
            </a:extLst>
          </p:cNvPr>
          <p:cNvSpPr/>
          <p:nvPr/>
        </p:nvSpPr>
        <p:spPr>
          <a:xfrm>
            <a:off x="183273" y="1789853"/>
            <a:ext cx="581891" cy="479017"/>
          </a:xfrm>
          <a:prstGeom prst="ellipse">
            <a:avLst/>
          </a:prstGeom>
          <a:solidFill>
            <a:schemeClr val="accent1"/>
          </a:solidFill>
          <a:ln w="22225">
            <a:solidFill>
              <a:srgbClr val="E5F1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  <a:sym typeface="Wingdings" panose="05000000000000000000" pitchFamily="2" charset="2"/>
              </a:rPr>
              <a:t></a:t>
            </a:r>
            <a:endParaRPr kumimoji="0" lang="en-US" sz="4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703B9EF-5899-423D-9733-8FF22DAFE6C4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986" y="6016360"/>
            <a:ext cx="946463" cy="804862"/>
            <a:chOff x="3807371" y="2914650"/>
            <a:chExt cx="637629" cy="660397"/>
          </a:xfrm>
          <a:solidFill>
            <a:schemeClr val="tx1"/>
          </a:solidFill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31F111B-FAAE-4B93-8173-CB9940F43469}"/>
                </a:ext>
              </a:extLst>
            </p:cNvPr>
            <p:cNvSpPr/>
            <p:nvPr/>
          </p:nvSpPr>
          <p:spPr>
            <a:xfrm>
              <a:off x="4054475" y="2914650"/>
              <a:ext cx="273050" cy="27305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322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36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Freeform 157">
              <a:extLst>
                <a:ext uri="{FF2B5EF4-FFF2-40B4-BE49-F238E27FC236}">
                  <a16:creationId xmlns:a16="http://schemas.microsoft.com/office/drawing/2014/main" id="{2796100E-7A63-4D17-83A9-007DFF29C37B}"/>
                </a:ext>
              </a:extLst>
            </p:cNvPr>
            <p:cNvSpPr/>
            <p:nvPr/>
          </p:nvSpPr>
          <p:spPr>
            <a:xfrm>
              <a:off x="3888313" y="3201605"/>
              <a:ext cx="556687" cy="373442"/>
            </a:xfrm>
            <a:custGeom>
              <a:avLst/>
              <a:gdLst>
                <a:gd name="connsiteX0" fmla="*/ 34925 w 558800"/>
                <a:gd name="connsiteY0" fmla="*/ 266700 h 371475"/>
                <a:gd name="connsiteX1" fmla="*/ 203200 w 558800"/>
                <a:gd name="connsiteY1" fmla="*/ 250825 h 371475"/>
                <a:gd name="connsiteX2" fmla="*/ 260350 w 558800"/>
                <a:gd name="connsiteY2" fmla="*/ 73025 h 371475"/>
                <a:gd name="connsiteX3" fmla="*/ 320675 w 558800"/>
                <a:gd name="connsiteY3" fmla="*/ 15875 h 371475"/>
                <a:gd name="connsiteX4" fmla="*/ 419100 w 558800"/>
                <a:gd name="connsiteY4" fmla="*/ 0 h 371475"/>
                <a:gd name="connsiteX5" fmla="*/ 501650 w 558800"/>
                <a:gd name="connsiteY5" fmla="*/ 44450 h 371475"/>
                <a:gd name="connsiteX6" fmla="*/ 536575 w 558800"/>
                <a:gd name="connsiteY6" fmla="*/ 98425 h 371475"/>
                <a:gd name="connsiteX7" fmla="*/ 558800 w 558800"/>
                <a:gd name="connsiteY7" fmla="*/ 346075 h 371475"/>
                <a:gd name="connsiteX8" fmla="*/ 349250 w 558800"/>
                <a:gd name="connsiteY8" fmla="*/ 355600 h 371475"/>
                <a:gd name="connsiteX9" fmla="*/ 346075 w 558800"/>
                <a:gd name="connsiteY9" fmla="*/ 349250 h 371475"/>
                <a:gd name="connsiteX10" fmla="*/ 415925 w 558800"/>
                <a:gd name="connsiteY10" fmla="*/ 196850 h 371475"/>
                <a:gd name="connsiteX11" fmla="*/ 412750 w 558800"/>
                <a:gd name="connsiteY11" fmla="*/ 184150 h 371475"/>
                <a:gd name="connsiteX12" fmla="*/ 381000 w 558800"/>
                <a:gd name="connsiteY12" fmla="*/ 187325 h 371475"/>
                <a:gd name="connsiteX13" fmla="*/ 301625 w 558800"/>
                <a:gd name="connsiteY13" fmla="*/ 365125 h 371475"/>
                <a:gd name="connsiteX14" fmla="*/ 28575 w 558800"/>
                <a:gd name="connsiteY14" fmla="*/ 371475 h 371475"/>
                <a:gd name="connsiteX15" fmla="*/ 0 w 558800"/>
                <a:gd name="connsiteY15" fmla="*/ 336550 h 371475"/>
                <a:gd name="connsiteX16" fmla="*/ 34925 w 558800"/>
                <a:gd name="connsiteY16" fmla="*/ 266700 h 371475"/>
                <a:gd name="connsiteX0" fmla="*/ 34925 w 558800"/>
                <a:gd name="connsiteY0" fmla="*/ 266700 h 371475"/>
                <a:gd name="connsiteX1" fmla="*/ 203200 w 558800"/>
                <a:gd name="connsiteY1" fmla="*/ 250825 h 371475"/>
                <a:gd name="connsiteX2" fmla="*/ 260350 w 558800"/>
                <a:gd name="connsiteY2" fmla="*/ 73025 h 371475"/>
                <a:gd name="connsiteX3" fmla="*/ 419100 w 558800"/>
                <a:gd name="connsiteY3" fmla="*/ 0 h 371475"/>
                <a:gd name="connsiteX4" fmla="*/ 501650 w 558800"/>
                <a:gd name="connsiteY4" fmla="*/ 44450 h 371475"/>
                <a:gd name="connsiteX5" fmla="*/ 536575 w 558800"/>
                <a:gd name="connsiteY5" fmla="*/ 98425 h 371475"/>
                <a:gd name="connsiteX6" fmla="*/ 558800 w 558800"/>
                <a:gd name="connsiteY6" fmla="*/ 346075 h 371475"/>
                <a:gd name="connsiteX7" fmla="*/ 349250 w 558800"/>
                <a:gd name="connsiteY7" fmla="*/ 355600 h 371475"/>
                <a:gd name="connsiteX8" fmla="*/ 346075 w 558800"/>
                <a:gd name="connsiteY8" fmla="*/ 349250 h 371475"/>
                <a:gd name="connsiteX9" fmla="*/ 415925 w 558800"/>
                <a:gd name="connsiteY9" fmla="*/ 196850 h 371475"/>
                <a:gd name="connsiteX10" fmla="*/ 412750 w 558800"/>
                <a:gd name="connsiteY10" fmla="*/ 184150 h 371475"/>
                <a:gd name="connsiteX11" fmla="*/ 381000 w 558800"/>
                <a:gd name="connsiteY11" fmla="*/ 187325 h 371475"/>
                <a:gd name="connsiteX12" fmla="*/ 301625 w 558800"/>
                <a:gd name="connsiteY12" fmla="*/ 365125 h 371475"/>
                <a:gd name="connsiteX13" fmla="*/ 28575 w 558800"/>
                <a:gd name="connsiteY13" fmla="*/ 371475 h 371475"/>
                <a:gd name="connsiteX14" fmla="*/ 0 w 558800"/>
                <a:gd name="connsiteY14" fmla="*/ 336550 h 371475"/>
                <a:gd name="connsiteX15" fmla="*/ 34925 w 558800"/>
                <a:gd name="connsiteY15" fmla="*/ 266700 h 371475"/>
                <a:gd name="connsiteX0" fmla="*/ 34925 w 558800"/>
                <a:gd name="connsiteY0" fmla="*/ 222250 h 327025"/>
                <a:gd name="connsiteX1" fmla="*/ 203200 w 558800"/>
                <a:gd name="connsiteY1" fmla="*/ 206375 h 327025"/>
                <a:gd name="connsiteX2" fmla="*/ 260350 w 558800"/>
                <a:gd name="connsiteY2" fmla="*/ 28575 h 327025"/>
                <a:gd name="connsiteX3" fmla="*/ 501650 w 558800"/>
                <a:gd name="connsiteY3" fmla="*/ 0 h 327025"/>
                <a:gd name="connsiteX4" fmla="*/ 536575 w 558800"/>
                <a:gd name="connsiteY4" fmla="*/ 53975 h 327025"/>
                <a:gd name="connsiteX5" fmla="*/ 558800 w 558800"/>
                <a:gd name="connsiteY5" fmla="*/ 301625 h 327025"/>
                <a:gd name="connsiteX6" fmla="*/ 349250 w 558800"/>
                <a:gd name="connsiteY6" fmla="*/ 311150 h 327025"/>
                <a:gd name="connsiteX7" fmla="*/ 346075 w 558800"/>
                <a:gd name="connsiteY7" fmla="*/ 304800 h 327025"/>
                <a:gd name="connsiteX8" fmla="*/ 415925 w 558800"/>
                <a:gd name="connsiteY8" fmla="*/ 152400 h 327025"/>
                <a:gd name="connsiteX9" fmla="*/ 412750 w 558800"/>
                <a:gd name="connsiteY9" fmla="*/ 139700 h 327025"/>
                <a:gd name="connsiteX10" fmla="*/ 381000 w 558800"/>
                <a:gd name="connsiteY10" fmla="*/ 142875 h 327025"/>
                <a:gd name="connsiteX11" fmla="*/ 301625 w 558800"/>
                <a:gd name="connsiteY11" fmla="*/ 320675 h 327025"/>
                <a:gd name="connsiteX12" fmla="*/ 28575 w 558800"/>
                <a:gd name="connsiteY12" fmla="*/ 327025 h 327025"/>
                <a:gd name="connsiteX13" fmla="*/ 0 w 558800"/>
                <a:gd name="connsiteY13" fmla="*/ 292100 h 327025"/>
                <a:gd name="connsiteX14" fmla="*/ 34925 w 558800"/>
                <a:gd name="connsiteY14" fmla="*/ 222250 h 327025"/>
                <a:gd name="connsiteX0" fmla="*/ 34925 w 558800"/>
                <a:gd name="connsiteY0" fmla="*/ 246288 h 351063"/>
                <a:gd name="connsiteX1" fmla="*/ 203200 w 558800"/>
                <a:gd name="connsiteY1" fmla="*/ 230413 h 351063"/>
                <a:gd name="connsiteX2" fmla="*/ 260350 w 558800"/>
                <a:gd name="connsiteY2" fmla="*/ 52613 h 351063"/>
                <a:gd name="connsiteX3" fmla="*/ 501650 w 558800"/>
                <a:gd name="connsiteY3" fmla="*/ 24038 h 351063"/>
                <a:gd name="connsiteX4" fmla="*/ 536575 w 558800"/>
                <a:gd name="connsiteY4" fmla="*/ 78013 h 351063"/>
                <a:gd name="connsiteX5" fmla="*/ 558800 w 558800"/>
                <a:gd name="connsiteY5" fmla="*/ 325663 h 351063"/>
                <a:gd name="connsiteX6" fmla="*/ 349250 w 558800"/>
                <a:gd name="connsiteY6" fmla="*/ 335188 h 351063"/>
                <a:gd name="connsiteX7" fmla="*/ 346075 w 558800"/>
                <a:gd name="connsiteY7" fmla="*/ 328838 h 351063"/>
                <a:gd name="connsiteX8" fmla="*/ 415925 w 558800"/>
                <a:gd name="connsiteY8" fmla="*/ 176438 h 351063"/>
                <a:gd name="connsiteX9" fmla="*/ 412750 w 558800"/>
                <a:gd name="connsiteY9" fmla="*/ 163738 h 351063"/>
                <a:gd name="connsiteX10" fmla="*/ 381000 w 558800"/>
                <a:gd name="connsiteY10" fmla="*/ 166913 h 351063"/>
                <a:gd name="connsiteX11" fmla="*/ 301625 w 558800"/>
                <a:gd name="connsiteY11" fmla="*/ 344713 h 351063"/>
                <a:gd name="connsiteX12" fmla="*/ 28575 w 558800"/>
                <a:gd name="connsiteY12" fmla="*/ 351063 h 351063"/>
                <a:gd name="connsiteX13" fmla="*/ 0 w 558800"/>
                <a:gd name="connsiteY13" fmla="*/ 316138 h 351063"/>
                <a:gd name="connsiteX14" fmla="*/ 34925 w 558800"/>
                <a:gd name="connsiteY14" fmla="*/ 246288 h 35106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36575 w 558800"/>
                <a:gd name="connsiteY4" fmla="*/ 95653 h 368703"/>
                <a:gd name="connsiteX5" fmla="*/ 558800 w 558800"/>
                <a:gd name="connsiteY5" fmla="*/ 343303 h 368703"/>
                <a:gd name="connsiteX6" fmla="*/ 349250 w 558800"/>
                <a:gd name="connsiteY6" fmla="*/ 352828 h 368703"/>
                <a:gd name="connsiteX7" fmla="*/ 346075 w 558800"/>
                <a:gd name="connsiteY7" fmla="*/ 346478 h 368703"/>
                <a:gd name="connsiteX8" fmla="*/ 415925 w 558800"/>
                <a:gd name="connsiteY8" fmla="*/ 194078 h 368703"/>
                <a:gd name="connsiteX9" fmla="*/ 412750 w 558800"/>
                <a:gd name="connsiteY9" fmla="*/ 181378 h 368703"/>
                <a:gd name="connsiteX10" fmla="*/ 381000 w 558800"/>
                <a:gd name="connsiteY10" fmla="*/ 184553 h 368703"/>
                <a:gd name="connsiteX11" fmla="*/ 301625 w 558800"/>
                <a:gd name="connsiteY11" fmla="*/ 362353 h 368703"/>
                <a:gd name="connsiteX12" fmla="*/ 28575 w 558800"/>
                <a:gd name="connsiteY12" fmla="*/ 368703 h 368703"/>
                <a:gd name="connsiteX13" fmla="*/ 0 w 558800"/>
                <a:gd name="connsiteY13" fmla="*/ 333778 h 368703"/>
                <a:gd name="connsiteX14" fmla="*/ 34925 w 558800"/>
                <a:gd name="connsiteY14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412750 w 558800"/>
                <a:gd name="connsiteY8" fmla="*/ 181378 h 368703"/>
                <a:gd name="connsiteX9" fmla="*/ 381000 w 558800"/>
                <a:gd name="connsiteY9" fmla="*/ 184553 h 368703"/>
                <a:gd name="connsiteX10" fmla="*/ 301625 w 558800"/>
                <a:gd name="connsiteY10" fmla="*/ 362353 h 368703"/>
                <a:gd name="connsiteX11" fmla="*/ 28575 w 558800"/>
                <a:gd name="connsiteY11" fmla="*/ 368703 h 368703"/>
                <a:gd name="connsiteX12" fmla="*/ 0 w 558800"/>
                <a:gd name="connsiteY12" fmla="*/ 333778 h 368703"/>
                <a:gd name="connsiteX13" fmla="*/ 34925 w 558800"/>
                <a:gd name="connsiteY13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412750 w 558800"/>
                <a:gd name="connsiteY8" fmla="*/ 181378 h 368703"/>
                <a:gd name="connsiteX9" fmla="*/ 381000 w 558800"/>
                <a:gd name="connsiteY9" fmla="*/ 184553 h 368703"/>
                <a:gd name="connsiteX10" fmla="*/ 301625 w 558800"/>
                <a:gd name="connsiteY10" fmla="*/ 362353 h 368703"/>
                <a:gd name="connsiteX11" fmla="*/ 28575 w 558800"/>
                <a:gd name="connsiteY11" fmla="*/ 368703 h 368703"/>
                <a:gd name="connsiteX12" fmla="*/ 0 w 558800"/>
                <a:gd name="connsiteY12" fmla="*/ 333778 h 368703"/>
                <a:gd name="connsiteX13" fmla="*/ 34925 w 558800"/>
                <a:gd name="connsiteY13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412750 w 558800"/>
                <a:gd name="connsiteY8" fmla="*/ 181378 h 368703"/>
                <a:gd name="connsiteX9" fmla="*/ 381000 w 558800"/>
                <a:gd name="connsiteY9" fmla="*/ 184553 h 368703"/>
                <a:gd name="connsiteX10" fmla="*/ 301625 w 558800"/>
                <a:gd name="connsiteY10" fmla="*/ 362353 h 368703"/>
                <a:gd name="connsiteX11" fmla="*/ 28575 w 558800"/>
                <a:gd name="connsiteY11" fmla="*/ 368703 h 368703"/>
                <a:gd name="connsiteX12" fmla="*/ 0 w 558800"/>
                <a:gd name="connsiteY12" fmla="*/ 333778 h 368703"/>
                <a:gd name="connsiteX13" fmla="*/ 34925 w 558800"/>
                <a:gd name="connsiteY13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381000 w 558800"/>
                <a:gd name="connsiteY8" fmla="*/ 184553 h 368703"/>
                <a:gd name="connsiteX9" fmla="*/ 301625 w 558800"/>
                <a:gd name="connsiteY9" fmla="*/ 362353 h 368703"/>
                <a:gd name="connsiteX10" fmla="*/ 28575 w 558800"/>
                <a:gd name="connsiteY10" fmla="*/ 368703 h 368703"/>
                <a:gd name="connsiteX11" fmla="*/ 0 w 558800"/>
                <a:gd name="connsiteY11" fmla="*/ 333778 h 368703"/>
                <a:gd name="connsiteX12" fmla="*/ 34925 w 558800"/>
                <a:gd name="connsiteY12" fmla="*/ 263928 h 368703"/>
                <a:gd name="connsiteX0" fmla="*/ 6350 w 530225"/>
                <a:gd name="connsiteY0" fmla="*/ 263928 h 368703"/>
                <a:gd name="connsiteX1" fmla="*/ 174625 w 530225"/>
                <a:gd name="connsiteY1" fmla="*/ 248053 h 368703"/>
                <a:gd name="connsiteX2" fmla="*/ 231775 w 530225"/>
                <a:gd name="connsiteY2" fmla="*/ 70253 h 368703"/>
                <a:gd name="connsiteX3" fmla="*/ 473075 w 530225"/>
                <a:gd name="connsiteY3" fmla="*/ 41678 h 368703"/>
                <a:gd name="connsiteX4" fmla="*/ 530225 w 530225"/>
                <a:gd name="connsiteY4" fmla="*/ 343303 h 368703"/>
                <a:gd name="connsiteX5" fmla="*/ 320675 w 530225"/>
                <a:gd name="connsiteY5" fmla="*/ 352828 h 368703"/>
                <a:gd name="connsiteX6" fmla="*/ 317500 w 530225"/>
                <a:gd name="connsiteY6" fmla="*/ 346478 h 368703"/>
                <a:gd name="connsiteX7" fmla="*/ 387350 w 530225"/>
                <a:gd name="connsiteY7" fmla="*/ 194078 h 368703"/>
                <a:gd name="connsiteX8" fmla="*/ 352425 w 530225"/>
                <a:gd name="connsiteY8" fmla="*/ 184553 h 368703"/>
                <a:gd name="connsiteX9" fmla="*/ 273050 w 530225"/>
                <a:gd name="connsiteY9" fmla="*/ 362353 h 368703"/>
                <a:gd name="connsiteX10" fmla="*/ 0 w 530225"/>
                <a:gd name="connsiteY10" fmla="*/ 368703 h 368703"/>
                <a:gd name="connsiteX11" fmla="*/ 6350 w 530225"/>
                <a:gd name="connsiteY11" fmla="*/ 263928 h 368703"/>
                <a:gd name="connsiteX0" fmla="*/ 28984 w 552859"/>
                <a:gd name="connsiteY0" fmla="*/ 263928 h 368703"/>
                <a:gd name="connsiteX1" fmla="*/ 197259 w 552859"/>
                <a:gd name="connsiteY1" fmla="*/ 248053 h 368703"/>
                <a:gd name="connsiteX2" fmla="*/ 254409 w 552859"/>
                <a:gd name="connsiteY2" fmla="*/ 70253 h 368703"/>
                <a:gd name="connsiteX3" fmla="*/ 495709 w 552859"/>
                <a:gd name="connsiteY3" fmla="*/ 41678 h 368703"/>
                <a:gd name="connsiteX4" fmla="*/ 552859 w 552859"/>
                <a:gd name="connsiteY4" fmla="*/ 343303 h 368703"/>
                <a:gd name="connsiteX5" fmla="*/ 343309 w 552859"/>
                <a:gd name="connsiteY5" fmla="*/ 352828 h 368703"/>
                <a:gd name="connsiteX6" fmla="*/ 340134 w 552859"/>
                <a:gd name="connsiteY6" fmla="*/ 346478 h 368703"/>
                <a:gd name="connsiteX7" fmla="*/ 409984 w 552859"/>
                <a:gd name="connsiteY7" fmla="*/ 194078 h 368703"/>
                <a:gd name="connsiteX8" fmla="*/ 375059 w 552859"/>
                <a:gd name="connsiteY8" fmla="*/ 184553 h 368703"/>
                <a:gd name="connsiteX9" fmla="*/ 295684 w 552859"/>
                <a:gd name="connsiteY9" fmla="*/ 362353 h 368703"/>
                <a:gd name="connsiteX10" fmla="*/ 22634 w 552859"/>
                <a:gd name="connsiteY10" fmla="*/ 368703 h 368703"/>
                <a:gd name="connsiteX11" fmla="*/ 28984 w 552859"/>
                <a:gd name="connsiteY11" fmla="*/ 263928 h 368703"/>
                <a:gd name="connsiteX0" fmla="*/ 35058 w 558933"/>
                <a:gd name="connsiteY0" fmla="*/ 263928 h 369620"/>
                <a:gd name="connsiteX1" fmla="*/ 203333 w 558933"/>
                <a:gd name="connsiteY1" fmla="*/ 248053 h 369620"/>
                <a:gd name="connsiteX2" fmla="*/ 260483 w 558933"/>
                <a:gd name="connsiteY2" fmla="*/ 70253 h 369620"/>
                <a:gd name="connsiteX3" fmla="*/ 501783 w 558933"/>
                <a:gd name="connsiteY3" fmla="*/ 41678 h 369620"/>
                <a:gd name="connsiteX4" fmla="*/ 558933 w 558933"/>
                <a:gd name="connsiteY4" fmla="*/ 343303 h 369620"/>
                <a:gd name="connsiteX5" fmla="*/ 349383 w 558933"/>
                <a:gd name="connsiteY5" fmla="*/ 352828 h 369620"/>
                <a:gd name="connsiteX6" fmla="*/ 346208 w 558933"/>
                <a:gd name="connsiteY6" fmla="*/ 346478 h 369620"/>
                <a:gd name="connsiteX7" fmla="*/ 416058 w 558933"/>
                <a:gd name="connsiteY7" fmla="*/ 194078 h 369620"/>
                <a:gd name="connsiteX8" fmla="*/ 381133 w 558933"/>
                <a:gd name="connsiteY8" fmla="*/ 184553 h 369620"/>
                <a:gd name="connsiteX9" fmla="*/ 301758 w 558933"/>
                <a:gd name="connsiteY9" fmla="*/ 362353 h 369620"/>
                <a:gd name="connsiteX10" fmla="*/ 28708 w 558933"/>
                <a:gd name="connsiteY10" fmla="*/ 368703 h 369620"/>
                <a:gd name="connsiteX11" fmla="*/ 35058 w 558933"/>
                <a:gd name="connsiteY11" fmla="*/ 263928 h 369620"/>
                <a:gd name="connsiteX0" fmla="*/ 38101 w 561976"/>
                <a:gd name="connsiteY0" fmla="*/ 263928 h 368703"/>
                <a:gd name="connsiteX1" fmla="*/ 206376 w 561976"/>
                <a:gd name="connsiteY1" fmla="*/ 248053 h 368703"/>
                <a:gd name="connsiteX2" fmla="*/ 263526 w 561976"/>
                <a:gd name="connsiteY2" fmla="*/ 70253 h 368703"/>
                <a:gd name="connsiteX3" fmla="*/ 504826 w 561976"/>
                <a:gd name="connsiteY3" fmla="*/ 41678 h 368703"/>
                <a:gd name="connsiteX4" fmla="*/ 561976 w 561976"/>
                <a:gd name="connsiteY4" fmla="*/ 343303 h 368703"/>
                <a:gd name="connsiteX5" fmla="*/ 352426 w 561976"/>
                <a:gd name="connsiteY5" fmla="*/ 352828 h 368703"/>
                <a:gd name="connsiteX6" fmla="*/ 349251 w 561976"/>
                <a:gd name="connsiteY6" fmla="*/ 346478 h 368703"/>
                <a:gd name="connsiteX7" fmla="*/ 419101 w 561976"/>
                <a:gd name="connsiteY7" fmla="*/ 194078 h 368703"/>
                <a:gd name="connsiteX8" fmla="*/ 384176 w 561976"/>
                <a:gd name="connsiteY8" fmla="*/ 184553 h 368703"/>
                <a:gd name="connsiteX9" fmla="*/ 304801 w 561976"/>
                <a:gd name="connsiteY9" fmla="*/ 362353 h 368703"/>
                <a:gd name="connsiteX10" fmla="*/ 31751 w 561976"/>
                <a:gd name="connsiteY10" fmla="*/ 368703 h 368703"/>
                <a:gd name="connsiteX11" fmla="*/ 38101 w 561976"/>
                <a:gd name="connsiteY11" fmla="*/ 263928 h 368703"/>
                <a:gd name="connsiteX0" fmla="*/ 35796 w 559671"/>
                <a:gd name="connsiteY0" fmla="*/ 263928 h 368703"/>
                <a:gd name="connsiteX1" fmla="*/ 204071 w 559671"/>
                <a:gd name="connsiteY1" fmla="*/ 248053 h 368703"/>
                <a:gd name="connsiteX2" fmla="*/ 261221 w 559671"/>
                <a:gd name="connsiteY2" fmla="*/ 70253 h 368703"/>
                <a:gd name="connsiteX3" fmla="*/ 502521 w 559671"/>
                <a:gd name="connsiteY3" fmla="*/ 41678 h 368703"/>
                <a:gd name="connsiteX4" fmla="*/ 559671 w 559671"/>
                <a:gd name="connsiteY4" fmla="*/ 343303 h 368703"/>
                <a:gd name="connsiteX5" fmla="*/ 350121 w 559671"/>
                <a:gd name="connsiteY5" fmla="*/ 352828 h 368703"/>
                <a:gd name="connsiteX6" fmla="*/ 346946 w 559671"/>
                <a:gd name="connsiteY6" fmla="*/ 346478 h 368703"/>
                <a:gd name="connsiteX7" fmla="*/ 416796 w 559671"/>
                <a:gd name="connsiteY7" fmla="*/ 194078 h 368703"/>
                <a:gd name="connsiteX8" fmla="*/ 381871 w 559671"/>
                <a:gd name="connsiteY8" fmla="*/ 184553 h 368703"/>
                <a:gd name="connsiteX9" fmla="*/ 302496 w 559671"/>
                <a:gd name="connsiteY9" fmla="*/ 362353 h 368703"/>
                <a:gd name="connsiteX10" fmla="*/ 29446 w 559671"/>
                <a:gd name="connsiteY10" fmla="*/ 368703 h 368703"/>
                <a:gd name="connsiteX11" fmla="*/ 35796 w 559671"/>
                <a:gd name="connsiteY11" fmla="*/ 263928 h 368703"/>
                <a:gd name="connsiteX0" fmla="*/ 33802 w 557677"/>
                <a:gd name="connsiteY0" fmla="*/ 263928 h 368703"/>
                <a:gd name="connsiteX1" fmla="*/ 202077 w 557677"/>
                <a:gd name="connsiteY1" fmla="*/ 248053 h 368703"/>
                <a:gd name="connsiteX2" fmla="*/ 259227 w 557677"/>
                <a:gd name="connsiteY2" fmla="*/ 70253 h 368703"/>
                <a:gd name="connsiteX3" fmla="*/ 500527 w 557677"/>
                <a:gd name="connsiteY3" fmla="*/ 41678 h 368703"/>
                <a:gd name="connsiteX4" fmla="*/ 557677 w 557677"/>
                <a:gd name="connsiteY4" fmla="*/ 343303 h 368703"/>
                <a:gd name="connsiteX5" fmla="*/ 348127 w 557677"/>
                <a:gd name="connsiteY5" fmla="*/ 352828 h 368703"/>
                <a:gd name="connsiteX6" fmla="*/ 344952 w 557677"/>
                <a:gd name="connsiteY6" fmla="*/ 346478 h 368703"/>
                <a:gd name="connsiteX7" fmla="*/ 414802 w 557677"/>
                <a:gd name="connsiteY7" fmla="*/ 194078 h 368703"/>
                <a:gd name="connsiteX8" fmla="*/ 379877 w 557677"/>
                <a:gd name="connsiteY8" fmla="*/ 184553 h 368703"/>
                <a:gd name="connsiteX9" fmla="*/ 300502 w 557677"/>
                <a:gd name="connsiteY9" fmla="*/ 362353 h 368703"/>
                <a:gd name="connsiteX10" fmla="*/ 27452 w 557677"/>
                <a:gd name="connsiteY10" fmla="*/ 368703 h 368703"/>
                <a:gd name="connsiteX11" fmla="*/ 33802 w 557677"/>
                <a:gd name="connsiteY11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343962 w 556687"/>
                <a:gd name="connsiteY6" fmla="*/ 346478 h 368703"/>
                <a:gd name="connsiteX7" fmla="*/ 413812 w 556687"/>
                <a:gd name="connsiteY7" fmla="*/ 194078 h 368703"/>
                <a:gd name="connsiteX8" fmla="*/ 378887 w 556687"/>
                <a:gd name="connsiteY8" fmla="*/ 184553 h 368703"/>
                <a:gd name="connsiteX9" fmla="*/ 299512 w 556687"/>
                <a:gd name="connsiteY9" fmla="*/ 362353 h 368703"/>
                <a:gd name="connsiteX10" fmla="*/ 26462 w 556687"/>
                <a:gd name="connsiteY10" fmla="*/ 368703 h 368703"/>
                <a:gd name="connsiteX11" fmla="*/ 32812 w 556687"/>
                <a:gd name="connsiteY11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0508 h 365283"/>
                <a:gd name="connsiteX1" fmla="*/ 201087 w 556687"/>
                <a:gd name="connsiteY1" fmla="*/ 244633 h 365283"/>
                <a:gd name="connsiteX2" fmla="*/ 258237 w 556687"/>
                <a:gd name="connsiteY2" fmla="*/ 66833 h 365283"/>
                <a:gd name="connsiteX3" fmla="*/ 426512 w 556687"/>
                <a:gd name="connsiteY3" fmla="*/ 7302 h 365283"/>
                <a:gd name="connsiteX4" fmla="*/ 499537 w 556687"/>
                <a:gd name="connsiteY4" fmla="*/ 38258 h 365283"/>
                <a:gd name="connsiteX5" fmla="*/ 556687 w 556687"/>
                <a:gd name="connsiteY5" fmla="*/ 339883 h 365283"/>
                <a:gd name="connsiteX6" fmla="*/ 347137 w 556687"/>
                <a:gd name="connsiteY6" fmla="*/ 349408 h 365283"/>
                <a:gd name="connsiteX7" fmla="*/ 413812 w 556687"/>
                <a:gd name="connsiteY7" fmla="*/ 190658 h 365283"/>
                <a:gd name="connsiteX8" fmla="*/ 378887 w 556687"/>
                <a:gd name="connsiteY8" fmla="*/ 181133 h 365283"/>
                <a:gd name="connsiteX9" fmla="*/ 299512 w 556687"/>
                <a:gd name="connsiteY9" fmla="*/ 358933 h 365283"/>
                <a:gd name="connsiteX10" fmla="*/ 26462 w 556687"/>
                <a:gd name="connsiteY10" fmla="*/ 365283 h 365283"/>
                <a:gd name="connsiteX11" fmla="*/ 32812 w 556687"/>
                <a:gd name="connsiteY11" fmla="*/ 260508 h 365283"/>
                <a:gd name="connsiteX0" fmla="*/ 32812 w 557953"/>
                <a:gd name="connsiteY0" fmla="*/ 268685 h 373460"/>
                <a:gd name="connsiteX1" fmla="*/ 201087 w 557953"/>
                <a:gd name="connsiteY1" fmla="*/ 252810 h 373460"/>
                <a:gd name="connsiteX2" fmla="*/ 258237 w 557953"/>
                <a:gd name="connsiteY2" fmla="*/ 75010 h 373460"/>
                <a:gd name="connsiteX3" fmla="*/ 426512 w 557953"/>
                <a:gd name="connsiteY3" fmla="*/ 15479 h 373460"/>
                <a:gd name="connsiteX4" fmla="*/ 556687 w 557953"/>
                <a:gd name="connsiteY4" fmla="*/ 348060 h 373460"/>
                <a:gd name="connsiteX5" fmla="*/ 347137 w 557953"/>
                <a:gd name="connsiteY5" fmla="*/ 357585 h 373460"/>
                <a:gd name="connsiteX6" fmla="*/ 413812 w 557953"/>
                <a:gd name="connsiteY6" fmla="*/ 198835 h 373460"/>
                <a:gd name="connsiteX7" fmla="*/ 378887 w 557953"/>
                <a:gd name="connsiteY7" fmla="*/ 189310 h 373460"/>
                <a:gd name="connsiteX8" fmla="*/ 299512 w 557953"/>
                <a:gd name="connsiteY8" fmla="*/ 367110 h 373460"/>
                <a:gd name="connsiteX9" fmla="*/ 26462 w 557953"/>
                <a:gd name="connsiteY9" fmla="*/ 373460 h 373460"/>
                <a:gd name="connsiteX10" fmla="*/ 32812 w 557953"/>
                <a:gd name="connsiteY10" fmla="*/ 268685 h 373460"/>
                <a:gd name="connsiteX0" fmla="*/ 32812 w 557953"/>
                <a:gd name="connsiteY0" fmla="*/ 260976 h 365751"/>
                <a:gd name="connsiteX1" fmla="*/ 201087 w 557953"/>
                <a:gd name="connsiteY1" fmla="*/ 245101 h 365751"/>
                <a:gd name="connsiteX2" fmla="*/ 258237 w 557953"/>
                <a:gd name="connsiteY2" fmla="*/ 67301 h 365751"/>
                <a:gd name="connsiteX3" fmla="*/ 426512 w 557953"/>
                <a:gd name="connsiteY3" fmla="*/ 7770 h 365751"/>
                <a:gd name="connsiteX4" fmla="*/ 556687 w 557953"/>
                <a:gd name="connsiteY4" fmla="*/ 340351 h 365751"/>
                <a:gd name="connsiteX5" fmla="*/ 347137 w 557953"/>
                <a:gd name="connsiteY5" fmla="*/ 349876 h 365751"/>
                <a:gd name="connsiteX6" fmla="*/ 413812 w 557953"/>
                <a:gd name="connsiteY6" fmla="*/ 191126 h 365751"/>
                <a:gd name="connsiteX7" fmla="*/ 378887 w 557953"/>
                <a:gd name="connsiteY7" fmla="*/ 181601 h 365751"/>
                <a:gd name="connsiteX8" fmla="*/ 299512 w 557953"/>
                <a:gd name="connsiteY8" fmla="*/ 359401 h 365751"/>
                <a:gd name="connsiteX9" fmla="*/ 26462 w 557953"/>
                <a:gd name="connsiteY9" fmla="*/ 365751 h 365751"/>
                <a:gd name="connsiteX10" fmla="*/ 32812 w 557953"/>
                <a:gd name="connsiteY10" fmla="*/ 260976 h 365751"/>
                <a:gd name="connsiteX0" fmla="*/ 32812 w 558115"/>
                <a:gd name="connsiteY0" fmla="*/ 269583 h 374358"/>
                <a:gd name="connsiteX1" fmla="*/ 201087 w 558115"/>
                <a:gd name="connsiteY1" fmla="*/ 253708 h 374358"/>
                <a:gd name="connsiteX2" fmla="*/ 258237 w 558115"/>
                <a:gd name="connsiteY2" fmla="*/ 75908 h 374358"/>
                <a:gd name="connsiteX3" fmla="*/ 438418 w 558115"/>
                <a:gd name="connsiteY3" fmla="*/ 6852 h 374358"/>
                <a:gd name="connsiteX4" fmla="*/ 556687 w 558115"/>
                <a:gd name="connsiteY4" fmla="*/ 348958 h 374358"/>
                <a:gd name="connsiteX5" fmla="*/ 347137 w 558115"/>
                <a:gd name="connsiteY5" fmla="*/ 358483 h 374358"/>
                <a:gd name="connsiteX6" fmla="*/ 413812 w 558115"/>
                <a:gd name="connsiteY6" fmla="*/ 199733 h 374358"/>
                <a:gd name="connsiteX7" fmla="*/ 378887 w 558115"/>
                <a:gd name="connsiteY7" fmla="*/ 190208 h 374358"/>
                <a:gd name="connsiteX8" fmla="*/ 299512 w 558115"/>
                <a:gd name="connsiteY8" fmla="*/ 368008 h 374358"/>
                <a:gd name="connsiteX9" fmla="*/ 26462 w 558115"/>
                <a:gd name="connsiteY9" fmla="*/ 374358 h 374358"/>
                <a:gd name="connsiteX10" fmla="*/ 32812 w 558115"/>
                <a:gd name="connsiteY10" fmla="*/ 269583 h 374358"/>
                <a:gd name="connsiteX0" fmla="*/ 32812 w 558706"/>
                <a:gd name="connsiteY0" fmla="*/ 269583 h 374358"/>
                <a:gd name="connsiteX1" fmla="*/ 201087 w 558706"/>
                <a:gd name="connsiteY1" fmla="*/ 253708 h 374358"/>
                <a:gd name="connsiteX2" fmla="*/ 258237 w 558706"/>
                <a:gd name="connsiteY2" fmla="*/ 75908 h 374358"/>
                <a:gd name="connsiteX3" fmla="*/ 438418 w 558706"/>
                <a:gd name="connsiteY3" fmla="*/ 6852 h 374358"/>
                <a:gd name="connsiteX4" fmla="*/ 556687 w 558706"/>
                <a:gd name="connsiteY4" fmla="*/ 348958 h 374358"/>
                <a:gd name="connsiteX5" fmla="*/ 347137 w 558706"/>
                <a:gd name="connsiteY5" fmla="*/ 358483 h 374358"/>
                <a:gd name="connsiteX6" fmla="*/ 413812 w 558706"/>
                <a:gd name="connsiteY6" fmla="*/ 199733 h 374358"/>
                <a:gd name="connsiteX7" fmla="*/ 378887 w 558706"/>
                <a:gd name="connsiteY7" fmla="*/ 190208 h 374358"/>
                <a:gd name="connsiteX8" fmla="*/ 299512 w 558706"/>
                <a:gd name="connsiteY8" fmla="*/ 368008 h 374358"/>
                <a:gd name="connsiteX9" fmla="*/ 26462 w 558706"/>
                <a:gd name="connsiteY9" fmla="*/ 374358 h 374358"/>
                <a:gd name="connsiteX10" fmla="*/ 32812 w 558706"/>
                <a:gd name="connsiteY10" fmla="*/ 269583 h 374358"/>
                <a:gd name="connsiteX0" fmla="*/ 32812 w 558706"/>
                <a:gd name="connsiteY0" fmla="*/ 265576 h 370351"/>
                <a:gd name="connsiteX1" fmla="*/ 201087 w 558706"/>
                <a:gd name="connsiteY1" fmla="*/ 249701 h 370351"/>
                <a:gd name="connsiteX2" fmla="*/ 258237 w 558706"/>
                <a:gd name="connsiteY2" fmla="*/ 71901 h 370351"/>
                <a:gd name="connsiteX3" fmla="*/ 438418 w 558706"/>
                <a:gd name="connsiteY3" fmla="*/ 2845 h 370351"/>
                <a:gd name="connsiteX4" fmla="*/ 556687 w 558706"/>
                <a:gd name="connsiteY4" fmla="*/ 344951 h 370351"/>
                <a:gd name="connsiteX5" fmla="*/ 347137 w 558706"/>
                <a:gd name="connsiteY5" fmla="*/ 354476 h 370351"/>
                <a:gd name="connsiteX6" fmla="*/ 413812 w 558706"/>
                <a:gd name="connsiteY6" fmla="*/ 195726 h 370351"/>
                <a:gd name="connsiteX7" fmla="*/ 378887 w 558706"/>
                <a:gd name="connsiteY7" fmla="*/ 186201 h 370351"/>
                <a:gd name="connsiteX8" fmla="*/ 299512 w 558706"/>
                <a:gd name="connsiteY8" fmla="*/ 364001 h 370351"/>
                <a:gd name="connsiteX9" fmla="*/ 26462 w 558706"/>
                <a:gd name="connsiteY9" fmla="*/ 370351 h 370351"/>
                <a:gd name="connsiteX10" fmla="*/ 32812 w 558706"/>
                <a:gd name="connsiteY10" fmla="*/ 265576 h 370351"/>
                <a:gd name="connsiteX0" fmla="*/ 32812 w 558706"/>
                <a:gd name="connsiteY0" fmla="*/ 268667 h 373442"/>
                <a:gd name="connsiteX1" fmla="*/ 201087 w 558706"/>
                <a:gd name="connsiteY1" fmla="*/ 252792 h 373442"/>
                <a:gd name="connsiteX2" fmla="*/ 258237 w 558706"/>
                <a:gd name="connsiteY2" fmla="*/ 74992 h 373442"/>
                <a:gd name="connsiteX3" fmla="*/ 438418 w 558706"/>
                <a:gd name="connsiteY3" fmla="*/ 5936 h 373442"/>
                <a:gd name="connsiteX4" fmla="*/ 556687 w 558706"/>
                <a:gd name="connsiteY4" fmla="*/ 348042 h 373442"/>
                <a:gd name="connsiteX5" fmla="*/ 347137 w 558706"/>
                <a:gd name="connsiteY5" fmla="*/ 357567 h 373442"/>
                <a:gd name="connsiteX6" fmla="*/ 413812 w 558706"/>
                <a:gd name="connsiteY6" fmla="*/ 198817 h 373442"/>
                <a:gd name="connsiteX7" fmla="*/ 378887 w 558706"/>
                <a:gd name="connsiteY7" fmla="*/ 189292 h 373442"/>
                <a:gd name="connsiteX8" fmla="*/ 299512 w 558706"/>
                <a:gd name="connsiteY8" fmla="*/ 367092 h 373442"/>
                <a:gd name="connsiteX9" fmla="*/ 26462 w 558706"/>
                <a:gd name="connsiteY9" fmla="*/ 373442 h 373442"/>
                <a:gd name="connsiteX10" fmla="*/ 32812 w 558706"/>
                <a:gd name="connsiteY10" fmla="*/ 268667 h 373442"/>
                <a:gd name="connsiteX0" fmla="*/ 32812 w 556687"/>
                <a:gd name="connsiteY0" fmla="*/ 268667 h 373442"/>
                <a:gd name="connsiteX1" fmla="*/ 201087 w 556687"/>
                <a:gd name="connsiteY1" fmla="*/ 252792 h 373442"/>
                <a:gd name="connsiteX2" fmla="*/ 258237 w 556687"/>
                <a:gd name="connsiteY2" fmla="*/ 74992 h 373442"/>
                <a:gd name="connsiteX3" fmla="*/ 438418 w 556687"/>
                <a:gd name="connsiteY3" fmla="*/ 5936 h 373442"/>
                <a:gd name="connsiteX4" fmla="*/ 556687 w 556687"/>
                <a:gd name="connsiteY4" fmla="*/ 348042 h 373442"/>
                <a:gd name="connsiteX5" fmla="*/ 347137 w 556687"/>
                <a:gd name="connsiteY5" fmla="*/ 357567 h 373442"/>
                <a:gd name="connsiteX6" fmla="*/ 413812 w 556687"/>
                <a:gd name="connsiteY6" fmla="*/ 198817 h 373442"/>
                <a:gd name="connsiteX7" fmla="*/ 378887 w 556687"/>
                <a:gd name="connsiteY7" fmla="*/ 189292 h 373442"/>
                <a:gd name="connsiteX8" fmla="*/ 299512 w 556687"/>
                <a:gd name="connsiteY8" fmla="*/ 367092 h 373442"/>
                <a:gd name="connsiteX9" fmla="*/ 26462 w 556687"/>
                <a:gd name="connsiteY9" fmla="*/ 373442 h 373442"/>
                <a:gd name="connsiteX10" fmla="*/ 32812 w 556687"/>
                <a:gd name="connsiteY10" fmla="*/ 268667 h 373442"/>
                <a:gd name="connsiteX0" fmla="*/ 32812 w 556687"/>
                <a:gd name="connsiteY0" fmla="*/ 268667 h 373442"/>
                <a:gd name="connsiteX1" fmla="*/ 201087 w 556687"/>
                <a:gd name="connsiteY1" fmla="*/ 252792 h 373442"/>
                <a:gd name="connsiteX2" fmla="*/ 258237 w 556687"/>
                <a:gd name="connsiteY2" fmla="*/ 74992 h 373442"/>
                <a:gd name="connsiteX3" fmla="*/ 438418 w 556687"/>
                <a:gd name="connsiteY3" fmla="*/ 5936 h 373442"/>
                <a:gd name="connsiteX4" fmla="*/ 556687 w 556687"/>
                <a:gd name="connsiteY4" fmla="*/ 348042 h 373442"/>
                <a:gd name="connsiteX5" fmla="*/ 347137 w 556687"/>
                <a:gd name="connsiteY5" fmla="*/ 357567 h 373442"/>
                <a:gd name="connsiteX6" fmla="*/ 413812 w 556687"/>
                <a:gd name="connsiteY6" fmla="*/ 198817 h 373442"/>
                <a:gd name="connsiteX7" fmla="*/ 378887 w 556687"/>
                <a:gd name="connsiteY7" fmla="*/ 189292 h 373442"/>
                <a:gd name="connsiteX8" fmla="*/ 299512 w 556687"/>
                <a:gd name="connsiteY8" fmla="*/ 367092 h 373442"/>
                <a:gd name="connsiteX9" fmla="*/ 26462 w 556687"/>
                <a:gd name="connsiteY9" fmla="*/ 373442 h 373442"/>
                <a:gd name="connsiteX10" fmla="*/ 32812 w 556687"/>
                <a:gd name="connsiteY10" fmla="*/ 268667 h 373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56687" h="373442">
                  <a:moveTo>
                    <a:pt x="32812" y="268667"/>
                  </a:moveTo>
                  <a:lnTo>
                    <a:pt x="201087" y="252792"/>
                  </a:lnTo>
                  <a:lnTo>
                    <a:pt x="258237" y="74992"/>
                  </a:lnTo>
                  <a:cubicBezTo>
                    <a:pt x="302951" y="-282"/>
                    <a:pt x="376770" y="-8615"/>
                    <a:pt x="438418" y="5936"/>
                  </a:cubicBezTo>
                  <a:cubicBezTo>
                    <a:pt x="516735" y="49062"/>
                    <a:pt x="546104" y="71949"/>
                    <a:pt x="556687" y="348042"/>
                  </a:cubicBezTo>
                  <a:cubicBezTo>
                    <a:pt x="479693" y="353599"/>
                    <a:pt x="416987" y="354392"/>
                    <a:pt x="347137" y="357567"/>
                  </a:cubicBezTo>
                  <a:cubicBezTo>
                    <a:pt x="357456" y="321318"/>
                    <a:pt x="389206" y="251734"/>
                    <a:pt x="413812" y="198817"/>
                  </a:cubicBezTo>
                  <a:lnTo>
                    <a:pt x="378887" y="189292"/>
                  </a:lnTo>
                  <a:lnTo>
                    <a:pt x="299512" y="367092"/>
                  </a:lnTo>
                  <a:lnTo>
                    <a:pt x="26462" y="373442"/>
                  </a:lnTo>
                  <a:cubicBezTo>
                    <a:pt x="3972" y="361535"/>
                    <a:pt x="-22485" y="302005"/>
                    <a:pt x="32812" y="26866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322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36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Freeform 158">
              <a:extLst>
                <a:ext uri="{FF2B5EF4-FFF2-40B4-BE49-F238E27FC236}">
                  <a16:creationId xmlns:a16="http://schemas.microsoft.com/office/drawing/2014/main" id="{7FDAB5E1-9EAC-4943-906F-E5DF57868EBE}"/>
                </a:ext>
              </a:extLst>
            </p:cNvPr>
            <p:cNvSpPr/>
            <p:nvPr/>
          </p:nvSpPr>
          <p:spPr>
            <a:xfrm rot="20245202">
              <a:off x="3807371" y="3312921"/>
              <a:ext cx="255167" cy="149644"/>
            </a:xfrm>
            <a:custGeom>
              <a:avLst/>
              <a:gdLst>
                <a:gd name="connsiteX0" fmla="*/ 246244 w 255167"/>
                <a:gd name="connsiteY0" fmla="*/ 8923 h 128920"/>
                <a:gd name="connsiteX1" fmla="*/ 255167 w 255167"/>
                <a:gd name="connsiteY1" fmla="*/ 30466 h 128920"/>
                <a:gd name="connsiteX2" fmla="*/ 255167 w 255167"/>
                <a:gd name="connsiteY2" fmla="*/ 101784 h 128920"/>
                <a:gd name="connsiteX3" fmla="*/ 246244 w 255167"/>
                <a:gd name="connsiteY3" fmla="*/ 123327 h 128920"/>
                <a:gd name="connsiteX4" fmla="*/ 232739 w 255167"/>
                <a:gd name="connsiteY4" fmla="*/ 128920 h 128920"/>
                <a:gd name="connsiteX5" fmla="*/ 232739 w 255167"/>
                <a:gd name="connsiteY5" fmla="*/ 29639 h 128920"/>
                <a:gd name="connsiteX6" fmla="*/ 223504 w 255167"/>
                <a:gd name="connsiteY6" fmla="*/ 20404 h 128920"/>
                <a:gd name="connsiteX7" fmla="*/ 31662 w 255167"/>
                <a:gd name="connsiteY7" fmla="*/ 20404 h 128920"/>
                <a:gd name="connsiteX8" fmla="*/ 22427 w 255167"/>
                <a:gd name="connsiteY8" fmla="*/ 29639 h 128920"/>
                <a:gd name="connsiteX9" fmla="*/ 22427 w 255167"/>
                <a:gd name="connsiteY9" fmla="*/ 128920 h 128920"/>
                <a:gd name="connsiteX10" fmla="*/ 8923 w 255167"/>
                <a:gd name="connsiteY10" fmla="*/ 123327 h 128920"/>
                <a:gd name="connsiteX11" fmla="*/ 0 w 255167"/>
                <a:gd name="connsiteY11" fmla="*/ 101784 h 128920"/>
                <a:gd name="connsiteX12" fmla="*/ 0 w 255167"/>
                <a:gd name="connsiteY12" fmla="*/ 30466 h 128920"/>
                <a:gd name="connsiteX13" fmla="*/ 30466 w 255167"/>
                <a:gd name="connsiteY13" fmla="*/ 0 h 128920"/>
                <a:gd name="connsiteX14" fmla="*/ 224701 w 255167"/>
                <a:gd name="connsiteY14" fmla="*/ 0 h 128920"/>
                <a:gd name="connsiteX15" fmla="*/ 246244 w 255167"/>
                <a:gd name="connsiteY15" fmla="*/ 8923 h 128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55167" h="128920">
                  <a:moveTo>
                    <a:pt x="246244" y="8923"/>
                  </a:moveTo>
                  <a:cubicBezTo>
                    <a:pt x="251757" y="14437"/>
                    <a:pt x="255167" y="22053"/>
                    <a:pt x="255167" y="30466"/>
                  </a:cubicBezTo>
                  <a:lnTo>
                    <a:pt x="255167" y="101784"/>
                  </a:lnTo>
                  <a:cubicBezTo>
                    <a:pt x="255167" y="110197"/>
                    <a:pt x="251757" y="117814"/>
                    <a:pt x="246244" y="123327"/>
                  </a:cubicBezTo>
                  <a:lnTo>
                    <a:pt x="232739" y="128920"/>
                  </a:lnTo>
                  <a:lnTo>
                    <a:pt x="232739" y="29639"/>
                  </a:lnTo>
                  <a:cubicBezTo>
                    <a:pt x="232739" y="24539"/>
                    <a:pt x="228604" y="20404"/>
                    <a:pt x="223504" y="20404"/>
                  </a:cubicBezTo>
                  <a:lnTo>
                    <a:pt x="31662" y="20404"/>
                  </a:lnTo>
                  <a:cubicBezTo>
                    <a:pt x="26562" y="20404"/>
                    <a:pt x="22427" y="24539"/>
                    <a:pt x="22427" y="29639"/>
                  </a:cubicBezTo>
                  <a:lnTo>
                    <a:pt x="22427" y="128920"/>
                  </a:lnTo>
                  <a:lnTo>
                    <a:pt x="8923" y="123327"/>
                  </a:lnTo>
                  <a:cubicBezTo>
                    <a:pt x="3410" y="117813"/>
                    <a:pt x="0" y="110197"/>
                    <a:pt x="0" y="101784"/>
                  </a:cubicBezTo>
                  <a:lnTo>
                    <a:pt x="0" y="30466"/>
                  </a:lnTo>
                  <a:cubicBezTo>
                    <a:pt x="0" y="13640"/>
                    <a:pt x="13640" y="0"/>
                    <a:pt x="30466" y="0"/>
                  </a:cubicBezTo>
                  <a:lnTo>
                    <a:pt x="224701" y="0"/>
                  </a:lnTo>
                  <a:cubicBezTo>
                    <a:pt x="233114" y="0"/>
                    <a:pt x="240731" y="3410"/>
                    <a:pt x="246244" y="89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322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36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</p:grpSp>
      <p:pic>
        <p:nvPicPr>
          <p:cNvPr id="26" name="Picture 25" descr="C:\Users\nilesh.nagose\Desktop\Click2Cloud\Logo\Final Logo\click2cloud-logo-lightBG-250x200.png">
            <a:extLst>
              <a:ext uri="{FF2B5EF4-FFF2-40B4-BE49-F238E27FC236}">
                <a16:creationId xmlns:a16="http://schemas.microsoft.com/office/drawing/2014/main" id="{36DD372E-266D-4C59-9110-3996BB35F9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2251" y="59915"/>
            <a:ext cx="835392" cy="668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52B94DF-6FAF-423C-A34A-DC175E624AFF}"/>
              </a:ext>
            </a:extLst>
          </p:cNvPr>
          <p:cNvSpPr txBox="1"/>
          <p:nvPr/>
        </p:nvSpPr>
        <p:spPr>
          <a:xfrm>
            <a:off x="9009384" y="1734785"/>
            <a:ext cx="3137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Ansible Implementation Stats</a:t>
            </a:r>
          </a:p>
        </p:txBody>
      </p:sp>
    </p:spTree>
    <p:extLst>
      <p:ext uri="{BB962C8B-B14F-4D97-AF65-F5344CB8AC3E}">
        <p14:creationId xmlns:p14="http://schemas.microsoft.com/office/powerpoint/2010/main" val="3865749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971</TotalTime>
  <Words>415</Words>
  <Application>Microsoft Office PowerPoint</Application>
  <PresentationFormat>Widescreen</PresentationFormat>
  <Paragraphs>69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Calibri Light</vt:lpstr>
      <vt:lpstr>Segoe UI Black</vt:lpstr>
      <vt:lpstr>Segoe UI Light</vt:lpstr>
      <vt:lpstr>Segoe UI Semibold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Rohini Burde</dc:creator>
  <cp:lastModifiedBy>Sachin Jagtap</cp:lastModifiedBy>
  <cp:revision>276</cp:revision>
  <dcterms:created xsi:type="dcterms:W3CDTF">2018-06-08T08:22:36Z</dcterms:created>
  <dcterms:modified xsi:type="dcterms:W3CDTF">2018-06-10T09:00:23Z</dcterms:modified>
</cp:coreProperties>
</file>