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862"/>
    <a:srgbClr val="27E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ni.burde\Desktop\One%20pager\All%20Cloud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ni.burde\Desktop\One%20pager\All%20Cloud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ni.burde\Desktop\One%20pager\All%20Cloud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ni.burde\AppData\Roaming\Microsoft\Excel\MigrationStudioReadiess%20(version%202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ni.burde\AppData\Roaming\Microsoft\Excel\MigrationStudioReadiess%20(version%202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jagtap\Documents\My%20Received%20Files\Cloud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jagtap\Documents\My%20Received%20Files\Cloud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chin.jagtap\Desktop\ONE-PAGER\All%20Cloud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>
                <a:solidFill>
                  <a:schemeClr val="tx1"/>
                </a:solidFill>
              </a:rPr>
              <a:t>Stats</a:t>
            </a:r>
            <a:r>
              <a:rPr lang="en-IN" sz="1600" baseline="0" dirty="0">
                <a:solidFill>
                  <a:schemeClr val="tx1"/>
                </a:solidFill>
              </a:rPr>
              <a:t> for </a:t>
            </a:r>
            <a:r>
              <a:rPr lang="en-IN" sz="1600" dirty="0">
                <a:solidFill>
                  <a:schemeClr val="tx1"/>
                </a:solidFill>
              </a:rPr>
              <a:t>Chef Implementation</a:t>
            </a:r>
          </a:p>
        </c:rich>
      </c:tx>
      <c:layout>
        <c:manualLayout>
          <c:xMode val="edge"/>
          <c:yMode val="edge"/>
          <c:x val="0.22171599127269795"/>
          <c:y val="2.80912694726976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0867881704975003E-2"/>
          <c:y val="0.10234732778815327"/>
          <c:w val="0.94911300578921121"/>
          <c:h val="0.704230361599460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chef2!$H$6</c:f>
              <c:strCache>
                <c:ptCount val="1"/>
                <c:pt idx="0">
                  <c:v>Total API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spPr>
                <a:noFill/>
                <a:ln w="12700"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2F3-4CF2-9836-7827BDB675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chef2!$F$7:$G$13</c:f>
              <c:multiLvlStrCache>
                <c:ptCount val="7"/>
                <c:lvl>
                  <c:pt idx="0">
                    <c:v>Alibaba</c:v>
                  </c:pt>
                  <c:pt idx="1">
                    <c:v>AWS</c:v>
                  </c:pt>
                  <c:pt idx="2">
                    <c:v>Baidu</c:v>
                  </c:pt>
                  <c:pt idx="3">
                    <c:v>Huawei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U Cloud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chef2!$H$7:$H$13</c:f>
              <c:numCache>
                <c:formatCode>General</c:formatCode>
                <c:ptCount val="7"/>
                <c:pt idx="0">
                  <c:v>955</c:v>
                </c:pt>
                <c:pt idx="1">
                  <c:v>1715</c:v>
                </c:pt>
                <c:pt idx="2">
                  <c:v>737</c:v>
                </c:pt>
                <c:pt idx="3">
                  <c:v>1395</c:v>
                </c:pt>
                <c:pt idx="4">
                  <c:v>311</c:v>
                </c:pt>
                <c:pt idx="5">
                  <c:v>921</c:v>
                </c:pt>
                <c:pt idx="6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23-459E-80D5-85D1F6AA64EA}"/>
            </c:ext>
          </c:extLst>
        </c:ser>
        <c:ser>
          <c:idx val="1"/>
          <c:order val="1"/>
          <c:tx>
            <c:strRef>
              <c:f>chef2!$I$6</c:f>
              <c:strCache>
                <c:ptCount val="1"/>
                <c:pt idx="0">
                  <c:v>Total chef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 w="12700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2F3-4CF2-9836-7827BDB675D2}"/>
                </c:ext>
              </c:extLst>
            </c:dLbl>
            <c:dLbl>
              <c:idx val="1"/>
              <c:spPr>
                <a:noFill/>
                <a:ln w="12700">
                  <a:solidFill>
                    <a:schemeClr val="accent1">
                      <a:lumMod val="75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2F3-4CF2-9836-7827BDB675D2}"/>
                </c:ext>
              </c:extLst>
            </c:dLbl>
            <c:dLbl>
              <c:idx val="2"/>
              <c:layout>
                <c:manualLayout>
                  <c:x val="2.5807269684342549E-3"/>
                  <c:y val="-3.9787877354339448E-3"/>
                </c:manualLayout>
              </c:layout>
              <c:spPr>
                <a:noFill/>
                <a:ln w="12700"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E11-41D9-9BEE-BED536F63D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chef2!$F$7:$G$13</c:f>
              <c:multiLvlStrCache>
                <c:ptCount val="7"/>
                <c:lvl>
                  <c:pt idx="0">
                    <c:v>Alibaba</c:v>
                  </c:pt>
                  <c:pt idx="1">
                    <c:v>AWS</c:v>
                  </c:pt>
                  <c:pt idx="2">
                    <c:v>Baidu</c:v>
                  </c:pt>
                  <c:pt idx="3">
                    <c:v>Huawei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U Cloud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chef2!$I$7:$I$13</c:f>
              <c:numCache>
                <c:formatCode>General</c:formatCode>
                <c:ptCount val="7"/>
                <c:pt idx="0">
                  <c:v>11</c:v>
                </c:pt>
                <c:pt idx="1">
                  <c:v>39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23-459E-80D5-85D1F6AA64EA}"/>
            </c:ext>
          </c:extLst>
        </c:ser>
        <c:ser>
          <c:idx val="2"/>
          <c:order val="2"/>
          <c:tx>
            <c:strRef>
              <c:f>chef2!$J$6</c:f>
              <c:strCache>
                <c:ptCount val="1"/>
                <c:pt idx="0">
                  <c:v>Chef not implemented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chef2!$F$7:$G$13</c:f>
              <c:multiLvlStrCache>
                <c:ptCount val="7"/>
                <c:lvl>
                  <c:pt idx="0">
                    <c:v>Alibaba</c:v>
                  </c:pt>
                  <c:pt idx="1">
                    <c:v>AWS</c:v>
                  </c:pt>
                  <c:pt idx="2">
                    <c:v>Baidu</c:v>
                  </c:pt>
                  <c:pt idx="3">
                    <c:v>Huawei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U Cloud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chef2!$J$7:$J$13</c:f>
              <c:numCache>
                <c:formatCode>General</c:formatCode>
                <c:ptCount val="7"/>
                <c:pt idx="0">
                  <c:v>944</c:v>
                </c:pt>
                <c:pt idx="1">
                  <c:v>1676</c:v>
                </c:pt>
                <c:pt idx="2">
                  <c:v>737</c:v>
                </c:pt>
                <c:pt idx="3">
                  <c:v>1395</c:v>
                </c:pt>
                <c:pt idx="4">
                  <c:v>311</c:v>
                </c:pt>
                <c:pt idx="5">
                  <c:v>921</c:v>
                </c:pt>
                <c:pt idx="6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23-459E-80D5-85D1F6AA64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5341312"/>
        <c:axId val="50397568"/>
      </c:barChart>
      <c:catAx>
        <c:axId val="45341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97568"/>
        <c:crosses val="autoZero"/>
        <c:auto val="1"/>
        <c:lblAlgn val="ctr"/>
        <c:lblOffset val="100"/>
        <c:noMultiLvlLbl val="0"/>
      </c:catAx>
      <c:valAx>
        <c:axId val="503975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34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40415362925399"/>
          <c:y val="0.12605741091783224"/>
          <c:w val="0.33240901311781479"/>
          <c:h val="0.24426498475685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500" dirty="0">
                <a:solidFill>
                  <a:schemeClr val="tx1"/>
                </a:solidFill>
              </a:rPr>
              <a:t>Total Services and</a:t>
            </a:r>
            <a:r>
              <a:rPr lang="en-IN" sz="1500" baseline="0" dirty="0">
                <a:solidFill>
                  <a:schemeClr val="tx1"/>
                </a:solidFill>
              </a:rPr>
              <a:t> </a:t>
            </a:r>
            <a:r>
              <a:rPr lang="en-IN" sz="1500" dirty="0">
                <a:solidFill>
                  <a:schemeClr val="tx1"/>
                </a:solidFill>
              </a:rPr>
              <a:t>API’s Available</a:t>
            </a:r>
          </a:p>
        </c:rich>
      </c:tx>
      <c:layout>
        <c:manualLayout>
          <c:xMode val="edge"/>
          <c:yMode val="edge"/>
          <c:x val="0.21970318726333329"/>
          <c:y val="8.112533110417632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230548688432376"/>
          <c:y val="0.10157702612531019"/>
          <c:w val="0.72862021828944101"/>
          <c:h val="0.762549389511115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CHEF!$E$5</c:f>
              <c:strCache>
                <c:ptCount val="1"/>
                <c:pt idx="0">
                  <c:v>Total Services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CHEF!$C$6:$D$12</c:f>
              <c:multiLvlStrCache>
                <c:ptCount val="7"/>
                <c:lvl>
                  <c:pt idx="0">
                    <c:v>Alibaba</c:v>
                  </c:pt>
                  <c:pt idx="1">
                    <c:v>AWS</c:v>
                  </c:pt>
                  <c:pt idx="2">
                    <c:v>Baidu</c:v>
                  </c:pt>
                  <c:pt idx="3">
                    <c:v>Huawei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U Cloud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CHEF!$E$6:$E$12</c:f>
              <c:numCache>
                <c:formatCode>General</c:formatCode>
                <c:ptCount val="7"/>
                <c:pt idx="0">
                  <c:v>32</c:v>
                </c:pt>
                <c:pt idx="1">
                  <c:v>78</c:v>
                </c:pt>
                <c:pt idx="2">
                  <c:v>48</c:v>
                </c:pt>
                <c:pt idx="3">
                  <c:v>91</c:v>
                </c:pt>
                <c:pt idx="4">
                  <c:v>38</c:v>
                </c:pt>
                <c:pt idx="5">
                  <c:v>50</c:v>
                </c:pt>
                <c:pt idx="6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6A-464D-8769-EA0370261F8B}"/>
            </c:ext>
          </c:extLst>
        </c:ser>
        <c:ser>
          <c:idx val="1"/>
          <c:order val="1"/>
          <c:tx>
            <c:strRef>
              <c:f>CHEF!$F$5</c:f>
              <c:strCache>
                <c:ptCount val="1"/>
                <c:pt idx="0">
                  <c:v>Total API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CHEF!$C$6:$D$12</c:f>
              <c:multiLvlStrCache>
                <c:ptCount val="7"/>
                <c:lvl>
                  <c:pt idx="0">
                    <c:v>Alibaba</c:v>
                  </c:pt>
                  <c:pt idx="1">
                    <c:v>AWS</c:v>
                  </c:pt>
                  <c:pt idx="2">
                    <c:v>Baidu</c:v>
                  </c:pt>
                  <c:pt idx="3">
                    <c:v>Huawei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U Cloud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CHEF!$F$6:$F$12</c:f>
              <c:numCache>
                <c:formatCode>General</c:formatCode>
                <c:ptCount val="7"/>
                <c:pt idx="0">
                  <c:v>955</c:v>
                </c:pt>
                <c:pt idx="1">
                  <c:v>1715</c:v>
                </c:pt>
                <c:pt idx="2">
                  <c:v>737</c:v>
                </c:pt>
                <c:pt idx="3">
                  <c:v>1395</c:v>
                </c:pt>
                <c:pt idx="4">
                  <c:v>311</c:v>
                </c:pt>
                <c:pt idx="5">
                  <c:v>921</c:v>
                </c:pt>
                <c:pt idx="6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6A-464D-8769-EA0370261F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0461312"/>
        <c:axId val="51913088"/>
      </c:barChart>
      <c:catAx>
        <c:axId val="50461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13088"/>
        <c:crosses val="autoZero"/>
        <c:auto val="1"/>
        <c:lblAlgn val="ctr"/>
        <c:lblOffset val="100"/>
        <c:noMultiLvlLbl val="0"/>
      </c:catAx>
      <c:valAx>
        <c:axId val="5191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6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300110222336881"/>
          <c:y val="8.4320349842249495E-2"/>
          <c:w val="0.18527331151513712"/>
          <c:h val="0.202398782329856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Terraform Implementation</a:t>
            </a:r>
            <a:r>
              <a:rPr lang="en-IN" baseline="0" dirty="0">
                <a:solidFill>
                  <a:schemeClr val="tx1"/>
                </a:solidFill>
              </a:rPr>
              <a:t> Stats</a:t>
            </a:r>
            <a:endParaRPr lang="en-IN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2895903906941107"/>
          <c:y val="6.6857744111487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7961816423430577E-2"/>
          <c:y val="3.9084405625073634E-2"/>
          <c:w val="0.91612836000597697"/>
          <c:h val="0.8994495614869100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CHEF!$E$19</c:f>
              <c:strCache>
                <c:ptCount val="1"/>
                <c:pt idx="0">
                  <c:v>Total Services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CHEF!$D$20:$D$26</c:f>
              <c:strCache>
                <c:ptCount val="7"/>
                <c:pt idx="0">
                  <c:v>Alibaba</c:v>
                </c:pt>
                <c:pt idx="1">
                  <c:v>AWS</c:v>
                </c:pt>
                <c:pt idx="2">
                  <c:v>Baidu</c:v>
                </c:pt>
                <c:pt idx="3">
                  <c:v>Huawei</c:v>
                </c:pt>
                <c:pt idx="4">
                  <c:v>JD Cloud</c:v>
                </c:pt>
                <c:pt idx="5">
                  <c:v>Tencent</c:v>
                </c:pt>
                <c:pt idx="6">
                  <c:v>U Cloud</c:v>
                </c:pt>
              </c:strCache>
            </c:strRef>
          </c:cat>
          <c:val>
            <c:numRef>
              <c:f>CHEF!$E$20:$E$26</c:f>
              <c:numCache>
                <c:formatCode>General</c:formatCode>
                <c:ptCount val="7"/>
                <c:pt idx="0">
                  <c:v>32</c:v>
                </c:pt>
                <c:pt idx="1">
                  <c:v>78</c:v>
                </c:pt>
                <c:pt idx="2">
                  <c:v>48</c:v>
                </c:pt>
                <c:pt idx="3">
                  <c:v>91</c:v>
                </c:pt>
                <c:pt idx="4">
                  <c:v>38</c:v>
                </c:pt>
                <c:pt idx="5">
                  <c:v>50</c:v>
                </c:pt>
                <c:pt idx="6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F3-472C-84C3-4E7E2283C305}"/>
            </c:ext>
          </c:extLst>
        </c:ser>
        <c:ser>
          <c:idx val="1"/>
          <c:order val="1"/>
          <c:tx>
            <c:strRef>
              <c:f>CHEF!$F$19</c:f>
              <c:strCache>
                <c:ptCount val="1"/>
                <c:pt idx="0">
                  <c:v>Total API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CHEF!$D$20:$D$26</c:f>
              <c:strCache>
                <c:ptCount val="7"/>
                <c:pt idx="0">
                  <c:v>Alibaba</c:v>
                </c:pt>
                <c:pt idx="1">
                  <c:v>AWS</c:v>
                </c:pt>
                <c:pt idx="2">
                  <c:v>Baidu</c:v>
                </c:pt>
                <c:pt idx="3">
                  <c:v>Huawei</c:v>
                </c:pt>
                <c:pt idx="4">
                  <c:v>JD Cloud</c:v>
                </c:pt>
                <c:pt idx="5">
                  <c:v>Tencent</c:v>
                </c:pt>
                <c:pt idx="6">
                  <c:v>U Cloud</c:v>
                </c:pt>
              </c:strCache>
            </c:strRef>
          </c:cat>
          <c:val>
            <c:numRef>
              <c:f>CHEF!$F$20:$F$26</c:f>
              <c:numCache>
                <c:formatCode>General</c:formatCode>
                <c:ptCount val="7"/>
                <c:pt idx="0">
                  <c:v>955</c:v>
                </c:pt>
                <c:pt idx="1">
                  <c:v>1715</c:v>
                </c:pt>
                <c:pt idx="2">
                  <c:v>737</c:v>
                </c:pt>
                <c:pt idx="3">
                  <c:v>1395</c:v>
                </c:pt>
                <c:pt idx="4">
                  <c:v>311</c:v>
                </c:pt>
                <c:pt idx="5">
                  <c:v>921</c:v>
                </c:pt>
                <c:pt idx="6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F3-472C-84C3-4E7E2283C305}"/>
            </c:ext>
          </c:extLst>
        </c:ser>
        <c:ser>
          <c:idx val="2"/>
          <c:order val="2"/>
          <c:tx>
            <c:strRef>
              <c:f>CHEF!$G$19</c:f>
              <c:strCache>
                <c:ptCount val="1"/>
                <c:pt idx="0">
                  <c:v>Total Terraform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CHEF!$D$20:$D$26</c:f>
              <c:strCache>
                <c:ptCount val="7"/>
                <c:pt idx="0">
                  <c:v>Alibaba</c:v>
                </c:pt>
                <c:pt idx="1">
                  <c:v>AWS</c:v>
                </c:pt>
                <c:pt idx="2">
                  <c:v>Baidu</c:v>
                </c:pt>
                <c:pt idx="3">
                  <c:v>Huawei</c:v>
                </c:pt>
                <c:pt idx="4">
                  <c:v>JD Cloud</c:v>
                </c:pt>
                <c:pt idx="5">
                  <c:v>Tencent</c:v>
                </c:pt>
                <c:pt idx="6">
                  <c:v>U Cloud</c:v>
                </c:pt>
              </c:strCache>
            </c:strRef>
          </c:cat>
          <c:val>
            <c:numRef>
              <c:f>CHEF!$G$20:$G$26</c:f>
              <c:numCache>
                <c:formatCode>General</c:formatCode>
                <c:ptCount val="7"/>
                <c:pt idx="0">
                  <c:v>198</c:v>
                </c:pt>
                <c:pt idx="1">
                  <c:v>265</c:v>
                </c:pt>
                <c:pt idx="2">
                  <c:v>0</c:v>
                </c:pt>
                <c:pt idx="3">
                  <c:v>187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F3-472C-84C3-4E7E2283C305}"/>
            </c:ext>
          </c:extLst>
        </c:ser>
        <c:ser>
          <c:idx val="3"/>
          <c:order val="3"/>
          <c:tx>
            <c:strRef>
              <c:f>CHEF!$H$19</c:f>
              <c:strCache>
                <c:ptCount val="1"/>
                <c:pt idx="0">
                  <c:v>Terraform scope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CHEF!$D$20:$D$26</c:f>
              <c:strCache>
                <c:ptCount val="7"/>
                <c:pt idx="0">
                  <c:v>Alibaba</c:v>
                </c:pt>
                <c:pt idx="1">
                  <c:v>AWS</c:v>
                </c:pt>
                <c:pt idx="2">
                  <c:v>Baidu</c:v>
                </c:pt>
                <c:pt idx="3">
                  <c:v>Huawei</c:v>
                </c:pt>
                <c:pt idx="4">
                  <c:v>JD Cloud</c:v>
                </c:pt>
                <c:pt idx="5">
                  <c:v>Tencent</c:v>
                </c:pt>
                <c:pt idx="6">
                  <c:v>U Cloud</c:v>
                </c:pt>
              </c:strCache>
            </c:strRef>
          </c:cat>
          <c:val>
            <c:numRef>
              <c:f>CHEF!$H$20:$H$26</c:f>
              <c:numCache>
                <c:formatCode>General</c:formatCode>
                <c:ptCount val="7"/>
                <c:pt idx="0">
                  <c:v>757</c:v>
                </c:pt>
                <c:pt idx="1">
                  <c:v>1450</c:v>
                </c:pt>
                <c:pt idx="2">
                  <c:v>737</c:v>
                </c:pt>
                <c:pt idx="3">
                  <c:v>1208</c:v>
                </c:pt>
                <c:pt idx="4">
                  <c:v>311</c:v>
                </c:pt>
                <c:pt idx="5">
                  <c:v>921</c:v>
                </c:pt>
                <c:pt idx="6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F3-472C-84C3-4E7E2283C30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9891584"/>
        <c:axId val="49901568"/>
        <c:axId val="0"/>
      </c:bar3DChart>
      <c:catAx>
        <c:axId val="498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01568"/>
        <c:crosses val="autoZero"/>
        <c:auto val="1"/>
        <c:lblAlgn val="ctr"/>
        <c:lblOffset val="100"/>
        <c:noMultiLvlLbl val="0"/>
      </c:catAx>
      <c:valAx>
        <c:axId val="4990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9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931405203194816"/>
          <c:y val="0.16686475573875434"/>
          <c:w val="0.30901883568054583"/>
          <c:h val="0.241958643044201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844284550638068"/>
          <c:y val="2.91793279220548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912265815910936E-2"/>
          <c:y val="8.4584661843557146E-2"/>
          <c:w val="0.87638083763236496"/>
          <c:h val="0.7823305536573769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Sheet3!$D$7</c:f>
              <c:strCache>
                <c:ptCount val="1"/>
                <c:pt idx="0">
                  <c:v>MSSQL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Sheet3!$C$8:$C$14</c:f>
              <c:strCache>
                <c:ptCount val="7"/>
                <c:pt idx="0">
                  <c:v>Alibaba</c:v>
                </c:pt>
                <c:pt idx="1">
                  <c:v>Huawei</c:v>
                </c:pt>
                <c:pt idx="2">
                  <c:v>JD Cloud</c:v>
                </c:pt>
                <c:pt idx="3">
                  <c:v>Ucloud</c:v>
                </c:pt>
                <c:pt idx="4">
                  <c:v>AWS</c:v>
                </c:pt>
                <c:pt idx="5">
                  <c:v>Baidu</c:v>
                </c:pt>
                <c:pt idx="6">
                  <c:v>Tencent</c:v>
                </c:pt>
              </c:strCache>
            </c:strRef>
          </c:cat>
          <c:val>
            <c:numRef>
              <c:f>Sheet3!$D$8:$D$14</c:f>
              <c:numCache>
                <c:formatCode>@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F9-416D-B15F-F14A574F7B91}"/>
            </c:ext>
          </c:extLst>
        </c:ser>
        <c:ser>
          <c:idx val="1"/>
          <c:order val="1"/>
          <c:tx>
            <c:strRef>
              <c:f>Sheet3!$E$7</c:f>
              <c:strCache>
                <c:ptCount val="1"/>
                <c:pt idx="0">
                  <c:v>MSSQL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Sheet3!$C$8:$C$14</c:f>
              <c:strCache>
                <c:ptCount val="7"/>
                <c:pt idx="0">
                  <c:v>Alibaba</c:v>
                </c:pt>
                <c:pt idx="1">
                  <c:v>Huawei</c:v>
                </c:pt>
                <c:pt idx="2">
                  <c:v>JD Cloud</c:v>
                </c:pt>
                <c:pt idx="3">
                  <c:v>Ucloud</c:v>
                </c:pt>
                <c:pt idx="4">
                  <c:v>AWS</c:v>
                </c:pt>
                <c:pt idx="5">
                  <c:v>Baidu</c:v>
                </c:pt>
                <c:pt idx="6">
                  <c:v>Tencent</c:v>
                </c:pt>
              </c:strCache>
            </c:strRef>
          </c:cat>
          <c:val>
            <c:numRef>
              <c:f>Sheet3!$E$8:$E$14</c:f>
              <c:numCache>
                <c:formatCode>@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F9-416D-B15F-F14A574F7B91}"/>
            </c:ext>
          </c:extLst>
        </c:ser>
        <c:ser>
          <c:idx val="2"/>
          <c:order val="2"/>
          <c:tx>
            <c:strRef>
              <c:f>Sheet3!$F$7</c:f>
              <c:strCache>
                <c:ptCount val="1"/>
                <c:pt idx="0">
                  <c:v>PosgreSQL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Sheet3!$C$8:$C$14</c:f>
              <c:strCache>
                <c:ptCount val="7"/>
                <c:pt idx="0">
                  <c:v>Alibaba</c:v>
                </c:pt>
                <c:pt idx="1">
                  <c:v>Huawei</c:v>
                </c:pt>
                <c:pt idx="2">
                  <c:v>JD Cloud</c:v>
                </c:pt>
                <c:pt idx="3">
                  <c:v>Ucloud</c:v>
                </c:pt>
                <c:pt idx="4">
                  <c:v>AWS</c:v>
                </c:pt>
                <c:pt idx="5">
                  <c:v>Baidu</c:v>
                </c:pt>
                <c:pt idx="6">
                  <c:v>Tencent</c:v>
                </c:pt>
              </c:strCache>
            </c:strRef>
          </c:cat>
          <c:val>
            <c:numRef>
              <c:f>Sheet3!$F$8:$F$14</c:f>
              <c:numCache>
                <c:formatCode>@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F9-416D-B15F-F14A574F7B91}"/>
            </c:ext>
          </c:extLst>
        </c:ser>
        <c:ser>
          <c:idx val="3"/>
          <c:order val="3"/>
          <c:tx>
            <c:strRef>
              <c:f>Sheet3!$G$7</c:f>
              <c:strCache>
                <c:ptCount val="1"/>
                <c:pt idx="0">
                  <c:v>OracleDB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Sheet3!$C$8:$C$14</c:f>
              <c:strCache>
                <c:ptCount val="7"/>
                <c:pt idx="0">
                  <c:v>Alibaba</c:v>
                </c:pt>
                <c:pt idx="1">
                  <c:v>Huawei</c:v>
                </c:pt>
                <c:pt idx="2">
                  <c:v>JD Cloud</c:v>
                </c:pt>
                <c:pt idx="3">
                  <c:v>Ucloud</c:v>
                </c:pt>
                <c:pt idx="4">
                  <c:v>AWS</c:v>
                </c:pt>
                <c:pt idx="5">
                  <c:v>Baidu</c:v>
                </c:pt>
                <c:pt idx="6">
                  <c:v>Tencent</c:v>
                </c:pt>
              </c:strCache>
            </c:strRef>
          </c:cat>
          <c:val>
            <c:numRef>
              <c:f>Sheet3!$G$8:$G$14</c:f>
              <c:numCache>
                <c:formatCode>@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F9-416D-B15F-F14A574F7B91}"/>
            </c:ext>
          </c:extLst>
        </c:ser>
        <c:ser>
          <c:idx val="4"/>
          <c:order val="4"/>
          <c:tx>
            <c:strRef>
              <c:f>Sheet3!$H$7</c:f>
              <c:strCache>
                <c:ptCount val="1"/>
                <c:pt idx="0">
                  <c:v>MongoDB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Sheet3!$C$8:$C$14</c:f>
              <c:strCache>
                <c:ptCount val="7"/>
                <c:pt idx="0">
                  <c:v>Alibaba</c:v>
                </c:pt>
                <c:pt idx="1">
                  <c:v>Huawei</c:v>
                </c:pt>
                <c:pt idx="2">
                  <c:v>JD Cloud</c:v>
                </c:pt>
                <c:pt idx="3">
                  <c:v>Ucloud</c:v>
                </c:pt>
                <c:pt idx="4">
                  <c:v>AWS</c:v>
                </c:pt>
                <c:pt idx="5">
                  <c:v>Baidu</c:v>
                </c:pt>
                <c:pt idx="6">
                  <c:v>Tencent</c:v>
                </c:pt>
              </c:strCache>
            </c:strRef>
          </c:cat>
          <c:val>
            <c:numRef>
              <c:f>Sheet3!$H$8:$H$14</c:f>
              <c:numCache>
                <c:formatCode>@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16D-B15F-F14A574F7B91}"/>
            </c:ext>
          </c:extLst>
        </c:ser>
        <c:ser>
          <c:idx val="5"/>
          <c:order val="5"/>
          <c:tx>
            <c:strRef>
              <c:f>Sheet3!$I$7</c:f>
              <c:strCache>
                <c:ptCount val="1"/>
                <c:pt idx="0">
                  <c:v>DynamoDB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Sheet3!$C$8:$C$14</c:f>
              <c:strCache>
                <c:ptCount val="7"/>
                <c:pt idx="0">
                  <c:v>Alibaba</c:v>
                </c:pt>
                <c:pt idx="1">
                  <c:v>Huawei</c:v>
                </c:pt>
                <c:pt idx="2">
                  <c:v>JD Cloud</c:v>
                </c:pt>
                <c:pt idx="3">
                  <c:v>Ucloud</c:v>
                </c:pt>
                <c:pt idx="4">
                  <c:v>AWS</c:v>
                </c:pt>
                <c:pt idx="5">
                  <c:v>Baidu</c:v>
                </c:pt>
                <c:pt idx="6">
                  <c:v>Tencent</c:v>
                </c:pt>
              </c:strCache>
            </c:strRef>
          </c:cat>
          <c:val>
            <c:numRef>
              <c:f>Sheet3!$I$8:$I$14</c:f>
              <c:numCache>
                <c:formatCode>@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F9-416D-B15F-F14A574F7B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697600"/>
        <c:axId val="100699136"/>
      </c:barChart>
      <c:catAx>
        <c:axId val="100697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99136"/>
        <c:crosses val="autoZero"/>
        <c:auto val="1"/>
        <c:lblAlgn val="ctr"/>
        <c:lblOffset val="100"/>
        <c:noMultiLvlLbl val="0"/>
      </c:catAx>
      <c:valAx>
        <c:axId val="100699136"/>
        <c:scaling>
          <c:orientation val="minMax"/>
        </c:scaling>
        <c:delete val="1"/>
        <c:axPos val="b"/>
        <c:numFmt formatCode="@" sourceLinked="1"/>
        <c:majorTickMark val="none"/>
        <c:minorTickMark val="none"/>
        <c:tickLblPos val="nextTo"/>
        <c:crossAx val="10069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Clouds Supporting Migration</a:t>
            </a:r>
            <a:r>
              <a:rPr lang="en-IN" baseline="0" dirty="0"/>
              <a:t> Services </a:t>
            </a:r>
            <a:endParaRPr lang="en-IN" dirty="0"/>
          </a:p>
        </c:rich>
      </c:tx>
      <c:layout>
        <c:manualLayout>
          <c:xMode val="edge"/>
          <c:yMode val="edge"/>
          <c:x val="0.17753728735416158"/>
          <c:y val="4.2678290840894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Sheet2!$E$33</c:f>
              <c:strCache>
                <c:ptCount val="1"/>
                <c:pt idx="0">
                  <c:v>Alibaba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Sheet2!$D$34:$D$38</c:f>
              <c:strCache>
                <c:ptCount val="5"/>
                <c:pt idx="0">
                  <c:v>Cloud to Cloud</c:v>
                </c:pt>
                <c:pt idx="1">
                  <c:v>Virtual to Cloud</c:v>
                </c:pt>
                <c:pt idx="2">
                  <c:v>Storage to Cloud</c:v>
                </c:pt>
                <c:pt idx="3">
                  <c:v>Application to Cloud</c:v>
                </c:pt>
                <c:pt idx="4">
                  <c:v>Database to cloud</c:v>
                </c:pt>
              </c:strCache>
            </c:strRef>
          </c:cat>
          <c:val>
            <c:numRef>
              <c:f>Sheet2!$E$34:$E$38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AF-4316-8BE0-C5808836A145}"/>
            </c:ext>
          </c:extLst>
        </c:ser>
        <c:ser>
          <c:idx val="1"/>
          <c:order val="1"/>
          <c:tx>
            <c:strRef>
              <c:f>Sheet2!$F$33</c:f>
              <c:strCache>
                <c:ptCount val="1"/>
                <c:pt idx="0">
                  <c:v>Huawei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Sheet2!$D$34:$D$38</c:f>
              <c:strCache>
                <c:ptCount val="5"/>
                <c:pt idx="0">
                  <c:v>Cloud to Cloud</c:v>
                </c:pt>
                <c:pt idx="1">
                  <c:v>Virtual to Cloud</c:v>
                </c:pt>
                <c:pt idx="2">
                  <c:v>Storage to Cloud</c:v>
                </c:pt>
                <c:pt idx="3">
                  <c:v>Application to Cloud</c:v>
                </c:pt>
                <c:pt idx="4">
                  <c:v>Database to cloud</c:v>
                </c:pt>
              </c:strCache>
            </c:strRef>
          </c:cat>
          <c:val>
            <c:numRef>
              <c:f>Sheet2!$F$34:$F$38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AF-4316-8BE0-C5808836A145}"/>
            </c:ext>
          </c:extLst>
        </c:ser>
        <c:ser>
          <c:idx val="2"/>
          <c:order val="2"/>
          <c:tx>
            <c:strRef>
              <c:f>Sheet2!$G$33</c:f>
              <c:strCache>
                <c:ptCount val="1"/>
                <c:pt idx="0">
                  <c:v>JD Cloud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Sheet2!$D$34:$D$38</c:f>
              <c:strCache>
                <c:ptCount val="5"/>
                <c:pt idx="0">
                  <c:v>Cloud to Cloud</c:v>
                </c:pt>
                <c:pt idx="1">
                  <c:v>Virtual to Cloud</c:v>
                </c:pt>
                <c:pt idx="2">
                  <c:v>Storage to Cloud</c:v>
                </c:pt>
                <c:pt idx="3">
                  <c:v>Application to Cloud</c:v>
                </c:pt>
                <c:pt idx="4">
                  <c:v>Database to cloud</c:v>
                </c:pt>
              </c:strCache>
            </c:strRef>
          </c:cat>
          <c:val>
            <c:numRef>
              <c:f>Sheet2!$G$34:$G$38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AF-4316-8BE0-C5808836A145}"/>
            </c:ext>
          </c:extLst>
        </c:ser>
        <c:ser>
          <c:idx val="3"/>
          <c:order val="3"/>
          <c:tx>
            <c:strRef>
              <c:f>Sheet2!$H$33</c:f>
              <c:strCache>
                <c:ptCount val="1"/>
                <c:pt idx="0">
                  <c:v>Ucloud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Sheet2!$D$34:$D$38</c:f>
              <c:strCache>
                <c:ptCount val="5"/>
                <c:pt idx="0">
                  <c:v>Cloud to Cloud</c:v>
                </c:pt>
                <c:pt idx="1">
                  <c:v>Virtual to Cloud</c:v>
                </c:pt>
                <c:pt idx="2">
                  <c:v>Storage to Cloud</c:v>
                </c:pt>
                <c:pt idx="3">
                  <c:v>Application to Cloud</c:v>
                </c:pt>
                <c:pt idx="4">
                  <c:v>Database to cloud</c:v>
                </c:pt>
              </c:strCache>
            </c:strRef>
          </c:cat>
          <c:val>
            <c:numRef>
              <c:f>Sheet2!$H$34:$H$38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AF-4316-8BE0-C5808836A145}"/>
            </c:ext>
          </c:extLst>
        </c:ser>
        <c:ser>
          <c:idx val="4"/>
          <c:order val="4"/>
          <c:tx>
            <c:strRef>
              <c:f>Sheet2!$I$33</c:f>
              <c:strCache>
                <c:ptCount val="1"/>
                <c:pt idx="0">
                  <c:v>AWS</c:v>
                </c:pt>
              </c:strCache>
            </c:strRef>
          </c:tx>
          <c:spPr>
            <a:solidFill>
              <a:srgbClr val="B4086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Sheet2!$D$34:$D$38</c:f>
              <c:strCache>
                <c:ptCount val="5"/>
                <c:pt idx="0">
                  <c:v>Cloud to Cloud</c:v>
                </c:pt>
                <c:pt idx="1">
                  <c:v>Virtual to Cloud</c:v>
                </c:pt>
                <c:pt idx="2">
                  <c:v>Storage to Cloud</c:v>
                </c:pt>
                <c:pt idx="3">
                  <c:v>Application to Cloud</c:v>
                </c:pt>
                <c:pt idx="4">
                  <c:v>Database to cloud</c:v>
                </c:pt>
              </c:strCache>
            </c:strRef>
          </c:cat>
          <c:val>
            <c:numRef>
              <c:f>Sheet2!$I$34:$I$38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AF-4316-8BE0-C5808836A145}"/>
            </c:ext>
          </c:extLst>
        </c:ser>
        <c:ser>
          <c:idx val="5"/>
          <c:order val="5"/>
          <c:tx>
            <c:strRef>
              <c:f>Sheet2!$J$33</c:f>
              <c:strCache>
                <c:ptCount val="1"/>
                <c:pt idx="0">
                  <c:v>Baidu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Sheet2!$D$34:$D$38</c:f>
              <c:strCache>
                <c:ptCount val="5"/>
                <c:pt idx="0">
                  <c:v>Cloud to Cloud</c:v>
                </c:pt>
                <c:pt idx="1">
                  <c:v>Virtual to Cloud</c:v>
                </c:pt>
                <c:pt idx="2">
                  <c:v>Storage to Cloud</c:v>
                </c:pt>
                <c:pt idx="3">
                  <c:v>Application to Cloud</c:v>
                </c:pt>
                <c:pt idx="4">
                  <c:v>Database to cloud</c:v>
                </c:pt>
              </c:strCache>
            </c:strRef>
          </c:cat>
          <c:val>
            <c:numRef>
              <c:f>Sheet2!$J$34:$J$38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AF-4316-8BE0-C5808836A145}"/>
            </c:ext>
          </c:extLst>
        </c:ser>
        <c:ser>
          <c:idx val="6"/>
          <c:order val="6"/>
          <c:tx>
            <c:strRef>
              <c:f>Sheet2!$K$33</c:f>
              <c:strCache>
                <c:ptCount val="1"/>
                <c:pt idx="0">
                  <c:v>Tencent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Sheet2!$D$34:$D$38</c:f>
              <c:strCache>
                <c:ptCount val="5"/>
                <c:pt idx="0">
                  <c:v>Cloud to Cloud</c:v>
                </c:pt>
                <c:pt idx="1">
                  <c:v>Virtual to Cloud</c:v>
                </c:pt>
                <c:pt idx="2">
                  <c:v>Storage to Cloud</c:v>
                </c:pt>
                <c:pt idx="3">
                  <c:v>Application to Cloud</c:v>
                </c:pt>
                <c:pt idx="4">
                  <c:v>Database to cloud</c:v>
                </c:pt>
              </c:strCache>
            </c:strRef>
          </c:cat>
          <c:val>
            <c:numRef>
              <c:f>Sheet2!$K$34:$K$38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AF-4316-8BE0-C5808836A1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498432"/>
        <c:axId val="100504320"/>
        <c:axId val="0"/>
      </c:bar3DChart>
      <c:catAx>
        <c:axId val="100498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04320"/>
        <c:crosses val="autoZero"/>
        <c:auto val="1"/>
        <c:lblAlgn val="ctr"/>
        <c:lblOffset val="100"/>
        <c:noMultiLvlLbl val="0"/>
      </c:catAx>
      <c:valAx>
        <c:axId val="1005043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49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Container Service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Sheet2!$A$2:$B$8</c:f>
              <c:multiLvlStrCache>
                <c:ptCount val="7"/>
                <c:lvl>
                  <c:pt idx="0">
                    <c:v>Alibaba</c:v>
                  </c:pt>
                  <c:pt idx="1">
                    <c:v>Huawei</c:v>
                  </c:pt>
                  <c:pt idx="2">
                    <c:v>Qing</c:v>
                  </c:pt>
                  <c:pt idx="3">
                    <c:v>Ucloud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Baidu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Sheet2!$C$2:$C$8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2D-420A-B3DC-1B79F452BBFD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C2C Support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multiLvlStrRef>
              <c:f>Sheet2!$A$2:$B$8</c:f>
              <c:multiLvlStrCache>
                <c:ptCount val="7"/>
                <c:lvl>
                  <c:pt idx="0">
                    <c:v>Alibaba</c:v>
                  </c:pt>
                  <c:pt idx="1">
                    <c:v>Huawei</c:v>
                  </c:pt>
                  <c:pt idx="2">
                    <c:v>Qing</c:v>
                  </c:pt>
                  <c:pt idx="3">
                    <c:v>Ucloud</c:v>
                  </c:pt>
                  <c:pt idx="4">
                    <c:v>JD cloud</c:v>
                  </c:pt>
                  <c:pt idx="5">
                    <c:v>Tencent</c:v>
                  </c:pt>
                  <c:pt idx="6">
                    <c:v>Baidu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Sheet2!$D$2:$D$8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2D-420A-B3DC-1B79F452B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925928"/>
        <c:axId val="545926584"/>
        <c:axId val="0"/>
      </c:bar3DChart>
      <c:catAx>
        <c:axId val="545925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926584"/>
        <c:crosses val="autoZero"/>
        <c:auto val="1"/>
        <c:lblAlgn val="ctr"/>
        <c:lblOffset val="100"/>
        <c:noMultiLvlLbl val="0"/>
      </c:catAx>
      <c:valAx>
        <c:axId val="54592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925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SDK Implementation</a:t>
            </a:r>
          </a:p>
        </c:rich>
      </c:tx>
      <c:layout>
        <c:manualLayout>
          <c:xMode val="edge"/>
          <c:yMode val="edge"/>
          <c:x val="0.38050441599630558"/>
          <c:y val="4.91821308538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'SDK-API'!$C$1</c:f>
              <c:strCache>
                <c:ptCount val="1"/>
                <c:pt idx="0">
                  <c:v>Services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dLbls>
            <c:dLbl>
              <c:idx val="0"/>
              <c:layout>
                <c:manualLayout>
                  <c:x val="5.600815337590229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C12-40C4-893A-60BD8B1F075B}"/>
                </c:ext>
              </c:extLst>
            </c:dLbl>
            <c:dLbl>
              <c:idx val="1"/>
              <c:layout>
                <c:manualLayout>
                  <c:x val="5.600815337590246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C12-40C4-893A-60BD8B1F075B}"/>
                </c:ext>
              </c:extLst>
            </c:dLbl>
            <c:dLbl>
              <c:idx val="2"/>
              <c:layout>
                <c:manualLayout>
                  <c:x val="5.600815337590246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C12-40C4-893A-60BD8B1F07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'SDK-API'!$B$2:$B$4</c:f>
              <c:strCache>
                <c:ptCount val="3"/>
                <c:pt idx="0">
                  <c:v>Alibaba</c:v>
                </c:pt>
                <c:pt idx="1">
                  <c:v>Baidu</c:v>
                </c:pt>
                <c:pt idx="2">
                  <c:v>Huawei</c:v>
                </c:pt>
              </c:strCache>
            </c:strRef>
          </c:cat>
          <c:val>
            <c:numRef>
              <c:f>'SDK-API'!$C$2:$C$4</c:f>
              <c:numCache>
                <c:formatCode>General</c:formatCode>
                <c:ptCount val="3"/>
                <c:pt idx="0">
                  <c:v>32</c:v>
                </c:pt>
                <c:pt idx="1">
                  <c:v>48</c:v>
                </c:pt>
                <c:pt idx="2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3-4FB0-8F1E-E5A0AE1DF7E7}"/>
            </c:ext>
          </c:extLst>
        </c:ser>
        <c:ser>
          <c:idx val="1"/>
          <c:order val="1"/>
          <c:tx>
            <c:strRef>
              <c:f>'SDK-API'!$D$1</c:f>
              <c:strCache>
                <c:ptCount val="1"/>
                <c:pt idx="0">
                  <c:v>Interfaces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dLbls>
            <c:dLbl>
              <c:idx val="0"/>
              <c:layout>
                <c:manualLayout>
                  <c:x val="1.3068569121043875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C12-40C4-893A-60BD8B1F075B}"/>
                </c:ext>
              </c:extLst>
            </c:dLbl>
            <c:dLbl>
              <c:idx val="1"/>
              <c:layout>
                <c:manualLayout>
                  <c:x val="1.306856912104391E-2"/>
                  <c:y val="-1.6695697899891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12-40C4-893A-60BD8B1F075B}"/>
                </c:ext>
              </c:extLst>
            </c:dLbl>
            <c:dLbl>
              <c:idx val="2"/>
              <c:layout>
                <c:manualLayout>
                  <c:x val="2.0536322904497434E-2"/>
                  <c:y val="-1.0017418739934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C12-40C4-893A-60BD8B1F07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'SDK-API'!$B$2:$B$4</c:f>
              <c:strCache>
                <c:ptCount val="3"/>
                <c:pt idx="0">
                  <c:v>Alibaba</c:v>
                </c:pt>
                <c:pt idx="1">
                  <c:v>Baidu</c:v>
                </c:pt>
                <c:pt idx="2">
                  <c:v>Huawei</c:v>
                </c:pt>
              </c:strCache>
            </c:strRef>
          </c:cat>
          <c:val>
            <c:numRef>
              <c:f>'SDK-API'!$D$2:$D$4</c:f>
              <c:numCache>
                <c:formatCode>General</c:formatCode>
                <c:ptCount val="3"/>
                <c:pt idx="0">
                  <c:v>955</c:v>
                </c:pt>
                <c:pt idx="1">
                  <c:v>737</c:v>
                </c:pt>
                <c:pt idx="2">
                  <c:v>1395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C3-4FB0-8F1E-E5A0AE1DF7E7}"/>
            </c:ext>
          </c:extLst>
        </c:ser>
        <c:ser>
          <c:idx val="2"/>
          <c:order val="2"/>
          <c:tx>
            <c:strRef>
              <c:f>'SDK-API'!$E$1</c:f>
              <c:strCache>
                <c:ptCount val="1"/>
                <c:pt idx="0">
                  <c:v>API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dLbls>
            <c:dLbl>
              <c:idx val="0"/>
              <c:layout>
                <c:manualLayout>
                  <c:x val="1.1201630675180459E-2"/>
                  <c:y val="3.33913957997824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12-40C4-893A-60BD8B1F075B}"/>
                </c:ext>
              </c:extLst>
            </c:dLbl>
            <c:dLbl>
              <c:idx val="1"/>
              <c:layout>
                <c:manualLayout>
                  <c:x val="1.306856912104391E-2"/>
                  <c:y val="-6.67827915995661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12-40C4-893A-60BD8B1F075B}"/>
                </c:ext>
              </c:extLst>
            </c:dLbl>
            <c:dLbl>
              <c:idx val="2"/>
              <c:layout>
                <c:manualLayout>
                  <c:x val="1.306856912104391E-2"/>
                  <c:y val="-1.00174187399349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C12-40C4-893A-60BD8B1F07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'SDK-API'!$B$2:$B$4</c:f>
              <c:strCache>
                <c:ptCount val="3"/>
                <c:pt idx="0">
                  <c:v>Alibaba</c:v>
                </c:pt>
                <c:pt idx="1">
                  <c:v>Baidu</c:v>
                </c:pt>
                <c:pt idx="2">
                  <c:v>Huawei</c:v>
                </c:pt>
              </c:strCache>
            </c:strRef>
          </c:cat>
          <c:val>
            <c:numRef>
              <c:f>'SDK-API'!$E$2:$E$4</c:f>
              <c:numCache>
                <c:formatCode>General</c:formatCode>
                <c:ptCount val="3"/>
                <c:pt idx="0">
                  <c:v>947</c:v>
                </c:pt>
                <c:pt idx="1">
                  <c:v>718</c:v>
                </c:pt>
                <c:pt idx="2">
                  <c:v>1146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C3-4FB0-8F1E-E5A0AE1DF7E7}"/>
            </c:ext>
          </c:extLst>
        </c:ser>
        <c:ser>
          <c:idx val="3"/>
          <c:order val="3"/>
          <c:tx>
            <c:strRef>
              <c:f>'SDK-API'!$F$1</c:f>
              <c:strCache>
                <c:ptCount val="1"/>
                <c:pt idx="0">
                  <c:v>SDK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dLbls>
            <c:dLbl>
              <c:idx val="0"/>
              <c:layout>
                <c:manualLayout>
                  <c:x val="1.3068569121043875E-2"/>
                  <c:y val="-6.121685178397335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12-40C4-893A-60BD8B1F075B}"/>
                </c:ext>
              </c:extLst>
            </c:dLbl>
            <c:dLbl>
              <c:idx val="1"/>
              <c:layout>
                <c:manualLayout>
                  <c:x val="1.3068569121043842E-2"/>
                  <c:y val="-1.33565583199132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C12-40C4-893A-60BD8B1F075B}"/>
                </c:ext>
              </c:extLst>
            </c:dLbl>
            <c:dLbl>
              <c:idx val="2"/>
              <c:layout>
                <c:manualLayout>
                  <c:x val="1.866938445863402E-2"/>
                  <c:y val="-3.33913957997837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C12-40C4-893A-60BD8B1F07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'SDK-API'!$B$2:$B$4</c:f>
              <c:strCache>
                <c:ptCount val="3"/>
                <c:pt idx="0">
                  <c:v>Alibaba</c:v>
                </c:pt>
                <c:pt idx="1">
                  <c:v>Baidu</c:v>
                </c:pt>
                <c:pt idx="2">
                  <c:v>Huawei</c:v>
                </c:pt>
              </c:strCache>
            </c:strRef>
          </c:cat>
          <c:val>
            <c:numRef>
              <c:f>'SDK-API'!$F$2:$F$4</c:f>
              <c:numCache>
                <c:formatCode>General</c:formatCode>
                <c:ptCount val="3"/>
                <c:pt idx="0">
                  <c:v>742</c:v>
                </c:pt>
                <c:pt idx="1">
                  <c:v>333</c:v>
                </c:pt>
                <c:pt idx="2">
                  <c:v>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C3-4FB0-8F1E-E5A0AE1DF7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19562112"/>
        <c:axId val="519556536"/>
        <c:axId val="0"/>
      </c:bar3DChart>
      <c:catAx>
        <c:axId val="51956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556536"/>
        <c:crosses val="autoZero"/>
        <c:auto val="1"/>
        <c:lblAlgn val="ctr"/>
        <c:lblOffset val="100"/>
        <c:noMultiLvlLbl val="0"/>
      </c:catAx>
      <c:valAx>
        <c:axId val="519556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56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50521773972348"/>
          <c:y val="1.4758124796759749E-2"/>
          <c:w val="0.86733803868969339"/>
          <c:h val="0.626277226788508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Sheet7!$D$5</c:f>
              <c:strCache>
                <c:ptCount val="1"/>
                <c:pt idx="0">
                  <c:v>Alibaba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Sheet7!$E$5:$G$5</c:f>
              <c:numCache>
                <c:formatCode>General</c:formatCode>
                <c:ptCount val="3"/>
                <c:pt idx="0">
                  <c:v>32</c:v>
                </c:pt>
                <c:pt idx="1">
                  <c:v>955</c:v>
                </c:pt>
                <c:pt idx="2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7-4272-88D4-8F5C7353C842}"/>
            </c:ext>
          </c:extLst>
        </c:ser>
        <c:ser>
          <c:idx val="1"/>
          <c:order val="1"/>
          <c:tx>
            <c:strRef>
              <c:f>Sheet7!$D$6</c:f>
              <c:strCache>
                <c:ptCount val="1"/>
                <c:pt idx="0">
                  <c:v>AWS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Sheet7!$E$6:$G$6</c:f>
              <c:numCache>
                <c:formatCode>General</c:formatCode>
                <c:ptCount val="3"/>
                <c:pt idx="0">
                  <c:v>78</c:v>
                </c:pt>
                <c:pt idx="1">
                  <c:v>1715</c:v>
                </c:pt>
                <c:pt idx="2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E7-4272-88D4-8F5C7353C842}"/>
            </c:ext>
          </c:extLst>
        </c:ser>
        <c:ser>
          <c:idx val="2"/>
          <c:order val="2"/>
          <c:tx>
            <c:strRef>
              <c:f>Sheet7!$D$7</c:f>
              <c:strCache>
                <c:ptCount val="1"/>
                <c:pt idx="0">
                  <c:v>Baidu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 w="19050"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Sheet7!$E$7:$G$7</c:f>
              <c:numCache>
                <c:formatCode>General</c:formatCode>
                <c:ptCount val="3"/>
                <c:pt idx="0">
                  <c:v>48</c:v>
                </c:pt>
                <c:pt idx="1">
                  <c:v>737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E7-4272-88D4-8F5C7353C842}"/>
            </c:ext>
          </c:extLst>
        </c:ser>
        <c:ser>
          <c:idx val="3"/>
          <c:order val="3"/>
          <c:tx>
            <c:strRef>
              <c:f>Sheet7!$D$8</c:f>
              <c:strCache>
                <c:ptCount val="1"/>
                <c:pt idx="0">
                  <c:v>Huawei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Sheet7!$E$8:$G$8</c:f>
              <c:numCache>
                <c:formatCode>General</c:formatCode>
                <c:ptCount val="3"/>
                <c:pt idx="0">
                  <c:v>91</c:v>
                </c:pt>
                <c:pt idx="1">
                  <c:v>1395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E7-4272-88D4-8F5C7353C842}"/>
            </c:ext>
          </c:extLst>
        </c:ser>
        <c:ser>
          <c:idx val="4"/>
          <c:order val="4"/>
          <c:tx>
            <c:strRef>
              <c:f>Sheet7!$D$9</c:f>
              <c:strCache>
                <c:ptCount val="1"/>
                <c:pt idx="0">
                  <c:v>JD Cloud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Sheet7!$E$9:$G$9</c:f>
              <c:numCache>
                <c:formatCode>General</c:formatCode>
                <c:ptCount val="3"/>
                <c:pt idx="0">
                  <c:v>38</c:v>
                </c:pt>
                <c:pt idx="1">
                  <c:v>311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E7-4272-88D4-8F5C7353C842}"/>
            </c:ext>
          </c:extLst>
        </c:ser>
        <c:ser>
          <c:idx val="5"/>
          <c:order val="5"/>
          <c:tx>
            <c:strRef>
              <c:f>Sheet7!$D$10</c:f>
              <c:strCache>
                <c:ptCount val="1"/>
                <c:pt idx="0">
                  <c:v>Tencent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Sheet7!$E$10:$G$10</c:f>
              <c:numCache>
                <c:formatCode>General</c:formatCode>
                <c:ptCount val="3"/>
                <c:pt idx="0">
                  <c:v>50</c:v>
                </c:pt>
                <c:pt idx="1">
                  <c:v>921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E7-4272-88D4-8F5C7353C842}"/>
            </c:ext>
          </c:extLst>
        </c:ser>
        <c:ser>
          <c:idx val="6"/>
          <c:order val="6"/>
          <c:tx>
            <c:strRef>
              <c:f>Sheet7!$D$11</c:f>
              <c:strCache>
                <c:ptCount val="1"/>
                <c:pt idx="0">
                  <c:v>U Cloud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Sheet7!$E$4:$G$4</c:f>
              <c:strCache>
                <c:ptCount val="3"/>
                <c:pt idx="0">
                  <c:v>Total Services</c:v>
                </c:pt>
                <c:pt idx="1">
                  <c:v>Total API</c:v>
                </c:pt>
                <c:pt idx="2">
                  <c:v>Total Implemented Ansible</c:v>
                </c:pt>
              </c:strCache>
            </c:strRef>
          </c:cat>
          <c:val>
            <c:numRef>
              <c:f>Sheet7!$E$11:$G$11</c:f>
              <c:numCache>
                <c:formatCode>General</c:formatCode>
                <c:ptCount val="3"/>
                <c:pt idx="0">
                  <c:v>71</c:v>
                </c:pt>
                <c:pt idx="1">
                  <c:v>347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E7-4272-88D4-8F5C7353C8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86334160"/>
        <c:axId val="386334816"/>
      </c:barChart>
      <c:catAx>
        <c:axId val="38633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34816"/>
        <c:crosses val="autoZero"/>
        <c:auto val="1"/>
        <c:lblAlgn val="ctr"/>
        <c:lblOffset val="100"/>
        <c:noMultiLvlLbl val="0"/>
      </c:catAx>
      <c:valAx>
        <c:axId val="38633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3341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>
          <a:innerShdw blurRad="114300">
            <a:prstClr val="black">
              <a:alpha val="50000"/>
            </a:prstClr>
          </a:innerShd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6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0.10327</cdr:x>
      <cdr:y>0.64878</cdr:y>
    </cdr:from>
    <cdr:to>
      <cdr:x>0.19579</cdr:x>
      <cdr:y>0.7524</cdr:y>
    </cdr:to>
    <cdr:pic>
      <cdr:nvPicPr>
        <cdr:cNvPr id="8" name="Picture 7">
          <a:extLst xmlns:a="http://schemas.openxmlformats.org/drawingml/2006/main">
            <a:ext uri="{FF2B5EF4-FFF2-40B4-BE49-F238E27FC236}">
              <a16:creationId xmlns:a16="http://schemas.microsoft.com/office/drawing/2014/main" id="{251D9FD3-4708-4CDF-994E-88C91C4B76B8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 l="26903" t="24976" r="5995" b="17304"/>
        <a:stretch xmlns:a="http://schemas.openxmlformats.org/drawingml/2006/main"/>
      </cdr:blipFill>
      <cdr:spPr>
        <a:xfrm xmlns:a="http://schemas.openxmlformats.org/drawingml/2006/main">
          <a:off x="608535" y="2236082"/>
          <a:ext cx="545187" cy="35713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0.07875</cdr:x>
      <cdr:y>0.76873</cdr:y>
    </cdr:from>
    <cdr:to>
      <cdr:x>0.2146</cdr:x>
      <cdr:y>0.84302</cdr:y>
    </cdr:to>
    <cdr:pic>
      <cdr:nvPicPr>
        <cdr:cNvPr id="6" name="Picture 5">
          <a:extLst xmlns:a="http://schemas.openxmlformats.org/drawingml/2006/main">
            <a:ext uri="{FF2B5EF4-FFF2-40B4-BE49-F238E27FC236}">
              <a16:creationId xmlns:a16="http://schemas.microsoft.com/office/drawing/2014/main" id="{9181A236-4727-4ADE-8525-E9F246173317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 l="9103" t="29657"/>
        <a:stretch xmlns:a="http://schemas.openxmlformats.org/drawingml/2006/main"/>
      </cdr:blipFill>
      <cdr:spPr>
        <a:xfrm xmlns:a="http://schemas.openxmlformats.org/drawingml/2006/main">
          <a:off x="464030" y="2649502"/>
          <a:ext cx="800514" cy="25604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0.05564</cdr:x>
      <cdr:y>0.32871</cdr:y>
    </cdr:from>
    <cdr:to>
      <cdr:x>0.23614</cdr:x>
      <cdr:y>0.40461</cdr:y>
    </cdr:to>
    <cdr:sp macro="" textlink="">
      <cdr:nvSpPr>
        <cdr:cNvPr id="11" name="Rectangle 10">
          <a:extLst xmlns:a="http://schemas.openxmlformats.org/drawingml/2006/main">
            <a:ext uri="{FF2B5EF4-FFF2-40B4-BE49-F238E27FC236}">
              <a16:creationId xmlns:a16="http://schemas.microsoft.com/office/drawing/2014/main" id="{2350BF80-6086-43ED-83D9-BC2F21F53072}"/>
            </a:ext>
          </a:extLst>
        </cdr:cNvPr>
        <cdr:cNvSpPr/>
      </cdr:nvSpPr>
      <cdr:spPr>
        <a:xfrm xmlns:a="http://schemas.openxmlformats.org/drawingml/2006/main">
          <a:off x="327857" y="1132909"/>
          <a:ext cx="1063609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JD Cloud</a:t>
          </a:r>
        </a:p>
      </cdr:txBody>
    </cdr:sp>
  </cdr:relSizeAnchor>
  <cdr:relSizeAnchor xmlns:cdr="http://schemas.openxmlformats.org/drawingml/2006/chartDrawing">
    <cdr:from>
      <cdr:x>0.05063</cdr:x>
      <cdr:y>0.11384</cdr:y>
    </cdr:from>
    <cdr:to>
      <cdr:x>0.23753</cdr:x>
      <cdr:y>0.18974</cdr:y>
    </cdr:to>
    <cdr:sp macro="" textlink="">
      <cdr:nvSpPr>
        <cdr:cNvPr id="12" name="Rectangle 11">
          <a:extLst xmlns:a="http://schemas.openxmlformats.org/drawingml/2006/main">
            <a:ext uri="{FF2B5EF4-FFF2-40B4-BE49-F238E27FC236}">
              <a16:creationId xmlns:a16="http://schemas.microsoft.com/office/drawing/2014/main" id="{3AF08CE5-DEB1-47DA-B568-95D4AB6DB85E}"/>
            </a:ext>
          </a:extLst>
        </cdr:cNvPr>
        <cdr:cNvSpPr/>
      </cdr:nvSpPr>
      <cdr:spPr>
        <a:xfrm xmlns:a="http://schemas.openxmlformats.org/drawingml/2006/main">
          <a:off x="298348" y="392360"/>
          <a:ext cx="1101329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tIns="45720" rIns="91440" bIns="4572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U Cloud</a:t>
          </a:r>
          <a:endParaRPr lang="en-US" b="1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cdr:txBody>
    </cdr:sp>
  </cdr:relSizeAnchor>
  <cdr:relSizeAnchor xmlns:cdr="http://schemas.openxmlformats.org/drawingml/2006/chartDrawing">
    <cdr:from>
      <cdr:x>0.36786</cdr:x>
      <cdr:y>0.11764</cdr:y>
    </cdr:from>
    <cdr:to>
      <cdr:x>0.39634</cdr:x>
      <cdr:y>0.14359</cdr:y>
    </cdr:to>
    <cdr:sp macro="" textlink="">
      <cdr:nvSpPr>
        <cdr:cNvPr id="16" name="TextBox 15">
          <a:extLst xmlns:a="http://schemas.openxmlformats.org/drawingml/2006/main">
            <a:ext uri="{FF2B5EF4-FFF2-40B4-BE49-F238E27FC236}">
              <a16:creationId xmlns:a16="http://schemas.microsoft.com/office/drawing/2014/main" id="{1331D1EE-D434-4E81-91E3-F4E83566DC8D}"/>
            </a:ext>
          </a:extLst>
        </cdr:cNvPr>
        <cdr:cNvSpPr txBox="1"/>
      </cdr:nvSpPr>
      <cdr:spPr>
        <a:xfrm xmlns:a="http://schemas.openxmlformats.org/drawingml/2006/main">
          <a:off x="1722504" y="367022"/>
          <a:ext cx="133350" cy="809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0.38839</cdr:x>
      <cdr:y>0.87186</cdr:y>
    </cdr:from>
    <cdr:to>
      <cdr:x>0.42494</cdr:x>
      <cdr:y>0.91116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2F1082DC-A976-4968-B243-E107F0055AD1}"/>
            </a:ext>
          </a:extLst>
        </cdr:cNvPr>
        <cdr:cNvSpPr/>
      </cdr:nvSpPr>
      <cdr:spPr>
        <a:xfrm xmlns:a="http://schemas.openxmlformats.org/drawingml/2006/main">
          <a:off x="2344505" y="3278260"/>
          <a:ext cx="220682" cy="14778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9050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0.13566</cdr:x>
      <cdr:y>0.73947</cdr:y>
    </cdr:from>
    <cdr:to>
      <cdr:x>0.30462</cdr:x>
      <cdr:y>0.82456</cdr:y>
    </cdr:to>
    <cdr:grpSp>
      <cdr:nvGrpSpPr>
        <cdr:cNvPr id="5" name="Group 4">
          <a:extLst xmlns:a="http://schemas.openxmlformats.org/drawingml/2006/main">
            <a:ext uri="{FF2B5EF4-FFF2-40B4-BE49-F238E27FC236}">
              <a16:creationId xmlns:a16="http://schemas.microsoft.com/office/drawing/2014/main" id="{540179AD-FE74-468B-A29E-F6BFA7FC3B57}"/>
            </a:ext>
          </a:extLst>
        </cdr:cNvPr>
        <cdr:cNvGrpSpPr/>
      </cdr:nvGrpSpPr>
      <cdr:grpSpPr>
        <a:xfrm xmlns:a="http://schemas.openxmlformats.org/drawingml/2006/main">
          <a:off x="818915" y="2780476"/>
          <a:ext cx="1019930" cy="319946"/>
          <a:chOff x="788975" y="2800088"/>
          <a:chExt cx="923290" cy="262463"/>
        </a:xfrm>
      </cdr:grpSpPr>
      <cdr:sp macro="" textlink="">
        <cdr:nvSpPr>
          <cdr:cNvPr id="2" name="Rectangle 1">
            <a:extLst xmlns:a="http://schemas.openxmlformats.org/drawingml/2006/main">
              <a:ext uri="{FF2B5EF4-FFF2-40B4-BE49-F238E27FC236}">
                <a16:creationId xmlns:a16="http://schemas.microsoft.com/office/drawing/2014/main" id="{F1C52681-5EFD-4774-945A-DF64DC24652E}"/>
              </a:ext>
            </a:extLst>
          </cdr:cNvPr>
          <cdr:cNvSpPr/>
        </cdr:nvSpPr>
        <cdr:spPr>
          <a:xfrm xmlns:a="http://schemas.openxmlformats.org/drawingml/2006/main">
            <a:off x="788975" y="2916928"/>
            <a:ext cx="209550" cy="145623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19050">
            <a:solidFill>
              <a:srgbClr val="FF0000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/>
          </a:p>
        </cdr:txBody>
      </cdr:sp>
      <cdr:sp macro="" textlink="">
        <cdr:nvSpPr>
          <cdr:cNvPr id="4" name="Rectangle 3">
            <a:extLst xmlns:a="http://schemas.openxmlformats.org/drawingml/2006/main">
              <a:ext uri="{FF2B5EF4-FFF2-40B4-BE49-F238E27FC236}">
                <a16:creationId xmlns:a16="http://schemas.microsoft.com/office/drawing/2014/main" id="{2F1082DC-A976-4968-B243-E107F0055AD1}"/>
              </a:ext>
            </a:extLst>
          </cdr:cNvPr>
          <cdr:cNvSpPr/>
        </cdr:nvSpPr>
        <cdr:spPr>
          <a:xfrm xmlns:a="http://schemas.openxmlformats.org/drawingml/2006/main">
            <a:off x="1502715" y="2800088"/>
            <a:ext cx="209550" cy="145623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19050">
            <a:solidFill>
              <a:srgbClr val="FF0000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</cdr:grp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0.84939</cdr:x>
      <cdr:y>0.26546</cdr:y>
    </cdr:from>
    <cdr:to>
      <cdr:x>0.89747</cdr:x>
      <cdr:y>0.3585</cdr:y>
    </cdr:to>
    <cdr:sp macro="" textlink="">
      <cdr:nvSpPr>
        <cdr:cNvPr id="4" name="Arrow: Down 3">
          <a:extLst xmlns:a="http://schemas.openxmlformats.org/drawingml/2006/main">
            <a:ext uri="{FF2B5EF4-FFF2-40B4-BE49-F238E27FC236}">
              <a16:creationId xmlns:a16="http://schemas.microsoft.com/office/drawing/2014/main" id="{37DBC333-6FA1-49C4-9E0A-7AD8F5A26B8D}"/>
            </a:ext>
          </a:extLst>
        </cdr:cNvPr>
        <cdr:cNvSpPr/>
      </cdr:nvSpPr>
      <cdr:spPr>
        <a:xfrm xmlns:a="http://schemas.openxmlformats.org/drawingml/2006/main">
          <a:off x="4895470" y="869699"/>
          <a:ext cx="277092" cy="304800"/>
        </a:xfrm>
        <a:prstGeom xmlns:a="http://schemas.openxmlformats.org/drawingml/2006/main" prst="downArrow">
          <a:avLst>
            <a:gd name="adj1" fmla="val 50000"/>
            <a:gd name="adj2" fmla="val 46000"/>
          </a:avLst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0.45243</cdr:x>
      <cdr:y>0.0736</cdr:y>
    </cdr:from>
    <cdr:to>
      <cdr:x>0.84426</cdr:x>
      <cdr:y>0.20946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06F4DCF3-1618-4AEE-8107-4BCC72BA0F6B}"/>
            </a:ext>
          </a:extLst>
        </cdr:cNvPr>
        <cdr:cNvSpPr txBox="1"/>
      </cdr:nvSpPr>
      <cdr:spPr>
        <a:xfrm xmlns:a="http://schemas.openxmlformats.org/drawingml/2006/main">
          <a:off x="2607584" y="241120"/>
          <a:ext cx="2258291" cy="445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/>
            <a:t>Container Services Stats</a:t>
          </a:r>
        </a:p>
      </cdr:txBody>
    </cdr:sp>
  </cdr:relSizeAnchor>
  <cdr:relSizeAnchor xmlns:cdr="http://schemas.openxmlformats.org/drawingml/2006/chartDrawing">
    <cdr:from>
      <cdr:x>0.79925</cdr:x>
      <cdr:y>0.17503</cdr:y>
    </cdr:from>
    <cdr:to>
      <cdr:x>0.92462</cdr:x>
      <cdr:y>0.25057</cdr:y>
    </cdr:to>
    <cdr:pic>
      <cdr:nvPicPr>
        <cdr:cNvPr id="6" name="Picture 5">
          <a:extLst xmlns:a="http://schemas.openxmlformats.org/drawingml/2006/main">
            <a:ext uri="{FF2B5EF4-FFF2-40B4-BE49-F238E27FC236}">
              <a16:creationId xmlns:a16="http://schemas.microsoft.com/office/drawing/2014/main" id="{029895B8-DCC8-4D30-A8CE-2D334C67A24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606481" y="573439"/>
          <a:ext cx="722537" cy="247469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9A41-BCCE-4444-8B0A-F44CD834A8B6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ED860-0D42-45CF-BEC6-43B7EDEFA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7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C05D4-03BF-4AA0-95A6-5190824B46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1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E242-4CBA-48E6-A66F-2418A6D70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DE2DC-73A9-4A00-B6CD-8C4DB80B4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284A-944B-4409-B3DA-29D4F609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E0B7-1769-44F4-B8C6-E4BE732F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01A9-F6D0-4B7F-8374-2919C04B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8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D7B-69D0-4B5B-95A4-E9C480DD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1068-A549-48B9-99B1-11C0E3854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D21D8-8A31-4D35-AAB9-E0C641FD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55C8-816C-471F-BE6C-F7477ACE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56BF0-67F0-44B0-874D-24022FE3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1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58C5F-3375-49EA-84D0-9C557FFFE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4D83-A3DB-440F-A516-539420345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16458-E9D8-4D19-9D92-CC550D87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5B92-2EFD-4EE0-B9EA-D32C634F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1A4B-2C5E-4AF4-95EE-686577CF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10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CFBD-D6E3-4181-A498-39B3FDCB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BB72-5BB4-46F6-9A14-C945658D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BFD3-7148-407B-988B-919D3E42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A045-599E-45E4-876D-760CC35A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4C7B-B2CF-48A5-BD21-E9E4FAA4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067D-AA5C-443A-B6F1-B9887367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0A552-67A9-4BEA-B249-2CFEB66ED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79392-61C4-47AA-AA80-2CEDFB3E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075E-2A08-4174-830A-3CCC6ACF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4B0B-A988-4DF8-9E65-A76CFC64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0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57BC-9D0D-4AA8-A301-54A7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DEDC-A047-412F-B3E0-F9F94DD2A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F95CC-DFC8-491A-8BC3-9B3A5F28D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6B979-FB46-4496-B6F9-9080B855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5AD07-9D3A-40CB-9DD5-22BED1B7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2B62-9C82-428F-834B-557BA9CE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0E8E-0F0F-4216-AF48-D7E7B4F8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780E0-AF50-41CB-B1CC-85F01D408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D1D9A-88DA-4B85-A75E-1BC6F6B18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A74C1-5FE5-457F-9AFF-B4CFAD01F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E19E1-ED97-4029-AAAF-62C399F7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1E209-1F95-4B40-8FBA-E1C929F4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A34CE-F555-46BC-9959-AC5CFB68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BEC41-D09C-469F-AF38-10CAF158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2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7215-759E-4A2D-B275-17D3313F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30A78-E3C9-4125-B47C-DDDF497A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105D5-F34D-487F-A765-BA3B43B3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4D59B-3BD0-4DAA-9199-4BF56ED6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5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9C619-676A-4634-A61C-B6CDA3BB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22E74-DEEF-4E69-93B9-766967C0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5827-37B5-4AA0-8A26-C7E31862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0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CD9C-FAE0-49FC-AF93-6BB77989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3495-5841-4F50-979F-8AF7DB664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5CE4-125C-4501-9643-061DD9E3E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BA5D4-CCA9-45D6-90E0-9B3DD332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D33E6-AC18-4EB1-85DA-D4D9543C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C4AF-2450-478B-A63B-A5E5E5BC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5399-F370-4CDD-B86E-396E5B75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9EF4C-6438-4B06-BE57-24E16FF97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C96BF-2A21-4398-8F90-F230CA78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6E4BA-5EA0-4BB9-BFBE-F1AC5434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F3257-7C4A-41C0-AAE4-AFA5F07C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BCC0-2EB1-44B2-B544-B2D68C5C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0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95F6E-F94B-4EB1-99B1-C825B855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22EDA-BA0E-486C-932D-68671CDF2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4B1F-2F84-4CC5-A39C-E8907F785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A6814-4382-4D62-A743-29DA3AEC9608}" type="datetimeFigureOut">
              <a:rPr lang="en-IN" smtClean="0"/>
              <a:t>10-06-2018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75FE-2C91-46FE-B251-AAEC2DF23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7C7C-2035-42E3-801B-6808E4DED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63314-413C-4702-A15D-E5D38EBAF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1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chart" Target="../charts/chart2.xml"/><Relationship Id="rId10" Type="http://schemas.openxmlformats.org/officeDocument/2006/relationships/image" Target="../media/image6.png"/><Relationship Id="rId4" Type="http://schemas.openxmlformats.org/officeDocument/2006/relationships/chart" Target="../charts/chart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50201360-2222-44B7-9EDF-AC0069C6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251" y="59915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2B875E4-E98F-41A1-9AA5-69A2064D18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249444"/>
              </p:ext>
            </p:extLst>
          </p:nvPr>
        </p:nvGraphicFramePr>
        <p:xfrm>
          <a:off x="7270906" y="3515048"/>
          <a:ext cx="4921094" cy="3191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2B45554B-6C3B-4399-986A-3B0531AB5945}"/>
              </a:ext>
            </a:extLst>
          </p:cNvPr>
          <p:cNvGrpSpPr/>
          <p:nvPr/>
        </p:nvGrpSpPr>
        <p:grpSpPr>
          <a:xfrm>
            <a:off x="5766133" y="1091037"/>
            <a:ext cx="3026370" cy="2523768"/>
            <a:chOff x="4795986" y="881804"/>
            <a:chExt cx="3026370" cy="25237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5FF072-2CFD-42C4-9933-8CB6057621F1}"/>
                </a:ext>
              </a:extLst>
            </p:cNvPr>
            <p:cNvSpPr txBox="1"/>
            <p:nvPr/>
          </p:nvSpPr>
          <p:spPr>
            <a:xfrm>
              <a:off x="4814766" y="881804"/>
              <a:ext cx="2988811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Baidu</a:t>
              </a:r>
              <a:r>
                <a:rPr lang="en-IN" sz="1600" dirty="0"/>
                <a:t> consist of: </a:t>
              </a:r>
            </a:p>
            <a:p>
              <a:r>
                <a:rPr lang="en-IN" sz="1600" dirty="0"/>
                <a:t>       </a:t>
              </a:r>
              <a:r>
                <a:rPr lang="en-IN" sz="1600" b="1" dirty="0">
                  <a:solidFill>
                    <a:schemeClr val="accent2"/>
                  </a:solidFill>
                </a:rPr>
                <a:t>48      </a:t>
              </a:r>
              <a:r>
                <a:rPr lang="en-IN" dirty="0"/>
                <a:t>-    </a:t>
              </a:r>
              <a:r>
                <a:rPr lang="en-IN" sz="1600" dirty="0"/>
                <a:t>Services </a:t>
              </a:r>
            </a:p>
            <a:p>
              <a:r>
                <a:rPr lang="en-IN" sz="1600" b="1" dirty="0">
                  <a:solidFill>
                    <a:schemeClr val="accent2"/>
                  </a:solidFill>
                </a:rPr>
                <a:t>       747    </a:t>
              </a:r>
              <a:r>
                <a:rPr lang="en-IN" dirty="0"/>
                <a:t>-    </a:t>
              </a:r>
              <a:r>
                <a:rPr lang="en-IN" sz="1600" dirty="0"/>
                <a:t>API’s</a:t>
              </a:r>
              <a:r>
                <a:rPr lang="en-IN" dirty="0"/>
                <a:t> </a:t>
              </a:r>
            </a:p>
            <a:p>
              <a:r>
                <a:rPr lang="en-IN" sz="1200" dirty="0"/>
                <a:t> </a:t>
              </a:r>
              <a:r>
                <a:rPr lang="en-IN" sz="1400" dirty="0"/>
                <a:t>available for the respective interfaces</a:t>
              </a:r>
            </a:p>
            <a:p>
              <a:endParaRPr lang="en-IN" sz="1600" dirty="0"/>
            </a:p>
            <a:p>
              <a:r>
                <a:rPr lang="en-IN" sz="1400" dirty="0"/>
                <a:t>Whereas other cloud providers consists of :</a:t>
              </a:r>
            </a:p>
            <a:p>
              <a:r>
                <a:rPr lang="en-IN" sz="1600" dirty="0"/>
                <a:t>      </a:t>
              </a:r>
              <a:r>
                <a:rPr lang="en-IN" sz="1600" b="1" dirty="0"/>
                <a:t>AWS</a:t>
              </a:r>
              <a:r>
                <a:rPr lang="en-IN" sz="1600" dirty="0"/>
                <a:t>        -   </a:t>
              </a:r>
              <a:r>
                <a:rPr lang="en-IN" sz="1600" b="1" dirty="0">
                  <a:solidFill>
                    <a:schemeClr val="accent2"/>
                  </a:solidFill>
                </a:rPr>
                <a:t>78</a:t>
              </a:r>
              <a:r>
                <a:rPr lang="en-IN" sz="1600" dirty="0"/>
                <a:t> services</a:t>
              </a:r>
            </a:p>
            <a:p>
              <a:r>
                <a:rPr lang="en-IN" sz="1600" dirty="0"/>
                <a:t>      </a:t>
              </a:r>
              <a:r>
                <a:rPr lang="en-IN" sz="1600" b="1" dirty="0"/>
                <a:t>Huawei  </a:t>
              </a:r>
              <a:r>
                <a:rPr lang="en-IN" sz="1600" dirty="0"/>
                <a:t> -   </a:t>
              </a:r>
              <a:r>
                <a:rPr lang="en-IN" sz="1600" b="1" dirty="0">
                  <a:solidFill>
                    <a:schemeClr val="accent2"/>
                  </a:solidFill>
                </a:rPr>
                <a:t>91</a:t>
              </a:r>
              <a:r>
                <a:rPr lang="en-IN" sz="1600" dirty="0"/>
                <a:t> services </a:t>
              </a:r>
            </a:p>
            <a:p>
              <a:r>
                <a:rPr lang="en-IN" sz="1600" b="1" dirty="0"/>
                <a:t>      Alibaba  </a:t>
              </a:r>
              <a:r>
                <a:rPr lang="en-IN" sz="1600" dirty="0"/>
                <a:t> -   </a:t>
              </a:r>
              <a:r>
                <a:rPr lang="en-IN" sz="1600" b="1" dirty="0">
                  <a:solidFill>
                    <a:schemeClr val="accent2"/>
                  </a:solidFill>
                </a:rPr>
                <a:t>38</a:t>
              </a:r>
              <a:r>
                <a:rPr lang="en-IN" sz="1600" dirty="0"/>
                <a:t> services resp.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42D41DA-C0FF-4AF1-A285-30E8C0E1A413}"/>
                </a:ext>
              </a:extLst>
            </p:cNvPr>
            <p:cNvCxnSpPr>
              <a:cxnSpLocks/>
            </p:cNvCxnSpPr>
            <p:nvPr/>
          </p:nvCxnSpPr>
          <p:spPr>
            <a:xfrm>
              <a:off x="4795986" y="2015779"/>
              <a:ext cx="302637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BC07CE-DBB2-4A75-AE4A-9A8CD5F0B4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66506"/>
              </p:ext>
            </p:extLst>
          </p:nvPr>
        </p:nvGraphicFramePr>
        <p:xfrm>
          <a:off x="-160290" y="636996"/>
          <a:ext cx="5892635" cy="3446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B0E6870-C387-4B22-A239-BD29E05DE10A}"/>
              </a:ext>
            </a:extLst>
          </p:cNvPr>
          <p:cNvSpPr txBox="1"/>
          <p:nvPr/>
        </p:nvSpPr>
        <p:spPr>
          <a:xfrm>
            <a:off x="62332" y="35819"/>
            <a:ext cx="7019321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3200" dirty="0"/>
              <a:t>Analysis on Chef Implementation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E69381-FEFF-4DE7-B01B-F176CB0E28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3" y="2161365"/>
            <a:ext cx="787133" cy="284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5E024E-6DD4-4963-8DCD-AA3877F5D1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8" y="1377913"/>
            <a:ext cx="527071" cy="32445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F2DF010-8D53-4B07-AC86-8E0AF9B5FA2B}"/>
              </a:ext>
            </a:extLst>
          </p:cNvPr>
          <p:cNvGrpSpPr/>
          <p:nvPr/>
        </p:nvGrpSpPr>
        <p:grpSpPr>
          <a:xfrm>
            <a:off x="9489389" y="901121"/>
            <a:ext cx="3227153" cy="2492990"/>
            <a:chOff x="9113206" y="762968"/>
            <a:chExt cx="3227153" cy="24929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AD6156-304C-47D4-9DEF-15BB622BFFA2}"/>
                </a:ext>
              </a:extLst>
            </p:cNvPr>
            <p:cNvSpPr txBox="1"/>
            <p:nvPr/>
          </p:nvSpPr>
          <p:spPr>
            <a:xfrm>
              <a:off x="9113206" y="762968"/>
              <a:ext cx="3227153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Stats of </a:t>
              </a:r>
              <a:r>
                <a:rPr lang="en-IN" sz="1600" b="1" dirty="0"/>
                <a:t>Chef</a:t>
              </a:r>
              <a:r>
                <a:rPr lang="en-IN" sz="1600" dirty="0"/>
                <a:t> </a:t>
              </a:r>
              <a:r>
                <a:rPr lang="en-IN" sz="1600" b="1" dirty="0"/>
                <a:t>implemented</a:t>
              </a:r>
              <a:r>
                <a:rPr lang="en-IN" sz="1600" dirty="0"/>
                <a:t> on various interfaces of available services: </a:t>
              </a:r>
            </a:p>
            <a:p>
              <a:endParaRPr lang="en-IN" sz="1400" dirty="0"/>
            </a:p>
            <a:p>
              <a:endParaRPr lang="en-IN" sz="1400" dirty="0"/>
            </a:p>
            <a:p>
              <a:endParaRPr lang="en-IN" sz="1400" dirty="0"/>
            </a:p>
            <a:p>
              <a:endParaRPr lang="en-IN" sz="1400" dirty="0"/>
            </a:p>
            <a:p>
              <a:endParaRPr lang="en-IN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5E7B988-C2D3-46EC-9775-9F92DBCD18C6}"/>
                </a:ext>
              </a:extLst>
            </p:cNvPr>
            <p:cNvGrpSpPr/>
            <p:nvPr/>
          </p:nvGrpSpPr>
          <p:grpSpPr>
            <a:xfrm>
              <a:off x="9577450" y="1550505"/>
              <a:ext cx="1882287" cy="1505547"/>
              <a:chOff x="9324226" y="1663045"/>
              <a:chExt cx="1882287" cy="150554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C71AFDB-9BB6-4A1A-A1BC-719A2BBEFA60}"/>
                  </a:ext>
                </a:extLst>
              </p:cNvPr>
              <p:cNvSpPr txBox="1"/>
              <p:nvPr/>
            </p:nvSpPr>
            <p:spPr>
              <a:xfrm>
                <a:off x="10663080" y="2183576"/>
                <a:ext cx="4648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9270AFD-BCEE-4782-AC5A-CEE2318137A0}"/>
                  </a:ext>
                </a:extLst>
              </p:cNvPr>
              <p:cNvGrpSpPr/>
              <p:nvPr/>
            </p:nvGrpSpPr>
            <p:grpSpPr>
              <a:xfrm>
                <a:off x="9324226" y="1663045"/>
                <a:ext cx="1882287" cy="1505547"/>
                <a:chOff x="9310158" y="1663045"/>
                <a:chExt cx="1882287" cy="150554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C1E7E51-AF09-4CFC-8B6F-787ACDB93B28}"/>
                    </a:ext>
                  </a:extLst>
                </p:cNvPr>
                <p:cNvGrpSpPr/>
                <p:nvPr/>
              </p:nvGrpSpPr>
              <p:grpSpPr>
                <a:xfrm>
                  <a:off x="9310158" y="1663045"/>
                  <a:ext cx="1801956" cy="942099"/>
                  <a:chOff x="9085070" y="1663045"/>
                  <a:chExt cx="1801956" cy="942099"/>
                </a:xfrm>
              </p:grpSpPr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4AA0A54A-FF58-43D5-8AD7-2EE04E3D9C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6903" t="24976" r="5995" b="17304"/>
                  <a:stretch/>
                </p:blipFill>
                <p:spPr>
                  <a:xfrm>
                    <a:off x="9217278" y="1663045"/>
                    <a:ext cx="662333" cy="505083"/>
                  </a:xfrm>
                  <a:prstGeom prst="rect">
                    <a:avLst/>
                  </a:prstGeom>
                </p:spPr>
              </p:pic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5599F1-F7D0-498F-8F2E-D9025D1BABA8}"/>
                      </a:ext>
                    </a:extLst>
                  </p:cNvPr>
                  <p:cNvSpPr txBox="1"/>
                  <p:nvPr/>
                </p:nvSpPr>
                <p:spPr>
                  <a:xfrm>
                    <a:off x="10422206" y="1700396"/>
                    <a:ext cx="4648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000" b="1" dirty="0">
                        <a:solidFill>
                          <a:schemeClr val="accent2"/>
                        </a:solidFill>
                      </a:rPr>
                      <a:t>39</a:t>
                    </a:r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58000AEA-F50A-4A0B-B737-AC0D64D7C85F}"/>
                      </a:ext>
                    </a:extLst>
                  </p:cNvPr>
                  <p:cNvCxnSpPr/>
                  <p:nvPr/>
                </p:nvCxnSpPr>
                <p:spPr>
                  <a:xfrm>
                    <a:off x="9925331" y="1906719"/>
                    <a:ext cx="3616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86DD944B-AF02-43BD-84D5-23866592C5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7940" t="26399" r="19718"/>
                  <a:stretch/>
                </p:blipFill>
                <p:spPr>
                  <a:xfrm>
                    <a:off x="9085070" y="2141980"/>
                    <a:ext cx="794541" cy="463164"/>
                  </a:xfrm>
                  <a:prstGeom prst="rect">
                    <a:avLst/>
                  </a:prstGeom>
                </p:spPr>
              </p:pic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EA00665F-3453-4648-9A77-EABEF8451592}"/>
                      </a:ext>
                    </a:extLst>
                  </p:cNvPr>
                  <p:cNvCxnSpPr/>
                  <p:nvPr/>
                </p:nvCxnSpPr>
                <p:spPr>
                  <a:xfrm>
                    <a:off x="9950731" y="2363919"/>
                    <a:ext cx="3616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48DB389-D148-4ABD-827F-EED2B3156EC3}"/>
                    </a:ext>
                  </a:extLst>
                </p:cNvPr>
                <p:cNvGrpSpPr/>
                <p:nvPr/>
              </p:nvGrpSpPr>
              <p:grpSpPr>
                <a:xfrm>
                  <a:off x="9364093" y="2751268"/>
                  <a:ext cx="1828352" cy="417324"/>
                  <a:chOff x="9364093" y="2751268"/>
                  <a:chExt cx="1828352" cy="417324"/>
                </a:xfrm>
              </p:grpSpPr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A117C74D-F53B-4499-B076-86767946A8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-14116" r="34353"/>
                  <a:stretch/>
                </p:blipFill>
                <p:spPr>
                  <a:xfrm>
                    <a:off x="9364093" y="2751268"/>
                    <a:ext cx="700202" cy="387516"/>
                  </a:xfrm>
                  <a:prstGeom prst="rect">
                    <a:avLst/>
                  </a:prstGeom>
                </p:spPr>
              </p:pic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E6440FB-4AD6-4C34-A1DE-65EEC95D83B5}"/>
                      </a:ext>
                    </a:extLst>
                  </p:cNvPr>
                  <p:cNvCxnSpPr/>
                  <p:nvPr/>
                </p:nvCxnSpPr>
                <p:spPr>
                  <a:xfrm>
                    <a:off x="10201217" y="2996673"/>
                    <a:ext cx="36166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18951F2-02D3-4F37-9580-DAA358FFB594}"/>
                      </a:ext>
                    </a:extLst>
                  </p:cNvPr>
                  <p:cNvSpPr txBox="1"/>
                  <p:nvPr/>
                </p:nvSpPr>
                <p:spPr>
                  <a:xfrm>
                    <a:off x="10727625" y="2768482"/>
                    <a:ext cx="4648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000" b="1" dirty="0">
                        <a:solidFill>
                          <a:schemeClr val="accent2"/>
                        </a:solidFill>
                      </a:rPr>
                      <a:t>0</a:t>
                    </a:r>
                  </a:p>
                </p:txBody>
              </p:sp>
            </p:grpSp>
          </p:grpSp>
        </p:grp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029895B8-DCC8-4D30-A8CE-2D334C67A24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4" y="2554514"/>
            <a:ext cx="722537" cy="247469"/>
          </a:xfrm>
          <a:prstGeom prst="rect">
            <a:avLst/>
          </a:prstGeom>
        </p:spPr>
      </p:pic>
      <p:sp>
        <p:nvSpPr>
          <p:cNvPr id="66" name="Rectangle: Single Corner Rounded 65">
            <a:extLst>
              <a:ext uri="{FF2B5EF4-FFF2-40B4-BE49-F238E27FC236}">
                <a16:creationId xmlns:a16="http://schemas.microsoft.com/office/drawing/2014/main" id="{AD249C0C-2E0F-4E66-BA27-2C6C19E0EA1D}"/>
              </a:ext>
            </a:extLst>
          </p:cNvPr>
          <p:cNvSpPr/>
          <p:nvPr/>
        </p:nvSpPr>
        <p:spPr>
          <a:xfrm rot="16200000">
            <a:off x="7886499" y="1825268"/>
            <a:ext cx="2675889" cy="474206"/>
          </a:xfrm>
          <a:prstGeom prst="round1Rect">
            <a:avLst>
              <a:gd name="adj" fmla="val 50000"/>
            </a:avLst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pattFill prst="pct5">
                  <a:fgClr>
                    <a:schemeClr val="lt1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 PER THE STATS REPORTS BELOW</a:t>
            </a:r>
          </a:p>
        </p:txBody>
      </p:sp>
      <p:sp>
        <p:nvSpPr>
          <p:cNvPr id="67" name="Rectangle: Single Corner Rounded 66">
            <a:extLst>
              <a:ext uri="{FF2B5EF4-FFF2-40B4-BE49-F238E27FC236}">
                <a16:creationId xmlns:a16="http://schemas.microsoft.com/office/drawing/2014/main" id="{DB33DC85-8EE1-4F4A-AF16-C02235AC58F3}"/>
              </a:ext>
            </a:extLst>
          </p:cNvPr>
          <p:cNvSpPr/>
          <p:nvPr/>
        </p:nvSpPr>
        <p:spPr>
          <a:xfrm>
            <a:off x="5825585" y="585221"/>
            <a:ext cx="2966918" cy="43020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pattFill prst="pct5">
                  <a:fgClr>
                    <a:schemeClr val="lt1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AS YOU CAN SEE IN THE STATS REPORT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35037" y="3925655"/>
            <a:ext cx="3338146" cy="2792645"/>
            <a:chOff x="2688497" y="2454837"/>
            <a:chExt cx="5913730" cy="2244163"/>
          </a:xfrm>
        </p:grpSpPr>
        <p:grpSp>
          <p:nvGrpSpPr>
            <p:cNvPr id="60" name="Group 59"/>
            <p:cNvGrpSpPr/>
            <p:nvPr/>
          </p:nvGrpSpPr>
          <p:grpSpPr>
            <a:xfrm>
              <a:off x="2688497" y="2454837"/>
              <a:ext cx="5913730" cy="2244163"/>
              <a:chOff x="2688497" y="2454837"/>
              <a:chExt cx="5913730" cy="2244163"/>
            </a:xfrm>
          </p:grpSpPr>
          <p:sp>
            <p:nvSpPr>
              <p:cNvPr id="62" name="Rounded Rectangle 17">
                <a:extLst>
                  <a:ext uri="{FF2B5EF4-FFF2-40B4-BE49-F238E27FC236}">
                    <a16:creationId xmlns:a16="http://schemas.microsoft.com/office/drawing/2014/main" id="{7D58432A-BF8D-497B-9627-7CBA647F1534}"/>
                  </a:ext>
                </a:extLst>
              </p:cNvPr>
              <p:cNvSpPr/>
              <p:nvPr/>
            </p:nvSpPr>
            <p:spPr>
              <a:xfrm>
                <a:off x="2688497" y="2454837"/>
                <a:ext cx="5913730" cy="394660"/>
              </a:xfrm>
              <a:prstGeom prst="roundRect">
                <a:avLst>
                  <a:gd name="adj" fmla="val 1494"/>
                </a:avLst>
              </a:prstGeom>
              <a:solidFill>
                <a:srgbClr val="00B0F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:r>
                  <a:rPr lang="en-IN" sz="1600" b="1" dirty="0"/>
                  <a:t>SUGGESTIONS</a:t>
                </a:r>
                <a:endParaRPr lang="en-US" sz="1700" dirty="0">
                  <a:solidFill>
                    <a:srgbClr val="EEEEE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688497" y="2859448"/>
                <a:ext cx="5913730" cy="18395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2701197" y="2880836"/>
              <a:ext cx="4969602" cy="170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500" b="1" dirty="0" err="1"/>
                <a:t>Baidu</a:t>
              </a:r>
              <a:r>
                <a:rPr lang="en-IN" sz="1500" dirty="0"/>
                <a:t> has great scope for  </a:t>
              </a:r>
              <a:r>
                <a:rPr lang="en-IN" sz="1500" b="1" dirty="0"/>
                <a:t>Chef</a:t>
              </a:r>
              <a:r>
                <a:rPr lang="en-IN" sz="1500" dirty="0"/>
                <a:t> implementation for its available services such as </a:t>
              </a:r>
              <a:r>
                <a:rPr lang="en-IN" sz="1500" b="1" dirty="0">
                  <a:solidFill>
                    <a:schemeClr val="accent2">
                      <a:lumMod val="75000"/>
                    </a:schemeClr>
                  </a:solidFill>
                </a:rPr>
                <a:t>Computing, Networking, Database, Storage and CDN</a:t>
              </a:r>
              <a:r>
                <a:rPr lang="en-IN" sz="1500" b="1" dirty="0">
                  <a:solidFill>
                    <a:schemeClr val="accent2"/>
                  </a:solidFill>
                </a:rPr>
                <a:t> </a:t>
              </a:r>
              <a:r>
                <a:rPr lang="en-IN" sz="1500" dirty="0"/>
                <a:t>etc.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500" b="1" dirty="0" err="1"/>
                <a:t>Baidu</a:t>
              </a:r>
              <a:r>
                <a:rPr lang="en-IN" sz="1500" dirty="0"/>
                <a:t> still have the scope to develop service actions (Interfaces).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836596" y="3912955"/>
            <a:ext cx="3338146" cy="2803680"/>
            <a:chOff x="7791941" y="2036158"/>
            <a:chExt cx="4039157" cy="3392453"/>
          </a:xfrm>
        </p:grpSpPr>
        <p:grpSp>
          <p:nvGrpSpPr>
            <p:cNvPr id="68" name="Group 67"/>
            <p:cNvGrpSpPr/>
            <p:nvPr/>
          </p:nvGrpSpPr>
          <p:grpSpPr>
            <a:xfrm>
              <a:off x="7791941" y="2036158"/>
              <a:ext cx="4039157" cy="3392453"/>
              <a:chOff x="2688497" y="2381909"/>
              <a:chExt cx="5913730" cy="231709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2688497" y="2381909"/>
                <a:ext cx="5913730" cy="2317091"/>
                <a:chOff x="2688497" y="2381909"/>
                <a:chExt cx="5913730" cy="2317091"/>
              </a:xfrm>
            </p:grpSpPr>
            <p:sp>
              <p:nvSpPr>
                <p:cNvPr id="73" name="Rounded Rectangle 17">
                  <a:extLst>
                    <a:ext uri="{FF2B5EF4-FFF2-40B4-BE49-F238E27FC236}">
                      <a16:creationId xmlns:a16="http://schemas.microsoft.com/office/drawing/2014/main" id="{7D58432A-BF8D-497B-9627-7CBA647F1534}"/>
                    </a:ext>
                  </a:extLst>
                </p:cNvPr>
                <p:cNvSpPr/>
                <p:nvPr/>
              </p:nvSpPr>
              <p:spPr>
                <a:xfrm>
                  <a:off x="2688497" y="2381909"/>
                  <a:ext cx="5913730" cy="477539"/>
                </a:xfrm>
                <a:prstGeom prst="roundRect">
                  <a:avLst>
                    <a:gd name="adj" fmla="val 1494"/>
                  </a:avLst>
                </a:prstGeom>
                <a:solidFill>
                  <a:srgbClr val="00B0F0"/>
                </a:solidFill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endParaRPr lang="en-US" sz="1700" dirty="0">
                    <a:solidFill>
                      <a:srgbClr val="EEEEE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688497" y="2859448"/>
                  <a:ext cx="5913730" cy="183955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2701197" y="2880836"/>
                <a:ext cx="4969604" cy="252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8387336" y="2201074"/>
              <a:ext cx="22208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RECOMMENDATIONS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24532" y="2772216"/>
              <a:ext cx="3785136" cy="15082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500" b="1" dirty="0"/>
                <a:t>Chef</a:t>
              </a:r>
              <a:r>
                <a:rPr lang="en-IN" sz="1500" dirty="0"/>
                <a:t> implementation for primary interfaces such as </a:t>
              </a:r>
              <a:r>
                <a:rPr lang="en-IN" sz="1500" b="1" dirty="0">
                  <a:solidFill>
                    <a:schemeClr val="accent2">
                      <a:lumMod val="75000"/>
                    </a:schemeClr>
                  </a:solidFill>
                </a:rPr>
                <a:t>Elastic compute service (ECS), Virtual Private Cloud (VPC), Elastic IP’s (EIP) </a:t>
              </a:r>
              <a:r>
                <a:rPr lang="en-IN" sz="1500" dirty="0"/>
                <a:t>should be done.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86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FF9F276-203B-469C-82DA-FCD1DA10FD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183128"/>
              </p:ext>
            </p:extLst>
          </p:nvPr>
        </p:nvGraphicFramePr>
        <p:xfrm>
          <a:off x="131774" y="420914"/>
          <a:ext cx="6036522" cy="3760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E69F5A24-FF5D-4431-8B17-923BA1F89F3D}"/>
              </a:ext>
            </a:extLst>
          </p:cNvPr>
          <p:cNvGrpSpPr/>
          <p:nvPr/>
        </p:nvGrpSpPr>
        <p:grpSpPr>
          <a:xfrm>
            <a:off x="6168297" y="812355"/>
            <a:ext cx="5913732" cy="3139111"/>
            <a:chOff x="6186655" y="820732"/>
            <a:chExt cx="5895373" cy="2966405"/>
          </a:xfrm>
        </p:grpSpPr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F12735E8-5A47-42CF-B3DB-67C9D2823583}"/>
                </a:ext>
              </a:extLst>
            </p:cNvPr>
            <p:cNvSpPr/>
            <p:nvPr/>
          </p:nvSpPr>
          <p:spPr>
            <a:xfrm>
              <a:off x="6186657" y="3144635"/>
              <a:ext cx="5895371" cy="642502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Baidu’s </a:t>
              </a:r>
              <a:r>
                <a:rPr lang="en-US" sz="2000" b="1" dirty="0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737</a:t>
              </a:r>
              <a:r>
                <a:rPr lang="en-US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API’s needs Terraform implementation.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05210D6-4D06-4DE0-A5E9-F95453A12237}"/>
                </a:ext>
              </a:extLst>
            </p:cNvPr>
            <p:cNvGrpSpPr/>
            <p:nvPr/>
          </p:nvGrpSpPr>
          <p:grpSpPr>
            <a:xfrm>
              <a:off x="6186655" y="820732"/>
              <a:ext cx="5895372" cy="2278722"/>
              <a:chOff x="6266771" y="2420816"/>
              <a:chExt cx="5244012" cy="2689714"/>
            </a:xfrm>
          </p:grpSpPr>
          <p:sp>
            <p:nvSpPr>
              <p:cNvPr id="7" name="Rounded Rectangle 1">
                <a:extLst>
                  <a:ext uri="{FF2B5EF4-FFF2-40B4-BE49-F238E27FC236}">
                    <a16:creationId xmlns:a16="http://schemas.microsoft.com/office/drawing/2014/main" id="{A56873D8-ABD8-4ED9-B6FF-4FAD0A7DBD9A}"/>
                  </a:ext>
                </a:extLst>
              </p:cNvPr>
              <p:cNvSpPr/>
              <p:nvPr/>
            </p:nvSpPr>
            <p:spPr>
              <a:xfrm>
                <a:off x="6266772" y="2947435"/>
                <a:ext cx="5244011" cy="688018"/>
              </a:xfrm>
              <a:prstGeom prst="roundRect">
                <a:avLst>
                  <a:gd name="adj" fmla="val 1494"/>
                </a:avLst>
              </a:prstGeom>
              <a:noFill/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AWS</a:t>
                </a: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implemented terraform on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265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interfaces</a:t>
                </a:r>
                <a:r>
                  <a:rPr lang="en-US" sz="16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</p:txBody>
          </p:sp>
          <p:sp>
            <p:nvSpPr>
              <p:cNvPr id="8" name="Rounded Rectangle 24">
                <a:extLst>
                  <a:ext uri="{FF2B5EF4-FFF2-40B4-BE49-F238E27FC236}">
                    <a16:creationId xmlns:a16="http://schemas.microsoft.com/office/drawing/2014/main" id="{8EDF6F0C-1F2D-493E-89C6-39106B4E8433}"/>
                  </a:ext>
                </a:extLst>
              </p:cNvPr>
              <p:cNvSpPr/>
              <p:nvPr/>
            </p:nvSpPr>
            <p:spPr>
              <a:xfrm>
                <a:off x="6266772" y="3698274"/>
                <a:ext cx="5244011" cy="608486"/>
              </a:xfrm>
              <a:prstGeom prst="roundRect">
                <a:avLst>
                  <a:gd name="adj" fmla="val 108"/>
                </a:avLst>
              </a:prstGeom>
              <a:noFill/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Alibaba</a:t>
                </a: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implemented Terraform on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198</a:t>
                </a: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interfaces.</a:t>
                </a:r>
              </a:p>
            </p:txBody>
          </p:sp>
          <p:sp>
            <p:nvSpPr>
              <p:cNvPr id="9" name="Rounded Rectangle 28">
                <a:extLst>
                  <a:ext uri="{FF2B5EF4-FFF2-40B4-BE49-F238E27FC236}">
                    <a16:creationId xmlns:a16="http://schemas.microsoft.com/office/drawing/2014/main" id="{9BB8E93A-1273-46D6-91EC-9DAF46D4D8C8}"/>
                  </a:ext>
                </a:extLst>
              </p:cNvPr>
              <p:cNvSpPr/>
              <p:nvPr/>
            </p:nvSpPr>
            <p:spPr>
              <a:xfrm>
                <a:off x="6266772" y="4352146"/>
                <a:ext cx="5244011" cy="758384"/>
              </a:xfrm>
              <a:prstGeom prst="roundRect">
                <a:avLst>
                  <a:gd name="adj" fmla="val 0"/>
                </a:avLst>
              </a:prstGeom>
              <a:noFill/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Huawei</a:t>
                </a: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implemented Terraform on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187</a:t>
                </a:r>
                <a:r>
                  <a:rPr lang="en-US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interfaces.</a:t>
                </a:r>
              </a:p>
            </p:txBody>
          </p:sp>
          <p:sp>
            <p:nvSpPr>
              <p:cNvPr id="12" name="Rounded Rectangle 17">
                <a:extLst>
                  <a:ext uri="{FF2B5EF4-FFF2-40B4-BE49-F238E27FC236}">
                    <a16:creationId xmlns:a16="http://schemas.microsoft.com/office/drawing/2014/main" id="{7D58432A-BF8D-497B-9627-7CBA647F1534}"/>
                  </a:ext>
                </a:extLst>
              </p:cNvPr>
              <p:cNvSpPr/>
              <p:nvPr/>
            </p:nvSpPr>
            <p:spPr>
              <a:xfrm>
                <a:off x="6266771" y="2420816"/>
                <a:ext cx="5244011" cy="532657"/>
              </a:xfrm>
              <a:prstGeom prst="roundRect">
                <a:avLst>
                  <a:gd name="adj" fmla="val 1494"/>
                </a:avLst>
              </a:prstGeom>
              <a:solidFill>
                <a:schemeClr val="accent1">
                  <a:lumMod val="5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sz="1700" dirty="0">
                    <a:solidFill>
                      <a:srgbClr val="EEEEE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AS WE CAN SEE IN THE GIVEN STATS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CB15FC7-5144-4158-9545-295160B80A96}"/>
              </a:ext>
            </a:extLst>
          </p:cNvPr>
          <p:cNvSpPr txBox="1"/>
          <p:nvPr/>
        </p:nvSpPr>
        <p:spPr>
          <a:xfrm>
            <a:off x="131775" y="67596"/>
            <a:ext cx="9825025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3200" dirty="0"/>
              <a:t>Analysis on Terraform Implementation</a:t>
            </a:r>
          </a:p>
        </p:txBody>
      </p:sp>
      <p:pic>
        <p:nvPicPr>
          <p:cNvPr id="18" name="Picture 17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3A7D2B61-8B2A-4946-9D89-304BE0880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36" y="59508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699807A-9A15-4F47-A1D5-CB70723B966F}"/>
              </a:ext>
            </a:extLst>
          </p:cNvPr>
          <p:cNvSpPr/>
          <p:nvPr/>
        </p:nvSpPr>
        <p:spPr>
          <a:xfrm>
            <a:off x="3236684" y="3356065"/>
            <a:ext cx="203200" cy="171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2A25CB-5ABA-42AD-9E41-FE8DD169303C}"/>
              </a:ext>
            </a:extLst>
          </p:cNvPr>
          <p:cNvSpPr txBox="1"/>
          <p:nvPr/>
        </p:nvSpPr>
        <p:spPr>
          <a:xfrm>
            <a:off x="254573" y="4197628"/>
            <a:ext cx="5790053" cy="2476247"/>
          </a:xfrm>
          <a:prstGeom prst="round2DiagRect">
            <a:avLst>
              <a:gd name="adj1" fmla="val 0"/>
              <a:gd name="adj2" fmla="val 17951"/>
            </a:avLst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SUGGESTIONS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Baidu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take this as a reference and prioritise the services they need to focus on for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Terraform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Baidu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can even work on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development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its remaining </a:t>
            </a:r>
            <a:r>
              <a:rPr lang="en-IN" sz="15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services such as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Baidu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face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recognition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Baidu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OLAP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engine 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 which would have scope for Terraform implementation in future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CBA33D-CD0A-4211-B534-AC1EEEDD5AF9}"/>
              </a:ext>
            </a:extLst>
          </p:cNvPr>
          <p:cNvSpPr txBox="1"/>
          <p:nvPr/>
        </p:nvSpPr>
        <p:spPr>
          <a:xfrm flipH="1">
            <a:off x="6168296" y="4197629"/>
            <a:ext cx="5932081" cy="2493622"/>
          </a:xfrm>
          <a:prstGeom prst="round2DiagRect">
            <a:avLst>
              <a:gd name="adj1" fmla="val 0"/>
              <a:gd name="adj2" fmla="val 17951"/>
            </a:avLst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RECOMMENDATIONS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Terraform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implementations for the 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dominant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with interface available with respective API such as 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ECS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Disk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Container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RDS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Hosting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VPC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etc. should be done. </a:t>
            </a:r>
          </a:p>
        </p:txBody>
      </p:sp>
    </p:spTree>
    <p:extLst>
      <p:ext uri="{BB962C8B-B14F-4D97-AF65-F5344CB8AC3E}">
        <p14:creationId xmlns:p14="http://schemas.microsoft.com/office/powerpoint/2010/main" val="164332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D20E66-3FFF-4E73-9007-98FA100CE8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576493"/>
              </p:ext>
            </p:extLst>
          </p:nvPr>
        </p:nvGraphicFramePr>
        <p:xfrm>
          <a:off x="406400" y="3609764"/>
          <a:ext cx="5892800" cy="3232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ACD28C-52BB-49E1-A475-4803B357931F}"/>
              </a:ext>
            </a:extLst>
          </p:cNvPr>
          <p:cNvSpPr txBox="1"/>
          <p:nvPr/>
        </p:nvSpPr>
        <p:spPr>
          <a:xfrm>
            <a:off x="131775" y="67596"/>
            <a:ext cx="9825025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3200" dirty="0"/>
              <a:t>Migration Studio Readiness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37F942D-88C7-4334-94FF-8490DE68A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081592"/>
              </p:ext>
            </p:extLst>
          </p:nvPr>
        </p:nvGraphicFramePr>
        <p:xfrm>
          <a:off x="6125952" y="698441"/>
          <a:ext cx="6389705" cy="2992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7C5CFE3-D17E-478D-B4FE-425FEB5C1D3B}"/>
              </a:ext>
            </a:extLst>
          </p:cNvPr>
          <p:cNvSpPr txBox="1"/>
          <p:nvPr/>
        </p:nvSpPr>
        <p:spPr>
          <a:xfrm>
            <a:off x="185631" y="698442"/>
            <a:ext cx="5982940" cy="2911322"/>
          </a:xfrm>
          <a:prstGeom prst="round2DiagRect">
            <a:avLst>
              <a:gd name="adj1" fmla="val 0"/>
              <a:gd name="adj2" fmla="val 17951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Migration Services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you can see, all the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migration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i.e. </a:t>
            </a:r>
            <a:r>
              <a:rPr lang="en-IN" sz="15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to cloud, virtual to cloud, storage to cloud, application to cloud and database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5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cloud 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supports the leading cloud providers such as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Alibaba, Huawei, AWS, U cloud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etc.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Migration services like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and Virtual to cloud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are not supported by </a:t>
            </a:r>
            <a:r>
              <a:rPr lang="en-IN" sz="1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Baidu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For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migration studio ruddiness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Baidu needs to develop </a:t>
            </a:r>
            <a:r>
              <a:rPr lang="en-I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api’s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services such as </a:t>
            </a:r>
            <a:r>
              <a:rPr lang="en-IN" sz="15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ECS etc.</a:t>
            </a:r>
            <a:endParaRPr lang="en-IN" sz="15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BBA15477-88DB-496D-9009-8C15FD855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36" y="59508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BA6DB8-76A7-4D24-89F1-68C2B9229EB8}"/>
              </a:ext>
            </a:extLst>
          </p:cNvPr>
          <p:cNvSpPr txBox="1"/>
          <p:nvPr/>
        </p:nvSpPr>
        <p:spPr>
          <a:xfrm>
            <a:off x="6099088" y="3770418"/>
            <a:ext cx="5982940" cy="2911322"/>
          </a:xfrm>
          <a:prstGeom prst="round2DiagRect">
            <a:avLst>
              <a:gd name="adj1" fmla="val 0"/>
              <a:gd name="adj2" fmla="val 17951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Types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migration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which is one of the migration services supports 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MSSQL, MYSQL, </a:t>
            </a:r>
            <a:r>
              <a:rPr lang="en-IN" sz="1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PosgreSql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IN" sz="1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OracleDB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IN" sz="1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MongoDB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IN" sz="1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DynamoDB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IN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8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72D297-5845-4E12-8644-E52742EE1101}"/>
              </a:ext>
            </a:extLst>
          </p:cNvPr>
          <p:cNvSpPr txBox="1"/>
          <p:nvPr/>
        </p:nvSpPr>
        <p:spPr>
          <a:xfrm>
            <a:off x="145630" y="172065"/>
            <a:ext cx="9825025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3200" dirty="0"/>
              <a:t>C2C - Container Services </a:t>
            </a:r>
            <a:r>
              <a:rPr lang="en-IN" sz="3200" dirty="0" err="1"/>
              <a:t>ShiftM</a:t>
            </a:r>
            <a:r>
              <a:rPr lang="en-IN" sz="3200" dirty="0"/>
              <a:t>, </a:t>
            </a:r>
            <a:r>
              <a:rPr lang="en-IN" sz="3200" dirty="0" err="1"/>
              <a:t>DockM</a:t>
            </a:r>
            <a:r>
              <a:rPr lang="en-IN" sz="3200" dirty="0"/>
              <a:t> Support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369171F-F1B0-4999-B97A-E3B92954523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1661" y="898750"/>
          <a:ext cx="5763493" cy="3276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E75E9AD4-3396-4D5F-959A-1EA1873E6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36" y="59508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E41C57F-5174-4DBB-98B1-A41F5C5B918E}"/>
              </a:ext>
            </a:extLst>
          </p:cNvPr>
          <p:cNvSpPr/>
          <p:nvPr/>
        </p:nvSpPr>
        <p:spPr>
          <a:xfrm flipH="1">
            <a:off x="5624223" y="3600169"/>
            <a:ext cx="6438413" cy="2138477"/>
          </a:xfrm>
          <a:prstGeom prst="homePlate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Ins="640080" rtlCol="0" anchor="ctr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Container Services of C2C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DockM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- </a:t>
            </a:r>
            <a:r>
              <a:rPr lang="en-I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 lightweight management UI which allows you to easily manage your different Docker environments like Docker hosts or Swarm clusters.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IN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Shift’M</a:t>
            </a:r>
            <a:r>
              <a:rPr lang="en-I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Provides Kubernetes Dashboard for managing kubernetes applications.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Shift’M -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E0E58B3-E553-476B-BF05-09558700B1B9}"/>
              </a:ext>
            </a:extLst>
          </p:cNvPr>
          <p:cNvSpPr/>
          <p:nvPr/>
        </p:nvSpPr>
        <p:spPr>
          <a:xfrm>
            <a:off x="91445" y="4704564"/>
            <a:ext cx="6483927" cy="213847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>
              <a:defRPr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Recommendations &amp; Suggestions : </a:t>
            </a:r>
          </a:p>
          <a:p>
            <a:pPr>
              <a:defRPr/>
            </a:pP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Baidu  can use Shift’M, DockM application of C2C that provides </a:t>
            </a:r>
            <a:r>
              <a:rPr lang="en-IN" dirty="0"/>
              <a:t>lightweight management UI which allows you to easily manage your different Docker environments like Docker hosts or Swarm clusters and provides the kubernetes Dashboard.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466926-1351-4E2C-B146-C23A774702D6}"/>
              </a:ext>
            </a:extLst>
          </p:cNvPr>
          <p:cNvGrpSpPr/>
          <p:nvPr/>
        </p:nvGrpSpPr>
        <p:grpSpPr>
          <a:xfrm>
            <a:off x="6193670" y="1065135"/>
            <a:ext cx="5921569" cy="2197720"/>
            <a:chOff x="-2866181" y="3632565"/>
            <a:chExt cx="5244011" cy="2630038"/>
          </a:xfrm>
        </p:grpSpPr>
        <p:sp>
          <p:nvSpPr>
            <p:cNvPr id="31" name="Rounded Rectangle 1">
              <a:extLst>
                <a:ext uri="{FF2B5EF4-FFF2-40B4-BE49-F238E27FC236}">
                  <a16:creationId xmlns:a16="http://schemas.microsoft.com/office/drawing/2014/main" id="{4E83413E-CA9C-4D61-B532-977FD9429B64}"/>
                </a:ext>
              </a:extLst>
            </p:cNvPr>
            <p:cNvSpPr/>
            <p:nvPr/>
          </p:nvSpPr>
          <p:spPr>
            <a:xfrm>
              <a:off x="-2866181" y="4165223"/>
              <a:ext cx="5244011" cy="688018"/>
            </a:xfrm>
            <a:prstGeom prst="roundRect">
              <a:avLst>
                <a:gd name="adj" fmla="val 1494"/>
              </a:avLst>
            </a:prstGeom>
            <a:noFill/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Alibaba </a:t>
              </a:r>
              <a:r>
                <a: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provides container services and C2C tools for container services provides support for Alibaba cloud.</a:t>
              </a:r>
            </a:p>
          </p:txBody>
        </p:sp>
        <p:sp>
          <p:nvSpPr>
            <p:cNvPr id="32" name="Rounded Rectangle 24">
              <a:extLst>
                <a:ext uri="{FF2B5EF4-FFF2-40B4-BE49-F238E27FC236}">
                  <a16:creationId xmlns:a16="http://schemas.microsoft.com/office/drawing/2014/main" id="{5E200FED-12E1-474D-BBBF-FCCB3381A62A}"/>
                </a:ext>
              </a:extLst>
            </p:cNvPr>
            <p:cNvSpPr/>
            <p:nvPr/>
          </p:nvSpPr>
          <p:spPr>
            <a:xfrm>
              <a:off x="-2866181" y="4853243"/>
              <a:ext cx="5244011" cy="650974"/>
            </a:xfrm>
            <a:prstGeom prst="roundRect">
              <a:avLst>
                <a:gd name="adj" fmla="val 108"/>
              </a:avLst>
            </a:prstGeom>
            <a:noFill/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US" sz="16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Qing </a:t>
              </a:r>
              <a:r>
                <a: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provides container services. C2C tools for container services provides support for Qing cloud.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endPara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Rounded Rectangle 28">
              <a:extLst>
                <a:ext uri="{FF2B5EF4-FFF2-40B4-BE49-F238E27FC236}">
                  <a16:creationId xmlns:a16="http://schemas.microsoft.com/office/drawing/2014/main" id="{D940901B-3763-40DC-B863-CF5D4D4B16C6}"/>
                </a:ext>
              </a:extLst>
            </p:cNvPr>
            <p:cNvSpPr/>
            <p:nvPr/>
          </p:nvSpPr>
          <p:spPr>
            <a:xfrm>
              <a:off x="-2866181" y="5504218"/>
              <a:ext cx="5244011" cy="758385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endParaRPr lang="en-US" sz="16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Baidu </a:t>
              </a:r>
              <a:r>
                <a:rPr lang="en-US" sz="16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provides container services. C2C tools for container services does not provide support for Baidu cloud.</a:t>
              </a:r>
            </a:p>
            <a:p>
              <a:endPara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Rounded Rectangle 17">
              <a:extLst>
                <a:ext uri="{FF2B5EF4-FFF2-40B4-BE49-F238E27FC236}">
                  <a16:creationId xmlns:a16="http://schemas.microsoft.com/office/drawing/2014/main" id="{AAD50ABC-BECF-402D-A559-0F923E6E3063}"/>
                </a:ext>
              </a:extLst>
            </p:cNvPr>
            <p:cNvSpPr/>
            <p:nvPr/>
          </p:nvSpPr>
          <p:spPr>
            <a:xfrm>
              <a:off x="-2866181" y="3632565"/>
              <a:ext cx="5244011" cy="532656"/>
            </a:xfrm>
            <a:prstGeom prst="roundRect">
              <a:avLst>
                <a:gd name="adj" fmla="val 1494"/>
              </a:avLst>
            </a:prstGeom>
            <a:solidFill>
              <a:schemeClr val="accent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700" dirty="0">
                  <a:solidFill>
                    <a:srgbClr val="EEEEE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AS WE CAN SEE IN THE GIVEN STATS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6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72D297-5845-4E12-8644-E52742EE1101}"/>
              </a:ext>
            </a:extLst>
          </p:cNvPr>
          <p:cNvSpPr txBox="1"/>
          <p:nvPr/>
        </p:nvSpPr>
        <p:spPr>
          <a:xfrm>
            <a:off x="145630" y="172065"/>
            <a:ext cx="9825025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3200" dirty="0"/>
              <a:t>Analysis on API-SDK Implementation</a:t>
            </a:r>
          </a:p>
        </p:txBody>
      </p:sp>
      <p:pic>
        <p:nvPicPr>
          <p:cNvPr id="8" name="Picture 7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E75E9AD4-3396-4D5F-959A-1EA1873E6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36" y="59508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9C590C5-5E05-42BF-9002-4A21388C269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15341" y="775336"/>
          <a:ext cx="7076659" cy="407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63F250FA-F228-4BD0-B6AC-2D8D7ADA73B4}"/>
              </a:ext>
            </a:extLst>
          </p:cNvPr>
          <p:cNvSpPr txBox="1"/>
          <p:nvPr/>
        </p:nvSpPr>
        <p:spPr>
          <a:xfrm>
            <a:off x="284080" y="1351722"/>
            <a:ext cx="4831260" cy="5360889"/>
          </a:xfrm>
          <a:prstGeom prst="round2DiagRect">
            <a:avLst>
              <a:gd name="adj1" fmla="val 0"/>
              <a:gd name="adj2" fmla="val 1795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Baidu has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737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Interfaces available which are less as compare to Alibaba’s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955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Interfaces and Huawei’s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1395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Interfaces.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Baidu has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718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API available which are less as compare to Alibaba’s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947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and Huawei’s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1146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API’s.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Baidu has Implemented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333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SDK’s which are less as compare to Alibaba’s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742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and Huawei’s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601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Baidu has implemented SDK for only 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46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%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of API’s where as Alibaba, Huawei has implemented 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78%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53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%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of SDK respectively.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Baidu has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lot of scope for SDK implementation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as compare with other clouds which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BA610ED-4AE2-4E42-91BD-75F88DF07A1C}"/>
              </a:ext>
            </a:extLst>
          </p:cNvPr>
          <p:cNvCxnSpPr/>
          <p:nvPr/>
        </p:nvCxnSpPr>
        <p:spPr>
          <a:xfrm>
            <a:off x="-1" y="88789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AEDFC05-1239-4AC6-A89E-D31FDF2B14A7}"/>
              </a:ext>
            </a:extLst>
          </p:cNvPr>
          <p:cNvSpPr/>
          <p:nvPr/>
        </p:nvSpPr>
        <p:spPr>
          <a:xfrm>
            <a:off x="878356" y="1471800"/>
            <a:ext cx="3577436" cy="47901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lIns="137160" tIns="91440" rIns="0" anchor="t" anchorCtr="0">
            <a:noAutofit/>
          </a:bodyPr>
          <a:lstStyle/>
          <a:p>
            <a:pPr lvl="0">
              <a:buSzPct val="115000"/>
              <a:defRPr/>
            </a:pPr>
            <a:r>
              <a:rPr lang="en-US" sz="2000" spc="7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 per the analysis report</a:t>
            </a:r>
          </a:p>
          <a:p>
            <a:pPr lvl="0">
              <a:buSzPct val="115000"/>
              <a:defRPr/>
            </a:pPr>
            <a:endParaRPr lang="en-US" spc="7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902B161-1120-48D3-969A-72CD60DAFD77}"/>
              </a:ext>
            </a:extLst>
          </p:cNvPr>
          <p:cNvSpPr/>
          <p:nvPr/>
        </p:nvSpPr>
        <p:spPr>
          <a:xfrm>
            <a:off x="408560" y="1471800"/>
            <a:ext cx="581891" cy="479017"/>
          </a:xfrm>
          <a:prstGeom prst="ellipse">
            <a:avLst/>
          </a:prstGeom>
          <a:solidFill>
            <a:schemeClr val="accent1"/>
          </a:solidFill>
          <a:ln w="22225">
            <a:solidFill>
              <a:srgbClr val="E5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Wingdings" panose="05000000000000000000" pitchFamily="2" charset="2"/>
              </a:rPr>
              <a:t>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7AE76D-05CC-4595-A644-C9214BFB4BC5}"/>
              </a:ext>
            </a:extLst>
          </p:cNvPr>
          <p:cNvSpPr/>
          <p:nvPr/>
        </p:nvSpPr>
        <p:spPr>
          <a:xfrm>
            <a:off x="6740897" y="4913269"/>
            <a:ext cx="45057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Baidu</a:t>
            </a:r>
            <a:r>
              <a:rPr lang="en-IN" sz="1400" dirty="0"/>
              <a:t> consist of: </a:t>
            </a:r>
          </a:p>
          <a:p>
            <a:r>
              <a:rPr lang="en-IN" sz="1400" dirty="0"/>
              <a:t> </a:t>
            </a:r>
            <a:r>
              <a:rPr lang="en-IN" sz="1400" b="1" dirty="0">
                <a:solidFill>
                  <a:schemeClr val="accent2"/>
                </a:solidFill>
              </a:rPr>
              <a:t>718    </a:t>
            </a:r>
            <a:r>
              <a:rPr lang="en-IN" sz="1400" dirty="0"/>
              <a:t>-    API’s </a:t>
            </a:r>
          </a:p>
          <a:p>
            <a:r>
              <a:rPr lang="en-IN" sz="1400" b="1" dirty="0">
                <a:solidFill>
                  <a:schemeClr val="accent2"/>
                </a:solidFill>
              </a:rPr>
              <a:t> 333    </a:t>
            </a:r>
            <a:r>
              <a:rPr lang="en-IN" sz="1400" dirty="0"/>
              <a:t>-    SDK’s </a:t>
            </a:r>
          </a:p>
          <a:p>
            <a:r>
              <a:rPr lang="en-IN" sz="1400" dirty="0"/>
              <a:t> available for the respective interfaces</a:t>
            </a:r>
          </a:p>
          <a:p>
            <a:endParaRPr lang="en-IN" sz="1400" dirty="0"/>
          </a:p>
          <a:p>
            <a:r>
              <a:rPr lang="en-IN" sz="1400" dirty="0"/>
              <a:t>Whereas other cloud providers consists of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 </a:t>
            </a:r>
            <a:r>
              <a:rPr lang="en-IN" sz="1400" b="1" dirty="0"/>
              <a:t>Huawei  </a:t>
            </a:r>
            <a:r>
              <a:rPr lang="en-IN" sz="1400" dirty="0"/>
              <a:t> -   </a:t>
            </a:r>
            <a:r>
              <a:rPr lang="en-IN" sz="1400" b="1" dirty="0">
                <a:solidFill>
                  <a:schemeClr val="accent2"/>
                </a:solidFill>
              </a:rPr>
              <a:t>1146</a:t>
            </a:r>
            <a:r>
              <a:rPr lang="en-IN" sz="1400" dirty="0"/>
              <a:t> API’s and </a:t>
            </a:r>
            <a:r>
              <a:rPr lang="en-IN" sz="1400" b="1" dirty="0">
                <a:solidFill>
                  <a:schemeClr val="accent2"/>
                </a:solidFill>
              </a:rPr>
              <a:t>601</a:t>
            </a:r>
            <a:r>
              <a:rPr lang="en-IN" sz="1400" dirty="0"/>
              <a:t> SDK’s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 Alibaba  </a:t>
            </a:r>
            <a:r>
              <a:rPr lang="en-IN" sz="1400" dirty="0"/>
              <a:t> -   </a:t>
            </a:r>
            <a:r>
              <a:rPr lang="en-IN" sz="1400" b="1" dirty="0">
                <a:solidFill>
                  <a:schemeClr val="accent2"/>
                </a:solidFill>
              </a:rPr>
              <a:t>947</a:t>
            </a:r>
            <a:r>
              <a:rPr lang="en-IN" sz="1400" dirty="0"/>
              <a:t> API’s and </a:t>
            </a:r>
            <a:r>
              <a:rPr lang="en-IN" sz="1400" b="1" dirty="0">
                <a:solidFill>
                  <a:schemeClr val="accent2"/>
                </a:solidFill>
              </a:rPr>
              <a:t>742</a:t>
            </a:r>
            <a:r>
              <a:rPr lang="en-IN" sz="1400" dirty="0"/>
              <a:t> SDK’s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92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1AD2468-1C4A-40B0-86B6-01E4DAE993F7}"/>
              </a:ext>
            </a:extLst>
          </p:cNvPr>
          <p:cNvSpPr/>
          <p:nvPr/>
        </p:nvSpPr>
        <p:spPr>
          <a:xfrm>
            <a:off x="6668086" y="4276578"/>
            <a:ext cx="239151" cy="19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9143FAB2-BB90-480B-BBD3-4C640E90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534" y="190477"/>
            <a:ext cx="994207" cy="8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B9D970-7BA6-4B49-A0DE-F9A5B50B8AD3}"/>
              </a:ext>
            </a:extLst>
          </p:cNvPr>
          <p:cNvSpPr/>
          <p:nvPr/>
        </p:nvSpPr>
        <p:spPr>
          <a:xfrm>
            <a:off x="121920" y="0"/>
            <a:ext cx="12070080" cy="16722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endParaRPr lang="en-US" dirty="0"/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Stats for Ansible implementation: Alibaba Vs AWS Vs Baidu Vs Huawei Vs </a:t>
            </a:r>
            <a:r>
              <a:rPr lang="en-US" b="1" dirty="0" err="1">
                <a:solidFill>
                  <a:schemeClr val="accent1"/>
                </a:solidFill>
              </a:rPr>
              <a:t>JDCloud</a:t>
            </a:r>
            <a:r>
              <a:rPr lang="en-US" b="1" dirty="0">
                <a:solidFill>
                  <a:schemeClr val="accent1"/>
                </a:solidFill>
              </a:rPr>
              <a:t> Vs Tencent Vs U Cloud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Column 1 – Total Cloud Services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Column 2 - Total APIs Available for developers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Column 3 - Ansible Available for developers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F7585D-D444-433A-8FFF-74941FF91386}"/>
              </a:ext>
            </a:extLst>
          </p:cNvPr>
          <p:cNvCxnSpPr/>
          <p:nvPr/>
        </p:nvCxnSpPr>
        <p:spPr>
          <a:xfrm>
            <a:off x="121920" y="1672253"/>
            <a:ext cx="11700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04FB4-F391-401B-9613-D3E1E9A2A4C0}"/>
              </a:ext>
            </a:extLst>
          </p:cNvPr>
          <p:cNvSpPr txBox="1"/>
          <p:nvPr/>
        </p:nvSpPr>
        <p:spPr>
          <a:xfrm>
            <a:off x="183273" y="1712216"/>
            <a:ext cx="5078044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00" dirty="0">
              <a:latin typeface="+mj-lt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endParaRPr lang="en-US" sz="1600" dirty="0">
              <a:latin typeface="+mj-lt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1600" dirty="0">
                <a:latin typeface="+mj-lt"/>
              </a:rPr>
              <a:t>API required for Baidu are more as compare to AWS, Alibaba and Huawei.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1600" dirty="0">
                <a:latin typeface="+mj-lt"/>
              </a:rPr>
              <a:t>Baidu still need to develop 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737</a:t>
            </a:r>
            <a:r>
              <a:rPr lang="en-US" sz="1600" dirty="0"/>
              <a:t>(737-0) </a:t>
            </a:r>
            <a:r>
              <a:rPr lang="en-US" sz="1600" dirty="0">
                <a:latin typeface="+mj-lt"/>
              </a:rPr>
              <a:t>Workbench calls (Interfaces).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/>
              <a:t>Baidu</a:t>
            </a:r>
            <a:r>
              <a:rPr lang="en-US" sz="1600" dirty="0">
                <a:latin typeface="+mj-lt"/>
              </a:rPr>
              <a:t> is lagging to provide 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737</a:t>
            </a:r>
            <a:r>
              <a:rPr lang="en-US" sz="1600" dirty="0"/>
              <a:t>( 737-0) </a:t>
            </a:r>
            <a:r>
              <a:rPr lang="en-US" sz="1600" dirty="0">
                <a:latin typeface="+mj-lt"/>
              </a:rPr>
              <a:t>Ansible Implementation in market. 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latin typeface="+mj-lt"/>
              </a:rPr>
              <a:t>Alibaba with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37 </a:t>
            </a:r>
            <a:r>
              <a:rPr lang="en-US" sz="1600" dirty="0">
                <a:latin typeface="+mj-lt"/>
              </a:rPr>
              <a:t>and AWS with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349</a:t>
            </a:r>
            <a:r>
              <a:rPr lang="en-US" sz="1600" dirty="0">
                <a:latin typeface="+mj-lt"/>
              </a:rPr>
              <a:t> Ansible Implementation is way ahead of the Baidu’s </a:t>
            </a:r>
            <a:r>
              <a:rPr lang="en-US" sz="2000" b="1" dirty="0">
                <a:solidFill>
                  <a:srgbClr val="DA0000"/>
                </a:solidFill>
                <a:latin typeface="+mj-lt"/>
              </a:rPr>
              <a:t>0.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en-US" sz="1600" dirty="0">
                <a:latin typeface="+mj-lt"/>
              </a:rPr>
              <a:t>Baidu has converted </a:t>
            </a:r>
            <a:r>
              <a:rPr lang="en-US" sz="2000" b="1" dirty="0">
                <a:solidFill>
                  <a:srgbClr val="DA0000"/>
                </a:solidFill>
                <a:latin typeface="+mj-lt"/>
              </a:rPr>
              <a:t>0%</a:t>
            </a:r>
            <a:r>
              <a:rPr lang="en-US" sz="20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of their Workbench call (interfaces) into Ansible as compared with Alibaba which is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4% </a:t>
            </a:r>
            <a:r>
              <a:rPr lang="en-US" sz="1600" dirty="0"/>
              <a:t>and AWS which is </a:t>
            </a:r>
            <a:r>
              <a:rPr lang="en-US" sz="2000" b="1" dirty="0">
                <a:solidFill>
                  <a:srgbClr val="7030A0"/>
                </a:solidFill>
              </a:rPr>
              <a:t>20%.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6DA76-15F0-4D2F-A3DD-9FEC10195B54}"/>
              </a:ext>
            </a:extLst>
          </p:cNvPr>
          <p:cNvSpPr txBox="1"/>
          <p:nvPr/>
        </p:nvSpPr>
        <p:spPr>
          <a:xfrm>
            <a:off x="0" y="6418791"/>
            <a:ext cx="12192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</a:t>
            </a:r>
            <a:r>
              <a:rPr lang="en-US" b="1" dirty="0"/>
              <a:t>Scope in current phase:-  </a:t>
            </a:r>
            <a:r>
              <a:rPr lang="en-US" dirty="0"/>
              <a:t>Ansible Implementation for 737 (737-0) Workbench calls (interfaces)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7711DFD-9127-45FE-9A2A-B75BD3409E2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8835" y="1672253"/>
          <a:ext cx="7103165" cy="4726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A56B86-ED84-45F0-BEEB-310052F5B30C}"/>
              </a:ext>
            </a:extLst>
          </p:cNvPr>
          <p:cNvSpPr txBox="1"/>
          <p:nvPr/>
        </p:nvSpPr>
        <p:spPr>
          <a:xfrm>
            <a:off x="62332" y="35819"/>
            <a:ext cx="7019321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defTabSz="686047">
              <a:lnSpc>
                <a:spcPct val="90000"/>
              </a:lnSpc>
              <a:spcBef>
                <a:spcPct val="0"/>
              </a:spcBef>
              <a:buNone/>
              <a:defRPr sz="3600" b="0" cap="none" spc="-100" baseline="0">
                <a:ln w="3175"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Segoe UI Light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3200" dirty="0"/>
              <a:t>Analysis on Ansible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33A4B-6C03-465F-97A2-063BEF6DCA7C}"/>
              </a:ext>
            </a:extLst>
          </p:cNvPr>
          <p:cNvSpPr/>
          <p:nvPr/>
        </p:nvSpPr>
        <p:spPr>
          <a:xfrm>
            <a:off x="653069" y="1789853"/>
            <a:ext cx="3577436" cy="47901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lIns="137160" tIns="91440" rIns="0" anchor="t" anchorCtr="0">
            <a:noAutofit/>
          </a:bodyPr>
          <a:lstStyle/>
          <a:p>
            <a:pPr lvl="0">
              <a:buSzPct val="115000"/>
              <a:defRPr/>
            </a:pPr>
            <a:r>
              <a:rPr lang="en-US" sz="2000" spc="7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As per the analysis report</a:t>
            </a:r>
          </a:p>
          <a:p>
            <a:pPr lvl="0">
              <a:buSzPct val="115000"/>
              <a:defRPr/>
            </a:pPr>
            <a:endParaRPr lang="en-US" spc="7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498133-0B08-47C1-B450-505CAC82BDEF}"/>
              </a:ext>
            </a:extLst>
          </p:cNvPr>
          <p:cNvSpPr/>
          <p:nvPr/>
        </p:nvSpPr>
        <p:spPr>
          <a:xfrm>
            <a:off x="183273" y="1789853"/>
            <a:ext cx="581891" cy="479017"/>
          </a:xfrm>
          <a:prstGeom prst="ellipse">
            <a:avLst/>
          </a:prstGeom>
          <a:solidFill>
            <a:schemeClr val="accent1"/>
          </a:solidFill>
          <a:ln w="22225">
            <a:solidFill>
              <a:srgbClr val="E5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Wingdings" panose="05000000000000000000" pitchFamily="2" charset="2"/>
              </a:rPr>
              <a:t>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03B9EF-5899-423D-9733-8FF22DAFE6C4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86" y="6016360"/>
            <a:ext cx="946463" cy="804862"/>
            <a:chOff x="3807371" y="2914650"/>
            <a:chExt cx="637629" cy="660397"/>
          </a:xfrm>
          <a:solidFill>
            <a:schemeClr val="tx1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1F111B-FAAE-4B93-8173-CB9940F43469}"/>
                </a:ext>
              </a:extLst>
            </p:cNvPr>
            <p:cNvSpPr/>
            <p:nvPr/>
          </p:nvSpPr>
          <p:spPr>
            <a:xfrm>
              <a:off x="4054475" y="2914650"/>
              <a:ext cx="273050" cy="2730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57">
              <a:extLst>
                <a:ext uri="{FF2B5EF4-FFF2-40B4-BE49-F238E27FC236}">
                  <a16:creationId xmlns:a16="http://schemas.microsoft.com/office/drawing/2014/main" id="{2796100E-7A63-4D17-83A9-007DFF29C37B}"/>
                </a:ext>
              </a:extLst>
            </p:cNvPr>
            <p:cNvSpPr/>
            <p:nvPr/>
          </p:nvSpPr>
          <p:spPr>
            <a:xfrm>
              <a:off x="3888313" y="3201605"/>
              <a:ext cx="556687" cy="373442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58">
              <a:extLst>
                <a:ext uri="{FF2B5EF4-FFF2-40B4-BE49-F238E27FC236}">
                  <a16:creationId xmlns:a16="http://schemas.microsoft.com/office/drawing/2014/main" id="{7FDAB5E1-9EAC-4943-906F-E5DF57868EBE}"/>
                </a:ext>
              </a:extLst>
            </p:cNvPr>
            <p:cNvSpPr/>
            <p:nvPr/>
          </p:nvSpPr>
          <p:spPr>
            <a:xfrm rot="20245202">
              <a:off x="3807371" y="3312921"/>
              <a:ext cx="255167" cy="149644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2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36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6" name="Picture 25" descr="C:\Users\nilesh.nagose\Desktop\Click2Cloud\Logo\Final Logo\click2cloud-logo-lightBG-250x200.png">
            <a:extLst>
              <a:ext uri="{FF2B5EF4-FFF2-40B4-BE49-F238E27FC236}">
                <a16:creationId xmlns:a16="http://schemas.microsoft.com/office/drawing/2014/main" id="{36DD372E-266D-4C59-9110-3996BB35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251" y="59915"/>
            <a:ext cx="835392" cy="6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2B94DF-6FAF-423C-A34A-DC175E624AFF}"/>
              </a:ext>
            </a:extLst>
          </p:cNvPr>
          <p:cNvSpPr txBox="1"/>
          <p:nvPr/>
        </p:nvSpPr>
        <p:spPr>
          <a:xfrm>
            <a:off x="9009384" y="1734785"/>
            <a:ext cx="313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Ansible Implementation Stats</a:t>
            </a:r>
          </a:p>
        </p:txBody>
      </p:sp>
    </p:spTree>
    <p:extLst>
      <p:ext uri="{BB962C8B-B14F-4D97-AF65-F5344CB8AC3E}">
        <p14:creationId xmlns:p14="http://schemas.microsoft.com/office/powerpoint/2010/main" val="38657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820</Words>
  <Application>Microsoft Office PowerPoint</Application>
  <PresentationFormat>Widescreen</PresentationFormat>
  <Paragraphs>124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Segoe UI Black</vt:lpstr>
      <vt:lpstr>Segoe UI Light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Rohini Burde</dc:creator>
  <cp:lastModifiedBy>Sachin Jagtap</cp:lastModifiedBy>
  <cp:revision>93</cp:revision>
  <dcterms:created xsi:type="dcterms:W3CDTF">2018-06-08T08:22:36Z</dcterms:created>
  <dcterms:modified xsi:type="dcterms:W3CDTF">2018-06-10T09:03:12Z</dcterms:modified>
</cp:coreProperties>
</file>