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3.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ED69"/>
    <a:srgbClr val="B408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9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hini.burde\Desktop\One%20pager\All%20Clou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hini.burde\Desktop\One%20pager\All%20Cloud%20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ohini.burde\Desktop\One%20pager\All%20Cloud%20Data.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ohini.burde\AppData\Roaming\Microsoft\Excel\MigrationStudioReadiess%20(version%202).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ohini.burde\AppData\Roaming\Microsoft\Excel\MigrationStudioReadiess%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chin.jagtap\Documents\My%20Received%20Files\Cloud%20Analysis.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3.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chin.jagtap\Documents\My%20Received%20Files\Cloud%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chin.jagtap\Desktop\ONE-PAGER\All%20Cloud%20Data.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1600" dirty="0">
                <a:solidFill>
                  <a:schemeClr val="tx1"/>
                </a:solidFill>
              </a:rPr>
              <a:t>Stats</a:t>
            </a:r>
            <a:r>
              <a:rPr lang="en-IN" sz="1600" baseline="0" dirty="0">
                <a:solidFill>
                  <a:schemeClr val="tx1"/>
                </a:solidFill>
              </a:rPr>
              <a:t> for </a:t>
            </a:r>
            <a:r>
              <a:rPr lang="en-IN" sz="1600" dirty="0">
                <a:solidFill>
                  <a:schemeClr val="tx1"/>
                </a:solidFill>
              </a:rPr>
              <a:t>Chef Implementation</a:t>
            </a:r>
          </a:p>
        </c:rich>
      </c:tx>
      <c:layout>
        <c:manualLayout>
          <c:xMode val="edge"/>
          <c:yMode val="edge"/>
          <c:x val="0.22171599127269795"/>
          <c:y val="2.8091269472697609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0867881704975003E-2"/>
          <c:y val="0.10234732778815327"/>
          <c:w val="0.94911300578921121"/>
          <c:h val="0.70423036159946006"/>
        </c:manualLayout>
      </c:layout>
      <c:barChart>
        <c:barDir val="col"/>
        <c:grouping val="clustered"/>
        <c:varyColors val="0"/>
        <c:ser>
          <c:idx val="0"/>
          <c:order val="0"/>
          <c:tx>
            <c:strRef>
              <c:f>chef2!$H$6</c:f>
              <c:strCache>
                <c:ptCount val="1"/>
                <c:pt idx="0">
                  <c:v>Total API</c:v>
                </c:pt>
              </c:strCache>
            </c:strRef>
          </c:tx>
          <c:spPr>
            <a:solidFill>
              <a:schemeClr val="accent2"/>
            </a:solidFill>
            <a:ln>
              <a:noFill/>
            </a:ln>
            <a:effectLst>
              <a:outerShdw blurRad="57150" dist="19050" dir="5400000" algn="ctr" rotWithShape="0">
                <a:srgbClr val="000000">
                  <a:alpha val="63000"/>
                </a:srgbClr>
              </a:outerShdw>
            </a:effectLst>
          </c:spPr>
          <c:invertIfNegative val="0"/>
          <c:dLbls>
            <c:dLbl>
              <c:idx val="2"/>
              <c:spPr>
                <a:noFill/>
                <a:ln w="12700">
                  <a:solidFill>
                    <a:srgbClr val="FF0000"/>
                  </a:solid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2F3-4CF2-9836-7827BDB675D2}"/>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chef2!$F$7:$G$13</c:f>
              <c:multiLvlStrCache>
                <c:ptCount val="7"/>
                <c:lvl>
                  <c:pt idx="0">
                    <c:v>Alibaba</c:v>
                  </c:pt>
                  <c:pt idx="1">
                    <c:v>AWS</c:v>
                  </c:pt>
                  <c:pt idx="2">
                    <c:v>Baidu</c:v>
                  </c:pt>
                  <c:pt idx="3">
                    <c:v>Huawei</c:v>
                  </c:pt>
                  <c:pt idx="4">
                    <c:v>JD Cloud</c:v>
                  </c:pt>
                  <c:pt idx="5">
                    <c:v>Tencent</c:v>
                  </c:pt>
                  <c:pt idx="6">
                    <c:v>U Cloud</c:v>
                  </c:pt>
                </c:lvl>
                <c:lvl>
                  <c:pt idx="0">
                    <c:v>1</c:v>
                  </c:pt>
                  <c:pt idx="1">
                    <c:v>2</c:v>
                  </c:pt>
                  <c:pt idx="2">
                    <c:v>3</c:v>
                  </c:pt>
                  <c:pt idx="3">
                    <c:v>4</c:v>
                  </c:pt>
                  <c:pt idx="4">
                    <c:v>5</c:v>
                  </c:pt>
                  <c:pt idx="5">
                    <c:v>6</c:v>
                  </c:pt>
                  <c:pt idx="6">
                    <c:v>7</c:v>
                  </c:pt>
                </c:lvl>
              </c:multiLvlStrCache>
            </c:multiLvlStrRef>
          </c:cat>
          <c:val>
            <c:numRef>
              <c:f>chef2!$H$7:$H$13</c:f>
              <c:numCache>
                <c:formatCode>General</c:formatCode>
                <c:ptCount val="7"/>
                <c:pt idx="0">
                  <c:v>955</c:v>
                </c:pt>
                <c:pt idx="1">
                  <c:v>1715</c:v>
                </c:pt>
                <c:pt idx="2">
                  <c:v>737</c:v>
                </c:pt>
                <c:pt idx="3">
                  <c:v>1395</c:v>
                </c:pt>
                <c:pt idx="4">
                  <c:v>311</c:v>
                </c:pt>
                <c:pt idx="5">
                  <c:v>921</c:v>
                </c:pt>
                <c:pt idx="6">
                  <c:v>347</c:v>
                </c:pt>
              </c:numCache>
            </c:numRef>
          </c:val>
          <c:extLst>
            <c:ext xmlns:c16="http://schemas.microsoft.com/office/drawing/2014/chart" uri="{C3380CC4-5D6E-409C-BE32-E72D297353CC}">
              <c16:uniqueId val="{00000000-AC23-459E-80D5-85D1F6AA64EA}"/>
            </c:ext>
          </c:extLst>
        </c:ser>
        <c:ser>
          <c:idx val="1"/>
          <c:order val="1"/>
          <c:tx>
            <c:strRef>
              <c:f>chef2!$I$6</c:f>
              <c:strCache>
                <c:ptCount val="1"/>
                <c:pt idx="0">
                  <c:v>Total chef</c:v>
                </c:pt>
              </c:strCache>
            </c:strRef>
          </c:tx>
          <c:spPr>
            <a:solidFill>
              <a:schemeClr val="accent1">
                <a:lumMod val="75000"/>
              </a:schemeClr>
            </a:solidFill>
            <a:ln>
              <a:noFill/>
            </a:ln>
            <a:effectLst>
              <a:outerShdw blurRad="57150" dist="19050" dir="5400000" algn="ctr" rotWithShape="0">
                <a:srgbClr val="000000">
                  <a:alpha val="63000"/>
                </a:srgbClr>
              </a:outerShdw>
            </a:effectLst>
          </c:spPr>
          <c:invertIfNegative val="0"/>
          <c:dLbls>
            <c:dLbl>
              <c:idx val="0"/>
              <c:spPr>
                <a:noFill/>
                <a:ln w="12700">
                  <a:solidFill>
                    <a:schemeClr val="accent1">
                      <a:lumMod val="50000"/>
                    </a:schemeClr>
                  </a:solid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2F3-4CF2-9836-7827BDB675D2}"/>
                </c:ext>
              </c:extLst>
            </c:dLbl>
            <c:dLbl>
              <c:idx val="1"/>
              <c:spPr>
                <a:noFill/>
                <a:ln w="12700">
                  <a:solidFill>
                    <a:schemeClr val="accent1">
                      <a:lumMod val="75000"/>
                    </a:schemeClr>
                  </a:solid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2F3-4CF2-9836-7827BDB675D2}"/>
                </c:ext>
              </c:extLst>
            </c:dLbl>
            <c:dLbl>
              <c:idx val="2"/>
              <c:layout>
                <c:manualLayout>
                  <c:x val="2.5807269684342549E-3"/>
                  <c:y val="-3.9787877354339448E-3"/>
                </c:manualLayout>
              </c:layout>
              <c:spPr>
                <a:noFill/>
                <a:ln w="12700">
                  <a:solidFill>
                    <a:srgbClr val="FF0000"/>
                  </a:solid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E11-41D9-9BEE-BED536F63D74}"/>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chef2!$F$7:$G$13</c:f>
              <c:multiLvlStrCache>
                <c:ptCount val="7"/>
                <c:lvl>
                  <c:pt idx="0">
                    <c:v>Alibaba</c:v>
                  </c:pt>
                  <c:pt idx="1">
                    <c:v>AWS</c:v>
                  </c:pt>
                  <c:pt idx="2">
                    <c:v>Baidu</c:v>
                  </c:pt>
                  <c:pt idx="3">
                    <c:v>Huawei</c:v>
                  </c:pt>
                  <c:pt idx="4">
                    <c:v>JD Cloud</c:v>
                  </c:pt>
                  <c:pt idx="5">
                    <c:v>Tencent</c:v>
                  </c:pt>
                  <c:pt idx="6">
                    <c:v>U Cloud</c:v>
                  </c:pt>
                </c:lvl>
                <c:lvl>
                  <c:pt idx="0">
                    <c:v>1</c:v>
                  </c:pt>
                  <c:pt idx="1">
                    <c:v>2</c:v>
                  </c:pt>
                  <c:pt idx="2">
                    <c:v>3</c:v>
                  </c:pt>
                  <c:pt idx="3">
                    <c:v>4</c:v>
                  </c:pt>
                  <c:pt idx="4">
                    <c:v>5</c:v>
                  </c:pt>
                  <c:pt idx="5">
                    <c:v>6</c:v>
                  </c:pt>
                  <c:pt idx="6">
                    <c:v>7</c:v>
                  </c:pt>
                </c:lvl>
              </c:multiLvlStrCache>
            </c:multiLvlStrRef>
          </c:cat>
          <c:val>
            <c:numRef>
              <c:f>chef2!$I$7:$I$13</c:f>
              <c:numCache>
                <c:formatCode>General</c:formatCode>
                <c:ptCount val="7"/>
                <c:pt idx="0">
                  <c:v>11</c:v>
                </c:pt>
                <c:pt idx="1">
                  <c:v>39</c:v>
                </c:pt>
                <c:pt idx="2">
                  <c:v>0</c:v>
                </c:pt>
                <c:pt idx="3">
                  <c:v>0</c:v>
                </c:pt>
                <c:pt idx="4">
                  <c:v>0</c:v>
                </c:pt>
                <c:pt idx="5">
                  <c:v>0</c:v>
                </c:pt>
                <c:pt idx="6">
                  <c:v>0</c:v>
                </c:pt>
              </c:numCache>
            </c:numRef>
          </c:val>
          <c:extLst>
            <c:ext xmlns:c16="http://schemas.microsoft.com/office/drawing/2014/chart" uri="{C3380CC4-5D6E-409C-BE32-E72D297353CC}">
              <c16:uniqueId val="{00000001-AC23-459E-80D5-85D1F6AA64EA}"/>
            </c:ext>
          </c:extLst>
        </c:ser>
        <c:ser>
          <c:idx val="2"/>
          <c:order val="2"/>
          <c:tx>
            <c:strRef>
              <c:f>chef2!$J$6</c:f>
              <c:strCache>
                <c:ptCount val="1"/>
                <c:pt idx="0">
                  <c:v>Chef not implemented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chef2!$F$7:$G$13</c:f>
              <c:multiLvlStrCache>
                <c:ptCount val="7"/>
                <c:lvl>
                  <c:pt idx="0">
                    <c:v>Alibaba</c:v>
                  </c:pt>
                  <c:pt idx="1">
                    <c:v>AWS</c:v>
                  </c:pt>
                  <c:pt idx="2">
                    <c:v>Baidu</c:v>
                  </c:pt>
                  <c:pt idx="3">
                    <c:v>Huawei</c:v>
                  </c:pt>
                  <c:pt idx="4">
                    <c:v>JD Cloud</c:v>
                  </c:pt>
                  <c:pt idx="5">
                    <c:v>Tencent</c:v>
                  </c:pt>
                  <c:pt idx="6">
                    <c:v>U Cloud</c:v>
                  </c:pt>
                </c:lvl>
                <c:lvl>
                  <c:pt idx="0">
                    <c:v>1</c:v>
                  </c:pt>
                  <c:pt idx="1">
                    <c:v>2</c:v>
                  </c:pt>
                  <c:pt idx="2">
                    <c:v>3</c:v>
                  </c:pt>
                  <c:pt idx="3">
                    <c:v>4</c:v>
                  </c:pt>
                  <c:pt idx="4">
                    <c:v>5</c:v>
                  </c:pt>
                  <c:pt idx="5">
                    <c:v>6</c:v>
                  </c:pt>
                  <c:pt idx="6">
                    <c:v>7</c:v>
                  </c:pt>
                </c:lvl>
              </c:multiLvlStrCache>
            </c:multiLvlStrRef>
          </c:cat>
          <c:val>
            <c:numRef>
              <c:f>chef2!$J$7:$J$13</c:f>
              <c:numCache>
                <c:formatCode>General</c:formatCode>
                <c:ptCount val="7"/>
                <c:pt idx="0">
                  <c:v>944</c:v>
                </c:pt>
                <c:pt idx="1">
                  <c:v>1676</c:v>
                </c:pt>
                <c:pt idx="2">
                  <c:v>737</c:v>
                </c:pt>
                <c:pt idx="3">
                  <c:v>1395</c:v>
                </c:pt>
                <c:pt idx="4">
                  <c:v>311</c:v>
                </c:pt>
                <c:pt idx="5">
                  <c:v>921</c:v>
                </c:pt>
                <c:pt idx="6">
                  <c:v>347</c:v>
                </c:pt>
              </c:numCache>
            </c:numRef>
          </c:val>
          <c:extLst>
            <c:ext xmlns:c16="http://schemas.microsoft.com/office/drawing/2014/chart" uri="{C3380CC4-5D6E-409C-BE32-E72D297353CC}">
              <c16:uniqueId val="{00000002-AC23-459E-80D5-85D1F6AA64EA}"/>
            </c:ext>
          </c:extLst>
        </c:ser>
        <c:dLbls>
          <c:dLblPos val="outEnd"/>
          <c:showLegendKey val="0"/>
          <c:showVal val="1"/>
          <c:showCatName val="0"/>
          <c:showSerName val="0"/>
          <c:showPercent val="0"/>
          <c:showBubbleSize val="0"/>
        </c:dLbls>
        <c:gapWidth val="100"/>
        <c:overlap val="-24"/>
        <c:axId val="45341312"/>
        <c:axId val="50397568"/>
      </c:barChart>
      <c:catAx>
        <c:axId val="45341312"/>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397568"/>
        <c:crosses val="autoZero"/>
        <c:auto val="1"/>
        <c:lblAlgn val="ctr"/>
        <c:lblOffset val="100"/>
        <c:noMultiLvlLbl val="0"/>
      </c:catAx>
      <c:valAx>
        <c:axId val="50397568"/>
        <c:scaling>
          <c:orientation val="minMax"/>
        </c:scaling>
        <c:delete val="1"/>
        <c:axPos val="l"/>
        <c:numFmt formatCode="General" sourceLinked="1"/>
        <c:majorTickMark val="out"/>
        <c:minorTickMark val="none"/>
        <c:tickLblPos val="nextTo"/>
        <c:crossAx val="45341312"/>
        <c:crosses val="autoZero"/>
        <c:crossBetween val="between"/>
      </c:valAx>
      <c:spPr>
        <a:noFill/>
        <a:ln>
          <a:noFill/>
        </a:ln>
        <a:effectLst/>
      </c:spPr>
    </c:plotArea>
    <c:legend>
      <c:legendPos val="r"/>
      <c:layout>
        <c:manualLayout>
          <c:xMode val="edge"/>
          <c:yMode val="edge"/>
          <c:x val="0.6340415362925399"/>
          <c:y val="0.12605741091783224"/>
          <c:w val="0.33240901311781479"/>
          <c:h val="0.244264984756856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1500" dirty="0">
                <a:solidFill>
                  <a:schemeClr val="tx1"/>
                </a:solidFill>
              </a:rPr>
              <a:t>Total Services and</a:t>
            </a:r>
            <a:r>
              <a:rPr lang="en-IN" sz="1500" baseline="0" dirty="0">
                <a:solidFill>
                  <a:schemeClr val="tx1"/>
                </a:solidFill>
              </a:rPr>
              <a:t> </a:t>
            </a:r>
            <a:r>
              <a:rPr lang="en-IN" sz="1500" dirty="0">
                <a:solidFill>
                  <a:schemeClr val="tx1"/>
                </a:solidFill>
              </a:rPr>
              <a:t>API’s Available</a:t>
            </a:r>
          </a:p>
        </c:rich>
      </c:tx>
      <c:layout>
        <c:manualLayout>
          <c:xMode val="edge"/>
          <c:yMode val="edge"/>
          <c:x val="0.21970318726333329"/>
          <c:y val="8.1125331104176326E-4"/>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230548688432376"/>
          <c:y val="0.10157702612531019"/>
          <c:w val="0.72862021828944101"/>
          <c:h val="0.76254938951111562"/>
        </c:manualLayout>
      </c:layout>
      <c:barChart>
        <c:barDir val="bar"/>
        <c:grouping val="clustered"/>
        <c:varyColors val="0"/>
        <c:ser>
          <c:idx val="0"/>
          <c:order val="0"/>
          <c:tx>
            <c:strRef>
              <c:f>CHEF!$E$5</c:f>
              <c:strCache>
                <c:ptCount val="1"/>
                <c:pt idx="0">
                  <c:v>Total Services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CHEF!$C$6:$D$12</c:f>
              <c:multiLvlStrCache>
                <c:ptCount val="7"/>
                <c:lvl>
                  <c:pt idx="0">
                    <c:v>Alibaba</c:v>
                  </c:pt>
                  <c:pt idx="1">
                    <c:v>AWS</c:v>
                  </c:pt>
                  <c:pt idx="2">
                    <c:v>Baidu</c:v>
                  </c:pt>
                  <c:pt idx="3">
                    <c:v>Huawei</c:v>
                  </c:pt>
                  <c:pt idx="4">
                    <c:v>JD Cloud</c:v>
                  </c:pt>
                  <c:pt idx="5">
                    <c:v>Tencent</c:v>
                  </c:pt>
                  <c:pt idx="6">
                    <c:v>U Cloud</c:v>
                  </c:pt>
                </c:lvl>
                <c:lvl>
                  <c:pt idx="0">
                    <c:v>1</c:v>
                  </c:pt>
                  <c:pt idx="1">
                    <c:v>2</c:v>
                  </c:pt>
                  <c:pt idx="2">
                    <c:v>3</c:v>
                  </c:pt>
                  <c:pt idx="3">
                    <c:v>4</c:v>
                  </c:pt>
                  <c:pt idx="4">
                    <c:v>5</c:v>
                  </c:pt>
                  <c:pt idx="5">
                    <c:v>6</c:v>
                  </c:pt>
                  <c:pt idx="6">
                    <c:v>7</c:v>
                  </c:pt>
                </c:lvl>
              </c:multiLvlStrCache>
            </c:multiLvlStrRef>
          </c:cat>
          <c:val>
            <c:numRef>
              <c:f>CHEF!$E$6:$E$12</c:f>
              <c:numCache>
                <c:formatCode>General</c:formatCode>
                <c:ptCount val="7"/>
                <c:pt idx="0">
                  <c:v>32</c:v>
                </c:pt>
                <c:pt idx="1">
                  <c:v>78</c:v>
                </c:pt>
                <c:pt idx="2">
                  <c:v>48</c:v>
                </c:pt>
                <c:pt idx="3">
                  <c:v>91</c:v>
                </c:pt>
                <c:pt idx="4">
                  <c:v>38</c:v>
                </c:pt>
                <c:pt idx="5">
                  <c:v>50</c:v>
                </c:pt>
                <c:pt idx="6">
                  <c:v>71</c:v>
                </c:pt>
              </c:numCache>
            </c:numRef>
          </c:val>
          <c:extLst>
            <c:ext xmlns:c16="http://schemas.microsoft.com/office/drawing/2014/chart" uri="{C3380CC4-5D6E-409C-BE32-E72D297353CC}">
              <c16:uniqueId val="{00000000-116A-464D-8769-EA0370261F8B}"/>
            </c:ext>
          </c:extLst>
        </c:ser>
        <c:ser>
          <c:idx val="1"/>
          <c:order val="1"/>
          <c:tx>
            <c:strRef>
              <c:f>CHEF!$F$5</c:f>
              <c:strCache>
                <c:ptCount val="1"/>
                <c:pt idx="0">
                  <c:v>Total API</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CHEF!$C$6:$D$12</c:f>
              <c:multiLvlStrCache>
                <c:ptCount val="7"/>
                <c:lvl>
                  <c:pt idx="0">
                    <c:v>Alibaba</c:v>
                  </c:pt>
                  <c:pt idx="1">
                    <c:v>AWS</c:v>
                  </c:pt>
                  <c:pt idx="2">
                    <c:v>Baidu</c:v>
                  </c:pt>
                  <c:pt idx="3">
                    <c:v>Huawei</c:v>
                  </c:pt>
                  <c:pt idx="4">
                    <c:v>JD Cloud</c:v>
                  </c:pt>
                  <c:pt idx="5">
                    <c:v>Tencent</c:v>
                  </c:pt>
                  <c:pt idx="6">
                    <c:v>U Cloud</c:v>
                  </c:pt>
                </c:lvl>
                <c:lvl>
                  <c:pt idx="0">
                    <c:v>1</c:v>
                  </c:pt>
                  <c:pt idx="1">
                    <c:v>2</c:v>
                  </c:pt>
                  <c:pt idx="2">
                    <c:v>3</c:v>
                  </c:pt>
                  <c:pt idx="3">
                    <c:v>4</c:v>
                  </c:pt>
                  <c:pt idx="4">
                    <c:v>5</c:v>
                  </c:pt>
                  <c:pt idx="5">
                    <c:v>6</c:v>
                  </c:pt>
                  <c:pt idx="6">
                    <c:v>7</c:v>
                  </c:pt>
                </c:lvl>
              </c:multiLvlStrCache>
            </c:multiLvlStrRef>
          </c:cat>
          <c:val>
            <c:numRef>
              <c:f>CHEF!$F$6:$F$12</c:f>
              <c:numCache>
                <c:formatCode>General</c:formatCode>
                <c:ptCount val="7"/>
                <c:pt idx="0">
                  <c:v>955</c:v>
                </c:pt>
                <c:pt idx="1">
                  <c:v>1715</c:v>
                </c:pt>
                <c:pt idx="2">
                  <c:v>737</c:v>
                </c:pt>
                <c:pt idx="3">
                  <c:v>1395</c:v>
                </c:pt>
                <c:pt idx="4">
                  <c:v>311</c:v>
                </c:pt>
                <c:pt idx="5">
                  <c:v>921</c:v>
                </c:pt>
                <c:pt idx="6">
                  <c:v>347</c:v>
                </c:pt>
              </c:numCache>
            </c:numRef>
          </c:val>
          <c:extLst>
            <c:ext xmlns:c16="http://schemas.microsoft.com/office/drawing/2014/chart" uri="{C3380CC4-5D6E-409C-BE32-E72D297353CC}">
              <c16:uniqueId val="{00000001-116A-464D-8769-EA0370261F8B}"/>
            </c:ext>
          </c:extLst>
        </c:ser>
        <c:dLbls>
          <c:dLblPos val="outEnd"/>
          <c:showLegendKey val="0"/>
          <c:showVal val="1"/>
          <c:showCatName val="0"/>
          <c:showSerName val="0"/>
          <c:showPercent val="0"/>
          <c:showBubbleSize val="0"/>
        </c:dLbls>
        <c:gapWidth val="115"/>
        <c:overlap val="-20"/>
        <c:axId val="50461312"/>
        <c:axId val="51913088"/>
      </c:barChart>
      <c:catAx>
        <c:axId val="50461312"/>
        <c:scaling>
          <c:orientation val="minMax"/>
        </c:scaling>
        <c:delete val="0"/>
        <c:axPos val="l"/>
        <c:numFmt formatCode="General" sourceLinked="1"/>
        <c:majorTickMark val="none"/>
        <c:minorTickMark val="none"/>
        <c:tickLblPos val="nextTo"/>
        <c:spPr>
          <a:noFill/>
          <a:ln w="12700" cap="flat" cmpd="sng" algn="ctr">
            <a:solidFill>
              <a:schemeClr val="bg1"/>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51913088"/>
        <c:crosses val="autoZero"/>
        <c:auto val="1"/>
        <c:lblAlgn val="ctr"/>
        <c:lblOffset val="100"/>
        <c:noMultiLvlLbl val="0"/>
      </c:catAx>
      <c:valAx>
        <c:axId val="51913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61312"/>
        <c:crosses val="autoZero"/>
        <c:crossBetween val="between"/>
      </c:valAx>
      <c:spPr>
        <a:noFill/>
        <a:ln>
          <a:noFill/>
        </a:ln>
        <a:effectLst/>
      </c:spPr>
    </c:plotArea>
    <c:legend>
      <c:legendPos val="r"/>
      <c:layout>
        <c:manualLayout>
          <c:xMode val="edge"/>
          <c:yMode val="edge"/>
          <c:x val="0.76300110222336881"/>
          <c:y val="0.11011402020900707"/>
          <c:w val="0.18527331151513712"/>
          <c:h val="0.1065937209676137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dirty="0">
                <a:solidFill>
                  <a:schemeClr val="tx1"/>
                </a:solidFill>
              </a:rPr>
              <a:t>Terraform Implementation</a:t>
            </a:r>
            <a:r>
              <a:rPr lang="en-IN" baseline="0" dirty="0">
                <a:solidFill>
                  <a:schemeClr val="tx1"/>
                </a:solidFill>
              </a:rPr>
              <a:t> Stats</a:t>
            </a:r>
            <a:endParaRPr lang="en-IN" dirty="0">
              <a:solidFill>
                <a:schemeClr val="tx1"/>
              </a:solidFill>
            </a:endParaRPr>
          </a:p>
        </c:rich>
      </c:tx>
      <c:layout>
        <c:manualLayout>
          <c:xMode val="edge"/>
          <c:yMode val="edge"/>
          <c:x val="0.42895903906941107"/>
          <c:y val="6.685774411148710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7961816423430577E-2"/>
          <c:y val="3.9084405625073634E-2"/>
          <c:w val="0.91612836000597697"/>
          <c:h val="0.89944956148691002"/>
        </c:manualLayout>
      </c:layout>
      <c:bar3DChart>
        <c:barDir val="col"/>
        <c:grouping val="clustered"/>
        <c:varyColors val="0"/>
        <c:ser>
          <c:idx val="0"/>
          <c:order val="0"/>
          <c:tx>
            <c:strRef>
              <c:f>CHEF!$E$19</c:f>
              <c:strCache>
                <c:ptCount val="1"/>
                <c:pt idx="0">
                  <c:v>Total Services</c:v>
                </c:pt>
              </c:strCache>
            </c:strRef>
          </c:tx>
          <c:spPr>
            <a:solidFill>
              <a:srgbClr val="00B050"/>
            </a:soli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CHEF!$D$20:$D$26</c:f>
              <c:strCache>
                <c:ptCount val="7"/>
                <c:pt idx="0">
                  <c:v>Alibaba</c:v>
                </c:pt>
                <c:pt idx="1">
                  <c:v>AWS</c:v>
                </c:pt>
                <c:pt idx="2">
                  <c:v>Baidu</c:v>
                </c:pt>
                <c:pt idx="3">
                  <c:v>Huawei</c:v>
                </c:pt>
                <c:pt idx="4">
                  <c:v>JD Cloud</c:v>
                </c:pt>
                <c:pt idx="5">
                  <c:v>Tencent</c:v>
                </c:pt>
                <c:pt idx="6">
                  <c:v>U Cloud</c:v>
                </c:pt>
              </c:strCache>
            </c:strRef>
          </c:cat>
          <c:val>
            <c:numRef>
              <c:f>CHEF!$E$20:$E$26</c:f>
              <c:numCache>
                <c:formatCode>General</c:formatCode>
                <c:ptCount val="7"/>
                <c:pt idx="0">
                  <c:v>32</c:v>
                </c:pt>
                <c:pt idx="1">
                  <c:v>78</c:v>
                </c:pt>
                <c:pt idx="2">
                  <c:v>48</c:v>
                </c:pt>
                <c:pt idx="3">
                  <c:v>91</c:v>
                </c:pt>
                <c:pt idx="4">
                  <c:v>38</c:v>
                </c:pt>
                <c:pt idx="5">
                  <c:v>50</c:v>
                </c:pt>
                <c:pt idx="6">
                  <c:v>71</c:v>
                </c:pt>
              </c:numCache>
            </c:numRef>
          </c:val>
          <c:extLst>
            <c:ext xmlns:c16="http://schemas.microsoft.com/office/drawing/2014/chart" uri="{C3380CC4-5D6E-409C-BE32-E72D297353CC}">
              <c16:uniqueId val="{00000000-7BF3-472C-84C3-4E7E2283C305}"/>
            </c:ext>
          </c:extLst>
        </c:ser>
        <c:ser>
          <c:idx val="1"/>
          <c:order val="1"/>
          <c:tx>
            <c:strRef>
              <c:f>CHEF!$F$19</c:f>
              <c:strCache>
                <c:ptCount val="1"/>
                <c:pt idx="0">
                  <c:v>Total API</c:v>
                </c:pt>
              </c:strCache>
            </c:strRef>
          </c:tx>
          <c:spPr>
            <a:solidFill>
              <a:schemeClr val="accent5">
                <a:lumMod val="75000"/>
              </a:schemeClr>
            </a:solidFill>
            <a:ln>
              <a:noFill/>
            </a:ln>
            <a:effectLst>
              <a:outerShdw blurRad="57150" dist="19050" dir="5400000" algn="ctr" rotWithShape="0">
                <a:srgbClr val="000000">
                  <a:alpha val="63000"/>
                </a:srgbClr>
              </a:outerShdw>
            </a:effectLst>
            <a:sp3d/>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CHEF!$D$20:$D$26</c:f>
              <c:strCache>
                <c:ptCount val="7"/>
                <c:pt idx="0">
                  <c:v>Alibaba</c:v>
                </c:pt>
                <c:pt idx="1">
                  <c:v>AWS</c:v>
                </c:pt>
                <c:pt idx="2">
                  <c:v>Baidu</c:v>
                </c:pt>
                <c:pt idx="3">
                  <c:v>Huawei</c:v>
                </c:pt>
                <c:pt idx="4">
                  <c:v>JD Cloud</c:v>
                </c:pt>
                <c:pt idx="5">
                  <c:v>Tencent</c:v>
                </c:pt>
                <c:pt idx="6">
                  <c:v>U Cloud</c:v>
                </c:pt>
              </c:strCache>
            </c:strRef>
          </c:cat>
          <c:val>
            <c:numRef>
              <c:f>CHEF!$F$20:$F$26</c:f>
              <c:numCache>
                <c:formatCode>General</c:formatCode>
                <c:ptCount val="7"/>
                <c:pt idx="0">
                  <c:v>955</c:v>
                </c:pt>
                <c:pt idx="1">
                  <c:v>1715</c:v>
                </c:pt>
                <c:pt idx="2">
                  <c:v>737</c:v>
                </c:pt>
                <c:pt idx="3">
                  <c:v>1395</c:v>
                </c:pt>
                <c:pt idx="4">
                  <c:v>311</c:v>
                </c:pt>
                <c:pt idx="5">
                  <c:v>921</c:v>
                </c:pt>
                <c:pt idx="6">
                  <c:v>347</c:v>
                </c:pt>
              </c:numCache>
            </c:numRef>
          </c:val>
          <c:extLst>
            <c:ext xmlns:c16="http://schemas.microsoft.com/office/drawing/2014/chart" uri="{C3380CC4-5D6E-409C-BE32-E72D297353CC}">
              <c16:uniqueId val="{00000001-7BF3-472C-84C3-4E7E2283C305}"/>
            </c:ext>
          </c:extLst>
        </c:ser>
        <c:ser>
          <c:idx val="2"/>
          <c:order val="2"/>
          <c:tx>
            <c:strRef>
              <c:f>CHEF!$G$19</c:f>
              <c:strCache>
                <c:ptCount val="1"/>
                <c:pt idx="0">
                  <c:v>Total Terraform</c:v>
                </c:pt>
              </c:strCache>
            </c:strRef>
          </c:tx>
          <c:spPr>
            <a:solidFill>
              <a:schemeClr val="accent2">
                <a:lumMod val="75000"/>
              </a:schemeClr>
            </a:solidFill>
            <a:ln>
              <a:noFill/>
            </a:ln>
            <a:effectLst>
              <a:outerShdw blurRad="57150" dist="19050" dir="5400000" algn="ctr" rotWithShape="0">
                <a:srgbClr val="000000">
                  <a:alpha val="63000"/>
                </a:srgbClr>
              </a:outerShdw>
            </a:effectLst>
            <a:sp3d/>
          </c:spPr>
          <c:invertIfNegative val="0"/>
          <c:dLbls>
            <c:dLbl>
              <c:idx val="0"/>
              <c:spPr>
                <a:noFill/>
                <a:ln w="19050">
                  <a:solidFill>
                    <a:srgbClr val="FF0000"/>
                  </a:solid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1722-4A11-92ED-60FA4C36D712}"/>
                </c:ext>
              </c:extLst>
            </c:dLbl>
            <c:dLbl>
              <c:idx val="1"/>
              <c:spPr>
                <a:noFill/>
                <a:ln w="19050">
                  <a:solidFill>
                    <a:srgbClr val="FF0000"/>
                  </a:solidFill>
                </a:ln>
                <a:effectLst/>
              </c:spPr>
              <c:txPr>
                <a:bodyPr rot="0" spcFirstLastPara="1" vertOverflow="ellipsis" vert="horz" wrap="square" lIns="38100" tIns="19050" rIns="38100" bIns="19050" anchor="ctr" anchorCtr="0">
                  <a:spAutoFit/>
                </a:bodyPr>
                <a:lstStyle/>
                <a:p>
                  <a:pPr algn="ctr">
                    <a:defRPr lang="en-IN"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1722-4A11-92ED-60FA4C36D712}"/>
                </c:ext>
              </c:extLst>
            </c:dLbl>
            <c:dLbl>
              <c:idx val="2"/>
              <c:spPr>
                <a:noFill/>
                <a:ln w="19050">
                  <a:solidFill>
                    <a:srgbClr val="FF0000"/>
                  </a:solid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1722-4A11-92ED-60FA4C36D712}"/>
                </c:ext>
              </c:extLst>
            </c:dLbl>
            <c:dLbl>
              <c:idx val="3"/>
              <c:spPr>
                <a:noFill/>
                <a:ln w="19050">
                  <a:solidFill>
                    <a:srgbClr val="FF0000"/>
                  </a:solid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1722-4A11-92ED-60FA4C36D712}"/>
                </c:ext>
              </c:extLst>
            </c:dLbl>
            <c:spPr>
              <a:noFill/>
              <a:ln w="19050">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CHEF!$D$20:$D$26</c:f>
              <c:strCache>
                <c:ptCount val="7"/>
                <c:pt idx="0">
                  <c:v>Alibaba</c:v>
                </c:pt>
                <c:pt idx="1">
                  <c:v>AWS</c:v>
                </c:pt>
                <c:pt idx="2">
                  <c:v>Baidu</c:v>
                </c:pt>
                <c:pt idx="3">
                  <c:v>Huawei</c:v>
                </c:pt>
                <c:pt idx="4">
                  <c:v>JD Cloud</c:v>
                </c:pt>
                <c:pt idx="5">
                  <c:v>Tencent</c:v>
                </c:pt>
                <c:pt idx="6">
                  <c:v>U Cloud</c:v>
                </c:pt>
              </c:strCache>
            </c:strRef>
          </c:cat>
          <c:val>
            <c:numRef>
              <c:f>CHEF!$G$20:$G$26</c:f>
              <c:numCache>
                <c:formatCode>General</c:formatCode>
                <c:ptCount val="7"/>
                <c:pt idx="0">
                  <c:v>198</c:v>
                </c:pt>
                <c:pt idx="1">
                  <c:v>265</c:v>
                </c:pt>
                <c:pt idx="2">
                  <c:v>0</c:v>
                </c:pt>
                <c:pt idx="3">
                  <c:v>187</c:v>
                </c:pt>
                <c:pt idx="4">
                  <c:v>0</c:v>
                </c:pt>
                <c:pt idx="5">
                  <c:v>0</c:v>
                </c:pt>
                <c:pt idx="6">
                  <c:v>0</c:v>
                </c:pt>
              </c:numCache>
            </c:numRef>
          </c:val>
          <c:extLst>
            <c:ext xmlns:c16="http://schemas.microsoft.com/office/drawing/2014/chart" uri="{C3380CC4-5D6E-409C-BE32-E72D297353CC}">
              <c16:uniqueId val="{00000002-7BF3-472C-84C3-4E7E2283C305}"/>
            </c:ext>
          </c:extLst>
        </c:ser>
        <c:ser>
          <c:idx val="3"/>
          <c:order val="3"/>
          <c:tx>
            <c:strRef>
              <c:f>CHEF!$H$19</c:f>
              <c:strCache>
                <c:ptCount val="1"/>
                <c:pt idx="0">
                  <c:v>Terraform scope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Lbl>
              <c:idx val="2"/>
              <c:spPr>
                <a:noFill/>
                <a:ln w="19050">
                  <a:solidFill>
                    <a:schemeClr val="accent6">
                      <a:lumMod val="7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1722-4A11-92ED-60FA4C36D71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CHEF!$D$20:$D$26</c:f>
              <c:strCache>
                <c:ptCount val="7"/>
                <c:pt idx="0">
                  <c:v>Alibaba</c:v>
                </c:pt>
                <c:pt idx="1">
                  <c:v>AWS</c:v>
                </c:pt>
                <c:pt idx="2">
                  <c:v>Baidu</c:v>
                </c:pt>
                <c:pt idx="3">
                  <c:v>Huawei</c:v>
                </c:pt>
                <c:pt idx="4">
                  <c:v>JD Cloud</c:v>
                </c:pt>
                <c:pt idx="5">
                  <c:v>Tencent</c:v>
                </c:pt>
                <c:pt idx="6">
                  <c:v>U Cloud</c:v>
                </c:pt>
              </c:strCache>
            </c:strRef>
          </c:cat>
          <c:val>
            <c:numRef>
              <c:f>CHEF!$H$20:$H$26</c:f>
              <c:numCache>
                <c:formatCode>General</c:formatCode>
                <c:ptCount val="7"/>
                <c:pt idx="0">
                  <c:v>757</c:v>
                </c:pt>
                <c:pt idx="1">
                  <c:v>1450</c:v>
                </c:pt>
                <c:pt idx="2">
                  <c:v>737</c:v>
                </c:pt>
                <c:pt idx="3">
                  <c:v>1208</c:v>
                </c:pt>
                <c:pt idx="4">
                  <c:v>311</c:v>
                </c:pt>
                <c:pt idx="5">
                  <c:v>921</c:v>
                </c:pt>
                <c:pt idx="6">
                  <c:v>347</c:v>
                </c:pt>
              </c:numCache>
            </c:numRef>
          </c:val>
          <c:extLst>
            <c:ext xmlns:c16="http://schemas.microsoft.com/office/drawing/2014/chart" uri="{C3380CC4-5D6E-409C-BE32-E72D297353CC}">
              <c16:uniqueId val="{00000003-7BF3-472C-84C3-4E7E2283C305}"/>
            </c:ext>
          </c:extLst>
        </c:ser>
        <c:dLbls>
          <c:showLegendKey val="0"/>
          <c:showVal val="1"/>
          <c:showCatName val="0"/>
          <c:showSerName val="0"/>
          <c:showPercent val="0"/>
          <c:showBubbleSize val="0"/>
        </c:dLbls>
        <c:gapWidth val="150"/>
        <c:shape val="box"/>
        <c:axId val="49891584"/>
        <c:axId val="49901568"/>
        <c:axId val="0"/>
      </c:bar3DChart>
      <c:catAx>
        <c:axId val="49891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49901568"/>
        <c:crosses val="autoZero"/>
        <c:auto val="1"/>
        <c:lblAlgn val="ctr"/>
        <c:lblOffset val="100"/>
        <c:noMultiLvlLbl val="0"/>
      </c:catAx>
      <c:valAx>
        <c:axId val="499015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91584"/>
        <c:crosses val="autoZero"/>
        <c:crossBetween val="between"/>
      </c:valAx>
      <c:spPr>
        <a:noFill/>
        <a:ln>
          <a:noFill/>
        </a:ln>
        <a:effectLst/>
      </c:spPr>
    </c:plotArea>
    <c:legend>
      <c:legendPos val="r"/>
      <c:layout>
        <c:manualLayout>
          <c:xMode val="edge"/>
          <c:yMode val="edge"/>
          <c:x val="0.66931405203194816"/>
          <c:y val="0.16686475573875434"/>
          <c:w val="0.30901883568054583"/>
          <c:h val="0.2419586430442013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063586071137666"/>
          <c:y val="1.571475370990379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912265815910936E-2"/>
          <c:y val="8.4584661843557146E-2"/>
          <c:w val="0.87638083763236496"/>
          <c:h val="0.78233055365737691"/>
        </c:manualLayout>
      </c:layout>
      <c:barChart>
        <c:barDir val="bar"/>
        <c:grouping val="stacked"/>
        <c:varyColors val="0"/>
        <c:ser>
          <c:idx val="0"/>
          <c:order val="0"/>
          <c:tx>
            <c:strRef>
              <c:f>Sheet3!$D$7</c:f>
              <c:strCache>
                <c:ptCount val="1"/>
                <c:pt idx="0">
                  <c:v>MSSQL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Sheet3!$C$8:$C$14</c:f>
              <c:strCache>
                <c:ptCount val="7"/>
                <c:pt idx="0">
                  <c:v>Alibaba</c:v>
                </c:pt>
                <c:pt idx="1">
                  <c:v>Huawei</c:v>
                </c:pt>
                <c:pt idx="2">
                  <c:v>JD Cloud</c:v>
                </c:pt>
                <c:pt idx="3">
                  <c:v>Ucloud</c:v>
                </c:pt>
                <c:pt idx="4">
                  <c:v>AWS</c:v>
                </c:pt>
                <c:pt idx="5">
                  <c:v>Baidu</c:v>
                </c:pt>
                <c:pt idx="6">
                  <c:v>Tencent</c:v>
                </c:pt>
              </c:strCache>
            </c:strRef>
          </c:cat>
          <c:val>
            <c:numRef>
              <c:f>Sheet3!$D$8:$D$14</c:f>
              <c:numCache>
                <c:formatCode>@</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0-3DF9-416D-B15F-F14A574F7B91}"/>
            </c:ext>
          </c:extLst>
        </c:ser>
        <c:ser>
          <c:idx val="1"/>
          <c:order val="1"/>
          <c:tx>
            <c:strRef>
              <c:f>Sheet3!$E$7</c:f>
              <c:strCache>
                <c:ptCount val="1"/>
                <c:pt idx="0">
                  <c:v>MSSQL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Sheet3!$C$8:$C$14</c:f>
              <c:strCache>
                <c:ptCount val="7"/>
                <c:pt idx="0">
                  <c:v>Alibaba</c:v>
                </c:pt>
                <c:pt idx="1">
                  <c:v>Huawei</c:v>
                </c:pt>
                <c:pt idx="2">
                  <c:v>JD Cloud</c:v>
                </c:pt>
                <c:pt idx="3">
                  <c:v>Ucloud</c:v>
                </c:pt>
                <c:pt idx="4">
                  <c:v>AWS</c:v>
                </c:pt>
                <c:pt idx="5">
                  <c:v>Baidu</c:v>
                </c:pt>
                <c:pt idx="6">
                  <c:v>Tencent</c:v>
                </c:pt>
              </c:strCache>
            </c:strRef>
          </c:cat>
          <c:val>
            <c:numRef>
              <c:f>Sheet3!$E$8:$E$14</c:f>
              <c:numCache>
                <c:formatCode>@</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1-3DF9-416D-B15F-F14A574F7B91}"/>
            </c:ext>
          </c:extLst>
        </c:ser>
        <c:ser>
          <c:idx val="2"/>
          <c:order val="2"/>
          <c:tx>
            <c:strRef>
              <c:f>Sheet3!$F$7</c:f>
              <c:strCache>
                <c:ptCount val="1"/>
                <c:pt idx="0">
                  <c:v>PosgreSQL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Sheet3!$C$8:$C$14</c:f>
              <c:strCache>
                <c:ptCount val="7"/>
                <c:pt idx="0">
                  <c:v>Alibaba</c:v>
                </c:pt>
                <c:pt idx="1">
                  <c:v>Huawei</c:v>
                </c:pt>
                <c:pt idx="2">
                  <c:v>JD Cloud</c:v>
                </c:pt>
                <c:pt idx="3">
                  <c:v>Ucloud</c:v>
                </c:pt>
                <c:pt idx="4">
                  <c:v>AWS</c:v>
                </c:pt>
                <c:pt idx="5">
                  <c:v>Baidu</c:v>
                </c:pt>
                <c:pt idx="6">
                  <c:v>Tencent</c:v>
                </c:pt>
              </c:strCache>
            </c:strRef>
          </c:cat>
          <c:val>
            <c:numRef>
              <c:f>Sheet3!$F$8:$F$14</c:f>
              <c:numCache>
                <c:formatCode>@</c:formatCode>
                <c:ptCount val="7"/>
                <c:pt idx="0">
                  <c:v>1</c:v>
                </c:pt>
                <c:pt idx="1">
                  <c:v>1</c:v>
                </c:pt>
                <c:pt idx="2">
                  <c:v>0</c:v>
                </c:pt>
                <c:pt idx="3">
                  <c:v>1</c:v>
                </c:pt>
                <c:pt idx="4">
                  <c:v>1</c:v>
                </c:pt>
                <c:pt idx="5">
                  <c:v>1</c:v>
                </c:pt>
                <c:pt idx="6">
                  <c:v>1</c:v>
                </c:pt>
              </c:numCache>
            </c:numRef>
          </c:val>
          <c:extLst>
            <c:ext xmlns:c16="http://schemas.microsoft.com/office/drawing/2014/chart" uri="{C3380CC4-5D6E-409C-BE32-E72D297353CC}">
              <c16:uniqueId val="{00000002-3DF9-416D-B15F-F14A574F7B91}"/>
            </c:ext>
          </c:extLst>
        </c:ser>
        <c:ser>
          <c:idx val="3"/>
          <c:order val="3"/>
          <c:tx>
            <c:strRef>
              <c:f>Sheet3!$G$7</c:f>
              <c:strCache>
                <c:ptCount val="1"/>
                <c:pt idx="0">
                  <c:v>OracleDB</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Sheet3!$C$8:$C$14</c:f>
              <c:strCache>
                <c:ptCount val="7"/>
                <c:pt idx="0">
                  <c:v>Alibaba</c:v>
                </c:pt>
                <c:pt idx="1">
                  <c:v>Huawei</c:v>
                </c:pt>
                <c:pt idx="2">
                  <c:v>JD Cloud</c:v>
                </c:pt>
                <c:pt idx="3">
                  <c:v>Ucloud</c:v>
                </c:pt>
                <c:pt idx="4">
                  <c:v>AWS</c:v>
                </c:pt>
                <c:pt idx="5">
                  <c:v>Baidu</c:v>
                </c:pt>
                <c:pt idx="6">
                  <c:v>Tencent</c:v>
                </c:pt>
              </c:strCache>
            </c:strRef>
          </c:cat>
          <c:val>
            <c:numRef>
              <c:f>Sheet3!$G$8:$G$14</c:f>
              <c:numCache>
                <c:formatCode>@</c:formatCode>
                <c:ptCount val="7"/>
                <c:pt idx="0">
                  <c:v>0</c:v>
                </c:pt>
                <c:pt idx="1">
                  <c:v>0</c:v>
                </c:pt>
                <c:pt idx="2">
                  <c:v>0</c:v>
                </c:pt>
                <c:pt idx="3">
                  <c:v>0</c:v>
                </c:pt>
                <c:pt idx="4">
                  <c:v>1</c:v>
                </c:pt>
                <c:pt idx="5">
                  <c:v>0</c:v>
                </c:pt>
                <c:pt idx="6">
                  <c:v>0</c:v>
                </c:pt>
              </c:numCache>
            </c:numRef>
          </c:val>
          <c:extLst>
            <c:ext xmlns:c16="http://schemas.microsoft.com/office/drawing/2014/chart" uri="{C3380CC4-5D6E-409C-BE32-E72D297353CC}">
              <c16:uniqueId val="{00000003-3DF9-416D-B15F-F14A574F7B91}"/>
            </c:ext>
          </c:extLst>
        </c:ser>
        <c:ser>
          <c:idx val="4"/>
          <c:order val="4"/>
          <c:tx>
            <c:strRef>
              <c:f>Sheet3!$H$7</c:f>
              <c:strCache>
                <c:ptCount val="1"/>
                <c:pt idx="0">
                  <c:v>MongoDB</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Sheet3!$C$8:$C$14</c:f>
              <c:strCache>
                <c:ptCount val="7"/>
                <c:pt idx="0">
                  <c:v>Alibaba</c:v>
                </c:pt>
                <c:pt idx="1">
                  <c:v>Huawei</c:v>
                </c:pt>
                <c:pt idx="2">
                  <c:v>JD Cloud</c:v>
                </c:pt>
                <c:pt idx="3">
                  <c:v>Ucloud</c:v>
                </c:pt>
                <c:pt idx="4">
                  <c:v>AWS</c:v>
                </c:pt>
                <c:pt idx="5">
                  <c:v>Baidu</c:v>
                </c:pt>
                <c:pt idx="6">
                  <c:v>Tencent</c:v>
                </c:pt>
              </c:strCache>
            </c:strRef>
          </c:cat>
          <c:val>
            <c:numRef>
              <c:f>Sheet3!$H$8:$H$14</c:f>
              <c:numCache>
                <c:formatCode>@</c:formatCode>
                <c:ptCount val="7"/>
                <c:pt idx="0">
                  <c:v>1</c:v>
                </c:pt>
                <c:pt idx="1">
                  <c:v>1</c:v>
                </c:pt>
                <c:pt idx="2">
                  <c:v>1</c:v>
                </c:pt>
                <c:pt idx="3">
                  <c:v>1</c:v>
                </c:pt>
                <c:pt idx="4">
                  <c:v>1</c:v>
                </c:pt>
                <c:pt idx="5">
                  <c:v>0</c:v>
                </c:pt>
                <c:pt idx="6">
                  <c:v>1</c:v>
                </c:pt>
              </c:numCache>
            </c:numRef>
          </c:val>
          <c:extLst>
            <c:ext xmlns:c16="http://schemas.microsoft.com/office/drawing/2014/chart" uri="{C3380CC4-5D6E-409C-BE32-E72D297353CC}">
              <c16:uniqueId val="{00000004-3DF9-416D-B15F-F14A574F7B91}"/>
            </c:ext>
          </c:extLst>
        </c:ser>
        <c:ser>
          <c:idx val="5"/>
          <c:order val="5"/>
          <c:tx>
            <c:strRef>
              <c:f>Sheet3!$I$7</c:f>
              <c:strCache>
                <c:ptCount val="1"/>
                <c:pt idx="0">
                  <c:v>DynamoDB</c:v>
                </c:pt>
              </c:strCache>
            </c:strRef>
          </c:tx>
          <c:spPr>
            <a:solidFill>
              <a:schemeClr val="accent2">
                <a:lumMod val="60000"/>
                <a:lumOff val="40000"/>
              </a:schemeClr>
            </a:solidFill>
            <a:ln>
              <a:noFill/>
            </a:ln>
            <a:effectLst>
              <a:outerShdw blurRad="57150" dist="19050" dir="5400000" algn="ctr" rotWithShape="0">
                <a:srgbClr val="000000">
                  <a:alpha val="63000"/>
                </a:srgbClr>
              </a:outerShdw>
            </a:effectLst>
          </c:spPr>
          <c:invertIfNegative val="0"/>
          <c:cat>
            <c:strRef>
              <c:f>Sheet3!$C$8:$C$14</c:f>
              <c:strCache>
                <c:ptCount val="7"/>
                <c:pt idx="0">
                  <c:v>Alibaba</c:v>
                </c:pt>
                <c:pt idx="1">
                  <c:v>Huawei</c:v>
                </c:pt>
                <c:pt idx="2">
                  <c:v>JD Cloud</c:v>
                </c:pt>
                <c:pt idx="3">
                  <c:v>Ucloud</c:v>
                </c:pt>
                <c:pt idx="4">
                  <c:v>AWS</c:v>
                </c:pt>
                <c:pt idx="5">
                  <c:v>Baidu</c:v>
                </c:pt>
                <c:pt idx="6">
                  <c:v>Tencent</c:v>
                </c:pt>
              </c:strCache>
            </c:strRef>
          </c:cat>
          <c:val>
            <c:numRef>
              <c:f>Sheet3!$I$8:$I$14</c:f>
              <c:numCache>
                <c:formatCode>@</c:formatCode>
                <c:ptCount val="7"/>
                <c:pt idx="0">
                  <c:v>0</c:v>
                </c:pt>
                <c:pt idx="1">
                  <c:v>0</c:v>
                </c:pt>
                <c:pt idx="2">
                  <c:v>0</c:v>
                </c:pt>
                <c:pt idx="3">
                  <c:v>0</c:v>
                </c:pt>
                <c:pt idx="4">
                  <c:v>1</c:v>
                </c:pt>
                <c:pt idx="5">
                  <c:v>0</c:v>
                </c:pt>
                <c:pt idx="6">
                  <c:v>0</c:v>
                </c:pt>
              </c:numCache>
            </c:numRef>
          </c:val>
          <c:extLst>
            <c:ext xmlns:c16="http://schemas.microsoft.com/office/drawing/2014/chart" uri="{C3380CC4-5D6E-409C-BE32-E72D297353CC}">
              <c16:uniqueId val="{00000005-3DF9-416D-B15F-F14A574F7B91}"/>
            </c:ext>
          </c:extLst>
        </c:ser>
        <c:dLbls>
          <c:showLegendKey val="0"/>
          <c:showVal val="0"/>
          <c:showCatName val="0"/>
          <c:showSerName val="0"/>
          <c:showPercent val="0"/>
          <c:showBubbleSize val="0"/>
        </c:dLbls>
        <c:gapWidth val="150"/>
        <c:overlap val="100"/>
        <c:axId val="100697600"/>
        <c:axId val="100699136"/>
      </c:barChart>
      <c:catAx>
        <c:axId val="100697600"/>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00699136"/>
        <c:crosses val="autoZero"/>
        <c:auto val="1"/>
        <c:lblAlgn val="ctr"/>
        <c:lblOffset val="100"/>
        <c:noMultiLvlLbl val="0"/>
      </c:catAx>
      <c:valAx>
        <c:axId val="100699136"/>
        <c:scaling>
          <c:orientation val="minMax"/>
        </c:scaling>
        <c:delete val="1"/>
        <c:axPos val="b"/>
        <c:numFmt formatCode="@" sourceLinked="1"/>
        <c:majorTickMark val="none"/>
        <c:minorTickMark val="none"/>
        <c:tickLblPos val="nextTo"/>
        <c:crossAx val="10069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dirty="0"/>
              <a:t>Clouds Supporting Migration</a:t>
            </a:r>
            <a:r>
              <a:rPr lang="en-IN" baseline="0" dirty="0"/>
              <a:t> Services </a:t>
            </a:r>
            <a:endParaRPr lang="en-IN" dirty="0"/>
          </a:p>
        </c:rich>
      </c:tx>
      <c:layout>
        <c:manualLayout>
          <c:xMode val="edge"/>
          <c:yMode val="edge"/>
          <c:x val="0.17753728735416158"/>
          <c:y val="4.267829084089411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Sheet2!$E$33</c:f>
              <c:strCache>
                <c:ptCount val="1"/>
                <c:pt idx="0">
                  <c:v>Alibaba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Sheet2!$D$34:$D$38</c:f>
              <c:strCache>
                <c:ptCount val="5"/>
                <c:pt idx="0">
                  <c:v>Cloud to Cloud</c:v>
                </c:pt>
                <c:pt idx="1">
                  <c:v>Virtual to Cloud</c:v>
                </c:pt>
                <c:pt idx="2">
                  <c:v>Storage to Cloud</c:v>
                </c:pt>
                <c:pt idx="3">
                  <c:v>Application to Cloud</c:v>
                </c:pt>
                <c:pt idx="4">
                  <c:v>Database to cloud</c:v>
                </c:pt>
              </c:strCache>
            </c:strRef>
          </c:cat>
          <c:val>
            <c:numRef>
              <c:f>Sheet2!$E$34:$E$38</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C2AF-4316-8BE0-C5808836A145}"/>
            </c:ext>
          </c:extLst>
        </c:ser>
        <c:ser>
          <c:idx val="1"/>
          <c:order val="1"/>
          <c:tx>
            <c:strRef>
              <c:f>Sheet2!$F$33</c:f>
              <c:strCache>
                <c:ptCount val="1"/>
                <c:pt idx="0">
                  <c:v>Huawei</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Sheet2!$D$34:$D$38</c:f>
              <c:strCache>
                <c:ptCount val="5"/>
                <c:pt idx="0">
                  <c:v>Cloud to Cloud</c:v>
                </c:pt>
                <c:pt idx="1">
                  <c:v>Virtual to Cloud</c:v>
                </c:pt>
                <c:pt idx="2">
                  <c:v>Storage to Cloud</c:v>
                </c:pt>
                <c:pt idx="3">
                  <c:v>Application to Cloud</c:v>
                </c:pt>
                <c:pt idx="4">
                  <c:v>Database to cloud</c:v>
                </c:pt>
              </c:strCache>
            </c:strRef>
          </c:cat>
          <c:val>
            <c:numRef>
              <c:f>Sheet2!$F$34:$F$38</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1-C2AF-4316-8BE0-C5808836A145}"/>
            </c:ext>
          </c:extLst>
        </c:ser>
        <c:ser>
          <c:idx val="2"/>
          <c:order val="2"/>
          <c:tx>
            <c:strRef>
              <c:f>Sheet2!$G$33</c:f>
              <c:strCache>
                <c:ptCount val="1"/>
                <c:pt idx="0">
                  <c:v>JD Cloud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Sheet2!$D$34:$D$38</c:f>
              <c:strCache>
                <c:ptCount val="5"/>
                <c:pt idx="0">
                  <c:v>Cloud to Cloud</c:v>
                </c:pt>
                <c:pt idx="1">
                  <c:v>Virtual to Cloud</c:v>
                </c:pt>
                <c:pt idx="2">
                  <c:v>Storage to Cloud</c:v>
                </c:pt>
                <c:pt idx="3">
                  <c:v>Application to Cloud</c:v>
                </c:pt>
                <c:pt idx="4">
                  <c:v>Database to cloud</c:v>
                </c:pt>
              </c:strCache>
            </c:strRef>
          </c:cat>
          <c:val>
            <c:numRef>
              <c:f>Sheet2!$G$34:$G$38</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2-C2AF-4316-8BE0-C5808836A145}"/>
            </c:ext>
          </c:extLst>
        </c:ser>
        <c:ser>
          <c:idx val="3"/>
          <c:order val="3"/>
          <c:tx>
            <c:strRef>
              <c:f>Sheet2!$H$33</c:f>
              <c:strCache>
                <c:ptCount val="1"/>
                <c:pt idx="0">
                  <c:v>Ucloud</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Sheet2!$D$34:$D$38</c:f>
              <c:strCache>
                <c:ptCount val="5"/>
                <c:pt idx="0">
                  <c:v>Cloud to Cloud</c:v>
                </c:pt>
                <c:pt idx="1">
                  <c:v>Virtual to Cloud</c:v>
                </c:pt>
                <c:pt idx="2">
                  <c:v>Storage to Cloud</c:v>
                </c:pt>
                <c:pt idx="3">
                  <c:v>Application to Cloud</c:v>
                </c:pt>
                <c:pt idx="4">
                  <c:v>Database to cloud</c:v>
                </c:pt>
              </c:strCache>
            </c:strRef>
          </c:cat>
          <c:val>
            <c:numRef>
              <c:f>Sheet2!$H$34:$H$38</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3-C2AF-4316-8BE0-C5808836A145}"/>
            </c:ext>
          </c:extLst>
        </c:ser>
        <c:ser>
          <c:idx val="4"/>
          <c:order val="4"/>
          <c:tx>
            <c:strRef>
              <c:f>Sheet2!$I$33</c:f>
              <c:strCache>
                <c:ptCount val="1"/>
                <c:pt idx="0">
                  <c:v>AWS</c:v>
                </c:pt>
              </c:strCache>
            </c:strRef>
          </c:tx>
          <c:spPr>
            <a:solidFill>
              <a:srgbClr val="B40862"/>
            </a:solidFill>
            <a:ln>
              <a:noFill/>
            </a:ln>
            <a:effectLst>
              <a:outerShdw blurRad="57150" dist="19050" dir="5400000" algn="ctr" rotWithShape="0">
                <a:srgbClr val="000000">
                  <a:alpha val="63000"/>
                </a:srgbClr>
              </a:outerShdw>
            </a:effectLst>
            <a:sp3d/>
          </c:spPr>
          <c:invertIfNegative val="0"/>
          <c:cat>
            <c:strRef>
              <c:f>Sheet2!$D$34:$D$38</c:f>
              <c:strCache>
                <c:ptCount val="5"/>
                <c:pt idx="0">
                  <c:v>Cloud to Cloud</c:v>
                </c:pt>
                <c:pt idx="1">
                  <c:v>Virtual to Cloud</c:v>
                </c:pt>
                <c:pt idx="2">
                  <c:v>Storage to Cloud</c:v>
                </c:pt>
                <c:pt idx="3">
                  <c:v>Application to Cloud</c:v>
                </c:pt>
                <c:pt idx="4">
                  <c:v>Database to cloud</c:v>
                </c:pt>
              </c:strCache>
            </c:strRef>
          </c:cat>
          <c:val>
            <c:numRef>
              <c:f>Sheet2!$I$34:$I$38</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4-C2AF-4316-8BE0-C5808836A145}"/>
            </c:ext>
          </c:extLst>
        </c:ser>
        <c:ser>
          <c:idx val="5"/>
          <c:order val="5"/>
          <c:tx>
            <c:strRef>
              <c:f>Sheet2!$J$33</c:f>
              <c:strCache>
                <c:ptCount val="1"/>
                <c:pt idx="0">
                  <c:v>Baidu</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Sheet2!$D$34:$D$38</c:f>
              <c:strCache>
                <c:ptCount val="5"/>
                <c:pt idx="0">
                  <c:v>Cloud to Cloud</c:v>
                </c:pt>
                <c:pt idx="1">
                  <c:v>Virtual to Cloud</c:v>
                </c:pt>
                <c:pt idx="2">
                  <c:v>Storage to Cloud</c:v>
                </c:pt>
                <c:pt idx="3">
                  <c:v>Application to Cloud</c:v>
                </c:pt>
                <c:pt idx="4">
                  <c:v>Database to cloud</c:v>
                </c:pt>
              </c:strCache>
            </c:strRef>
          </c:cat>
          <c:val>
            <c:numRef>
              <c:f>Sheet2!$J$34:$J$38</c:f>
              <c:numCache>
                <c:formatCode>General</c:formatCode>
                <c:ptCount val="5"/>
                <c:pt idx="0">
                  <c:v>0</c:v>
                </c:pt>
                <c:pt idx="1">
                  <c:v>0</c:v>
                </c:pt>
                <c:pt idx="2">
                  <c:v>1</c:v>
                </c:pt>
                <c:pt idx="3">
                  <c:v>1</c:v>
                </c:pt>
                <c:pt idx="4">
                  <c:v>1</c:v>
                </c:pt>
              </c:numCache>
            </c:numRef>
          </c:val>
          <c:extLst>
            <c:ext xmlns:c16="http://schemas.microsoft.com/office/drawing/2014/chart" uri="{C3380CC4-5D6E-409C-BE32-E72D297353CC}">
              <c16:uniqueId val="{00000005-C2AF-4316-8BE0-C5808836A145}"/>
            </c:ext>
          </c:extLst>
        </c:ser>
        <c:ser>
          <c:idx val="6"/>
          <c:order val="6"/>
          <c:tx>
            <c:strRef>
              <c:f>Sheet2!$K$33</c:f>
              <c:strCache>
                <c:ptCount val="1"/>
                <c:pt idx="0">
                  <c:v>Tencent</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Sheet2!$D$34:$D$38</c:f>
              <c:strCache>
                <c:ptCount val="5"/>
                <c:pt idx="0">
                  <c:v>Cloud to Cloud</c:v>
                </c:pt>
                <c:pt idx="1">
                  <c:v>Virtual to Cloud</c:v>
                </c:pt>
                <c:pt idx="2">
                  <c:v>Storage to Cloud</c:v>
                </c:pt>
                <c:pt idx="3">
                  <c:v>Application to Cloud</c:v>
                </c:pt>
                <c:pt idx="4">
                  <c:v>Database to cloud</c:v>
                </c:pt>
              </c:strCache>
            </c:strRef>
          </c:cat>
          <c:val>
            <c:numRef>
              <c:f>Sheet2!$K$34:$K$38</c:f>
              <c:numCache>
                <c:formatCode>General</c:formatCode>
                <c:ptCount val="5"/>
                <c:pt idx="0">
                  <c:v>0</c:v>
                </c:pt>
                <c:pt idx="1">
                  <c:v>0</c:v>
                </c:pt>
                <c:pt idx="2">
                  <c:v>1</c:v>
                </c:pt>
                <c:pt idx="3">
                  <c:v>1</c:v>
                </c:pt>
                <c:pt idx="4">
                  <c:v>1</c:v>
                </c:pt>
              </c:numCache>
            </c:numRef>
          </c:val>
          <c:extLst>
            <c:ext xmlns:c16="http://schemas.microsoft.com/office/drawing/2014/chart" uri="{C3380CC4-5D6E-409C-BE32-E72D297353CC}">
              <c16:uniqueId val="{00000006-C2AF-4316-8BE0-C5808836A145}"/>
            </c:ext>
          </c:extLst>
        </c:ser>
        <c:dLbls>
          <c:showLegendKey val="0"/>
          <c:showVal val="0"/>
          <c:showCatName val="0"/>
          <c:showSerName val="0"/>
          <c:showPercent val="0"/>
          <c:showBubbleSize val="0"/>
        </c:dLbls>
        <c:gapWidth val="150"/>
        <c:shape val="box"/>
        <c:axId val="100498432"/>
        <c:axId val="100504320"/>
        <c:axId val="0"/>
      </c:bar3DChart>
      <c:catAx>
        <c:axId val="100498432"/>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00504320"/>
        <c:crosses val="autoZero"/>
        <c:auto val="1"/>
        <c:lblAlgn val="ctr"/>
        <c:lblOffset val="100"/>
        <c:noMultiLvlLbl val="0"/>
      </c:catAx>
      <c:valAx>
        <c:axId val="100504320"/>
        <c:scaling>
          <c:orientation val="minMax"/>
        </c:scaling>
        <c:delete val="1"/>
        <c:axPos val="l"/>
        <c:numFmt formatCode="General" sourceLinked="1"/>
        <c:majorTickMark val="none"/>
        <c:minorTickMark val="none"/>
        <c:tickLblPos val="nextTo"/>
        <c:crossAx val="10049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Sheet2!$C$1</c:f>
              <c:strCache>
                <c:ptCount val="1"/>
                <c:pt idx="0">
                  <c:v>Container Service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multiLvlStrRef>
              <c:f>Sheet2!$A$2:$B$8</c:f>
              <c:multiLvlStrCache>
                <c:ptCount val="7"/>
                <c:lvl>
                  <c:pt idx="0">
                    <c:v>Alibaba</c:v>
                  </c:pt>
                  <c:pt idx="1">
                    <c:v>Huawei</c:v>
                  </c:pt>
                  <c:pt idx="2">
                    <c:v>Qing</c:v>
                  </c:pt>
                  <c:pt idx="3">
                    <c:v>Ucloud</c:v>
                  </c:pt>
                  <c:pt idx="4">
                    <c:v>JD cloud</c:v>
                  </c:pt>
                  <c:pt idx="5">
                    <c:v>Tencent</c:v>
                  </c:pt>
                  <c:pt idx="6">
                    <c:v>Baidu</c:v>
                  </c:pt>
                </c:lvl>
                <c:lvl>
                  <c:pt idx="0">
                    <c:v>1</c:v>
                  </c:pt>
                  <c:pt idx="1">
                    <c:v>2</c:v>
                  </c:pt>
                  <c:pt idx="2">
                    <c:v>3</c:v>
                  </c:pt>
                  <c:pt idx="3">
                    <c:v>4</c:v>
                  </c:pt>
                  <c:pt idx="4">
                    <c:v>5</c:v>
                  </c:pt>
                  <c:pt idx="5">
                    <c:v>6</c:v>
                  </c:pt>
                  <c:pt idx="6">
                    <c:v>7</c:v>
                  </c:pt>
                </c:lvl>
              </c:multiLvlStrCache>
            </c:multiLvlStrRef>
          </c:cat>
          <c:val>
            <c:numRef>
              <c:f>Sheet2!$C$2:$C$8</c:f>
              <c:numCache>
                <c:formatCode>General</c:formatCode>
                <c:ptCount val="7"/>
                <c:pt idx="0">
                  <c:v>1</c:v>
                </c:pt>
                <c:pt idx="1">
                  <c:v>1</c:v>
                </c:pt>
                <c:pt idx="2">
                  <c:v>1</c:v>
                </c:pt>
                <c:pt idx="3">
                  <c:v>1</c:v>
                </c:pt>
                <c:pt idx="4">
                  <c:v>0</c:v>
                </c:pt>
                <c:pt idx="5">
                  <c:v>1</c:v>
                </c:pt>
                <c:pt idx="6">
                  <c:v>1</c:v>
                </c:pt>
              </c:numCache>
            </c:numRef>
          </c:val>
          <c:extLst>
            <c:ext xmlns:c16="http://schemas.microsoft.com/office/drawing/2014/chart" uri="{C3380CC4-5D6E-409C-BE32-E72D297353CC}">
              <c16:uniqueId val="{00000000-852D-420A-B3DC-1B79F452BBFD}"/>
            </c:ext>
          </c:extLst>
        </c:ser>
        <c:ser>
          <c:idx val="1"/>
          <c:order val="1"/>
          <c:tx>
            <c:strRef>
              <c:f>Sheet2!$D$1</c:f>
              <c:strCache>
                <c:ptCount val="1"/>
                <c:pt idx="0">
                  <c:v>C2C Support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multiLvlStrRef>
              <c:f>Sheet2!$A$2:$B$8</c:f>
              <c:multiLvlStrCache>
                <c:ptCount val="7"/>
                <c:lvl>
                  <c:pt idx="0">
                    <c:v>Alibaba</c:v>
                  </c:pt>
                  <c:pt idx="1">
                    <c:v>Huawei</c:v>
                  </c:pt>
                  <c:pt idx="2">
                    <c:v>Qing</c:v>
                  </c:pt>
                  <c:pt idx="3">
                    <c:v>Ucloud</c:v>
                  </c:pt>
                  <c:pt idx="4">
                    <c:v>JD cloud</c:v>
                  </c:pt>
                  <c:pt idx="5">
                    <c:v>Tencent</c:v>
                  </c:pt>
                  <c:pt idx="6">
                    <c:v>Baidu</c:v>
                  </c:pt>
                </c:lvl>
                <c:lvl>
                  <c:pt idx="0">
                    <c:v>1</c:v>
                  </c:pt>
                  <c:pt idx="1">
                    <c:v>2</c:v>
                  </c:pt>
                  <c:pt idx="2">
                    <c:v>3</c:v>
                  </c:pt>
                  <c:pt idx="3">
                    <c:v>4</c:v>
                  </c:pt>
                  <c:pt idx="4">
                    <c:v>5</c:v>
                  </c:pt>
                  <c:pt idx="5">
                    <c:v>6</c:v>
                  </c:pt>
                  <c:pt idx="6">
                    <c:v>7</c:v>
                  </c:pt>
                </c:lvl>
              </c:multiLvlStrCache>
            </c:multiLvlStrRef>
          </c:cat>
          <c:val>
            <c:numRef>
              <c:f>Sheet2!$D$2:$D$8</c:f>
              <c:numCache>
                <c:formatCode>General</c:formatCode>
                <c:ptCount val="7"/>
                <c:pt idx="0">
                  <c:v>1</c:v>
                </c:pt>
                <c:pt idx="1">
                  <c:v>0</c:v>
                </c:pt>
                <c:pt idx="2">
                  <c:v>1</c:v>
                </c:pt>
                <c:pt idx="3">
                  <c:v>0</c:v>
                </c:pt>
                <c:pt idx="4">
                  <c:v>0</c:v>
                </c:pt>
                <c:pt idx="5">
                  <c:v>0</c:v>
                </c:pt>
                <c:pt idx="6">
                  <c:v>0</c:v>
                </c:pt>
              </c:numCache>
            </c:numRef>
          </c:val>
          <c:extLst>
            <c:ext xmlns:c16="http://schemas.microsoft.com/office/drawing/2014/chart" uri="{C3380CC4-5D6E-409C-BE32-E72D297353CC}">
              <c16:uniqueId val="{00000001-852D-420A-B3DC-1B79F452BBFD}"/>
            </c:ext>
          </c:extLst>
        </c:ser>
        <c:dLbls>
          <c:showLegendKey val="0"/>
          <c:showVal val="0"/>
          <c:showCatName val="0"/>
          <c:showSerName val="0"/>
          <c:showPercent val="0"/>
          <c:showBubbleSize val="0"/>
        </c:dLbls>
        <c:gapWidth val="150"/>
        <c:shape val="box"/>
        <c:axId val="545925928"/>
        <c:axId val="545926584"/>
        <c:axId val="0"/>
      </c:bar3DChart>
      <c:catAx>
        <c:axId val="54592592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926584"/>
        <c:crosses val="autoZero"/>
        <c:auto val="1"/>
        <c:lblAlgn val="ctr"/>
        <c:lblOffset val="100"/>
        <c:noMultiLvlLbl val="0"/>
      </c:catAx>
      <c:valAx>
        <c:axId val="545926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925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SDK Implementation</a:t>
            </a:r>
          </a:p>
        </c:rich>
      </c:tx>
      <c:layout>
        <c:manualLayout>
          <c:xMode val="edge"/>
          <c:yMode val="edge"/>
          <c:x val="0.38050441599630558"/>
          <c:y val="4.91821308538999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'SDK-API'!$C$1</c:f>
              <c:strCache>
                <c:ptCount val="1"/>
                <c:pt idx="0">
                  <c:v>Services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prst="angle"/>
            </a:sp3d>
          </c:spPr>
          <c:invertIfNegative val="0"/>
          <c:dLbls>
            <c:dLbl>
              <c:idx val="0"/>
              <c:layout>
                <c:manualLayout>
                  <c:x val="5.6008153375902295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C12-40C4-893A-60BD8B1F075B}"/>
                </c:ext>
              </c:extLst>
            </c:dLbl>
            <c:dLbl>
              <c:idx val="1"/>
              <c:layout>
                <c:manualLayout>
                  <c:x val="5.6008153375902469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C12-40C4-893A-60BD8B1F075B}"/>
                </c:ext>
              </c:extLst>
            </c:dLbl>
            <c:dLbl>
              <c:idx val="2"/>
              <c:layout>
                <c:manualLayout>
                  <c:x val="5.6008153375902469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C12-40C4-893A-60BD8B1F075B}"/>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'SDK-API'!$B$2:$B$4</c:f>
              <c:strCache>
                <c:ptCount val="3"/>
                <c:pt idx="0">
                  <c:v>Alibaba</c:v>
                </c:pt>
                <c:pt idx="1">
                  <c:v>Baidu</c:v>
                </c:pt>
                <c:pt idx="2">
                  <c:v>Huawei</c:v>
                </c:pt>
              </c:strCache>
            </c:strRef>
          </c:cat>
          <c:val>
            <c:numRef>
              <c:f>'SDK-API'!$C$2:$C$4</c:f>
              <c:numCache>
                <c:formatCode>General</c:formatCode>
                <c:ptCount val="3"/>
                <c:pt idx="0">
                  <c:v>32</c:v>
                </c:pt>
                <c:pt idx="1">
                  <c:v>48</c:v>
                </c:pt>
                <c:pt idx="2">
                  <c:v>91</c:v>
                </c:pt>
              </c:numCache>
            </c:numRef>
          </c:val>
          <c:extLst>
            <c:ext xmlns:c16="http://schemas.microsoft.com/office/drawing/2014/chart" uri="{C3380CC4-5D6E-409C-BE32-E72D297353CC}">
              <c16:uniqueId val="{00000000-BFC3-4FB0-8F1E-E5A0AE1DF7E7}"/>
            </c:ext>
          </c:extLst>
        </c:ser>
        <c:ser>
          <c:idx val="1"/>
          <c:order val="1"/>
          <c:tx>
            <c:strRef>
              <c:f>'SDK-API'!$D$1</c:f>
              <c:strCache>
                <c:ptCount val="1"/>
                <c:pt idx="0">
                  <c:v>Interfaces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prst="angle"/>
            </a:sp3d>
          </c:spPr>
          <c:invertIfNegative val="0"/>
          <c:dLbls>
            <c:dLbl>
              <c:idx val="0"/>
              <c:layout>
                <c:manualLayout>
                  <c:x val="4.0954354307590627E-3"/>
                  <c:y val="-1.24663800380863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C12-40C4-893A-60BD8B1F075B}"/>
                </c:ext>
              </c:extLst>
            </c:dLbl>
            <c:dLbl>
              <c:idx val="1"/>
              <c:layout>
                <c:manualLayout>
                  <c:x val="1.306856912104391E-2"/>
                  <c:y val="-1.669569789989154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C12-40C4-893A-60BD8B1F075B}"/>
                </c:ext>
              </c:extLst>
            </c:dLbl>
            <c:dLbl>
              <c:idx val="2"/>
              <c:layout>
                <c:manualLayout>
                  <c:x val="2.0536322904497434E-2"/>
                  <c:y val="-1.00174187399349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C12-40C4-893A-60BD8B1F075B}"/>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'SDK-API'!$B$2:$B$4</c:f>
              <c:strCache>
                <c:ptCount val="3"/>
                <c:pt idx="0">
                  <c:v>Alibaba</c:v>
                </c:pt>
                <c:pt idx="1">
                  <c:v>Baidu</c:v>
                </c:pt>
                <c:pt idx="2">
                  <c:v>Huawei</c:v>
                </c:pt>
              </c:strCache>
            </c:strRef>
          </c:cat>
          <c:val>
            <c:numRef>
              <c:f>'SDK-API'!$D$2:$D$4</c:f>
              <c:numCache>
                <c:formatCode>General</c:formatCode>
                <c:ptCount val="3"/>
                <c:pt idx="0">
                  <c:v>955</c:v>
                </c:pt>
                <c:pt idx="1">
                  <c:v>737</c:v>
                </c:pt>
                <c:pt idx="2">
                  <c:v>1395</c:v>
                </c:pt>
              </c:numCache>
            </c:numRef>
          </c:val>
          <c:extLst>
            <c:ext xmlns:c16="http://schemas.microsoft.com/office/drawing/2014/chart" uri="{C3380CC4-5D6E-409C-BE32-E72D297353CC}">
              <c16:uniqueId val="{00000001-BFC3-4FB0-8F1E-E5A0AE1DF7E7}"/>
            </c:ext>
          </c:extLst>
        </c:ser>
        <c:ser>
          <c:idx val="2"/>
          <c:order val="2"/>
          <c:tx>
            <c:strRef>
              <c:f>'SDK-API'!$E$1</c:f>
              <c:strCache>
                <c:ptCount val="1"/>
                <c:pt idx="0">
                  <c:v>API</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prst="angle"/>
            </a:sp3d>
          </c:spPr>
          <c:invertIfNegative val="0"/>
          <c:dLbls>
            <c:dLbl>
              <c:idx val="0"/>
              <c:layout>
                <c:manualLayout>
                  <c:x val="1.1201613642822095E-2"/>
                  <c:y val="-1.84769911851895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C12-40C4-893A-60BD8B1F075B}"/>
                </c:ext>
              </c:extLst>
            </c:dLbl>
            <c:dLbl>
              <c:idx val="1"/>
              <c:layout>
                <c:manualLayout>
                  <c:x val="1.306856912104391E-2"/>
                  <c:y val="-6.67827915995661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C12-40C4-893A-60BD8B1F075B}"/>
                </c:ext>
              </c:extLst>
            </c:dLbl>
            <c:dLbl>
              <c:idx val="2"/>
              <c:layout>
                <c:manualLayout>
                  <c:x val="1.306856912104391E-2"/>
                  <c:y val="-1.00174187399349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C12-40C4-893A-60BD8B1F075B}"/>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'SDK-API'!$B$2:$B$4</c:f>
              <c:strCache>
                <c:ptCount val="3"/>
                <c:pt idx="0">
                  <c:v>Alibaba</c:v>
                </c:pt>
                <c:pt idx="1">
                  <c:v>Baidu</c:v>
                </c:pt>
                <c:pt idx="2">
                  <c:v>Huawei</c:v>
                </c:pt>
              </c:strCache>
            </c:strRef>
          </c:cat>
          <c:val>
            <c:numRef>
              <c:f>'SDK-API'!$E$2:$E$4</c:f>
              <c:numCache>
                <c:formatCode>General</c:formatCode>
                <c:ptCount val="3"/>
                <c:pt idx="0">
                  <c:v>947</c:v>
                </c:pt>
                <c:pt idx="1">
                  <c:v>718</c:v>
                </c:pt>
                <c:pt idx="2">
                  <c:v>1146</c:v>
                </c:pt>
              </c:numCache>
            </c:numRef>
          </c:val>
          <c:extLst>
            <c:ext xmlns:c16="http://schemas.microsoft.com/office/drawing/2014/chart" uri="{C3380CC4-5D6E-409C-BE32-E72D297353CC}">
              <c16:uniqueId val="{00000002-BFC3-4FB0-8F1E-E5A0AE1DF7E7}"/>
            </c:ext>
          </c:extLst>
        </c:ser>
        <c:ser>
          <c:idx val="3"/>
          <c:order val="3"/>
          <c:tx>
            <c:strRef>
              <c:f>'SDK-API'!$F$1</c:f>
              <c:strCache>
                <c:ptCount val="1"/>
                <c:pt idx="0">
                  <c:v>SDK</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prst="angle"/>
            </a:sp3d>
          </c:spPr>
          <c:invertIfNegative val="0"/>
          <c:dLbls>
            <c:dLbl>
              <c:idx val="0"/>
              <c:layout>
                <c:manualLayout>
                  <c:x val="1.3068596353166092E-2"/>
                  <c:y val="-2.18161650666509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C12-40C4-893A-60BD8B1F075B}"/>
                </c:ext>
              </c:extLst>
            </c:dLbl>
            <c:dLbl>
              <c:idx val="1"/>
              <c:layout>
                <c:manualLayout>
                  <c:x val="1.3068569121043842E-2"/>
                  <c:y val="-1.33565583199132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C12-40C4-893A-60BD8B1F075B}"/>
                </c:ext>
              </c:extLst>
            </c:dLbl>
            <c:dLbl>
              <c:idx val="2"/>
              <c:layout>
                <c:manualLayout>
                  <c:x val="1.866938445863402E-2"/>
                  <c:y val="-3.33913957997837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C12-40C4-893A-60BD8B1F075B}"/>
                </c:ext>
              </c:extLst>
            </c:dLbl>
            <c:spPr>
              <a:noFill/>
              <a:ln w="19050">
                <a:solidFill>
                  <a:srgbClr val="FF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'SDK-API'!$B$2:$B$4</c:f>
              <c:strCache>
                <c:ptCount val="3"/>
                <c:pt idx="0">
                  <c:v>Alibaba</c:v>
                </c:pt>
                <c:pt idx="1">
                  <c:v>Baidu</c:v>
                </c:pt>
                <c:pt idx="2">
                  <c:v>Huawei</c:v>
                </c:pt>
              </c:strCache>
            </c:strRef>
          </c:cat>
          <c:val>
            <c:numRef>
              <c:f>'SDK-API'!$F$2:$F$4</c:f>
              <c:numCache>
                <c:formatCode>General</c:formatCode>
                <c:ptCount val="3"/>
                <c:pt idx="0">
                  <c:v>742</c:v>
                </c:pt>
                <c:pt idx="1">
                  <c:v>333</c:v>
                </c:pt>
                <c:pt idx="2">
                  <c:v>601</c:v>
                </c:pt>
              </c:numCache>
            </c:numRef>
          </c:val>
          <c:extLst>
            <c:ext xmlns:c16="http://schemas.microsoft.com/office/drawing/2014/chart" uri="{C3380CC4-5D6E-409C-BE32-E72D297353CC}">
              <c16:uniqueId val="{00000003-BFC3-4FB0-8F1E-E5A0AE1DF7E7}"/>
            </c:ext>
          </c:extLst>
        </c:ser>
        <c:dLbls>
          <c:showLegendKey val="0"/>
          <c:showVal val="1"/>
          <c:showCatName val="0"/>
          <c:showSerName val="0"/>
          <c:showPercent val="0"/>
          <c:showBubbleSize val="0"/>
        </c:dLbls>
        <c:gapWidth val="150"/>
        <c:shape val="box"/>
        <c:axId val="519562112"/>
        <c:axId val="519556536"/>
        <c:axId val="0"/>
      </c:bar3DChart>
      <c:catAx>
        <c:axId val="5195621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556536"/>
        <c:crosses val="autoZero"/>
        <c:auto val="1"/>
        <c:lblAlgn val="ctr"/>
        <c:lblOffset val="100"/>
        <c:noMultiLvlLbl val="0"/>
      </c:catAx>
      <c:valAx>
        <c:axId val="519556536"/>
        <c:scaling>
          <c:orientation val="minMax"/>
        </c:scaling>
        <c:delete val="0"/>
        <c:axPos val="l"/>
        <c:majorGridlines>
          <c:spPr>
            <a:ln w="9525" cap="flat" cmpd="sng" algn="ctr">
              <a:solidFill>
                <a:schemeClr val="tx1">
                  <a:lumMod val="15000"/>
                  <a:lumOff val="85000"/>
                </a:schemeClr>
              </a:solidFill>
              <a:round/>
            </a:ln>
            <a:effectLst>
              <a:innerShdw blurRad="63500" dist="50800" dir="18900000">
                <a:prstClr val="black">
                  <a:alpha val="50000"/>
                </a:prstClr>
              </a:innerShdw>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562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50521773972348"/>
          <c:y val="1.4758124796759749E-2"/>
          <c:w val="0.86733803868969339"/>
          <c:h val="0.62627722678850883"/>
        </c:manualLayout>
      </c:layout>
      <c:barChart>
        <c:barDir val="col"/>
        <c:grouping val="clustered"/>
        <c:varyColors val="0"/>
        <c:ser>
          <c:idx val="0"/>
          <c:order val="0"/>
          <c:tx>
            <c:strRef>
              <c:f>Sheet7!$D$5</c:f>
              <c:strCache>
                <c:ptCount val="1"/>
                <c:pt idx="0">
                  <c:v>Alibaba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Sheet7!$E$4:$G$4</c:f>
              <c:strCache>
                <c:ptCount val="3"/>
                <c:pt idx="0">
                  <c:v>Total Services</c:v>
                </c:pt>
                <c:pt idx="1">
                  <c:v>Total API</c:v>
                </c:pt>
                <c:pt idx="2">
                  <c:v>Total Implemented Ansible</c:v>
                </c:pt>
              </c:strCache>
            </c:strRef>
          </c:cat>
          <c:val>
            <c:numRef>
              <c:f>Sheet7!$E$5:$G$5</c:f>
              <c:numCache>
                <c:formatCode>General</c:formatCode>
                <c:ptCount val="3"/>
                <c:pt idx="0">
                  <c:v>32</c:v>
                </c:pt>
                <c:pt idx="1">
                  <c:v>955</c:v>
                </c:pt>
                <c:pt idx="2">
                  <c:v>37</c:v>
                </c:pt>
              </c:numCache>
            </c:numRef>
          </c:val>
          <c:extLst>
            <c:ext xmlns:c16="http://schemas.microsoft.com/office/drawing/2014/chart" uri="{C3380CC4-5D6E-409C-BE32-E72D297353CC}">
              <c16:uniqueId val="{00000000-71E7-4272-88D4-8F5C7353C842}"/>
            </c:ext>
          </c:extLst>
        </c:ser>
        <c:ser>
          <c:idx val="1"/>
          <c:order val="1"/>
          <c:tx>
            <c:strRef>
              <c:f>Sheet7!$D$6</c:f>
              <c:strCache>
                <c:ptCount val="1"/>
                <c:pt idx="0">
                  <c:v>AWS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0">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Sheet7!$E$4:$G$4</c:f>
              <c:strCache>
                <c:ptCount val="3"/>
                <c:pt idx="0">
                  <c:v>Total Services</c:v>
                </c:pt>
                <c:pt idx="1">
                  <c:v>Total API</c:v>
                </c:pt>
                <c:pt idx="2">
                  <c:v>Total Implemented Ansible</c:v>
                </c:pt>
              </c:strCache>
            </c:strRef>
          </c:cat>
          <c:val>
            <c:numRef>
              <c:f>Sheet7!$E$6:$G$6</c:f>
              <c:numCache>
                <c:formatCode>General</c:formatCode>
                <c:ptCount val="3"/>
                <c:pt idx="0">
                  <c:v>78</c:v>
                </c:pt>
                <c:pt idx="1">
                  <c:v>1715</c:v>
                </c:pt>
                <c:pt idx="2">
                  <c:v>349</c:v>
                </c:pt>
              </c:numCache>
            </c:numRef>
          </c:val>
          <c:extLst>
            <c:ext xmlns:c16="http://schemas.microsoft.com/office/drawing/2014/chart" uri="{C3380CC4-5D6E-409C-BE32-E72D297353CC}">
              <c16:uniqueId val="{00000001-71E7-4272-88D4-8F5C7353C842}"/>
            </c:ext>
          </c:extLst>
        </c:ser>
        <c:ser>
          <c:idx val="2"/>
          <c:order val="2"/>
          <c:tx>
            <c:strRef>
              <c:f>Sheet7!$D$7</c:f>
              <c:strCache>
                <c:ptCount val="1"/>
                <c:pt idx="0">
                  <c:v>Baidu</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0800" dist="38100" dir="5400000" algn="t" rotWithShape="0">
                <a:prstClr val="black">
                  <a:alpha val="40000"/>
                </a:prstClr>
              </a:outerShdw>
            </a:effectLst>
            <a:scene3d>
              <a:camera prst="orthographicFront"/>
              <a:lightRig rig="threePt" dir="t"/>
            </a:scene3d>
            <a:sp3d>
              <a:bevelT/>
            </a:sp3d>
          </c:spPr>
          <c:invertIfNegative val="0"/>
          <c:dLbls>
            <c:spPr>
              <a:noFill/>
              <a:ln w="19050">
                <a:solidFill>
                  <a:srgbClr val="FF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Sheet7!$E$4:$G$4</c:f>
              <c:strCache>
                <c:ptCount val="3"/>
                <c:pt idx="0">
                  <c:v>Total Services</c:v>
                </c:pt>
                <c:pt idx="1">
                  <c:v>Total API</c:v>
                </c:pt>
                <c:pt idx="2">
                  <c:v>Total Implemented Ansible</c:v>
                </c:pt>
              </c:strCache>
            </c:strRef>
          </c:cat>
          <c:val>
            <c:numRef>
              <c:f>Sheet7!$E$7:$G$7</c:f>
              <c:numCache>
                <c:formatCode>General</c:formatCode>
                <c:ptCount val="3"/>
                <c:pt idx="0">
                  <c:v>48</c:v>
                </c:pt>
                <c:pt idx="1">
                  <c:v>737</c:v>
                </c:pt>
                <c:pt idx="2">
                  <c:v>0</c:v>
                </c:pt>
              </c:numCache>
            </c:numRef>
          </c:val>
          <c:extLst>
            <c:ext xmlns:c16="http://schemas.microsoft.com/office/drawing/2014/chart" uri="{C3380CC4-5D6E-409C-BE32-E72D297353CC}">
              <c16:uniqueId val="{00000002-71E7-4272-88D4-8F5C7353C842}"/>
            </c:ext>
          </c:extLst>
        </c:ser>
        <c:ser>
          <c:idx val="3"/>
          <c:order val="3"/>
          <c:tx>
            <c:strRef>
              <c:f>Sheet7!$D$8</c:f>
              <c:strCache>
                <c:ptCount val="1"/>
                <c:pt idx="0">
                  <c:v>Huawei</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Sheet7!$E$4:$G$4</c:f>
              <c:strCache>
                <c:ptCount val="3"/>
                <c:pt idx="0">
                  <c:v>Total Services</c:v>
                </c:pt>
                <c:pt idx="1">
                  <c:v>Total API</c:v>
                </c:pt>
                <c:pt idx="2">
                  <c:v>Total Implemented Ansible</c:v>
                </c:pt>
              </c:strCache>
            </c:strRef>
          </c:cat>
          <c:val>
            <c:numRef>
              <c:f>Sheet7!$E$8:$G$8</c:f>
              <c:numCache>
                <c:formatCode>General</c:formatCode>
                <c:ptCount val="3"/>
                <c:pt idx="0">
                  <c:v>91</c:v>
                </c:pt>
                <c:pt idx="1">
                  <c:v>1395</c:v>
                </c:pt>
                <c:pt idx="2">
                  <c:v>0</c:v>
                </c:pt>
              </c:numCache>
            </c:numRef>
          </c:val>
          <c:extLst>
            <c:ext xmlns:c16="http://schemas.microsoft.com/office/drawing/2014/chart" uri="{C3380CC4-5D6E-409C-BE32-E72D297353CC}">
              <c16:uniqueId val="{00000003-71E7-4272-88D4-8F5C7353C842}"/>
            </c:ext>
          </c:extLst>
        </c:ser>
        <c:ser>
          <c:idx val="4"/>
          <c:order val="4"/>
          <c:tx>
            <c:strRef>
              <c:f>Sheet7!$D$9</c:f>
              <c:strCache>
                <c:ptCount val="1"/>
                <c:pt idx="0">
                  <c:v>JD Cloud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Sheet7!$E$4:$G$4</c:f>
              <c:strCache>
                <c:ptCount val="3"/>
                <c:pt idx="0">
                  <c:v>Total Services</c:v>
                </c:pt>
                <c:pt idx="1">
                  <c:v>Total API</c:v>
                </c:pt>
                <c:pt idx="2">
                  <c:v>Total Implemented Ansible</c:v>
                </c:pt>
              </c:strCache>
            </c:strRef>
          </c:cat>
          <c:val>
            <c:numRef>
              <c:f>Sheet7!$E$9:$G$9</c:f>
              <c:numCache>
                <c:formatCode>General</c:formatCode>
                <c:ptCount val="3"/>
                <c:pt idx="0">
                  <c:v>38</c:v>
                </c:pt>
                <c:pt idx="1">
                  <c:v>311</c:v>
                </c:pt>
                <c:pt idx="2">
                  <c:v>0</c:v>
                </c:pt>
              </c:numCache>
            </c:numRef>
          </c:val>
          <c:extLst>
            <c:ext xmlns:c16="http://schemas.microsoft.com/office/drawing/2014/chart" uri="{C3380CC4-5D6E-409C-BE32-E72D297353CC}">
              <c16:uniqueId val="{00000004-71E7-4272-88D4-8F5C7353C842}"/>
            </c:ext>
          </c:extLst>
        </c:ser>
        <c:ser>
          <c:idx val="5"/>
          <c:order val="5"/>
          <c:tx>
            <c:strRef>
              <c:f>Sheet7!$D$10</c:f>
              <c:strCache>
                <c:ptCount val="1"/>
                <c:pt idx="0">
                  <c:v>Tencent</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Sheet7!$E$4:$G$4</c:f>
              <c:strCache>
                <c:ptCount val="3"/>
                <c:pt idx="0">
                  <c:v>Total Services</c:v>
                </c:pt>
                <c:pt idx="1">
                  <c:v>Total API</c:v>
                </c:pt>
                <c:pt idx="2">
                  <c:v>Total Implemented Ansible</c:v>
                </c:pt>
              </c:strCache>
            </c:strRef>
          </c:cat>
          <c:val>
            <c:numRef>
              <c:f>Sheet7!$E$10:$G$10</c:f>
              <c:numCache>
                <c:formatCode>General</c:formatCode>
                <c:ptCount val="3"/>
                <c:pt idx="0">
                  <c:v>50</c:v>
                </c:pt>
                <c:pt idx="1">
                  <c:v>921</c:v>
                </c:pt>
                <c:pt idx="2">
                  <c:v>0</c:v>
                </c:pt>
              </c:numCache>
            </c:numRef>
          </c:val>
          <c:extLst>
            <c:ext xmlns:c16="http://schemas.microsoft.com/office/drawing/2014/chart" uri="{C3380CC4-5D6E-409C-BE32-E72D297353CC}">
              <c16:uniqueId val="{00000005-71E7-4272-88D4-8F5C7353C842}"/>
            </c:ext>
          </c:extLst>
        </c:ser>
        <c:ser>
          <c:idx val="6"/>
          <c:order val="6"/>
          <c:tx>
            <c:strRef>
              <c:f>Sheet7!$D$11</c:f>
              <c:strCache>
                <c:ptCount val="1"/>
                <c:pt idx="0">
                  <c:v>U Cloud</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Sheet7!$E$4:$G$4</c:f>
              <c:strCache>
                <c:ptCount val="3"/>
                <c:pt idx="0">
                  <c:v>Total Services</c:v>
                </c:pt>
                <c:pt idx="1">
                  <c:v>Total API</c:v>
                </c:pt>
                <c:pt idx="2">
                  <c:v>Total Implemented Ansible</c:v>
                </c:pt>
              </c:strCache>
            </c:strRef>
          </c:cat>
          <c:val>
            <c:numRef>
              <c:f>Sheet7!$E$11:$G$11</c:f>
              <c:numCache>
                <c:formatCode>General</c:formatCode>
                <c:ptCount val="3"/>
                <c:pt idx="0">
                  <c:v>71</c:v>
                </c:pt>
                <c:pt idx="1">
                  <c:v>347</c:v>
                </c:pt>
                <c:pt idx="2">
                  <c:v>0</c:v>
                </c:pt>
              </c:numCache>
            </c:numRef>
          </c:val>
          <c:extLst>
            <c:ext xmlns:c16="http://schemas.microsoft.com/office/drawing/2014/chart" uri="{C3380CC4-5D6E-409C-BE32-E72D297353CC}">
              <c16:uniqueId val="{00000006-71E7-4272-88D4-8F5C7353C842}"/>
            </c:ext>
          </c:extLst>
        </c:ser>
        <c:dLbls>
          <c:dLblPos val="outEnd"/>
          <c:showLegendKey val="0"/>
          <c:showVal val="1"/>
          <c:showCatName val="0"/>
          <c:showSerName val="0"/>
          <c:showPercent val="0"/>
          <c:showBubbleSize val="0"/>
        </c:dLbls>
        <c:gapWidth val="100"/>
        <c:axId val="386334160"/>
        <c:axId val="386334816"/>
      </c:barChart>
      <c:catAx>
        <c:axId val="3863341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34816"/>
        <c:crosses val="autoZero"/>
        <c:auto val="1"/>
        <c:lblAlgn val="ctr"/>
        <c:lblOffset val="100"/>
        <c:noMultiLvlLbl val="0"/>
      </c:catAx>
      <c:valAx>
        <c:axId val="386334816"/>
        <c:scaling>
          <c:orientation val="minMax"/>
        </c:scaling>
        <c:delete val="0"/>
        <c:axPos val="l"/>
        <c:majorGridlines>
          <c:spPr>
            <a:ln w="9525" cap="flat" cmpd="sng" algn="ctr">
              <a:solidFill>
                <a:schemeClr val="tx1">
                  <a:lumMod val="15000"/>
                  <a:lumOff val="85000"/>
                </a:schemeClr>
              </a:solidFill>
              <a:round/>
            </a:ln>
            <a:effectLst>
              <a:innerShdw blurRad="63500" dist="50800" dir="13500000">
                <a:prstClr val="black">
                  <a:alpha val="50000"/>
                </a:prstClr>
              </a:innerShdw>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3416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a:innerShdw blurRad="114300">
            <a:prstClr val="black">
              <a:alpha val="50000"/>
            </a:prstClr>
          </a:innerShdw>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6">
          <a:lumMod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drawing3.x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0.10327</cdr:x>
      <cdr:y>0.64878</cdr:y>
    </cdr:from>
    <cdr:to>
      <cdr:x>0.19579</cdr:x>
      <cdr:y>0.7524</cdr:y>
    </cdr:to>
    <cdr:pic>
      <cdr:nvPicPr>
        <cdr:cNvPr id="8" name="Picture 7">
          <a:extLst xmlns:a="http://schemas.openxmlformats.org/drawingml/2006/main">
            <a:ext uri="{FF2B5EF4-FFF2-40B4-BE49-F238E27FC236}">
              <a16:creationId xmlns:a16="http://schemas.microsoft.com/office/drawing/2014/main" id="{251D9FD3-4708-4CDF-994E-88C91C4B76B8}"/>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l="26903" t="24976" r="5995" b="17304"/>
        <a:stretch xmlns:a="http://schemas.openxmlformats.org/drawingml/2006/main"/>
      </cdr:blipFill>
      <cdr:spPr>
        <a:xfrm xmlns:a="http://schemas.openxmlformats.org/drawingml/2006/main">
          <a:off x="608535" y="2236082"/>
          <a:ext cx="545187" cy="357134"/>
        </a:xfrm>
        <a:prstGeom xmlns:a="http://schemas.openxmlformats.org/drawingml/2006/main" prst="rect">
          <a:avLst/>
        </a:prstGeom>
      </cdr:spPr>
    </cdr:pic>
  </cdr:relSizeAnchor>
  <cdr:relSizeAnchor xmlns:cdr="http://schemas.openxmlformats.org/drawingml/2006/chartDrawing">
    <cdr:from>
      <cdr:x>0.07875</cdr:x>
      <cdr:y>0.76873</cdr:y>
    </cdr:from>
    <cdr:to>
      <cdr:x>0.2146</cdr:x>
      <cdr:y>0.84302</cdr:y>
    </cdr:to>
    <cdr:pic>
      <cdr:nvPicPr>
        <cdr:cNvPr id="6" name="Picture 5">
          <a:extLst xmlns:a="http://schemas.openxmlformats.org/drawingml/2006/main">
            <a:ext uri="{FF2B5EF4-FFF2-40B4-BE49-F238E27FC236}">
              <a16:creationId xmlns:a16="http://schemas.microsoft.com/office/drawing/2014/main" id="{9181A236-4727-4ADE-8525-E9F246173317}"/>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2">
          <a:extLst>
            <a:ext uri="{28A0092B-C50C-407E-A947-70E740481C1C}">
              <a14:useLocalDpi xmlns:a14="http://schemas.microsoft.com/office/drawing/2010/main" val="0"/>
            </a:ext>
          </a:extLst>
        </a:blip>
        <a:srcRect xmlns:a="http://schemas.openxmlformats.org/drawingml/2006/main" l="9103" t="29657"/>
        <a:stretch xmlns:a="http://schemas.openxmlformats.org/drawingml/2006/main"/>
      </cdr:blipFill>
      <cdr:spPr>
        <a:xfrm xmlns:a="http://schemas.openxmlformats.org/drawingml/2006/main">
          <a:off x="464030" y="2649502"/>
          <a:ext cx="800514" cy="256047"/>
        </a:xfrm>
        <a:prstGeom xmlns:a="http://schemas.openxmlformats.org/drawingml/2006/main" prst="rect">
          <a:avLst/>
        </a:prstGeom>
      </cdr:spPr>
    </cdr:pic>
  </cdr:relSizeAnchor>
  <cdr:relSizeAnchor xmlns:cdr="http://schemas.openxmlformats.org/drawingml/2006/chartDrawing">
    <cdr:from>
      <cdr:x>0.05564</cdr:x>
      <cdr:y>0.32871</cdr:y>
    </cdr:from>
    <cdr:to>
      <cdr:x>0.23614</cdr:x>
      <cdr:y>0.40461</cdr:y>
    </cdr:to>
    <cdr:sp macro="" textlink="">
      <cdr:nvSpPr>
        <cdr:cNvPr id="11" name="Rectangle 10">
          <a:extLst xmlns:a="http://schemas.openxmlformats.org/drawingml/2006/main">
            <a:ext uri="{FF2B5EF4-FFF2-40B4-BE49-F238E27FC236}">
              <a16:creationId xmlns:a16="http://schemas.microsoft.com/office/drawing/2014/main" id="{2350BF80-6086-43ED-83D9-BC2F21F53072}"/>
            </a:ext>
          </a:extLst>
        </cdr:cNvPr>
        <cdr:cNvSpPr/>
      </cdr:nvSpPr>
      <cdr:spPr>
        <a:xfrm xmlns:a="http://schemas.openxmlformats.org/drawingml/2006/main">
          <a:off x="327857" y="1132909"/>
          <a:ext cx="1063609" cy="261610"/>
        </a:xfrm>
        <a:prstGeom xmlns:a="http://schemas.openxmlformats.org/drawingml/2006/main" prst="rect">
          <a:avLst/>
        </a:prstGeom>
        <a:noFill xmlns:a="http://schemas.openxmlformats.org/drawingml/2006/main"/>
      </cdr:spPr>
      <cdr:txBody>
        <a:bodyPr xmlns:a="http://schemas.openxmlformats.org/drawingml/2006/main" wrap="square" lIns="91440" tIns="45720" rIns="91440" bIns="45720">
          <a:spAutoFit/>
        </a:bodyPr>
        <a:lstStyle xmlns:a="http://schemas.openxmlformats.org/drawingml/2006/main"/>
        <a:p xmlns:a="http://schemas.openxmlformats.org/drawingml/2006/main">
          <a:pPr algn="ctr"/>
          <a:r>
            <a:rPr lang="en-US" b="1" cap="none" spc="0" dirty="0">
              <a:ln w="0"/>
              <a:solidFill>
                <a:schemeClr val="accent1"/>
              </a:solidFill>
              <a:effectLst>
                <a:outerShdw blurRad="38100" dist="25400" dir="5400000" algn="ctr" rotWithShape="0">
                  <a:srgbClr val="6E747A">
                    <a:alpha val="43000"/>
                  </a:srgbClr>
                </a:outerShdw>
              </a:effectLst>
            </a:rPr>
            <a:t>JD Cloud</a:t>
          </a:r>
        </a:p>
      </cdr:txBody>
    </cdr:sp>
  </cdr:relSizeAnchor>
  <cdr:relSizeAnchor xmlns:cdr="http://schemas.openxmlformats.org/drawingml/2006/chartDrawing">
    <cdr:from>
      <cdr:x>0.05063</cdr:x>
      <cdr:y>0.11384</cdr:y>
    </cdr:from>
    <cdr:to>
      <cdr:x>0.23753</cdr:x>
      <cdr:y>0.18974</cdr:y>
    </cdr:to>
    <cdr:sp macro="" textlink="">
      <cdr:nvSpPr>
        <cdr:cNvPr id="12" name="Rectangle 11">
          <a:extLst xmlns:a="http://schemas.openxmlformats.org/drawingml/2006/main">
            <a:ext uri="{FF2B5EF4-FFF2-40B4-BE49-F238E27FC236}">
              <a16:creationId xmlns:a16="http://schemas.microsoft.com/office/drawing/2014/main" id="{3AF08CE5-DEB1-47DA-B568-95D4AB6DB85E}"/>
            </a:ext>
          </a:extLst>
        </cdr:cNvPr>
        <cdr:cNvSpPr/>
      </cdr:nvSpPr>
      <cdr:spPr>
        <a:xfrm xmlns:a="http://schemas.openxmlformats.org/drawingml/2006/main">
          <a:off x="298348" y="392360"/>
          <a:ext cx="1101329" cy="261610"/>
        </a:xfrm>
        <a:prstGeom xmlns:a="http://schemas.openxmlformats.org/drawingml/2006/main" prst="rect">
          <a:avLst/>
        </a:prstGeom>
        <a:noFill xmlns:a="http://schemas.openxmlformats.org/drawingml/2006/main"/>
      </cdr:spPr>
      <cdr:txBody>
        <a:bodyPr xmlns:a="http://schemas.openxmlformats.org/drawingml/2006/main" wrap="square" lIns="91440" tIns="45720" rIns="91440" bIns="4572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b="1" dirty="0">
              <a:ln w="0"/>
              <a:solidFill>
                <a:schemeClr val="accent1"/>
              </a:solidFill>
              <a:effectLst>
                <a:outerShdw blurRad="38100" dist="25400" dir="5400000" algn="ctr" rotWithShape="0">
                  <a:srgbClr val="6E747A">
                    <a:alpha val="43000"/>
                  </a:srgbClr>
                </a:outerShdw>
              </a:effectLst>
            </a:rPr>
            <a:t>U Cloud</a:t>
          </a:r>
          <a:endParaRPr lang="en-US" b="1" cap="none" spc="0" dirty="0">
            <a:ln w="0"/>
            <a:solidFill>
              <a:schemeClr val="accent1"/>
            </a:solidFill>
            <a:effectLst>
              <a:outerShdw blurRad="38100" dist="25400" dir="5400000" algn="ctr" rotWithShape="0">
                <a:srgbClr val="6E747A">
                  <a:alpha val="43000"/>
                </a:srgbClr>
              </a:outerShdw>
            </a:effectLst>
          </a:endParaRPr>
        </a:p>
      </cdr:txBody>
    </cdr:sp>
  </cdr:relSizeAnchor>
  <cdr:relSizeAnchor xmlns:cdr="http://schemas.openxmlformats.org/drawingml/2006/chartDrawing">
    <cdr:from>
      <cdr:x>0.36786</cdr:x>
      <cdr:y>0.11764</cdr:y>
    </cdr:from>
    <cdr:to>
      <cdr:x>0.39634</cdr:x>
      <cdr:y>0.14359</cdr:y>
    </cdr:to>
    <cdr:sp macro="" textlink="">
      <cdr:nvSpPr>
        <cdr:cNvPr id="16" name="TextBox 15">
          <a:extLst xmlns:a="http://schemas.openxmlformats.org/drawingml/2006/main">
            <a:ext uri="{FF2B5EF4-FFF2-40B4-BE49-F238E27FC236}">
              <a16:creationId xmlns:a16="http://schemas.microsoft.com/office/drawing/2014/main" id="{1331D1EE-D434-4E81-91E3-F4E83566DC8D}"/>
            </a:ext>
          </a:extLst>
        </cdr:cNvPr>
        <cdr:cNvSpPr txBox="1"/>
      </cdr:nvSpPr>
      <cdr:spPr>
        <a:xfrm xmlns:a="http://schemas.openxmlformats.org/drawingml/2006/main">
          <a:off x="1722504" y="367022"/>
          <a:ext cx="133350" cy="8096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cdr:x>
      <cdr:y>0</cdr:y>
    </cdr:to>
    <cdr:grpSp>
      <cdr:nvGrpSpPr>
        <cdr:cNvPr id="5" name="Group 4">
          <a:extLst xmlns:a="http://schemas.openxmlformats.org/drawingml/2006/main">
            <a:ext uri="{FF2B5EF4-FFF2-40B4-BE49-F238E27FC236}">
              <a16:creationId xmlns:a16="http://schemas.microsoft.com/office/drawing/2014/main" id="{540179AD-FE74-468B-A29E-F6BFA7FC3B57}"/>
            </a:ext>
          </a:extLst>
        </cdr:cNvPr>
        <cdr:cNvGrpSpPr/>
      </cdr:nvGrpSpPr>
      <cdr:grpSpPr>
        <a:xfrm xmlns:a="http://schemas.openxmlformats.org/drawingml/2006/main">
          <a:off x="0" y="0"/>
          <a:ext cx="0" cy="0"/>
          <a:chOff x="0" y="0"/>
          <a:chExt cx="0" cy="0"/>
        </a:xfrm>
      </cdr:grpSpPr>
    </cdr:grpSp>
  </cdr:relSizeAnchor>
</c:userShapes>
</file>

<file path=ppt/drawings/drawing3.xml><?xml version="1.0" encoding="utf-8"?>
<c:userShapes xmlns:c="http://schemas.openxmlformats.org/drawingml/2006/chart">
  <cdr:relSizeAnchor xmlns:cdr="http://schemas.openxmlformats.org/drawingml/2006/chartDrawing">
    <cdr:from>
      <cdr:x>0.84939</cdr:x>
      <cdr:y>0.26546</cdr:y>
    </cdr:from>
    <cdr:to>
      <cdr:x>0.89747</cdr:x>
      <cdr:y>0.3585</cdr:y>
    </cdr:to>
    <cdr:sp macro="" textlink="">
      <cdr:nvSpPr>
        <cdr:cNvPr id="4" name="Arrow: Down 3">
          <a:extLst xmlns:a="http://schemas.openxmlformats.org/drawingml/2006/main">
            <a:ext uri="{FF2B5EF4-FFF2-40B4-BE49-F238E27FC236}">
              <a16:creationId xmlns:a16="http://schemas.microsoft.com/office/drawing/2014/main" id="{37DBC333-6FA1-49C4-9E0A-7AD8F5A26B8D}"/>
            </a:ext>
          </a:extLst>
        </cdr:cNvPr>
        <cdr:cNvSpPr/>
      </cdr:nvSpPr>
      <cdr:spPr>
        <a:xfrm xmlns:a="http://schemas.openxmlformats.org/drawingml/2006/main">
          <a:off x="4895470" y="869699"/>
          <a:ext cx="277092" cy="304800"/>
        </a:xfrm>
        <a:prstGeom xmlns:a="http://schemas.openxmlformats.org/drawingml/2006/main" prst="downArrow">
          <a:avLst>
            <a:gd name="adj1" fmla="val 50000"/>
            <a:gd name="adj2" fmla="val 46000"/>
          </a:avLst>
        </a:prstGeom>
        <a:solidFill xmlns:a="http://schemas.openxmlformats.org/drawingml/2006/main">
          <a:srgbClr val="FF000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0.45243</cdr:x>
      <cdr:y>0.0736</cdr:y>
    </cdr:from>
    <cdr:to>
      <cdr:x>0.84426</cdr:x>
      <cdr:y>0.20946</cdr:y>
    </cdr:to>
    <cdr:sp macro="" textlink="">
      <cdr:nvSpPr>
        <cdr:cNvPr id="5" name="TextBox 4">
          <a:extLst xmlns:a="http://schemas.openxmlformats.org/drawingml/2006/main">
            <a:ext uri="{FF2B5EF4-FFF2-40B4-BE49-F238E27FC236}">
              <a16:creationId xmlns:a16="http://schemas.microsoft.com/office/drawing/2014/main" id="{06F4DCF3-1618-4AEE-8107-4BCC72BA0F6B}"/>
            </a:ext>
          </a:extLst>
        </cdr:cNvPr>
        <cdr:cNvSpPr txBox="1"/>
      </cdr:nvSpPr>
      <cdr:spPr>
        <a:xfrm xmlns:a="http://schemas.openxmlformats.org/drawingml/2006/main">
          <a:off x="2607584" y="241120"/>
          <a:ext cx="2258291" cy="4451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t>Container Services Stats</a:t>
          </a:r>
        </a:p>
      </cdr:txBody>
    </cdr:sp>
  </cdr:relSizeAnchor>
  <cdr:relSizeAnchor xmlns:cdr="http://schemas.openxmlformats.org/drawingml/2006/chartDrawing">
    <cdr:from>
      <cdr:x>0.79925</cdr:x>
      <cdr:y>0.17503</cdr:y>
    </cdr:from>
    <cdr:to>
      <cdr:x>0.92462</cdr:x>
      <cdr:y>0.25057</cdr:y>
    </cdr:to>
    <cdr:pic>
      <cdr:nvPicPr>
        <cdr:cNvPr id="6" name="Picture 5">
          <a:extLst xmlns:a="http://schemas.openxmlformats.org/drawingml/2006/main">
            <a:ext uri="{FF2B5EF4-FFF2-40B4-BE49-F238E27FC236}">
              <a16:creationId xmlns:a16="http://schemas.microsoft.com/office/drawing/2014/main" id="{029895B8-DCC8-4D30-A8CE-2D334C67A24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cstate="print">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4606481" y="573439"/>
          <a:ext cx="722537" cy="24746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59A41-BCCE-4444-8B0A-F44CD834A8B6}" type="datetimeFigureOut">
              <a:rPr lang="en-IN" smtClean="0"/>
              <a:t>10-06-2018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ED860-0D42-45CF-BEC6-43B7EDEFA0D2}" type="slidenum">
              <a:rPr lang="en-IN" smtClean="0"/>
              <a:t>‹#›</a:t>
            </a:fld>
            <a:endParaRPr lang="en-IN"/>
          </a:p>
        </p:txBody>
      </p:sp>
    </p:spTree>
    <p:extLst>
      <p:ext uri="{BB962C8B-B14F-4D97-AF65-F5344CB8AC3E}">
        <p14:creationId xmlns:p14="http://schemas.microsoft.com/office/powerpoint/2010/main" val="352787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a:t>
            </a:fld>
            <a:endParaRPr lang="en-US" dirty="0"/>
          </a:p>
        </p:txBody>
      </p:sp>
    </p:spTree>
    <p:extLst>
      <p:ext uri="{BB962C8B-B14F-4D97-AF65-F5344CB8AC3E}">
        <p14:creationId xmlns:p14="http://schemas.microsoft.com/office/powerpoint/2010/main" val="2359918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E242-4CBA-48E6-A66F-2418A6D70A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2DE2DC-73A9-4A00-B6CD-8C4DB80B45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CD284A-944B-4409-B3DA-29D4F6090519}"/>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5" name="Footer Placeholder 4">
            <a:extLst>
              <a:ext uri="{FF2B5EF4-FFF2-40B4-BE49-F238E27FC236}">
                <a16:creationId xmlns:a16="http://schemas.microsoft.com/office/drawing/2014/main" id="{336BE0B7-1769-44F4-B8C6-E4BE732FF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D01A9-F6D0-4B7F-8374-2919C04BE3A5}"/>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39406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CD7B-69D0-4B5B-95A4-E9C480DD1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B21068-A549-48B9-99B1-11C0E3854E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BD21D8-8A31-4D35-AAB9-E0C641FDF1AB}"/>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5" name="Footer Placeholder 4">
            <a:extLst>
              <a:ext uri="{FF2B5EF4-FFF2-40B4-BE49-F238E27FC236}">
                <a16:creationId xmlns:a16="http://schemas.microsoft.com/office/drawing/2014/main" id="{31D855C8-816C-471F-BE6C-F7477ACE2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56BF0-67F0-44B0-874D-24022FE3379F}"/>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410871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F58C5F-3375-49EA-84D0-9C557FFFE6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9A4D83-A3DB-440F-A516-5394203458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16458-E9D8-4D19-9D92-CC550D87B907}"/>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5" name="Footer Placeholder 4">
            <a:extLst>
              <a:ext uri="{FF2B5EF4-FFF2-40B4-BE49-F238E27FC236}">
                <a16:creationId xmlns:a16="http://schemas.microsoft.com/office/drawing/2014/main" id="{342F5B92-2EFD-4EE0-B9EA-D32C634F5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381A4B-2C5E-4AF4-95EE-686577CFDB24}"/>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319210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CFBD-D6E3-4181-A498-39B3FDCB8E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95BB72-5BB4-46F6-9A14-C945658DC8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B7BFD3-7148-407B-988B-919D3E42AD13}"/>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5" name="Footer Placeholder 4">
            <a:extLst>
              <a:ext uri="{FF2B5EF4-FFF2-40B4-BE49-F238E27FC236}">
                <a16:creationId xmlns:a16="http://schemas.microsoft.com/office/drawing/2014/main" id="{0362A045-599E-45E4-876D-760CC35A8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AE4C7B-B2CF-48A5-BD21-E9E4FAA4B323}"/>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360283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067D-AA5C-443A-B6F1-B98873679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B0A552-67A9-4BEA-B249-2CFEB66EDE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479392-61C4-47AA-AA80-2CEDFB3E8898}"/>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5" name="Footer Placeholder 4">
            <a:extLst>
              <a:ext uri="{FF2B5EF4-FFF2-40B4-BE49-F238E27FC236}">
                <a16:creationId xmlns:a16="http://schemas.microsoft.com/office/drawing/2014/main" id="{8675075E-2A08-4174-830A-3CCC6ACFF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44B0B-A988-4DF8-9E65-A76CFC64D723}"/>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73030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757BC-9D0D-4AA8-A301-54A7121002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6DDEDC-A047-412F-B3E0-F9F94DD2A5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DF95CC-DFC8-491A-8BC3-9B3A5F28D5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C6B979-FB46-4496-B6F9-9080B8550DDC}"/>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6" name="Footer Placeholder 5">
            <a:extLst>
              <a:ext uri="{FF2B5EF4-FFF2-40B4-BE49-F238E27FC236}">
                <a16:creationId xmlns:a16="http://schemas.microsoft.com/office/drawing/2014/main" id="{4515AD07-9D3A-40CB-9DD5-22BED1B7DC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472B62-9C82-428F-834B-557BA9CECA8B}"/>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145720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0E8E-0F0F-4216-AF48-D7E7B4F8DC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B780E0-AF50-41CB-B1CC-85F01D408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BD1D9A-88DA-4B85-A75E-1BC6F6B182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AA74C1-5FE5-457F-9AFF-B4CFAD01F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4E19E1-ED97-4029-AAAF-62C399F776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11E209-1F95-4B40-8FBA-E1C929F4FDE4}"/>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8" name="Footer Placeholder 7">
            <a:extLst>
              <a:ext uri="{FF2B5EF4-FFF2-40B4-BE49-F238E27FC236}">
                <a16:creationId xmlns:a16="http://schemas.microsoft.com/office/drawing/2014/main" id="{B70A34CE-F555-46BC-9959-AC5CFB687B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4BEC41-D09C-469F-AF38-10CAF158DAD5}"/>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64012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7215-759E-4A2D-B275-17D3313FF8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930A78-E3C9-4125-B47C-DDDF497A9F3D}"/>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4" name="Footer Placeholder 3">
            <a:extLst>
              <a:ext uri="{FF2B5EF4-FFF2-40B4-BE49-F238E27FC236}">
                <a16:creationId xmlns:a16="http://schemas.microsoft.com/office/drawing/2014/main" id="{741105D5-F34D-487F-A765-BA3B43B3E6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04D59B-3BD0-4DAA-9199-4BF56ED67C47}"/>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117265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9C619-676A-4634-A61C-B6CDA3BB0965}"/>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3" name="Footer Placeholder 2">
            <a:extLst>
              <a:ext uri="{FF2B5EF4-FFF2-40B4-BE49-F238E27FC236}">
                <a16:creationId xmlns:a16="http://schemas.microsoft.com/office/drawing/2014/main" id="{CDD22E74-DEEF-4E69-93B9-766967C0E2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B75827-37B5-4AA0-8A26-C7E31862882D}"/>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317680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CD9C-FAE0-49FC-AF93-6BB77989F0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DF3495-5841-4F50-979F-8AF7DB664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15CE4-125C-4501-9643-061DD9E3E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BBA5D4-CCA9-45D6-90E0-9B3DD332F71B}"/>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6" name="Footer Placeholder 5">
            <a:extLst>
              <a:ext uri="{FF2B5EF4-FFF2-40B4-BE49-F238E27FC236}">
                <a16:creationId xmlns:a16="http://schemas.microsoft.com/office/drawing/2014/main" id="{643D33E6-AC18-4EB1-85DA-D4D9543CE9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C1C4AF-2450-478B-A63B-A5E5E5BC6E41}"/>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337907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5399-F370-4CDD-B86E-396E5B750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F9EF4C-6438-4B06-BE57-24E16FF97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1C96BF-2A21-4398-8F90-F230CA78D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06E4BA-5EA0-4BB9-BFBE-F1AC54341545}"/>
              </a:ext>
            </a:extLst>
          </p:cNvPr>
          <p:cNvSpPr>
            <a:spLocks noGrp="1"/>
          </p:cNvSpPr>
          <p:nvPr>
            <p:ph type="dt" sz="half" idx="10"/>
          </p:nvPr>
        </p:nvSpPr>
        <p:spPr/>
        <p:txBody>
          <a:bodyPr/>
          <a:lstStyle/>
          <a:p>
            <a:fld id="{0E5A6814-4382-4D62-A743-29DA3AEC9608}" type="datetimeFigureOut">
              <a:rPr lang="en-IN" smtClean="0"/>
              <a:t>10-06-2018</a:t>
            </a:fld>
            <a:endParaRPr lang="en-IN"/>
          </a:p>
        </p:txBody>
      </p:sp>
      <p:sp>
        <p:nvSpPr>
          <p:cNvPr id="6" name="Footer Placeholder 5">
            <a:extLst>
              <a:ext uri="{FF2B5EF4-FFF2-40B4-BE49-F238E27FC236}">
                <a16:creationId xmlns:a16="http://schemas.microsoft.com/office/drawing/2014/main" id="{D43F3257-7C4A-41C0-AAE4-AFA5F07CA6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CCBCC0-2EB1-44B2-B544-B2D68C5C0026}"/>
              </a:ext>
            </a:extLst>
          </p:cNvPr>
          <p:cNvSpPr>
            <a:spLocks noGrp="1"/>
          </p:cNvSpPr>
          <p:nvPr>
            <p:ph type="sldNum" sz="quarter" idx="12"/>
          </p:nvPr>
        </p:nvSpPr>
        <p:spPr/>
        <p:txBody>
          <a:bodyPr/>
          <a:lstStyle/>
          <a:p>
            <a:fld id="{8F763314-413C-4702-A15D-E5D38EBAF89C}" type="slidenum">
              <a:rPr lang="en-IN" smtClean="0"/>
              <a:t>‹#›</a:t>
            </a:fld>
            <a:endParaRPr lang="en-IN"/>
          </a:p>
        </p:txBody>
      </p:sp>
    </p:spTree>
    <p:extLst>
      <p:ext uri="{BB962C8B-B14F-4D97-AF65-F5344CB8AC3E}">
        <p14:creationId xmlns:p14="http://schemas.microsoft.com/office/powerpoint/2010/main" val="313210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95F6E-F94B-4EB1-99B1-C825B8559B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922EDA-BA0E-486C-932D-68671CDF2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B4B1F-2F84-4CC5-A39C-E8907F785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A6814-4382-4D62-A743-29DA3AEC9608}" type="datetimeFigureOut">
              <a:rPr lang="en-IN" smtClean="0"/>
              <a:t>10-06-2018</a:t>
            </a:fld>
            <a:endParaRPr lang="en-IN"/>
          </a:p>
        </p:txBody>
      </p:sp>
      <p:sp>
        <p:nvSpPr>
          <p:cNvPr id="5" name="Footer Placeholder 4">
            <a:extLst>
              <a:ext uri="{FF2B5EF4-FFF2-40B4-BE49-F238E27FC236}">
                <a16:creationId xmlns:a16="http://schemas.microsoft.com/office/drawing/2014/main" id="{1E9875FE-2C91-46FE-B251-AAEC2DF239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8C7C7C-2035-42E3-801B-6808E4DED6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63314-413C-4702-A15D-E5D38EBAF89C}" type="slidenum">
              <a:rPr lang="en-IN" smtClean="0"/>
              <a:t>‹#›</a:t>
            </a:fld>
            <a:endParaRPr lang="en-IN"/>
          </a:p>
        </p:txBody>
      </p:sp>
    </p:spTree>
    <p:extLst>
      <p:ext uri="{BB962C8B-B14F-4D97-AF65-F5344CB8AC3E}">
        <p14:creationId xmlns:p14="http://schemas.microsoft.com/office/powerpoint/2010/main" val="1723133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chart" Target="../charts/chart2.xml"/><Relationship Id="rId10" Type="http://schemas.openxmlformats.org/officeDocument/2006/relationships/image" Target="../media/image6.png"/><Relationship Id="rId4" Type="http://schemas.openxmlformats.org/officeDocument/2006/relationships/chart" Target="../charts/chart1.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nilesh.nagose\Desktop\Click2Cloud\Logo\Final Logo\click2cloud-logo-lightBG-250x200.png">
            <a:extLst>
              <a:ext uri="{FF2B5EF4-FFF2-40B4-BE49-F238E27FC236}">
                <a16:creationId xmlns:a16="http://schemas.microsoft.com/office/drawing/2014/main" id="{50201360-2222-44B7-9EDF-AC0069C658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22251" y="59915"/>
            <a:ext cx="835392" cy="6683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E2B875E4-E98F-41A1-9AA5-69A2064D1845}"/>
              </a:ext>
            </a:extLst>
          </p:cNvPr>
          <p:cNvGraphicFramePr>
            <a:graphicFrameLocks/>
          </p:cNvGraphicFramePr>
          <p:nvPr>
            <p:extLst>
              <p:ext uri="{D42A27DB-BD31-4B8C-83A1-F6EECF244321}">
                <p14:modId xmlns:p14="http://schemas.microsoft.com/office/powerpoint/2010/main" val="140703576"/>
              </p:ext>
            </p:extLst>
          </p:nvPr>
        </p:nvGraphicFramePr>
        <p:xfrm>
          <a:off x="7270906" y="3515048"/>
          <a:ext cx="4921094" cy="3191927"/>
        </p:xfrm>
        <a:graphic>
          <a:graphicData uri="http://schemas.openxmlformats.org/drawingml/2006/chart">
            <c:chart xmlns:c="http://schemas.openxmlformats.org/drawingml/2006/chart" xmlns:r="http://schemas.openxmlformats.org/officeDocument/2006/relationships" r:id="rId4"/>
          </a:graphicData>
        </a:graphic>
      </p:graphicFrame>
      <p:grpSp>
        <p:nvGrpSpPr>
          <p:cNvPr id="48" name="Group 47">
            <a:extLst>
              <a:ext uri="{FF2B5EF4-FFF2-40B4-BE49-F238E27FC236}">
                <a16:creationId xmlns:a16="http://schemas.microsoft.com/office/drawing/2014/main" id="{2B45554B-6C3B-4399-986A-3B0531AB5945}"/>
              </a:ext>
            </a:extLst>
          </p:cNvPr>
          <p:cNvGrpSpPr/>
          <p:nvPr/>
        </p:nvGrpSpPr>
        <p:grpSpPr>
          <a:xfrm>
            <a:off x="5766133" y="1091037"/>
            <a:ext cx="3026370" cy="2523768"/>
            <a:chOff x="4795986" y="881804"/>
            <a:chExt cx="3026370" cy="2523768"/>
          </a:xfrm>
        </p:grpSpPr>
        <p:sp>
          <p:nvSpPr>
            <p:cNvPr id="6" name="TextBox 5">
              <a:extLst>
                <a:ext uri="{FF2B5EF4-FFF2-40B4-BE49-F238E27FC236}">
                  <a16:creationId xmlns:a16="http://schemas.microsoft.com/office/drawing/2014/main" id="{335FF072-2CFD-42C4-9933-8CB6057621F1}"/>
                </a:ext>
              </a:extLst>
            </p:cNvPr>
            <p:cNvSpPr txBox="1"/>
            <p:nvPr/>
          </p:nvSpPr>
          <p:spPr>
            <a:xfrm>
              <a:off x="4814766" y="881804"/>
              <a:ext cx="2988811" cy="2523768"/>
            </a:xfrm>
            <a:prstGeom prst="rect">
              <a:avLst/>
            </a:prstGeom>
            <a:noFill/>
          </p:spPr>
          <p:txBody>
            <a:bodyPr wrap="square" rtlCol="0">
              <a:spAutoFit/>
            </a:bodyPr>
            <a:lstStyle/>
            <a:p>
              <a:r>
                <a:rPr lang="en-IN" sz="1600" b="1" dirty="0"/>
                <a:t>Baidu</a:t>
              </a:r>
              <a:r>
                <a:rPr lang="en-IN" sz="1600" dirty="0"/>
                <a:t> consist of: </a:t>
              </a:r>
            </a:p>
            <a:p>
              <a:r>
                <a:rPr lang="en-IN" sz="1600" dirty="0"/>
                <a:t>       </a:t>
              </a:r>
              <a:r>
                <a:rPr lang="en-IN" sz="1600" b="1" dirty="0">
                  <a:solidFill>
                    <a:schemeClr val="accent2"/>
                  </a:solidFill>
                </a:rPr>
                <a:t>48      </a:t>
              </a:r>
              <a:r>
                <a:rPr lang="en-IN" dirty="0"/>
                <a:t>-    </a:t>
              </a:r>
              <a:r>
                <a:rPr lang="en-IN" sz="1600" dirty="0"/>
                <a:t>Services </a:t>
              </a:r>
            </a:p>
            <a:p>
              <a:r>
                <a:rPr lang="en-IN" sz="1600" b="1" dirty="0">
                  <a:solidFill>
                    <a:schemeClr val="accent2"/>
                  </a:solidFill>
                </a:rPr>
                <a:t>       737    </a:t>
              </a:r>
              <a:r>
                <a:rPr lang="en-IN" dirty="0"/>
                <a:t>-    </a:t>
              </a:r>
              <a:r>
                <a:rPr lang="en-IN" sz="1600" dirty="0"/>
                <a:t>API’s</a:t>
              </a:r>
              <a:r>
                <a:rPr lang="en-IN" dirty="0"/>
                <a:t> </a:t>
              </a:r>
            </a:p>
            <a:p>
              <a:r>
                <a:rPr lang="en-IN" sz="1200" dirty="0"/>
                <a:t> </a:t>
              </a:r>
              <a:r>
                <a:rPr lang="en-IN" sz="1400" dirty="0"/>
                <a:t>available for the respective interfaces</a:t>
              </a:r>
            </a:p>
            <a:p>
              <a:endParaRPr lang="en-IN" sz="1600" dirty="0"/>
            </a:p>
            <a:p>
              <a:r>
                <a:rPr lang="en-IN" sz="1400" dirty="0"/>
                <a:t>Whereas other cloud providers consists of :</a:t>
              </a:r>
            </a:p>
            <a:p>
              <a:r>
                <a:rPr lang="en-IN" sz="1600" dirty="0"/>
                <a:t>      </a:t>
              </a:r>
              <a:r>
                <a:rPr lang="en-IN" sz="1600" b="1" dirty="0"/>
                <a:t>AWS</a:t>
              </a:r>
              <a:r>
                <a:rPr lang="en-IN" sz="1600" dirty="0"/>
                <a:t>        -   </a:t>
              </a:r>
              <a:r>
                <a:rPr lang="en-IN" sz="1600" b="1" dirty="0">
                  <a:solidFill>
                    <a:schemeClr val="accent2"/>
                  </a:solidFill>
                </a:rPr>
                <a:t>78</a:t>
              </a:r>
              <a:r>
                <a:rPr lang="en-IN" sz="1600" dirty="0"/>
                <a:t> services</a:t>
              </a:r>
            </a:p>
            <a:p>
              <a:r>
                <a:rPr lang="en-IN" sz="1600" dirty="0"/>
                <a:t>      </a:t>
              </a:r>
              <a:r>
                <a:rPr lang="en-IN" sz="1600" b="1" dirty="0"/>
                <a:t>Huawei  </a:t>
              </a:r>
              <a:r>
                <a:rPr lang="en-IN" sz="1600" dirty="0"/>
                <a:t> -   </a:t>
              </a:r>
              <a:r>
                <a:rPr lang="en-IN" sz="1600" b="1" dirty="0">
                  <a:solidFill>
                    <a:schemeClr val="accent2"/>
                  </a:solidFill>
                </a:rPr>
                <a:t>91</a:t>
              </a:r>
              <a:r>
                <a:rPr lang="en-IN" sz="1600" dirty="0"/>
                <a:t> services </a:t>
              </a:r>
            </a:p>
            <a:p>
              <a:r>
                <a:rPr lang="en-IN" sz="1600" b="1" dirty="0"/>
                <a:t>      Alibaba  </a:t>
              </a:r>
              <a:r>
                <a:rPr lang="en-IN" sz="1600" dirty="0"/>
                <a:t> -   </a:t>
              </a:r>
              <a:r>
                <a:rPr lang="en-IN" sz="1600" b="1" dirty="0">
                  <a:solidFill>
                    <a:schemeClr val="accent2"/>
                  </a:solidFill>
                </a:rPr>
                <a:t>32</a:t>
              </a:r>
              <a:r>
                <a:rPr lang="en-IN" sz="1600" dirty="0"/>
                <a:t> services resp.</a:t>
              </a:r>
            </a:p>
          </p:txBody>
        </p:sp>
        <p:cxnSp>
          <p:nvCxnSpPr>
            <p:cNvPr id="18" name="Straight Connector 17">
              <a:extLst>
                <a:ext uri="{FF2B5EF4-FFF2-40B4-BE49-F238E27FC236}">
                  <a16:creationId xmlns:a16="http://schemas.microsoft.com/office/drawing/2014/main" id="{042D41DA-C0FF-4AF1-A285-30E8C0E1A413}"/>
                </a:ext>
              </a:extLst>
            </p:cNvPr>
            <p:cNvCxnSpPr>
              <a:cxnSpLocks/>
            </p:cNvCxnSpPr>
            <p:nvPr/>
          </p:nvCxnSpPr>
          <p:spPr>
            <a:xfrm>
              <a:off x="4795986" y="2015779"/>
              <a:ext cx="302637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4" name="Chart 3">
            <a:extLst>
              <a:ext uri="{FF2B5EF4-FFF2-40B4-BE49-F238E27FC236}">
                <a16:creationId xmlns:a16="http://schemas.microsoft.com/office/drawing/2014/main" id="{31BC07CE-DBB2-4A75-AE4A-9A8CD5F0B407}"/>
              </a:ext>
            </a:extLst>
          </p:cNvPr>
          <p:cNvGraphicFramePr>
            <a:graphicFrameLocks/>
          </p:cNvGraphicFramePr>
          <p:nvPr>
            <p:extLst>
              <p:ext uri="{D42A27DB-BD31-4B8C-83A1-F6EECF244321}">
                <p14:modId xmlns:p14="http://schemas.microsoft.com/office/powerpoint/2010/main" val="307774252"/>
              </p:ext>
            </p:extLst>
          </p:nvPr>
        </p:nvGraphicFramePr>
        <p:xfrm>
          <a:off x="-160290" y="636996"/>
          <a:ext cx="5892635" cy="3446582"/>
        </p:xfrm>
        <a:graphic>
          <a:graphicData uri="http://schemas.openxmlformats.org/drawingml/2006/chart">
            <c:chart xmlns:c="http://schemas.openxmlformats.org/drawingml/2006/chart" xmlns:r="http://schemas.openxmlformats.org/officeDocument/2006/relationships" r:id="rId5"/>
          </a:graphicData>
        </a:graphic>
      </p:graphicFrame>
      <p:sp>
        <p:nvSpPr>
          <p:cNvPr id="50" name="TextBox 49">
            <a:extLst>
              <a:ext uri="{FF2B5EF4-FFF2-40B4-BE49-F238E27FC236}">
                <a16:creationId xmlns:a16="http://schemas.microsoft.com/office/drawing/2014/main" id="{0B0E6870-C387-4B22-A239-BD29E05DE10A}"/>
              </a:ext>
            </a:extLst>
          </p:cNvPr>
          <p:cNvSpPr txBox="1"/>
          <p:nvPr/>
        </p:nvSpPr>
        <p:spPr>
          <a:xfrm>
            <a:off x="62332" y="35819"/>
            <a:ext cx="7019321" cy="443198"/>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36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IN" sz="3200" dirty="0"/>
              <a:t>Analysis on Chef Implementation</a:t>
            </a:r>
          </a:p>
        </p:txBody>
      </p:sp>
      <p:pic>
        <p:nvPicPr>
          <p:cNvPr id="10" name="Picture 9">
            <a:extLst>
              <a:ext uri="{FF2B5EF4-FFF2-40B4-BE49-F238E27FC236}">
                <a16:creationId xmlns:a16="http://schemas.microsoft.com/office/drawing/2014/main" id="{DEE69381-FEFF-4DE7-B01B-F176CB0E28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0683" y="2161365"/>
            <a:ext cx="787133" cy="284155"/>
          </a:xfrm>
          <a:prstGeom prst="rect">
            <a:avLst/>
          </a:prstGeom>
        </p:spPr>
      </p:pic>
      <p:pic>
        <p:nvPicPr>
          <p:cNvPr id="13" name="Picture 12">
            <a:extLst>
              <a:ext uri="{FF2B5EF4-FFF2-40B4-BE49-F238E27FC236}">
                <a16:creationId xmlns:a16="http://schemas.microsoft.com/office/drawing/2014/main" id="{705E024E-6DD4-4963-8DCD-AA3877F5D1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188" y="1377913"/>
            <a:ext cx="527071" cy="324454"/>
          </a:xfrm>
          <a:prstGeom prst="rect">
            <a:avLst/>
          </a:prstGeom>
        </p:spPr>
      </p:pic>
      <p:sp>
        <p:nvSpPr>
          <p:cNvPr id="22" name="TextBox 21">
            <a:extLst>
              <a:ext uri="{FF2B5EF4-FFF2-40B4-BE49-F238E27FC236}">
                <a16:creationId xmlns:a16="http://schemas.microsoft.com/office/drawing/2014/main" id="{B4AD6156-304C-47D4-9DEF-15BB622BFFA2}"/>
              </a:ext>
            </a:extLst>
          </p:cNvPr>
          <p:cNvSpPr txBox="1"/>
          <p:nvPr/>
        </p:nvSpPr>
        <p:spPr>
          <a:xfrm>
            <a:off x="9489389" y="901121"/>
            <a:ext cx="3227153" cy="2492990"/>
          </a:xfrm>
          <a:prstGeom prst="rect">
            <a:avLst/>
          </a:prstGeom>
          <a:noFill/>
        </p:spPr>
        <p:txBody>
          <a:bodyPr wrap="square" rtlCol="0">
            <a:spAutoFit/>
          </a:bodyPr>
          <a:lstStyle/>
          <a:p>
            <a:r>
              <a:rPr lang="en-IN" sz="1600" dirty="0"/>
              <a:t>Stats of </a:t>
            </a:r>
            <a:r>
              <a:rPr lang="en-IN" sz="1600" b="1" dirty="0"/>
              <a:t>Chef</a:t>
            </a:r>
            <a:r>
              <a:rPr lang="en-IN" sz="1600" dirty="0"/>
              <a:t> </a:t>
            </a:r>
            <a:r>
              <a:rPr lang="en-IN" sz="1600" b="1" dirty="0"/>
              <a:t>implemented</a:t>
            </a:r>
            <a:r>
              <a:rPr lang="en-IN" sz="1600" dirty="0"/>
              <a:t> on various interfaces of available services: </a:t>
            </a:r>
          </a:p>
          <a:p>
            <a:endParaRPr lang="en-IN" sz="1400" dirty="0"/>
          </a:p>
          <a:p>
            <a:endParaRPr lang="en-IN" sz="1400" dirty="0"/>
          </a:p>
          <a:p>
            <a:endParaRPr lang="en-IN" sz="1400" dirty="0"/>
          </a:p>
          <a:p>
            <a:endParaRPr lang="en-IN" sz="1400" dirty="0"/>
          </a:p>
          <a:p>
            <a:endParaRPr lang="en-IN" sz="16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pSp>
        <p:nvGrpSpPr>
          <p:cNvPr id="55" name="Group 54">
            <a:extLst>
              <a:ext uri="{FF2B5EF4-FFF2-40B4-BE49-F238E27FC236}">
                <a16:creationId xmlns:a16="http://schemas.microsoft.com/office/drawing/2014/main" id="{25E7B988-C2D3-46EC-9775-9F92DBCD18C6}"/>
              </a:ext>
            </a:extLst>
          </p:cNvPr>
          <p:cNvGrpSpPr/>
          <p:nvPr/>
        </p:nvGrpSpPr>
        <p:grpSpPr>
          <a:xfrm>
            <a:off x="9775373" y="1702367"/>
            <a:ext cx="1774797" cy="1366613"/>
            <a:chOff x="9324226" y="1663045"/>
            <a:chExt cx="1774797" cy="1366613"/>
          </a:xfrm>
        </p:grpSpPr>
        <p:sp>
          <p:nvSpPr>
            <p:cNvPr id="49" name="TextBox 48">
              <a:extLst>
                <a:ext uri="{FF2B5EF4-FFF2-40B4-BE49-F238E27FC236}">
                  <a16:creationId xmlns:a16="http://schemas.microsoft.com/office/drawing/2014/main" id="{0C71AFDB-9BB6-4A1A-A1BC-719A2BBEFA60}"/>
                </a:ext>
              </a:extLst>
            </p:cNvPr>
            <p:cNvSpPr txBox="1"/>
            <p:nvPr/>
          </p:nvSpPr>
          <p:spPr>
            <a:xfrm>
              <a:off x="10634203" y="2162627"/>
              <a:ext cx="464820" cy="400110"/>
            </a:xfrm>
            <a:prstGeom prst="rect">
              <a:avLst/>
            </a:prstGeom>
            <a:noFill/>
          </p:spPr>
          <p:txBody>
            <a:bodyPr wrap="square" rtlCol="0">
              <a:spAutoFit/>
            </a:bodyPr>
            <a:lstStyle/>
            <a:p>
              <a:r>
                <a:rPr lang="en-IN" sz="2000" b="1" dirty="0">
                  <a:solidFill>
                    <a:schemeClr val="accent2"/>
                  </a:solidFill>
                </a:rPr>
                <a:t>11</a:t>
              </a:r>
            </a:p>
          </p:txBody>
        </p:sp>
        <p:grpSp>
          <p:nvGrpSpPr>
            <p:cNvPr id="41" name="Group 40">
              <a:extLst>
                <a:ext uri="{FF2B5EF4-FFF2-40B4-BE49-F238E27FC236}">
                  <a16:creationId xmlns:a16="http://schemas.microsoft.com/office/drawing/2014/main" id="{99270AFD-BCEE-4782-AC5A-CEE2318137A0}"/>
                </a:ext>
              </a:extLst>
            </p:cNvPr>
            <p:cNvGrpSpPr/>
            <p:nvPr/>
          </p:nvGrpSpPr>
          <p:grpSpPr>
            <a:xfrm>
              <a:off x="9324226" y="1663045"/>
              <a:ext cx="1765744" cy="1366613"/>
              <a:chOff x="9310158" y="1663045"/>
              <a:chExt cx="1765744" cy="1366613"/>
            </a:xfrm>
          </p:grpSpPr>
          <p:grpSp>
            <p:nvGrpSpPr>
              <p:cNvPr id="24" name="Group 23">
                <a:extLst>
                  <a:ext uri="{FF2B5EF4-FFF2-40B4-BE49-F238E27FC236}">
                    <a16:creationId xmlns:a16="http://schemas.microsoft.com/office/drawing/2014/main" id="{9C1E7E51-AF09-4CFC-8B6F-787ACDB93B28}"/>
                  </a:ext>
                </a:extLst>
              </p:cNvPr>
              <p:cNvGrpSpPr/>
              <p:nvPr/>
            </p:nvGrpSpPr>
            <p:grpSpPr>
              <a:xfrm>
                <a:off x="9310158" y="1663045"/>
                <a:ext cx="1765744" cy="942099"/>
                <a:chOff x="9085070" y="1663045"/>
                <a:chExt cx="1765744" cy="942099"/>
              </a:xfrm>
            </p:grpSpPr>
            <p:pic>
              <p:nvPicPr>
                <p:cNvPr id="39" name="Picture 38">
                  <a:extLst>
                    <a:ext uri="{FF2B5EF4-FFF2-40B4-BE49-F238E27FC236}">
                      <a16:creationId xmlns:a16="http://schemas.microsoft.com/office/drawing/2014/main" id="{4AA0A54A-FF58-43D5-8AD7-2EE04E3D9C76}"/>
                    </a:ext>
                  </a:extLst>
                </p:cNvPr>
                <p:cNvPicPr>
                  <a:picLocks noChangeAspect="1"/>
                </p:cNvPicPr>
                <p:nvPr/>
              </p:nvPicPr>
              <p:blipFill rotWithShape="1">
                <a:blip r:embed="rId8">
                  <a:extLst>
                    <a:ext uri="{28A0092B-C50C-407E-A947-70E740481C1C}">
                      <a14:useLocalDpi xmlns:a14="http://schemas.microsoft.com/office/drawing/2010/main" val="0"/>
                    </a:ext>
                  </a:extLst>
                </a:blip>
                <a:srcRect l="26903" t="24976" r="5995" b="17304"/>
                <a:stretch/>
              </p:blipFill>
              <p:spPr>
                <a:xfrm>
                  <a:off x="9217278" y="1663045"/>
                  <a:ext cx="662333" cy="505083"/>
                </a:xfrm>
                <a:prstGeom prst="rect">
                  <a:avLst/>
                </a:prstGeom>
              </p:spPr>
            </p:pic>
            <p:sp>
              <p:nvSpPr>
                <p:cNvPr id="14" name="TextBox 13">
                  <a:extLst>
                    <a:ext uri="{FF2B5EF4-FFF2-40B4-BE49-F238E27FC236}">
                      <a16:creationId xmlns:a16="http://schemas.microsoft.com/office/drawing/2014/main" id="{345599F1-F7D0-498F-8F2E-D9025D1BABA8}"/>
                    </a:ext>
                  </a:extLst>
                </p:cNvPr>
                <p:cNvSpPr txBox="1"/>
                <p:nvPr/>
              </p:nvSpPr>
              <p:spPr>
                <a:xfrm>
                  <a:off x="10385994" y="1700396"/>
                  <a:ext cx="464820" cy="400110"/>
                </a:xfrm>
                <a:prstGeom prst="rect">
                  <a:avLst/>
                </a:prstGeom>
                <a:noFill/>
              </p:spPr>
              <p:txBody>
                <a:bodyPr wrap="square" rtlCol="0">
                  <a:spAutoFit/>
                </a:bodyPr>
                <a:lstStyle/>
                <a:p>
                  <a:r>
                    <a:rPr lang="en-IN" sz="2000" b="1" dirty="0">
                      <a:solidFill>
                        <a:schemeClr val="accent2"/>
                      </a:solidFill>
                    </a:rPr>
                    <a:t>39</a:t>
                  </a:r>
                </a:p>
              </p:txBody>
            </p:sp>
            <p:cxnSp>
              <p:nvCxnSpPr>
                <p:cNvPr id="16" name="Straight Arrow Connector 15">
                  <a:extLst>
                    <a:ext uri="{FF2B5EF4-FFF2-40B4-BE49-F238E27FC236}">
                      <a16:creationId xmlns:a16="http://schemas.microsoft.com/office/drawing/2014/main" id="{58000AEA-F50A-4A0B-B737-AC0D64D7C85F}"/>
                    </a:ext>
                  </a:extLst>
                </p:cNvPr>
                <p:cNvCxnSpPr/>
                <p:nvPr/>
              </p:nvCxnSpPr>
              <p:spPr>
                <a:xfrm>
                  <a:off x="9939923" y="1906719"/>
                  <a:ext cx="36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6DD944B-AF02-43BD-84D5-23866592C58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7940" t="26399" r="19718"/>
                <a:stretch/>
              </p:blipFill>
              <p:spPr>
                <a:xfrm>
                  <a:off x="9085070" y="2141980"/>
                  <a:ext cx="794541" cy="463164"/>
                </a:xfrm>
                <a:prstGeom prst="rect">
                  <a:avLst/>
                </a:prstGeom>
              </p:spPr>
            </p:pic>
            <p:cxnSp>
              <p:nvCxnSpPr>
                <p:cNvPr id="44" name="Straight Arrow Connector 43">
                  <a:extLst>
                    <a:ext uri="{FF2B5EF4-FFF2-40B4-BE49-F238E27FC236}">
                      <a16:creationId xmlns:a16="http://schemas.microsoft.com/office/drawing/2014/main" id="{EA00665F-3453-4648-9A77-EABEF8451592}"/>
                    </a:ext>
                  </a:extLst>
                </p:cNvPr>
                <p:cNvCxnSpPr/>
                <p:nvPr/>
              </p:nvCxnSpPr>
              <p:spPr>
                <a:xfrm>
                  <a:off x="9952264" y="2373562"/>
                  <a:ext cx="36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48DB389-D148-4ABD-827F-EED2B3156EC3}"/>
                  </a:ext>
                </a:extLst>
              </p:cNvPr>
              <p:cNvGrpSpPr/>
              <p:nvPr/>
            </p:nvGrpSpPr>
            <p:grpSpPr>
              <a:xfrm>
                <a:off x="9357327" y="2629548"/>
                <a:ext cx="1644203" cy="400110"/>
                <a:chOff x="9357327" y="2629548"/>
                <a:chExt cx="1644203" cy="400110"/>
              </a:xfrm>
            </p:grpSpPr>
            <p:pic>
              <p:nvPicPr>
                <p:cNvPr id="51" name="Picture 50">
                  <a:extLst>
                    <a:ext uri="{FF2B5EF4-FFF2-40B4-BE49-F238E27FC236}">
                      <a16:creationId xmlns:a16="http://schemas.microsoft.com/office/drawing/2014/main" id="{A117C74D-F53B-4499-B076-86767946A8D4}"/>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4116" r="34353"/>
                <a:stretch/>
              </p:blipFill>
              <p:spPr>
                <a:xfrm>
                  <a:off x="9357327" y="2642142"/>
                  <a:ext cx="700202" cy="387516"/>
                </a:xfrm>
                <a:prstGeom prst="rect">
                  <a:avLst/>
                </a:prstGeom>
              </p:spPr>
            </p:pic>
            <p:cxnSp>
              <p:nvCxnSpPr>
                <p:cNvPr id="52" name="Straight Arrow Connector 51">
                  <a:extLst>
                    <a:ext uri="{FF2B5EF4-FFF2-40B4-BE49-F238E27FC236}">
                      <a16:creationId xmlns:a16="http://schemas.microsoft.com/office/drawing/2014/main" id="{DE6440FB-4AD6-4C34-A1DE-65EEC95D83B5}"/>
                    </a:ext>
                  </a:extLst>
                </p:cNvPr>
                <p:cNvCxnSpPr/>
                <p:nvPr/>
              </p:nvCxnSpPr>
              <p:spPr>
                <a:xfrm>
                  <a:off x="10186404" y="2850492"/>
                  <a:ext cx="36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8951F2-02D3-4F37-9580-DAA358FFB594}"/>
                    </a:ext>
                  </a:extLst>
                </p:cNvPr>
                <p:cNvSpPr txBox="1"/>
                <p:nvPr/>
              </p:nvSpPr>
              <p:spPr>
                <a:xfrm>
                  <a:off x="10678564" y="2629548"/>
                  <a:ext cx="322966" cy="400110"/>
                </a:xfrm>
                <a:prstGeom prst="rect">
                  <a:avLst/>
                </a:prstGeom>
                <a:noFill/>
              </p:spPr>
              <p:txBody>
                <a:bodyPr wrap="square" rtlCol="0">
                  <a:spAutoFit/>
                </a:bodyPr>
                <a:lstStyle/>
                <a:p>
                  <a:r>
                    <a:rPr lang="en-IN" sz="2000" b="1" dirty="0">
                      <a:solidFill>
                        <a:schemeClr val="accent2"/>
                      </a:solidFill>
                    </a:rPr>
                    <a:t>0</a:t>
                  </a:r>
                </a:p>
              </p:txBody>
            </p:sp>
          </p:grpSp>
        </p:grpSp>
      </p:grpSp>
      <p:pic>
        <p:nvPicPr>
          <p:cNvPr id="63" name="Picture 62">
            <a:extLst>
              <a:ext uri="{FF2B5EF4-FFF2-40B4-BE49-F238E27FC236}">
                <a16:creationId xmlns:a16="http://schemas.microsoft.com/office/drawing/2014/main" id="{029895B8-DCC8-4D30-A8CE-2D334C67A24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104" y="2554514"/>
            <a:ext cx="722537" cy="247469"/>
          </a:xfrm>
          <a:prstGeom prst="rect">
            <a:avLst/>
          </a:prstGeom>
        </p:spPr>
      </p:pic>
      <p:sp>
        <p:nvSpPr>
          <p:cNvPr id="66" name="Rectangle: Single Corner Rounded 65">
            <a:extLst>
              <a:ext uri="{FF2B5EF4-FFF2-40B4-BE49-F238E27FC236}">
                <a16:creationId xmlns:a16="http://schemas.microsoft.com/office/drawing/2014/main" id="{AD249C0C-2E0F-4E66-BA27-2C6C19E0EA1D}"/>
              </a:ext>
            </a:extLst>
          </p:cNvPr>
          <p:cNvSpPr/>
          <p:nvPr/>
        </p:nvSpPr>
        <p:spPr>
          <a:xfrm rot="16200000">
            <a:off x="7886499" y="1825268"/>
            <a:ext cx="2675889" cy="474206"/>
          </a:xfrm>
          <a:prstGeom prst="round1Rect">
            <a:avLst>
              <a:gd name="adj" fmla="val 50000"/>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400" b="1" dirty="0">
                <a:pattFill prst="pct5">
                  <a:fgClr>
                    <a:schemeClr val="lt1"/>
                  </a:fgClr>
                  <a:bgClr>
                    <a:schemeClr val="bg1"/>
                  </a:bgClr>
                </a:pattFill>
                <a:effectLst>
                  <a:outerShdw blurRad="50800" dist="38100" dir="2700000" algn="tl" rotWithShape="0">
                    <a:prstClr val="black">
                      <a:alpha val="40000"/>
                    </a:prstClr>
                  </a:outerShdw>
                </a:effectLst>
              </a:rPr>
              <a:t>AS PER THE STATS REPORTS BELOW</a:t>
            </a:r>
          </a:p>
        </p:txBody>
      </p:sp>
      <p:sp>
        <p:nvSpPr>
          <p:cNvPr id="67" name="Rectangle: Single Corner Rounded 66">
            <a:extLst>
              <a:ext uri="{FF2B5EF4-FFF2-40B4-BE49-F238E27FC236}">
                <a16:creationId xmlns:a16="http://schemas.microsoft.com/office/drawing/2014/main" id="{DB33DC85-8EE1-4F4A-AF16-C02235AC58F3}"/>
              </a:ext>
            </a:extLst>
          </p:cNvPr>
          <p:cNvSpPr/>
          <p:nvPr/>
        </p:nvSpPr>
        <p:spPr>
          <a:xfrm>
            <a:off x="5825585" y="585221"/>
            <a:ext cx="2966918" cy="430200"/>
          </a:xfrm>
          <a:prstGeom prst="round1Rect">
            <a:avLst>
              <a:gd name="adj" fmla="val 50000"/>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400" b="1" dirty="0">
                <a:pattFill prst="pct5">
                  <a:fgClr>
                    <a:schemeClr val="lt1"/>
                  </a:fgClr>
                  <a:bgClr>
                    <a:schemeClr val="bg1"/>
                  </a:bgClr>
                </a:pattFill>
                <a:effectLst>
                  <a:outerShdw blurRad="50800" dist="38100" dir="2700000" algn="tl" rotWithShape="0">
                    <a:prstClr val="black">
                      <a:alpha val="40000"/>
                    </a:prstClr>
                  </a:outerShdw>
                </a:effectLst>
              </a:rPr>
              <a:t> AS YOU CAN SEE IN THE STATS REPORT</a:t>
            </a:r>
          </a:p>
        </p:txBody>
      </p:sp>
      <p:grpSp>
        <p:nvGrpSpPr>
          <p:cNvPr id="59" name="Group 58"/>
          <p:cNvGrpSpPr/>
          <p:nvPr/>
        </p:nvGrpSpPr>
        <p:grpSpPr>
          <a:xfrm>
            <a:off x="235037" y="4083578"/>
            <a:ext cx="3380618" cy="2634722"/>
            <a:chOff x="2688497" y="2454837"/>
            <a:chExt cx="5913730" cy="2244163"/>
          </a:xfrm>
        </p:grpSpPr>
        <p:grpSp>
          <p:nvGrpSpPr>
            <p:cNvPr id="60" name="Group 59"/>
            <p:cNvGrpSpPr/>
            <p:nvPr/>
          </p:nvGrpSpPr>
          <p:grpSpPr>
            <a:xfrm>
              <a:off x="2688497" y="2454837"/>
              <a:ext cx="5913730" cy="2244163"/>
              <a:chOff x="2688497" y="2454837"/>
              <a:chExt cx="5913730" cy="2244163"/>
            </a:xfrm>
          </p:grpSpPr>
          <p:sp>
            <p:nvSpPr>
              <p:cNvPr id="62" name="Rounded Rectangle 17">
                <a:extLst>
                  <a:ext uri="{FF2B5EF4-FFF2-40B4-BE49-F238E27FC236}">
                    <a16:creationId xmlns:a16="http://schemas.microsoft.com/office/drawing/2014/main" id="{7D58432A-BF8D-497B-9627-7CBA647F1534}"/>
                  </a:ext>
                </a:extLst>
              </p:cNvPr>
              <p:cNvSpPr/>
              <p:nvPr/>
            </p:nvSpPr>
            <p:spPr>
              <a:xfrm>
                <a:off x="2688497" y="2454837"/>
                <a:ext cx="5913730" cy="394660"/>
              </a:xfrm>
              <a:prstGeom prst="roundRect">
                <a:avLst>
                  <a:gd name="adj" fmla="val 1494"/>
                </a:avLst>
              </a:prstGeom>
              <a:solidFill>
                <a:srgbClr val="00B0F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lgn="ctr"/>
                <a:r>
                  <a:rPr lang="en-IN" sz="1600" b="1" dirty="0"/>
                  <a:t>SUGGESTIONS</a:t>
                </a:r>
                <a:endParaRPr lang="en-US" sz="1700" dirty="0">
                  <a:solidFill>
                    <a:srgbClr val="EEEEEE"/>
                  </a:solidFill>
                  <a:latin typeface="Segoe UI Light" panose="020B0502040204020203" pitchFamily="34" charset="0"/>
                  <a:cs typeface="Segoe UI Light" panose="020B0502040204020203" pitchFamily="34" charset="0"/>
                </a:endParaRPr>
              </a:p>
            </p:txBody>
          </p:sp>
          <p:sp>
            <p:nvSpPr>
              <p:cNvPr id="64" name="Rectangle 63"/>
              <p:cNvSpPr/>
              <p:nvPr/>
            </p:nvSpPr>
            <p:spPr>
              <a:xfrm>
                <a:off x="2688497" y="2859448"/>
                <a:ext cx="5913730" cy="1839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p:cNvSpPr/>
            <p:nvPr/>
          </p:nvSpPr>
          <p:spPr>
            <a:xfrm>
              <a:off x="2701197" y="2880836"/>
              <a:ext cx="5666231" cy="1363196"/>
            </a:xfrm>
            <a:prstGeom prst="rect">
              <a:avLst/>
            </a:prstGeom>
          </p:spPr>
          <p:txBody>
            <a:bodyPr wrap="square">
              <a:spAutoFit/>
            </a:bodyPr>
            <a:lstStyle/>
            <a:p>
              <a:pPr marL="285750" indent="-285750">
                <a:buFont typeface="Arial" panose="020B0604020202020204" pitchFamily="34" charset="0"/>
                <a:buChar char="•"/>
              </a:pPr>
              <a:r>
                <a:rPr lang="en-IN" sz="1400" b="1" dirty="0"/>
                <a:t>Baidu</a:t>
              </a:r>
              <a:r>
                <a:rPr lang="en-IN" sz="1400" dirty="0"/>
                <a:t> has great scope for  </a:t>
              </a:r>
              <a:r>
                <a:rPr lang="en-IN" sz="1400" b="1" dirty="0"/>
                <a:t>Chef</a:t>
              </a:r>
              <a:r>
                <a:rPr lang="en-IN" sz="1400" dirty="0"/>
                <a:t> implementation for its available services such as </a:t>
              </a:r>
              <a:r>
                <a:rPr lang="en-IN" sz="1400" b="1" dirty="0">
                  <a:solidFill>
                    <a:schemeClr val="accent2">
                      <a:lumMod val="75000"/>
                    </a:schemeClr>
                  </a:solidFill>
                </a:rPr>
                <a:t>Computing, Networking, Database, Storage and CDN</a:t>
              </a:r>
              <a:r>
                <a:rPr lang="en-IN" sz="1400" b="1" dirty="0">
                  <a:solidFill>
                    <a:schemeClr val="accent2"/>
                  </a:solidFill>
                </a:rPr>
                <a:t> </a:t>
              </a:r>
              <a:r>
                <a:rPr lang="en-IN" sz="1400" dirty="0"/>
                <a:t>etc. </a:t>
              </a:r>
            </a:p>
            <a:p>
              <a:pPr marL="285750" indent="-285750">
                <a:buFont typeface="Arial" panose="020B0604020202020204" pitchFamily="34" charset="0"/>
                <a:buChar char="•"/>
              </a:pPr>
              <a:r>
                <a:rPr lang="en-IN" sz="1400" b="1" dirty="0"/>
                <a:t>Baidu</a:t>
              </a:r>
              <a:r>
                <a:rPr lang="en-IN" sz="1400" dirty="0"/>
                <a:t> still have the scope to develop service actions (Interfaces).</a:t>
              </a:r>
            </a:p>
          </p:txBody>
        </p:sp>
      </p:grpSp>
      <p:grpSp>
        <p:nvGrpSpPr>
          <p:cNvPr id="43" name="Group 42">
            <a:extLst>
              <a:ext uri="{FF2B5EF4-FFF2-40B4-BE49-F238E27FC236}">
                <a16:creationId xmlns:a16="http://schemas.microsoft.com/office/drawing/2014/main" id="{3694D9C6-5477-48D1-8EC2-4CFD0AD4F84E}"/>
              </a:ext>
            </a:extLst>
          </p:cNvPr>
          <p:cNvGrpSpPr/>
          <p:nvPr/>
        </p:nvGrpSpPr>
        <p:grpSpPr>
          <a:xfrm>
            <a:off x="3828990" y="4083578"/>
            <a:ext cx="3380618" cy="2634722"/>
            <a:chOff x="2688497" y="2454837"/>
            <a:chExt cx="5913730" cy="2244163"/>
          </a:xfrm>
        </p:grpSpPr>
        <p:sp>
          <p:nvSpPr>
            <p:cNvPr id="46" name="Rounded Rectangle 17">
              <a:extLst>
                <a:ext uri="{FF2B5EF4-FFF2-40B4-BE49-F238E27FC236}">
                  <a16:creationId xmlns:a16="http://schemas.microsoft.com/office/drawing/2014/main" id="{628BB455-232A-46F8-8B9D-1022FBD7612C}"/>
                </a:ext>
              </a:extLst>
            </p:cNvPr>
            <p:cNvSpPr/>
            <p:nvPr/>
          </p:nvSpPr>
          <p:spPr>
            <a:xfrm>
              <a:off x="2688497" y="2454837"/>
              <a:ext cx="5913730" cy="394660"/>
            </a:xfrm>
            <a:prstGeom prst="roundRect">
              <a:avLst>
                <a:gd name="adj" fmla="val 1494"/>
              </a:avLst>
            </a:prstGeom>
            <a:solidFill>
              <a:srgbClr val="00B0F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lgn="ctr"/>
              <a:r>
                <a:rPr lang="en-US" sz="1600" b="1" dirty="0"/>
                <a:t>RECOMMENDATIONS</a:t>
              </a:r>
            </a:p>
          </p:txBody>
        </p:sp>
        <p:sp>
          <p:nvSpPr>
            <p:cNvPr id="47" name="Rectangle 46">
              <a:extLst>
                <a:ext uri="{FF2B5EF4-FFF2-40B4-BE49-F238E27FC236}">
                  <a16:creationId xmlns:a16="http://schemas.microsoft.com/office/drawing/2014/main" id="{E7DE6DBB-07BD-42F3-9D9D-25598F2670A3}"/>
                </a:ext>
              </a:extLst>
            </p:cNvPr>
            <p:cNvSpPr/>
            <p:nvPr/>
          </p:nvSpPr>
          <p:spPr>
            <a:xfrm>
              <a:off x="2688497" y="2859448"/>
              <a:ext cx="5913730" cy="1839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8C36024F-7455-41C4-8566-30F880E7E3A9}"/>
              </a:ext>
            </a:extLst>
          </p:cNvPr>
          <p:cNvSpPr/>
          <p:nvPr/>
        </p:nvSpPr>
        <p:spPr>
          <a:xfrm>
            <a:off x="3922792" y="4629356"/>
            <a:ext cx="3158861" cy="1170637"/>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indent="-285750">
              <a:buFont typeface="Arial" panose="020B0604020202020204" pitchFamily="34" charset="0"/>
              <a:buChar char="•"/>
            </a:pPr>
            <a:r>
              <a:rPr lang="en-IN" sz="1400" b="1" dirty="0"/>
              <a:t>Chef</a:t>
            </a:r>
            <a:r>
              <a:rPr lang="en-IN" sz="1400" dirty="0"/>
              <a:t> implementation for primary interfaces such as </a:t>
            </a:r>
            <a:r>
              <a:rPr lang="en-IN" sz="1400" b="1" dirty="0">
                <a:solidFill>
                  <a:schemeClr val="accent2">
                    <a:lumMod val="75000"/>
                  </a:schemeClr>
                </a:solidFill>
              </a:rPr>
              <a:t>Elastic compute service (ECS), Virtual Private Cloud (VPC), Elastic IP’s (EIP) </a:t>
            </a:r>
            <a:r>
              <a:rPr lang="en-IN" sz="1400" dirty="0"/>
              <a:t>should be done.</a:t>
            </a:r>
          </a:p>
        </p:txBody>
      </p:sp>
    </p:spTree>
    <p:extLst>
      <p:ext uri="{BB962C8B-B14F-4D97-AF65-F5344CB8AC3E}">
        <p14:creationId xmlns:p14="http://schemas.microsoft.com/office/powerpoint/2010/main" val="230386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9FF9F276-203B-469C-82DA-FCD1DA10FD80}"/>
              </a:ext>
            </a:extLst>
          </p:cNvPr>
          <p:cNvGraphicFramePr>
            <a:graphicFrameLocks/>
          </p:cNvGraphicFramePr>
          <p:nvPr>
            <p:extLst>
              <p:ext uri="{D42A27DB-BD31-4B8C-83A1-F6EECF244321}">
                <p14:modId xmlns:p14="http://schemas.microsoft.com/office/powerpoint/2010/main" val="1478095406"/>
              </p:ext>
            </p:extLst>
          </p:nvPr>
        </p:nvGraphicFramePr>
        <p:xfrm>
          <a:off x="131774" y="420914"/>
          <a:ext cx="6036522" cy="3760093"/>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20">
            <a:extLst>
              <a:ext uri="{FF2B5EF4-FFF2-40B4-BE49-F238E27FC236}">
                <a16:creationId xmlns:a16="http://schemas.microsoft.com/office/drawing/2014/main" id="{E69F5A24-FF5D-4431-8B17-923BA1F89F3D}"/>
              </a:ext>
            </a:extLst>
          </p:cNvPr>
          <p:cNvGrpSpPr/>
          <p:nvPr/>
        </p:nvGrpSpPr>
        <p:grpSpPr>
          <a:xfrm>
            <a:off x="6168297" y="812355"/>
            <a:ext cx="5913732" cy="3139111"/>
            <a:chOff x="6186655" y="820732"/>
            <a:chExt cx="5895373" cy="2966405"/>
          </a:xfrm>
        </p:grpSpPr>
        <p:sp>
          <p:nvSpPr>
            <p:cNvPr id="10" name="Rounded Rectangle 29">
              <a:extLst>
                <a:ext uri="{FF2B5EF4-FFF2-40B4-BE49-F238E27FC236}">
                  <a16:creationId xmlns:a16="http://schemas.microsoft.com/office/drawing/2014/main" id="{F12735E8-5A47-42CF-B3DB-67C9D2823583}"/>
                </a:ext>
              </a:extLst>
            </p:cNvPr>
            <p:cNvSpPr/>
            <p:nvPr/>
          </p:nvSpPr>
          <p:spPr>
            <a:xfrm>
              <a:off x="6186657" y="3144635"/>
              <a:ext cx="5895371" cy="642502"/>
            </a:xfrm>
            <a:prstGeom prst="roundRect">
              <a:avLst>
                <a:gd name="adj" fmla="val 0"/>
              </a:avLst>
            </a:prstGeom>
            <a:noFill/>
            <a:ln w="285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L="285750" indent="-285750">
                <a:buFont typeface="Arial" panose="020B0604020202020204" pitchFamily="34" charset="0"/>
                <a:buChar char="•"/>
              </a:pPr>
              <a:r>
                <a:rPr lang="en-US" b="1" dirty="0">
                  <a:solidFill>
                    <a:schemeClr val="tx1"/>
                  </a:solidFill>
                  <a:latin typeface="Segoe UI Light" panose="020B0502040204020203" pitchFamily="34" charset="0"/>
                  <a:cs typeface="Segoe UI Light" panose="020B0502040204020203" pitchFamily="34" charset="0"/>
                </a:rPr>
                <a:t>Baidu’s </a:t>
              </a:r>
              <a:r>
                <a:rPr lang="en-US" sz="2000" b="1" dirty="0">
                  <a:solidFill>
                    <a:srgbClr val="FF0000"/>
                  </a:solidFill>
                  <a:latin typeface="Segoe UI Light" panose="020B0502040204020203" pitchFamily="34" charset="0"/>
                  <a:cs typeface="Segoe UI Light" panose="020B0502040204020203" pitchFamily="34" charset="0"/>
                </a:rPr>
                <a:t>737</a:t>
              </a:r>
              <a:r>
                <a:rPr lang="en-US" b="1" dirty="0">
                  <a:solidFill>
                    <a:schemeClr val="tx1"/>
                  </a:solidFill>
                  <a:latin typeface="Segoe UI Light" panose="020B0502040204020203" pitchFamily="34" charset="0"/>
                  <a:cs typeface="Segoe UI Light" panose="020B0502040204020203" pitchFamily="34" charset="0"/>
                </a:rPr>
                <a:t> </a:t>
              </a:r>
              <a:r>
                <a:rPr lang="en-US" dirty="0">
                  <a:solidFill>
                    <a:schemeClr val="tx1"/>
                  </a:solidFill>
                  <a:latin typeface="Segoe UI Light" panose="020B0502040204020203" pitchFamily="34" charset="0"/>
                  <a:cs typeface="Segoe UI Light" panose="020B0502040204020203" pitchFamily="34" charset="0"/>
                </a:rPr>
                <a:t>API’s needs Terraform implementation.</a:t>
              </a:r>
            </a:p>
          </p:txBody>
        </p:sp>
        <p:grpSp>
          <p:nvGrpSpPr>
            <p:cNvPr id="2" name="Group 1">
              <a:extLst>
                <a:ext uri="{FF2B5EF4-FFF2-40B4-BE49-F238E27FC236}">
                  <a16:creationId xmlns:a16="http://schemas.microsoft.com/office/drawing/2014/main" id="{405210D6-4D06-4DE0-A5E9-F95453A12237}"/>
                </a:ext>
              </a:extLst>
            </p:cNvPr>
            <p:cNvGrpSpPr/>
            <p:nvPr/>
          </p:nvGrpSpPr>
          <p:grpSpPr>
            <a:xfrm>
              <a:off x="6186655" y="820732"/>
              <a:ext cx="5895372" cy="2278722"/>
              <a:chOff x="6266771" y="2420816"/>
              <a:chExt cx="5244012" cy="2689714"/>
            </a:xfrm>
          </p:grpSpPr>
          <p:sp>
            <p:nvSpPr>
              <p:cNvPr id="7" name="Rounded Rectangle 1">
                <a:extLst>
                  <a:ext uri="{FF2B5EF4-FFF2-40B4-BE49-F238E27FC236}">
                    <a16:creationId xmlns:a16="http://schemas.microsoft.com/office/drawing/2014/main" id="{A56873D8-ABD8-4ED9-B6FF-4FAD0A7DBD9A}"/>
                  </a:ext>
                </a:extLst>
              </p:cNvPr>
              <p:cNvSpPr/>
              <p:nvPr/>
            </p:nvSpPr>
            <p:spPr>
              <a:xfrm>
                <a:off x="6266772" y="2947435"/>
                <a:ext cx="5244011" cy="688018"/>
              </a:xfrm>
              <a:prstGeom prst="roundRect">
                <a:avLst>
                  <a:gd name="adj" fmla="val 1494"/>
                </a:avLst>
              </a:prstGeom>
              <a:noFill/>
              <a:ln w="285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L="285750" indent="-285750">
                  <a:buFont typeface="Arial" panose="020B0604020202020204" pitchFamily="34" charset="0"/>
                  <a:buChar char="•"/>
                </a:pPr>
                <a:r>
                  <a:rPr lang="en-US" b="1" dirty="0">
                    <a:solidFill>
                      <a:schemeClr val="tx1"/>
                    </a:solidFill>
                    <a:latin typeface="Segoe UI Light" panose="020B0502040204020203" pitchFamily="34" charset="0"/>
                    <a:cs typeface="Segoe UI Light" panose="020B0502040204020203" pitchFamily="34" charset="0"/>
                  </a:rPr>
                  <a:t>AWS</a:t>
                </a:r>
                <a:r>
                  <a:rPr lang="en-US" dirty="0">
                    <a:solidFill>
                      <a:schemeClr val="tx1"/>
                    </a:solidFill>
                    <a:latin typeface="Segoe UI Light" panose="020B0502040204020203" pitchFamily="34" charset="0"/>
                    <a:cs typeface="Segoe UI Light" panose="020B0502040204020203" pitchFamily="34" charset="0"/>
                  </a:rPr>
                  <a:t> implemented Terraform on</a:t>
                </a:r>
                <a:r>
                  <a:rPr lang="en-US" sz="1600" dirty="0">
                    <a:solidFill>
                      <a:schemeClr val="tx1"/>
                    </a:solidFill>
                    <a:latin typeface="Segoe UI Light" panose="020B0502040204020203" pitchFamily="34" charset="0"/>
                    <a:cs typeface="Segoe UI Light" panose="020B0502040204020203" pitchFamily="34" charset="0"/>
                  </a:rPr>
                  <a:t> </a:t>
                </a:r>
                <a:r>
                  <a:rPr lang="en-US" sz="2000" b="1" dirty="0">
                    <a:solidFill>
                      <a:schemeClr val="accent2">
                        <a:lumMod val="75000"/>
                      </a:schemeClr>
                    </a:solidFill>
                    <a:latin typeface="Segoe UI Light" panose="020B0502040204020203" pitchFamily="34" charset="0"/>
                    <a:cs typeface="Segoe UI Light" panose="020B0502040204020203" pitchFamily="34" charset="0"/>
                  </a:rPr>
                  <a:t>265</a:t>
                </a:r>
                <a:r>
                  <a:rPr lang="en-US" sz="1600" dirty="0">
                    <a:solidFill>
                      <a:schemeClr val="tx1"/>
                    </a:solidFill>
                    <a:latin typeface="Segoe UI Light" panose="020B0502040204020203" pitchFamily="34" charset="0"/>
                    <a:cs typeface="Segoe UI Light" panose="020B0502040204020203" pitchFamily="34" charset="0"/>
                  </a:rPr>
                  <a:t> </a:t>
                </a:r>
                <a:r>
                  <a:rPr lang="en-US" dirty="0">
                    <a:solidFill>
                      <a:schemeClr val="tx1"/>
                    </a:solidFill>
                    <a:latin typeface="Segoe UI Light" panose="020B0502040204020203" pitchFamily="34" charset="0"/>
                    <a:cs typeface="Segoe UI Light" panose="020B0502040204020203" pitchFamily="34" charset="0"/>
                  </a:rPr>
                  <a:t>interfaces</a:t>
                </a:r>
                <a:r>
                  <a:rPr lang="en-US" sz="1600" dirty="0">
                    <a:solidFill>
                      <a:schemeClr val="tx1"/>
                    </a:solidFill>
                    <a:latin typeface="Segoe UI Light" panose="020B0502040204020203" pitchFamily="34" charset="0"/>
                    <a:cs typeface="Segoe UI Light" panose="020B0502040204020203" pitchFamily="34" charset="0"/>
                  </a:rPr>
                  <a:t>.</a:t>
                </a:r>
              </a:p>
            </p:txBody>
          </p:sp>
          <p:sp>
            <p:nvSpPr>
              <p:cNvPr id="8" name="Rounded Rectangle 24">
                <a:extLst>
                  <a:ext uri="{FF2B5EF4-FFF2-40B4-BE49-F238E27FC236}">
                    <a16:creationId xmlns:a16="http://schemas.microsoft.com/office/drawing/2014/main" id="{8EDF6F0C-1F2D-493E-89C6-39106B4E8433}"/>
                  </a:ext>
                </a:extLst>
              </p:cNvPr>
              <p:cNvSpPr/>
              <p:nvPr/>
            </p:nvSpPr>
            <p:spPr>
              <a:xfrm>
                <a:off x="6266772" y="3698274"/>
                <a:ext cx="5244011" cy="608486"/>
              </a:xfrm>
              <a:prstGeom prst="roundRect">
                <a:avLst>
                  <a:gd name="adj" fmla="val 108"/>
                </a:avLst>
              </a:prstGeom>
              <a:noFill/>
              <a:ln w="285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L="285750" indent="-285750">
                  <a:buFont typeface="Arial" panose="020B0604020202020204" pitchFamily="34" charset="0"/>
                  <a:buChar char="•"/>
                </a:pPr>
                <a:r>
                  <a:rPr lang="en-US" b="1" dirty="0">
                    <a:solidFill>
                      <a:schemeClr val="tx1"/>
                    </a:solidFill>
                    <a:latin typeface="Segoe UI Light" panose="020B0502040204020203" pitchFamily="34" charset="0"/>
                    <a:cs typeface="Segoe UI Light" panose="020B0502040204020203" pitchFamily="34" charset="0"/>
                  </a:rPr>
                  <a:t>Alibaba</a:t>
                </a:r>
                <a:r>
                  <a:rPr lang="en-US" dirty="0">
                    <a:solidFill>
                      <a:schemeClr val="tx1"/>
                    </a:solidFill>
                    <a:latin typeface="Segoe UI Light" panose="020B0502040204020203" pitchFamily="34" charset="0"/>
                    <a:cs typeface="Segoe UI Light" panose="020B0502040204020203" pitchFamily="34" charset="0"/>
                  </a:rPr>
                  <a:t> implemented Terraform on </a:t>
                </a:r>
                <a:r>
                  <a:rPr lang="en-US" sz="2000" b="1" dirty="0">
                    <a:solidFill>
                      <a:schemeClr val="accent2">
                        <a:lumMod val="75000"/>
                      </a:schemeClr>
                    </a:solidFill>
                    <a:latin typeface="Segoe UI Light" panose="020B0502040204020203" pitchFamily="34" charset="0"/>
                    <a:cs typeface="Segoe UI Light" panose="020B0502040204020203" pitchFamily="34" charset="0"/>
                  </a:rPr>
                  <a:t>198</a:t>
                </a:r>
                <a:r>
                  <a:rPr lang="en-US" dirty="0">
                    <a:solidFill>
                      <a:schemeClr val="tx1"/>
                    </a:solidFill>
                    <a:latin typeface="Segoe UI Light" panose="020B0502040204020203" pitchFamily="34" charset="0"/>
                    <a:cs typeface="Segoe UI Light" panose="020B0502040204020203" pitchFamily="34" charset="0"/>
                  </a:rPr>
                  <a:t> interfaces.</a:t>
                </a:r>
              </a:p>
            </p:txBody>
          </p:sp>
          <p:sp>
            <p:nvSpPr>
              <p:cNvPr id="9" name="Rounded Rectangle 28">
                <a:extLst>
                  <a:ext uri="{FF2B5EF4-FFF2-40B4-BE49-F238E27FC236}">
                    <a16:creationId xmlns:a16="http://schemas.microsoft.com/office/drawing/2014/main" id="{9BB8E93A-1273-46D6-91EC-9DAF46D4D8C8}"/>
                  </a:ext>
                </a:extLst>
              </p:cNvPr>
              <p:cNvSpPr/>
              <p:nvPr/>
            </p:nvSpPr>
            <p:spPr>
              <a:xfrm>
                <a:off x="6266772" y="4352146"/>
                <a:ext cx="5244011" cy="758384"/>
              </a:xfrm>
              <a:prstGeom prst="roundRect">
                <a:avLst>
                  <a:gd name="adj" fmla="val 0"/>
                </a:avLst>
              </a:prstGeom>
              <a:noFill/>
              <a:ln w="285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L="285750" indent="-285750">
                  <a:buFont typeface="Arial" panose="020B0604020202020204" pitchFamily="34" charset="0"/>
                  <a:buChar char="•"/>
                </a:pPr>
                <a:r>
                  <a:rPr lang="en-US" b="1" dirty="0">
                    <a:solidFill>
                      <a:schemeClr val="tx1"/>
                    </a:solidFill>
                    <a:latin typeface="Segoe UI Light" panose="020B0502040204020203" pitchFamily="34" charset="0"/>
                    <a:cs typeface="Segoe UI Light" panose="020B0502040204020203" pitchFamily="34" charset="0"/>
                  </a:rPr>
                  <a:t>Huawei</a:t>
                </a:r>
                <a:r>
                  <a:rPr lang="en-US" dirty="0">
                    <a:solidFill>
                      <a:schemeClr val="tx1"/>
                    </a:solidFill>
                    <a:latin typeface="Segoe UI Light" panose="020B0502040204020203" pitchFamily="34" charset="0"/>
                    <a:cs typeface="Segoe UI Light" panose="020B0502040204020203" pitchFamily="34" charset="0"/>
                  </a:rPr>
                  <a:t> implemented Terraform on </a:t>
                </a:r>
                <a:r>
                  <a:rPr lang="en-US" sz="2000" b="1" dirty="0">
                    <a:solidFill>
                      <a:schemeClr val="accent2">
                        <a:lumMod val="75000"/>
                      </a:schemeClr>
                    </a:solidFill>
                    <a:latin typeface="Segoe UI Light" panose="020B0502040204020203" pitchFamily="34" charset="0"/>
                    <a:cs typeface="Segoe UI Light" panose="020B0502040204020203" pitchFamily="34" charset="0"/>
                  </a:rPr>
                  <a:t>187</a:t>
                </a:r>
                <a:r>
                  <a:rPr lang="en-US" dirty="0">
                    <a:solidFill>
                      <a:schemeClr val="tx1"/>
                    </a:solidFill>
                    <a:latin typeface="Segoe UI Light" panose="020B0502040204020203" pitchFamily="34" charset="0"/>
                    <a:cs typeface="Segoe UI Light" panose="020B0502040204020203" pitchFamily="34" charset="0"/>
                  </a:rPr>
                  <a:t> interfaces.</a:t>
                </a:r>
              </a:p>
            </p:txBody>
          </p:sp>
          <p:sp>
            <p:nvSpPr>
              <p:cNvPr id="12" name="Rounded Rectangle 17">
                <a:extLst>
                  <a:ext uri="{FF2B5EF4-FFF2-40B4-BE49-F238E27FC236}">
                    <a16:creationId xmlns:a16="http://schemas.microsoft.com/office/drawing/2014/main" id="{7D58432A-BF8D-497B-9627-7CBA647F1534}"/>
                  </a:ext>
                </a:extLst>
              </p:cNvPr>
              <p:cNvSpPr/>
              <p:nvPr/>
            </p:nvSpPr>
            <p:spPr>
              <a:xfrm>
                <a:off x="6266771" y="2420816"/>
                <a:ext cx="5244011" cy="532657"/>
              </a:xfrm>
              <a:prstGeom prst="roundRect">
                <a:avLst>
                  <a:gd name="adj" fmla="val 1494"/>
                </a:avLst>
              </a:prstGeom>
              <a:solidFill>
                <a:schemeClr val="accent1">
                  <a:lumMod val="5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1700" dirty="0">
                    <a:solidFill>
                      <a:srgbClr val="EEEEEE"/>
                    </a:solidFill>
                    <a:latin typeface="Segoe UI Light" panose="020B0502040204020203" pitchFamily="34" charset="0"/>
                    <a:cs typeface="Segoe UI Light" panose="020B0502040204020203" pitchFamily="34" charset="0"/>
                  </a:rPr>
                  <a:t>AS WE CAN SEE IN THE GIVEN STATS</a:t>
                </a:r>
              </a:p>
            </p:txBody>
          </p:sp>
        </p:grpSp>
      </p:grpSp>
      <p:sp>
        <p:nvSpPr>
          <p:cNvPr id="17" name="TextBox 16">
            <a:extLst>
              <a:ext uri="{FF2B5EF4-FFF2-40B4-BE49-F238E27FC236}">
                <a16:creationId xmlns:a16="http://schemas.microsoft.com/office/drawing/2014/main" id="{5CB15FC7-5144-4158-9545-295160B80A96}"/>
              </a:ext>
            </a:extLst>
          </p:cNvPr>
          <p:cNvSpPr txBox="1"/>
          <p:nvPr/>
        </p:nvSpPr>
        <p:spPr>
          <a:xfrm>
            <a:off x="131775" y="67596"/>
            <a:ext cx="9825025" cy="443198"/>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36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IN" sz="3200" dirty="0"/>
              <a:t>Analysis on Terraform Implementation</a:t>
            </a:r>
          </a:p>
        </p:txBody>
      </p:sp>
      <p:pic>
        <p:nvPicPr>
          <p:cNvPr id="18" name="Picture 17" descr="C:\Users\nilesh.nagose\Desktop\Click2Cloud\Logo\Final Logo\click2cloud-logo-lightBG-250x200.png">
            <a:extLst>
              <a:ext uri="{FF2B5EF4-FFF2-40B4-BE49-F238E27FC236}">
                <a16:creationId xmlns:a16="http://schemas.microsoft.com/office/drawing/2014/main" id="{3A7D2B61-8B2A-4946-9D89-304BE08807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46636" y="59508"/>
            <a:ext cx="835392" cy="66831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5E2A25CB-5ABA-42AD-9E41-FE8DD169303C}"/>
              </a:ext>
            </a:extLst>
          </p:cNvPr>
          <p:cNvSpPr txBox="1"/>
          <p:nvPr/>
        </p:nvSpPr>
        <p:spPr>
          <a:xfrm>
            <a:off x="254573" y="4197628"/>
            <a:ext cx="5790053" cy="2476247"/>
          </a:xfrm>
          <a:prstGeom prst="round2DiagRect">
            <a:avLst>
              <a:gd name="adj1" fmla="val 0"/>
              <a:gd name="adj2" fmla="val 17951"/>
            </a:avLst>
          </a:prstGeom>
          <a:noFill/>
          <a:ln>
            <a:solidFill>
              <a:schemeClr val="accent1"/>
            </a:solidFill>
          </a:ln>
        </p:spPr>
        <p:txBody>
          <a:bodyPr wrap="square" rtlCol="0">
            <a:noAutofit/>
          </a:bodyPr>
          <a:lstStyle/>
          <a:p>
            <a:pPr>
              <a:spcBef>
                <a:spcPts val="1200"/>
              </a:spcBef>
              <a:spcAft>
                <a:spcPts val="1200"/>
              </a:spcAft>
            </a:pPr>
            <a:r>
              <a:rPr lang="en-US" sz="2000" b="1" dirty="0">
                <a:latin typeface="Segoe UI Light" panose="020B0502040204020203" pitchFamily="34" charset="0"/>
                <a:cs typeface="Segoe UI Light" panose="020B0502040204020203" pitchFamily="34" charset="0"/>
              </a:rPr>
              <a:t>SUGGESTIONS</a:t>
            </a:r>
          </a:p>
          <a:p>
            <a:pPr marL="285750" indent="-285750">
              <a:spcBef>
                <a:spcPts val="1200"/>
              </a:spcBef>
              <a:spcAft>
                <a:spcPts val="1200"/>
              </a:spcAft>
              <a:buFont typeface="Arial" panose="020B0604020202020204" pitchFamily="34" charset="0"/>
              <a:buChar char="•"/>
            </a:pPr>
            <a:r>
              <a:rPr lang="en-IN" sz="1500" b="1" dirty="0">
                <a:solidFill>
                  <a:schemeClr val="tx1">
                    <a:lumMod val="95000"/>
                    <a:lumOff val="5000"/>
                  </a:schemeClr>
                </a:solidFill>
                <a:latin typeface="Segoe UI Light" panose="020B0502040204020203" pitchFamily="34" charset="0"/>
                <a:cs typeface="Segoe UI Light" panose="020B0502040204020203" pitchFamily="34" charset="0"/>
              </a:rPr>
              <a:t>Baidu</a:t>
            </a:r>
            <a:r>
              <a:rPr lang="en-IN" sz="1500" dirty="0">
                <a:solidFill>
                  <a:schemeClr val="tx1">
                    <a:lumMod val="95000"/>
                    <a:lumOff val="5000"/>
                  </a:schemeClr>
                </a:solidFill>
                <a:latin typeface="Segoe UI Light" panose="020B0502040204020203" pitchFamily="34" charset="0"/>
                <a:cs typeface="Segoe UI Light" panose="020B0502040204020203" pitchFamily="34" charset="0"/>
              </a:rPr>
              <a:t> can take this as a reference and prioritise the services they need to focus on for </a:t>
            </a:r>
            <a:r>
              <a:rPr lang="en-IN" sz="1500" b="1" dirty="0">
                <a:solidFill>
                  <a:schemeClr val="tx1">
                    <a:lumMod val="95000"/>
                    <a:lumOff val="5000"/>
                  </a:schemeClr>
                </a:solidFill>
                <a:latin typeface="Segoe UI Light" panose="020B0502040204020203" pitchFamily="34" charset="0"/>
                <a:cs typeface="Segoe UI Light" panose="020B0502040204020203" pitchFamily="34" charset="0"/>
              </a:rPr>
              <a:t>Terraform</a:t>
            </a:r>
            <a:r>
              <a:rPr lang="en-IN" sz="1500" dirty="0">
                <a:solidFill>
                  <a:schemeClr val="tx1">
                    <a:lumMod val="95000"/>
                    <a:lumOff val="5000"/>
                  </a:schemeClr>
                </a:solidFill>
                <a:latin typeface="Segoe UI Light" panose="020B0502040204020203" pitchFamily="34" charset="0"/>
                <a:cs typeface="Segoe UI Light" panose="020B0502040204020203" pitchFamily="34" charset="0"/>
              </a:rPr>
              <a:t> implementation.</a:t>
            </a:r>
          </a:p>
          <a:p>
            <a:pPr marL="285750" indent="-285750">
              <a:spcBef>
                <a:spcPts val="1200"/>
              </a:spcBef>
              <a:spcAft>
                <a:spcPts val="1200"/>
              </a:spcAft>
              <a:buFont typeface="Arial" panose="020B0604020202020204" pitchFamily="34" charset="0"/>
              <a:buChar char="•"/>
            </a:pPr>
            <a:r>
              <a:rPr lang="en-IN" sz="1500" dirty="0">
                <a:solidFill>
                  <a:schemeClr val="tx1">
                    <a:lumMod val="95000"/>
                    <a:lumOff val="5000"/>
                  </a:schemeClr>
                </a:solidFill>
                <a:latin typeface="Segoe UI Light" panose="020B0502040204020203" pitchFamily="34" charset="0"/>
                <a:cs typeface="Segoe UI Light" panose="020B0502040204020203" pitchFamily="34" charset="0"/>
              </a:rPr>
              <a:t>For </a:t>
            </a:r>
            <a:r>
              <a:rPr lang="en-IN" sz="1500" b="1" dirty="0">
                <a:solidFill>
                  <a:schemeClr val="tx1">
                    <a:lumMod val="95000"/>
                    <a:lumOff val="5000"/>
                  </a:schemeClr>
                </a:solidFill>
                <a:latin typeface="Segoe UI Light" panose="020B0502040204020203" pitchFamily="34" charset="0"/>
                <a:cs typeface="Segoe UI Light" panose="020B0502040204020203" pitchFamily="34" charset="0"/>
              </a:rPr>
              <a:t>Baidu</a:t>
            </a:r>
            <a:r>
              <a:rPr lang="en-IN" sz="1500" dirty="0">
                <a:solidFill>
                  <a:schemeClr val="tx1">
                    <a:lumMod val="95000"/>
                    <a:lumOff val="5000"/>
                  </a:schemeClr>
                </a:solidFill>
                <a:latin typeface="Segoe UI Light" panose="020B0502040204020203" pitchFamily="34" charset="0"/>
                <a:cs typeface="Segoe UI Light" panose="020B0502040204020203" pitchFamily="34" charset="0"/>
              </a:rPr>
              <a:t> There is full scope</a:t>
            </a:r>
            <a:r>
              <a:rPr lang="en-IN" sz="1500" b="1" dirty="0">
                <a:solidFill>
                  <a:schemeClr val="tx1">
                    <a:lumMod val="95000"/>
                    <a:lumOff val="5000"/>
                  </a:schemeClr>
                </a:solidFill>
                <a:latin typeface="Segoe UI Light" panose="020B0502040204020203" pitchFamily="34" charset="0"/>
                <a:cs typeface="Segoe UI Light" panose="020B0502040204020203" pitchFamily="34" charset="0"/>
              </a:rPr>
              <a:t> </a:t>
            </a:r>
            <a:r>
              <a:rPr lang="en-IN" sz="1500" dirty="0">
                <a:solidFill>
                  <a:schemeClr val="tx1">
                    <a:lumMod val="95000"/>
                    <a:lumOff val="5000"/>
                  </a:schemeClr>
                </a:solidFill>
                <a:latin typeface="Segoe UI Light" panose="020B0502040204020203" pitchFamily="34" charset="0"/>
                <a:cs typeface="Segoe UI Light" panose="020B0502040204020203" pitchFamily="34" charset="0"/>
              </a:rPr>
              <a:t>to implement Terraform for 737 API’s.</a:t>
            </a:r>
            <a:endParaRPr lang="en-IN" sz="1500"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27" name="TextBox 26">
            <a:extLst>
              <a:ext uri="{FF2B5EF4-FFF2-40B4-BE49-F238E27FC236}">
                <a16:creationId xmlns:a16="http://schemas.microsoft.com/office/drawing/2014/main" id="{D7CBA33D-CD0A-4211-B534-AC1EEEDD5AF9}"/>
              </a:ext>
            </a:extLst>
          </p:cNvPr>
          <p:cNvSpPr txBox="1"/>
          <p:nvPr/>
        </p:nvSpPr>
        <p:spPr>
          <a:xfrm flipH="1">
            <a:off x="6168296" y="4197629"/>
            <a:ext cx="5932081" cy="2493622"/>
          </a:xfrm>
          <a:prstGeom prst="round2DiagRect">
            <a:avLst>
              <a:gd name="adj1" fmla="val 0"/>
              <a:gd name="adj2" fmla="val 17951"/>
            </a:avLst>
          </a:prstGeom>
          <a:noFill/>
          <a:ln>
            <a:solidFill>
              <a:schemeClr val="accent1"/>
            </a:solidFill>
          </a:ln>
        </p:spPr>
        <p:txBody>
          <a:bodyPr wrap="square" rtlCol="0">
            <a:noAutofit/>
          </a:bodyPr>
          <a:lstStyle/>
          <a:p>
            <a:pPr>
              <a:spcBef>
                <a:spcPts val="1200"/>
              </a:spcBef>
              <a:spcAft>
                <a:spcPts val="1200"/>
              </a:spcAft>
            </a:pPr>
            <a:r>
              <a:rPr lang="en-US" sz="2000" b="1" dirty="0">
                <a:latin typeface="Segoe UI Light" panose="020B0502040204020203" pitchFamily="34" charset="0"/>
                <a:cs typeface="Segoe UI Light" panose="020B0502040204020203" pitchFamily="34" charset="0"/>
              </a:rPr>
              <a:t>RECOMMENDATIONS</a:t>
            </a:r>
          </a:p>
          <a:p>
            <a:pPr marL="285750" indent="-285750">
              <a:spcBef>
                <a:spcPts val="1200"/>
              </a:spcBef>
              <a:spcAft>
                <a:spcPts val="1200"/>
              </a:spcAft>
              <a:buFont typeface="Arial" panose="020B0604020202020204" pitchFamily="34" charset="0"/>
              <a:buChar char="•"/>
            </a:pP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Terraform</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implementations for the </a:t>
            </a: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dominant</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a:t>
            </a: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services</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with interfaces available with respective API such as </a:t>
            </a: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ECS</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a:t>
            </a: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Disk</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a:t>
            </a: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Container</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a:t>
            </a: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service</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a:t>
            </a: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RDS</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a:t>
            </a: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Cloud</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a:t>
            </a: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Hosting</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a:t>
            </a:r>
            <a:r>
              <a:rPr lang="en-US" sz="1500" b="1" dirty="0">
                <a:solidFill>
                  <a:schemeClr val="tx1">
                    <a:lumMod val="95000"/>
                    <a:lumOff val="5000"/>
                  </a:schemeClr>
                </a:solidFill>
                <a:latin typeface="Segoe UI Light" panose="020B0502040204020203" pitchFamily="34" charset="0"/>
                <a:cs typeface="Segoe UI Light" panose="020B0502040204020203" pitchFamily="34" charset="0"/>
              </a:rPr>
              <a:t>VPC</a:t>
            </a:r>
            <a:r>
              <a:rPr lang="en-US" sz="1500" dirty="0">
                <a:solidFill>
                  <a:schemeClr val="tx1">
                    <a:lumMod val="95000"/>
                    <a:lumOff val="5000"/>
                  </a:schemeClr>
                </a:solidFill>
                <a:latin typeface="Segoe UI Light" panose="020B0502040204020203" pitchFamily="34" charset="0"/>
                <a:cs typeface="Segoe UI Light" panose="020B0502040204020203" pitchFamily="34" charset="0"/>
              </a:rPr>
              <a:t> etc. should be done. </a:t>
            </a:r>
          </a:p>
        </p:txBody>
      </p:sp>
    </p:spTree>
    <p:extLst>
      <p:ext uri="{BB962C8B-B14F-4D97-AF65-F5344CB8AC3E}">
        <p14:creationId xmlns:p14="http://schemas.microsoft.com/office/powerpoint/2010/main" val="164332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15D20E66-3FFF-4E73-9007-98FA100CE85E}"/>
              </a:ext>
            </a:extLst>
          </p:cNvPr>
          <p:cNvGraphicFramePr>
            <a:graphicFrameLocks/>
          </p:cNvGraphicFramePr>
          <p:nvPr>
            <p:extLst>
              <p:ext uri="{D42A27DB-BD31-4B8C-83A1-F6EECF244321}">
                <p14:modId xmlns:p14="http://schemas.microsoft.com/office/powerpoint/2010/main" val="3420086630"/>
              </p:ext>
            </p:extLst>
          </p:nvPr>
        </p:nvGraphicFramePr>
        <p:xfrm>
          <a:off x="406400" y="3609764"/>
          <a:ext cx="5892800" cy="323263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DACD28C-52BB-49E1-A475-4803B357931F}"/>
              </a:ext>
            </a:extLst>
          </p:cNvPr>
          <p:cNvSpPr txBox="1"/>
          <p:nvPr/>
        </p:nvSpPr>
        <p:spPr>
          <a:xfrm>
            <a:off x="131775" y="67596"/>
            <a:ext cx="9825025" cy="443198"/>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36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IN" sz="3200" dirty="0"/>
              <a:t>Migration Studio Readiness</a:t>
            </a:r>
          </a:p>
        </p:txBody>
      </p:sp>
      <p:graphicFrame>
        <p:nvGraphicFramePr>
          <p:cNvPr id="8" name="Chart 7">
            <a:extLst>
              <a:ext uri="{FF2B5EF4-FFF2-40B4-BE49-F238E27FC236}">
                <a16:creationId xmlns:a16="http://schemas.microsoft.com/office/drawing/2014/main" id="{837F942D-88C7-4334-94FF-8490DE68AFF8}"/>
              </a:ext>
            </a:extLst>
          </p:cNvPr>
          <p:cNvGraphicFramePr>
            <a:graphicFrameLocks/>
          </p:cNvGraphicFramePr>
          <p:nvPr>
            <p:extLst>
              <p:ext uri="{D42A27DB-BD31-4B8C-83A1-F6EECF244321}">
                <p14:modId xmlns:p14="http://schemas.microsoft.com/office/powerpoint/2010/main" val="2329081592"/>
              </p:ext>
            </p:extLst>
          </p:nvPr>
        </p:nvGraphicFramePr>
        <p:xfrm>
          <a:off x="6125952" y="698441"/>
          <a:ext cx="6389705" cy="2992233"/>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D7C5CFE3-D17E-478D-B4FE-425FEB5C1D3B}"/>
              </a:ext>
            </a:extLst>
          </p:cNvPr>
          <p:cNvSpPr txBox="1"/>
          <p:nvPr/>
        </p:nvSpPr>
        <p:spPr>
          <a:xfrm>
            <a:off x="185631" y="698442"/>
            <a:ext cx="5982940" cy="2911322"/>
          </a:xfrm>
          <a:prstGeom prst="round2DiagRect">
            <a:avLst>
              <a:gd name="adj1" fmla="val 0"/>
              <a:gd name="adj2" fmla="val 17951"/>
            </a:avLst>
          </a:prstGeom>
          <a:noFill/>
          <a:ln>
            <a:solidFill>
              <a:schemeClr val="accent1"/>
            </a:solidFill>
          </a:ln>
        </p:spPr>
        <p:txBody>
          <a:bodyPr wrap="square" rtlCol="0">
            <a:noAutofit/>
          </a:bodyPr>
          <a:lstStyle/>
          <a:p>
            <a:pPr marL="285750" indent="-285750">
              <a:spcBef>
                <a:spcPts val="1200"/>
              </a:spcBef>
              <a:spcAft>
                <a:spcPts val="1200"/>
              </a:spcAft>
              <a:buFont typeface="Arial" panose="020B0604020202020204" pitchFamily="34" charset="0"/>
              <a:buChar char="•"/>
            </a:pPr>
            <a:r>
              <a:rPr lang="en-IN" sz="1450" dirty="0">
                <a:solidFill>
                  <a:schemeClr val="tx1">
                    <a:lumMod val="95000"/>
                    <a:lumOff val="5000"/>
                  </a:schemeClr>
                </a:solidFill>
                <a:latin typeface="Segoe UI Light" panose="020B0502040204020203" pitchFamily="34" charset="0"/>
                <a:cs typeface="Segoe UI Light" panose="020B0502040204020203" pitchFamily="34" charset="0"/>
              </a:rPr>
              <a:t>Migration Studio supports Cloud to Cloud, Virtual to Cloud, Storage to Cloud, Application to Cloud, Database to Cloud migration.</a:t>
            </a:r>
          </a:p>
          <a:p>
            <a:pPr marL="285750" indent="-285750">
              <a:spcBef>
                <a:spcPts val="1200"/>
              </a:spcBef>
              <a:spcAft>
                <a:spcPts val="1200"/>
              </a:spcAft>
              <a:buFont typeface="Arial" panose="020B0604020202020204" pitchFamily="34" charset="0"/>
              <a:buChar char="•"/>
            </a:pPr>
            <a:r>
              <a:rPr lang="en-IN" sz="1450" dirty="0">
                <a:solidFill>
                  <a:schemeClr val="tx1">
                    <a:lumMod val="95000"/>
                    <a:lumOff val="5000"/>
                  </a:schemeClr>
                </a:solidFill>
                <a:latin typeface="Segoe UI Light" panose="020B0502040204020203" pitchFamily="34" charset="0"/>
                <a:cs typeface="Segoe UI Light" panose="020B0502040204020203" pitchFamily="34" charset="0"/>
              </a:rPr>
              <a:t>Migration Services such as Cloud to Cloud and Virtual to Cloud are not supported by Baidu. For migration studio readiness Baidu need to expose API”s for services such as IMS etc.</a:t>
            </a:r>
          </a:p>
          <a:p>
            <a:pPr marL="285750" indent="-285750">
              <a:spcBef>
                <a:spcPts val="1200"/>
              </a:spcBef>
              <a:spcAft>
                <a:spcPts val="1200"/>
              </a:spcAft>
              <a:buFont typeface="Arial" panose="020B0604020202020204" pitchFamily="34" charset="0"/>
              <a:buChar char="•"/>
            </a:pPr>
            <a:r>
              <a:rPr lang="en-IN" sz="1450" dirty="0">
                <a:solidFill>
                  <a:schemeClr val="tx1">
                    <a:lumMod val="95000"/>
                    <a:lumOff val="5000"/>
                  </a:schemeClr>
                </a:solidFill>
                <a:latin typeface="Segoe UI Light" panose="020B0502040204020203" pitchFamily="34" charset="0"/>
                <a:cs typeface="Segoe UI Light" panose="020B0502040204020203" pitchFamily="34" charset="0"/>
              </a:rPr>
              <a:t>Database Services like MSSQL, MYSQL, PostgreSQL can be migrated to Baidu cloud.</a:t>
            </a:r>
          </a:p>
          <a:p>
            <a:pPr>
              <a:spcBef>
                <a:spcPts val="1200"/>
              </a:spcBef>
              <a:spcAft>
                <a:spcPts val="1200"/>
              </a:spcAft>
            </a:pPr>
            <a:endParaRPr lang="en-IN" sz="1400" dirty="0">
              <a:solidFill>
                <a:schemeClr val="tx1">
                  <a:lumMod val="95000"/>
                  <a:lumOff val="5000"/>
                </a:schemeClr>
              </a:solidFill>
              <a:latin typeface="Segoe UI Light" panose="020B0502040204020203" pitchFamily="34" charset="0"/>
              <a:cs typeface="Segoe UI Light" panose="020B0502040204020203" pitchFamily="34" charset="0"/>
            </a:endParaRPr>
          </a:p>
          <a:p>
            <a:pPr>
              <a:spcBef>
                <a:spcPts val="1200"/>
              </a:spcBef>
              <a:spcAft>
                <a:spcPts val="1200"/>
              </a:spcAft>
            </a:pPr>
            <a:endParaRPr lang="en-IN" sz="1500" dirty="0">
              <a:solidFill>
                <a:schemeClr val="tx1">
                  <a:lumMod val="95000"/>
                  <a:lumOff val="5000"/>
                </a:schemeClr>
              </a:solidFill>
              <a:latin typeface="Segoe UI Light" panose="020B0502040204020203" pitchFamily="34" charset="0"/>
              <a:cs typeface="Segoe UI Light" panose="020B0502040204020203" pitchFamily="34" charset="0"/>
            </a:endParaRPr>
          </a:p>
        </p:txBody>
      </p:sp>
      <p:pic>
        <p:nvPicPr>
          <p:cNvPr id="14" name="Picture 13" descr="C:\Users\nilesh.nagose\Desktop\Click2Cloud\Logo\Final Logo\click2cloud-logo-lightBG-250x200.png">
            <a:extLst>
              <a:ext uri="{FF2B5EF4-FFF2-40B4-BE49-F238E27FC236}">
                <a16:creationId xmlns:a16="http://schemas.microsoft.com/office/drawing/2014/main" id="{BBA15477-88DB-496D-9009-8C15FD8556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46636" y="59508"/>
            <a:ext cx="835392" cy="6683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CBA6DB8-76A7-4D24-89F1-68C2B9229EB8}"/>
              </a:ext>
            </a:extLst>
          </p:cNvPr>
          <p:cNvSpPr txBox="1"/>
          <p:nvPr/>
        </p:nvSpPr>
        <p:spPr>
          <a:xfrm>
            <a:off x="6081894" y="4068601"/>
            <a:ext cx="5982940" cy="2452486"/>
          </a:xfrm>
          <a:prstGeom prst="round2DiagRect">
            <a:avLst>
              <a:gd name="adj1" fmla="val 0"/>
              <a:gd name="adj2" fmla="val 17951"/>
            </a:avLst>
          </a:prstGeom>
          <a:noFill/>
          <a:ln>
            <a:solidFill>
              <a:schemeClr val="accent1"/>
            </a:solidFill>
          </a:ln>
        </p:spPr>
        <p:txBody>
          <a:bodyPr wrap="square" rtlCol="0">
            <a:noAutofit/>
          </a:bodyPr>
          <a:lstStyle/>
          <a:p>
            <a:pPr>
              <a:spcBef>
                <a:spcPts val="1200"/>
              </a:spcBef>
              <a:spcAft>
                <a:spcPts val="1200"/>
              </a:spcAft>
            </a:pPr>
            <a:r>
              <a:rPr lang="en-IN" b="1" dirty="0">
                <a:solidFill>
                  <a:schemeClr val="tx1">
                    <a:lumMod val="95000"/>
                    <a:lumOff val="5000"/>
                  </a:schemeClr>
                </a:solidFill>
                <a:latin typeface="Segoe UI Light" panose="020B0502040204020203" pitchFamily="34" charset="0"/>
                <a:cs typeface="Segoe UI Light" panose="020B0502040204020203" pitchFamily="34" charset="0"/>
              </a:rPr>
              <a:t>            Suggestions and Recommendations : </a:t>
            </a:r>
          </a:p>
          <a:p>
            <a:pPr marL="285750" indent="-285750">
              <a:spcBef>
                <a:spcPts val="1200"/>
              </a:spcBef>
              <a:spcAft>
                <a:spcPts val="1200"/>
              </a:spcAft>
              <a:buFont typeface="Arial" panose="020B0604020202020204" pitchFamily="34" charset="0"/>
              <a:buChar char="•"/>
            </a:pPr>
            <a:r>
              <a:rPr lang="en-IN" sz="1600" dirty="0">
                <a:solidFill>
                  <a:schemeClr val="tx1">
                    <a:lumMod val="95000"/>
                    <a:lumOff val="5000"/>
                  </a:schemeClr>
                </a:solidFill>
                <a:latin typeface="Segoe UI Light" panose="020B0502040204020203" pitchFamily="34" charset="0"/>
                <a:cs typeface="Segoe UI Light" panose="020B0502040204020203" pitchFamily="34" charset="0"/>
              </a:rPr>
              <a:t>Baidu supports Storage to Cloud, Application to Cloud and Database to Cloud Services.</a:t>
            </a:r>
          </a:p>
          <a:p>
            <a:pPr marL="285750" indent="-285750">
              <a:spcBef>
                <a:spcPts val="1200"/>
              </a:spcBef>
              <a:spcAft>
                <a:spcPts val="1200"/>
              </a:spcAft>
              <a:buFont typeface="Arial" panose="020B0604020202020204" pitchFamily="34" charset="0"/>
              <a:buChar char="•"/>
            </a:pPr>
            <a:r>
              <a:rPr lang="en-IN" sz="1600" dirty="0">
                <a:solidFill>
                  <a:schemeClr val="tx1">
                    <a:lumMod val="95000"/>
                    <a:lumOff val="5000"/>
                  </a:schemeClr>
                </a:solidFill>
                <a:latin typeface="Segoe UI Light" panose="020B0502040204020203" pitchFamily="34" charset="0"/>
                <a:cs typeface="Segoe UI Light" panose="020B0502040204020203" pitchFamily="34" charset="0"/>
              </a:rPr>
              <a:t>In Database to Cloud Migration, there is scope for </a:t>
            </a:r>
            <a:r>
              <a:rPr lang="en-IN" sz="1600" b="1" dirty="0">
                <a:solidFill>
                  <a:schemeClr val="tx1">
                    <a:lumMod val="95000"/>
                    <a:lumOff val="5000"/>
                  </a:schemeClr>
                </a:solidFill>
                <a:latin typeface="Segoe UI Light" panose="020B0502040204020203" pitchFamily="34" charset="0"/>
                <a:cs typeface="Segoe UI Light" panose="020B0502040204020203" pitchFamily="34" charset="0"/>
              </a:rPr>
              <a:t>MSSQL, MYSQL and PostgreSQL</a:t>
            </a:r>
            <a:r>
              <a:rPr lang="en-IN" sz="1600" dirty="0">
                <a:solidFill>
                  <a:schemeClr val="tx1">
                    <a:lumMod val="95000"/>
                    <a:lumOff val="5000"/>
                  </a:schemeClr>
                </a:solidFill>
                <a:latin typeface="Segoe UI Light" panose="020B0502040204020203" pitchFamily="34" charset="0"/>
                <a:cs typeface="Segoe UI Light" panose="020B0502040204020203" pitchFamily="34" charset="0"/>
              </a:rPr>
              <a:t> database migration on </a:t>
            </a:r>
            <a:r>
              <a:rPr lang="en-IN" sz="1600" b="1" dirty="0">
                <a:solidFill>
                  <a:schemeClr val="tx1">
                    <a:lumMod val="95000"/>
                    <a:lumOff val="5000"/>
                  </a:schemeClr>
                </a:solidFill>
                <a:latin typeface="Segoe UI Light" panose="020B0502040204020203" pitchFamily="34" charset="0"/>
                <a:cs typeface="Segoe UI Light" panose="020B0502040204020203" pitchFamily="34" charset="0"/>
              </a:rPr>
              <a:t>Baidu cloud</a:t>
            </a:r>
            <a:r>
              <a:rPr lang="en-IN" sz="1600" dirty="0">
                <a:solidFill>
                  <a:schemeClr val="tx1">
                    <a:lumMod val="95000"/>
                    <a:lumOff val="5000"/>
                  </a:schemeClr>
                </a:solidFill>
                <a:latin typeface="Segoe UI Light" panose="020B0502040204020203" pitchFamily="34" charset="0"/>
                <a:cs typeface="Segoe UI Light" panose="020B0502040204020203" pitchFamily="34" charset="0"/>
              </a:rPr>
              <a:t>.</a:t>
            </a:r>
          </a:p>
          <a:p>
            <a:pPr>
              <a:spcBef>
                <a:spcPts val="1200"/>
              </a:spcBef>
              <a:spcAft>
                <a:spcPts val="1200"/>
              </a:spcAft>
            </a:pPr>
            <a:endParaRPr lang="en-IN" sz="2000" b="1" dirty="0">
              <a:latin typeface="Segoe UI Light" panose="020B0502040204020203" pitchFamily="34" charset="0"/>
              <a:cs typeface="Segoe UI Light" panose="020B0502040204020203" pitchFamily="34" charset="0"/>
            </a:endParaRPr>
          </a:p>
          <a:p>
            <a:pPr marL="342900" indent="-342900">
              <a:spcBef>
                <a:spcPts val="1200"/>
              </a:spcBef>
              <a:spcAft>
                <a:spcPts val="1200"/>
              </a:spcAft>
              <a:buFont typeface="Arial" panose="020B0604020202020204" pitchFamily="34" charset="0"/>
              <a:buChar char="•"/>
            </a:pPr>
            <a:endParaRPr lang="en-IN" sz="2000" b="1" dirty="0">
              <a:latin typeface="Segoe UI Light" panose="020B0502040204020203" pitchFamily="34" charset="0"/>
              <a:cs typeface="Segoe UI Light" panose="020B0502040204020203" pitchFamily="34" charset="0"/>
            </a:endParaRPr>
          </a:p>
        </p:txBody>
      </p:sp>
      <p:grpSp>
        <p:nvGrpSpPr>
          <p:cNvPr id="9" name="Group 8">
            <a:extLst>
              <a:ext uri="{FF2B5EF4-FFF2-40B4-BE49-F238E27FC236}">
                <a16:creationId xmlns:a16="http://schemas.microsoft.com/office/drawing/2014/main" id="{25AC5CDC-6E19-48EB-A030-82796871DB1D}"/>
              </a:ext>
            </a:extLst>
          </p:cNvPr>
          <p:cNvGrpSpPr>
            <a:grpSpLocks noChangeAspect="1"/>
          </p:cNvGrpSpPr>
          <p:nvPr/>
        </p:nvGrpSpPr>
        <p:grpSpPr>
          <a:xfrm flipH="1">
            <a:off x="6124510" y="4086179"/>
            <a:ext cx="790918" cy="739015"/>
            <a:chOff x="3807371" y="2914650"/>
            <a:chExt cx="637629" cy="660397"/>
          </a:xfrm>
          <a:solidFill>
            <a:schemeClr val="tx1"/>
          </a:solidFill>
        </p:grpSpPr>
        <p:sp>
          <p:nvSpPr>
            <p:cNvPr id="10" name="Oval 9">
              <a:extLst>
                <a:ext uri="{FF2B5EF4-FFF2-40B4-BE49-F238E27FC236}">
                  <a16:creationId xmlns:a16="http://schemas.microsoft.com/office/drawing/2014/main" id="{50921FDE-2139-45CB-A443-6C8B3F5D8624}"/>
                </a:ext>
              </a:extLst>
            </p:cNvPr>
            <p:cNvSpPr/>
            <p:nvPr/>
          </p:nvSpPr>
          <p:spPr>
            <a:xfrm>
              <a:off x="4054475" y="2914650"/>
              <a:ext cx="273050" cy="2730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11" name="Freeform 157">
              <a:extLst>
                <a:ext uri="{FF2B5EF4-FFF2-40B4-BE49-F238E27FC236}">
                  <a16:creationId xmlns:a16="http://schemas.microsoft.com/office/drawing/2014/main" id="{841D7994-61E3-4600-B4FB-1C76206F7813}"/>
                </a:ext>
              </a:extLst>
            </p:cNvPr>
            <p:cNvSpPr/>
            <p:nvPr/>
          </p:nvSpPr>
          <p:spPr>
            <a:xfrm>
              <a:off x="3888313"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13" name="Freeform 158">
              <a:extLst>
                <a:ext uri="{FF2B5EF4-FFF2-40B4-BE49-F238E27FC236}">
                  <a16:creationId xmlns:a16="http://schemas.microsoft.com/office/drawing/2014/main" id="{8E7E77A1-7792-48ED-9BF0-143993392F1B}"/>
                </a:ext>
              </a:extLst>
            </p:cNvPr>
            <p:cNvSpPr/>
            <p:nvPr/>
          </p:nvSpPr>
          <p:spPr>
            <a:xfrm rot="20245202">
              <a:off x="3807371"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grpSp>
    </p:spTree>
    <p:extLst>
      <p:ext uri="{BB962C8B-B14F-4D97-AF65-F5344CB8AC3E}">
        <p14:creationId xmlns:p14="http://schemas.microsoft.com/office/powerpoint/2010/main" val="150028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72D297-5845-4E12-8644-E52742EE1101}"/>
              </a:ext>
            </a:extLst>
          </p:cNvPr>
          <p:cNvSpPr txBox="1"/>
          <p:nvPr/>
        </p:nvSpPr>
        <p:spPr>
          <a:xfrm>
            <a:off x="145630" y="172065"/>
            <a:ext cx="9825025" cy="443198"/>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36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IN" sz="3200" dirty="0"/>
              <a:t>C2C - Container Services </a:t>
            </a:r>
            <a:r>
              <a:rPr lang="en-IN" sz="3200" dirty="0" err="1"/>
              <a:t>ShiftM</a:t>
            </a:r>
            <a:r>
              <a:rPr lang="en-IN" sz="3200" dirty="0"/>
              <a:t>, </a:t>
            </a:r>
            <a:r>
              <a:rPr lang="en-IN" sz="3200" dirty="0" err="1"/>
              <a:t>DockM</a:t>
            </a:r>
            <a:r>
              <a:rPr lang="en-IN" sz="3200" dirty="0"/>
              <a:t> Support </a:t>
            </a:r>
          </a:p>
        </p:txBody>
      </p:sp>
      <p:graphicFrame>
        <p:nvGraphicFramePr>
          <p:cNvPr id="7" name="Chart 6">
            <a:extLst>
              <a:ext uri="{FF2B5EF4-FFF2-40B4-BE49-F238E27FC236}">
                <a16:creationId xmlns:a16="http://schemas.microsoft.com/office/drawing/2014/main" id="{E369171F-F1B0-4999-B97A-E3B929545233}"/>
              </a:ext>
            </a:extLst>
          </p:cNvPr>
          <p:cNvGraphicFramePr>
            <a:graphicFrameLocks/>
          </p:cNvGraphicFramePr>
          <p:nvPr>
            <p:extLst/>
          </p:nvPr>
        </p:nvGraphicFramePr>
        <p:xfrm>
          <a:off x="451661" y="898750"/>
          <a:ext cx="5763493" cy="3276143"/>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descr="C:\Users\nilesh.nagose\Desktop\Click2Cloud\Logo\Final Logo\click2cloud-logo-lightBG-250x200.png">
            <a:extLst>
              <a:ext uri="{FF2B5EF4-FFF2-40B4-BE49-F238E27FC236}">
                <a16:creationId xmlns:a16="http://schemas.microsoft.com/office/drawing/2014/main" id="{E75E9AD4-3396-4D5F-959A-1EA1873E66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46636" y="59508"/>
            <a:ext cx="835392" cy="668313"/>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Pentagon 10">
            <a:extLst>
              <a:ext uri="{FF2B5EF4-FFF2-40B4-BE49-F238E27FC236}">
                <a16:creationId xmlns:a16="http://schemas.microsoft.com/office/drawing/2014/main" id="{9E41C57F-5174-4DBB-98B1-A41F5C5B918E}"/>
              </a:ext>
            </a:extLst>
          </p:cNvPr>
          <p:cNvSpPr/>
          <p:nvPr/>
        </p:nvSpPr>
        <p:spPr>
          <a:xfrm flipH="1">
            <a:off x="5624223" y="3600169"/>
            <a:ext cx="6438413" cy="2138477"/>
          </a:xfrm>
          <a:prstGeom prst="homePlat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Ins="640080" rtlCol="0" anchor="ctr"/>
          <a:lstStyle/>
          <a:p>
            <a:pPr>
              <a:spcBef>
                <a:spcPts val="1200"/>
              </a:spcBef>
              <a:spcAft>
                <a:spcPts val="1200"/>
              </a:spcAft>
            </a:pPr>
            <a:r>
              <a:rPr lang="en-US" sz="1600" b="1" dirty="0">
                <a:latin typeface="Segoe UI Light" panose="020B0502040204020203" pitchFamily="34" charset="0"/>
                <a:cs typeface="Segoe UI Light" panose="020B0502040204020203" pitchFamily="34" charset="0"/>
              </a:rPr>
              <a:t>Container Services of C2C </a:t>
            </a:r>
          </a:p>
          <a:p>
            <a:pPr marL="285750" indent="-285750">
              <a:spcBef>
                <a:spcPts val="1200"/>
              </a:spcBef>
              <a:spcAft>
                <a:spcPts val="1200"/>
              </a:spcAft>
              <a:buFont typeface="Arial" panose="020B0604020202020204" pitchFamily="34" charset="0"/>
              <a:buChar char="•"/>
            </a:pPr>
            <a:endParaRPr lang="en-US" sz="1600" b="1" dirty="0">
              <a:latin typeface="Segoe UI Light" panose="020B0502040204020203" pitchFamily="34" charset="0"/>
              <a:cs typeface="Segoe UI Light" panose="020B0502040204020203" pitchFamily="34" charset="0"/>
            </a:endParaRPr>
          </a:p>
          <a:p>
            <a:pPr marL="285750" indent="-285750">
              <a:spcBef>
                <a:spcPts val="1200"/>
              </a:spcBef>
              <a:spcAft>
                <a:spcPts val="1200"/>
              </a:spcAft>
              <a:buFont typeface="Arial" panose="020B0604020202020204" pitchFamily="34" charset="0"/>
              <a:buChar char="•"/>
            </a:pPr>
            <a:endParaRPr lang="en-US" sz="1600" b="1" dirty="0">
              <a:latin typeface="Segoe UI Light" panose="020B0502040204020203" pitchFamily="34" charset="0"/>
              <a:cs typeface="Segoe UI Light" panose="020B0502040204020203" pitchFamily="34" charset="0"/>
            </a:endParaRPr>
          </a:p>
          <a:p>
            <a:pPr marL="285750" indent="-285750">
              <a:spcBef>
                <a:spcPts val="1200"/>
              </a:spcBef>
              <a:spcAft>
                <a:spcPts val="1200"/>
              </a:spcAft>
              <a:buFont typeface="Arial" panose="020B0604020202020204" pitchFamily="34" charset="0"/>
              <a:buChar char="•"/>
              <a:defRPr/>
            </a:pPr>
            <a:r>
              <a:rPr lang="en-US" sz="1600" b="1" dirty="0">
                <a:latin typeface="Segoe UI Light" panose="020B0502040204020203" pitchFamily="34" charset="0"/>
                <a:cs typeface="Segoe UI Light" panose="020B0502040204020203" pitchFamily="34" charset="0"/>
              </a:rPr>
              <a:t>DockM</a:t>
            </a:r>
            <a:r>
              <a:rPr lang="en-US" sz="1600" dirty="0">
                <a:latin typeface="Segoe UI Light" panose="020B0502040204020203" pitchFamily="34" charset="0"/>
                <a:cs typeface="Segoe UI Light" panose="020B0502040204020203" pitchFamily="34" charset="0"/>
              </a:rPr>
              <a:t> - </a:t>
            </a:r>
            <a:r>
              <a:rPr lang="en-IN" sz="1600" dirty="0">
                <a:latin typeface="Segoe UI Light" panose="020B0502040204020203" pitchFamily="34" charset="0"/>
                <a:cs typeface="Segoe UI Light" panose="020B0502040204020203" pitchFamily="34" charset="0"/>
              </a:rPr>
              <a:t>Is lightweight management UI which allows you to easily manage your different Docker environments like Docker hosts or Swarm clusters.</a:t>
            </a:r>
          </a:p>
          <a:p>
            <a:pPr marL="285750" indent="-285750">
              <a:spcBef>
                <a:spcPts val="1200"/>
              </a:spcBef>
              <a:spcAft>
                <a:spcPts val="1200"/>
              </a:spcAft>
              <a:buFont typeface="Arial" panose="020B0604020202020204" pitchFamily="34" charset="0"/>
              <a:buChar char="•"/>
              <a:defRPr/>
            </a:pPr>
            <a:r>
              <a:rPr lang="en-IN" sz="1600" b="1" dirty="0">
                <a:latin typeface="Segoe UI Light" panose="020B0502040204020203" pitchFamily="34" charset="0"/>
                <a:cs typeface="Segoe UI Light" panose="020B0502040204020203" pitchFamily="34" charset="0"/>
              </a:rPr>
              <a:t>Shift’M</a:t>
            </a:r>
            <a:r>
              <a:rPr lang="en-IN" sz="1600" dirty="0">
                <a:latin typeface="Segoe UI Light" panose="020B0502040204020203" pitchFamily="34" charset="0"/>
                <a:cs typeface="Segoe UI Light" panose="020B0502040204020203" pitchFamily="34" charset="0"/>
              </a:rPr>
              <a:t> – Provides Kubernetes Dashboard for managing kubernetes applications.</a:t>
            </a:r>
            <a:endParaRPr lang="en-US" sz="1600" dirty="0">
              <a:latin typeface="Segoe UI Light" panose="020B0502040204020203" pitchFamily="34" charset="0"/>
              <a:cs typeface="Segoe UI Light" panose="020B0502040204020203" pitchFamily="34" charset="0"/>
            </a:endParaRPr>
          </a:p>
          <a:p>
            <a:pPr marL="285750" indent="-285750">
              <a:spcBef>
                <a:spcPts val="1200"/>
              </a:spcBef>
              <a:spcAft>
                <a:spcPts val="1200"/>
              </a:spcAft>
              <a:buFont typeface="Arial" panose="020B0604020202020204" pitchFamily="34" charset="0"/>
              <a:buChar char="•"/>
            </a:pPr>
            <a:endParaRPr lang="en-US" sz="1600" b="1" dirty="0">
              <a:latin typeface="Segoe UI Light" panose="020B0502040204020203" pitchFamily="34" charset="0"/>
              <a:cs typeface="Segoe UI Light" panose="020B0502040204020203" pitchFamily="34" charset="0"/>
            </a:endParaRPr>
          </a:p>
          <a:p>
            <a:pPr marL="285750" indent="-285750">
              <a:spcBef>
                <a:spcPts val="1200"/>
              </a:spcBef>
              <a:spcAft>
                <a:spcPts val="1200"/>
              </a:spcAft>
              <a:buFont typeface="Arial" panose="020B0604020202020204" pitchFamily="34" charset="0"/>
              <a:buChar char="•"/>
            </a:pPr>
            <a:r>
              <a:rPr lang="en-US" sz="1600" b="1" dirty="0">
                <a:latin typeface="Segoe UI Light" panose="020B0502040204020203" pitchFamily="34" charset="0"/>
                <a:cs typeface="Segoe UI Light" panose="020B0502040204020203" pitchFamily="34" charset="0"/>
              </a:rPr>
              <a:t>Shift’M - </a:t>
            </a:r>
          </a:p>
          <a:p>
            <a:pPr>
              <a:spcBef>
                <a:spcPts val="1200"/>
              </a:spcBef>
              <a:spcAft>
                <a:spcPts val="1200"/>
              </a:spcAft>
            </a:pPr>
            <a:endParaRPr lang="en-IN" sz="1600"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12" name="Arrow: Pentagon 11">
            <a:extLst>
              <a:ext uri="{FF2B5EF4-FFF2-40B4-BE49-F238E27FC236}">
                <a16:creationId xmlns:a16="http://schemas.microsoft.com/office/drawing/2014/main" id="{7E0E58B3-E553-476B-BF05-09558700B1B9}"/>
              </a:ext>
            </a:extLst>
          </p:cNvPr>
          <p:cNvSpPr/>
          <p:nvPr/>
        </p:nvSpPr>
        <p:spPr>
          <a:xfrm>
            <a:off x="91445" y="4704564"/>
            <a:ext cx="6483927" cy="2138477"/>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defRPr/>
            </a:pPr>
            <a:r>
              <a:rPr lang="en-US" b="1" dirty="0">
                <a:latin typeface="Segoe UI Light" panose="020B0502040204020203" pitchFamily="34" charset="0"/>
                <a:cs typeface="Segoe UI Light" panose="020B0502040204020203" pitchFamily="34" charset="0"/>
              </a:rPr>
              <a:t>Suggestions &amp; Recommendations : </a:t>
            </a:r>
          </a:p>
          <a:p>
            <a:pPr>
              <a:defRPr/>
            </a:pPr>
            <a:endParaRPr lang="en-US" sz="1600" b="1" dirty="0">
              <a:latin typeface="Segoe UI Light" panose="020B0502040204020203" pitchFamily="34" charset="0"/>
              <a:cs typeface="Segoe UI Light" panose="020B0502040204020203" pitchFamily="34" charset="0"/>
            </a:endParaRPr>
          </a:p>
          <a:p>
            <a:pPr marL="285750" lvl="0" indent="-285750">
              <a:buFont typeface="Arial" panose="020B0604020202020204" pitchFamily="34" charset="0"/>
              <a:buChar char="•"/>
              <a:defRPr/>
            </a:pPr>
            <a:r>
              <a:rPr lang="en-US" dirty="0"/>
              <a:t>Baidu  can use Shift’M, DockM application of C2C that provides </a:t>
            </a:r>
            <a:r>
              <a:rPr lang="en-IN" dirty="0"/>
              <a:t>lightweight management UI which allows you to easily manage your different Docker environments like Docker hosts or Swarm clusters and provides the kubernetes Dashboard.</a:t>
            </a:r>
            <a:endParaRPr lang="en-US" dirty="0"/>
          </a:p>
        </p:txBody>
      </p:sp>
      <p:grpSp>
        <p:nvGrpSpPr>
          <p:cNvPr id="30" name="Group 29">
            <a:extLst>
              <a:ext uri="{FF2B5EF4-FFF2-40B4-BE49-F238E27FC236}">
                <a16:creationId xmlns:a16="http://schemas.microsoft.com/office/drawing/2014/main" id="{E0466926-1351-4E2C-B146-C23A774702D6}"/>
              </a:ext>
            </a:extLst>
          </p:cNvPr>
          <p:cNvGrpSpPr/>
          <p:nvPr/>
        </p:nvGrpSpPr>
        <p:grpSpPr>
          <a:xfrm>
            <a:off x="6193670" y="1065135"/>
            <a:ext cx="5921569" cy="2197720"/>
            <a:chOff x="-2866181" y="3632565"/>
            <a:chExt cx="5244011" cy="2630038"/>
          </a:xfrm>
        </p:grpSpPr>
        <p:sp>
          <p:nvSpPr>
            <p:cNvPr id="31" name="Rounded Rectangle 1">
              <a:extLst>
                <a:ext uri="{FF2B5EF4-FFF2-40B4-BE49-F238E27FC236}">
                  <a16:creationId xmlns:a16="http://schemas.microsoft.com/office/drawing/2014/main" id="{4E83413E-CA9C-4D61-B532-977FD9429B64}"/>
                </a:ext>
              </a:extLst>
            </p:cNvPr>
            <p:cNvSpPr/>
            <p:nvPr/>
          </p:nvSpPr>
          <p:spPr>
            <a:xfrm>
              <a:off x="-2866181" y="4165223"/>
              <a:ext cx="5244011" cy="688018"/>
            </a:xfrm>
            <a:prstGeom prst="roundRect">
              <a:avLst>
                <a:gd name="adj" fmla="val 1494"/>
              </a:avLst>
            </a:prstGeom>
            <a:noFill/>
            <a:ln w="285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L="285750" indent="-285750">
                <a:buFont typeface="Arial" panose="020B0604020202020204" pitchFamily="34" charset="0"/>
                <a:buChar char="•"/>
              </a:pPr>
              <a:r>
                <a:rPr lang="en-US" sz="1600" b="1" dirty="0">
                  <a:solidFill>
                    <a:schemeClr val="tx1"/>
                  </a:solidFill>
                  <a:latin typeface="Segoe UI Light" panose="020B0502040204020203" pitchFamily="34" charset="0"/>
                  <a:cs typeface="Segoe UI Light" panose="020B0502040204020203" pitchFamily="34" charset="0"/>
                </a:rPr>
                <a:t>Alibaba </a:t>
              </a:r>
              <a:r>
                <a:rPr lang="en-US" sz="1600" dirty="0">
                  <a:solidFill>
                    <a:schemeClr val="tx1"/>
                  </a:solidFill>
                  <a:latin typeface="Segoe UI Light" panose="020B0502040204020203" pitchFamily="34" charset="0"/>
                  <a:cs typeface="Segoe UI Light" panose="020B0502040204020203" pitchFamily="34" charset="0"/>
                </a:rPr>
                <a:t>provides container services and C2C tools for container services provides support for Alibaba cloud.</a:t>
              </a:r>
            </a:p>
          </p:txBody>
        </p:sp>
        <p:sp>
          <p:nvSpPr>
            <p:cNvPr id="32" name="Rounded Rectangle 24">
              <a:extLst>
                <a:ext uri="{FF2B5EF4-FFF2-40B4-BE49-F238E27FC236}">
                  <a16:creationId xmlns:a16="http://schemas.microsoft.com/office/drawing/2014/main" id="{5E200FED-12E1-474D-BBBF-FCCB3381A62A}"/>
                </a:ext>
              </a:extLst>
            </p:cNvPr>
            <p:cNvSpPr/>
            <p:nvPr/>
          </p:nvSpPr>
          <p:spPr>
            <a:xfrm>
              <a:off x="-2866181" y="4853243"/>
              <a:ext cx="5244011" cy="650974"/>
            </a:xfrm>
            <a:prstGeom prst="roundRect">
              <a:avLst>
                <a:gd name="adj" fmla="val 108"/>
              </a:avLst>
            </a:prstGeom>
            <a:noFill/>
            <a:ln w="285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L="285750" indent="-285750">
                <a:buFont typeface="Arial" panose="020B0604020202020204" pitchFamily="34" charset="0"/>
                <a:buChar char="•"/>
              </a:pPr>
              <a:endParaRPr lang="en-US" sz="1600" b="1" dirty="0">
                <a:solidFill>
                  <a:schemeClr val="tx1"/>
                </a:solidFill>
                <a:latin typeface="Segoe UI Light" panose="020B0502040204020203" pitchFamily="34" charset="0"/>
                <a:cs typeface="Segoe UI Light" panose="020B0502040204020203" pitchFamily="34" charset="0"/>
              </a:endParaRPr>
            </a:p>
            <a:p>
              <a:endParaRPr lang="en-US" sz="1600" b="1" dirty="0">
                <a:solidFill>
                  <a:schemeClr val="tx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sz="1600" b="1" dirty="0">
                <a:solidFill>
                  <a:schemeClr val="tx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1600" b="1" dirty="0">
                  <a:solidFill>
                    <a:schemeClr val="tx1"/>
                  </a:solidFill>
                  <a:latin typeface="Segoe UI Light" panose="020B0502040204020203" pitchFamily="34" charset="0"/>
                  <a:cs typeface="Segoe UI Light" panose="020B0502040204020203" pitchFamily="34" charset="0"/>
                </a:rPr>
                <a:t>Qing </a:t>
              </a:r>
              <a:r>
                <a:rPr lang="en-US" sz="1600" dirty="0">
                  <a:solidFill>
                    <a:schemeClr val="tx1"/>
                  </a:solidFill>
                  <a:latin typeface="Segoe UI Light" panose="020B0502040204020203" pitchFamily="34" charset="0"/>
                  <a:cs typeface="Segoe UI Light" panose="020B0502040204020203" pitchFamily="34" charset="0"/>
                </a:rPr>
                <a:t>provides container services. C2C tools for container services provides support for Qing cloud.</a:t>
              </a:r>
            </a:p>
            <a:p>
              <a:pPr marL="285750" indent="-285750">
                <a:buFont typeface="Arial" panose="020B0604020202020204" pitchFamily="34" charset="0"/>
                <a:buChar char="•"/>
              </a:pPr>
              <a:endParaRPr lang="en-US" sz="1600" dirty="0">
                <a:solidFill>
                  <a:schemeClr val="tx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sz="1600" dirty="0">
                <a:solidFill>
                  <a:schemeClr val="tx1"/>
                </a:solidFill>
                <a:latin typeface="Segoe UI Light" panose="020B0502040204020203" pitchFamily="34" charset="0"/>
                <a:cs typeface="Segoe UI Light" panose="020B0502040204020203" pitchFamily="34" charset="0"/>
              </a:endParaRPr>
            </a:p>
            <a:p>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33" name="Rounded Rectangle 28">
              <a:extLst>
                <a:ext uri="{FF2B5EF4-FFF2-40B4-BE49-F238E27FC236}">
                  <a16:creationId xmlns:a16="http://schemas.microsoft.com/office/drawing/2014/main" id="{D940901B-3763-40DC-B863-CF5D4D4B16C6}"/>
                </a:ext>
              </a:extLst>
            </p:cNvPr>
            <p:cNvSpPr/>
            <p:nvPr/>
          </p:nvSpPr>
          <p:spPr>
            <a:xfrm>
              <a:off x="-2866181" y="5504218"/>
              <a:ext cx="5244011" cy="758385"/>
            </a:xfrm>
            <a:prstGeom prst="roundRect">
              <a:avLst>
                <a:gd name="adj" fmla="val 0"/>
              </a:avLst>
            </a:prstGeom>
            <a:noFill/>
            <a:ln w="285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endParaRPr lang="en-US" sz="1600" b="1" dirty="0">
                <a:solidFill>
                  <a:schemeClr val="tx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1600" b="1" dirty="0">
                  <a:solidFill>
                    <a:schemeClr val="tx1"/>
                  </a:solidFill>
                  <a:latin typeface="Segoe UI Light" panose="020B0502040204020203" pitchFamily="34" charset="0"/>
                  <a:cs typeface="Segoe UI Light" panose="020B0502040204020203" pitchFamily="34" charset="0"/>
                </a:rPr>
                <a:t>Baidu </a:t>
              </a:r>
              <a:r>
                <a:rPr lang="en-US" sz="1600" dirty="0">
                  <a:solidFill>
                    <a:schemeClr val="tx1"/>
                  </a:solidFill>
                  <a:latin typeface="Segoe UI Light" panose="020B0502040204020203" pitchFamily="34" charset="0"/>
                  <a:cs typeface="Segoe UI Light" panose="020B0502040204020203" pitchFamily="34" charset="0"/>
                </a:rPr>
                <a:t>provides container services. C2C tools for container services does not provide support for Baidu cloud.</a:t>
              </a:r>
            </a:p>
            <a:p>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34" name="Rounded Rectangle 17">
              <a:extLst>
                <a:ext uri="{FF2B5EF4-FFF2-40B4-BE49-F238E27FC236}">
                  <a16:creationId xmlns:a16="http://schemas.microsoft.com/office/drawing/2014/main" id="{AAD50ABC-BECF-402D-A559-0F923E6E3063}"/>
                </a:ext>
              </a:extLst>
            </p:cNvPr>
            <p:cNvSpPr/>
            <p:nvPr/>
          </p:nvSpPr>
          <p:spPr>
            <a:xfrm>
              <a:off x="-2866181" y="3632565"/>
              <a:ext cx="5244011" cy="532656"/>
            </a:xfrm>
            <a:prstGeom prst="roundRect">
              <a:avLst>
                <a:gd name="adj" fmla="val 1494"/>
              </a:avLst>
            </a:prstGeom>
            <a:solidFill>
              <a:schemeClr val="accent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1700" dirty="0">
                  <a:solidFill>
                    <a:srgbClr val="EEEEEE"/>
                  </a:solidFill>
                  <a:latin typeface="Segoe UI Light" panose="020B0502040204020203" pitchFamily="34" charset="0"/>
                  <a:cs typeface="Segoe UI Light" panose="020B0502040204020203" pitchFamily="34" charset="0"/>
                </a:rPr>
                <a:t>AS WE CAN SEE IN THE GIVEN STATS</a:t>
              </a:r>
            </a:p>
          </p:txBody>
        </p:sp>
      </p:grpSp>
    </p:spTree>
    <p:extLst>
      <p:ext uri="{BB962C8B-B14F-4D97-AF65-F5344CB8AC3E}">
        <p14:creationId xmlns:p14="http://schemas.microsoft.com/office/powerpoint/2010/main" val="41716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10000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fill="hold"/>
                                        <p:tgtEl>
                                          <p:spTgt spid="12"/>
                                        </p:tgtEl>
                                        <p:attrNameLst>
                                          <p:attrName>ppt_x</p:attrName>
                                        </p:attrNameLst>
                                      </p:cBhvr>
                                      <p:tavLst>
                                        <p:tav tm="0">
                                          <p:val>
                                            <p:strVal val="0-#ppt_w/2"/>
                                          </p:val>
                                        </p:tav>
                                        <p:tav tm="100000">
                                          <p:val>
                                            <p:strVal val="#ppt_x"/>
                                          </p:val>
                                        </p:tav>
                                      </p:tavLst>
                                    </p:anim>
                                    <p:anim calcmode="lin" valueType="num">
                                      <p:cBhvr additive="base">
                                        <p:cTn id="13"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72D297-5845-4E12-8644-E52742EE1101}"/>
              </a:ext>
            </a:extLst>
          </p:cNvPr>
          <p:cNvSpPr txBox="1"/>
          <p:nvPr/>
        </p:nvSpPr>
        <p:spPr>
          <a:xfrm>
            <a:off x="145630" y="172065"/>
            <a:ext cx="9825025" cy="443198"/>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36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IN" sz="3200" dirty="0"/>
              <a:t>Analysis on API-SDK Implementation</a:t>
            </a:r>
          </a:p>
        </p:txBody>
      </p:sp>
      <p:pic>
        <p:nvPicPr>
          <p:cNvPr id="8" name="Picture 7" descr="C:\Users\nilesh.nagose\Desktop\Click2Cloud\Logo\Final Logo\click2cloud-logo-lightBG-250x200.png">
            <a:extLst>
              <a:ext uri="{FF2B5EF4-FFF2-40B4-BE49-F238E27FC236}">
                <a16:creationId xmlns:a16="http://schemas.microsoft.com/office/drawing/2014/main" id="{E75E9AD4-3396-4D5F-959A-1EA1873E66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46636" y="59508"/>
            <a:ext cx="835392" cy="6683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hart 12">
            <a:extLst>
              <a:ext uri="{FF2B5EF4-FFF2-40B4-BE49-F238E27FC236}">
                <a16:creationId xmlns:a16="http://schemas.microsoft.com/office/drawing/2014/main" id="{29C590C5-5E05-42BF-9002-4A21388C2698}"/>
              </a:ext>
            </a:extLst>
          </p:cNvPr>
          <p:cNvGraphicFramePr>
            <a:graphicFrameLocks/>
          </p:cNvGraphicFramePr>
          <p:nvPr>
            <p:extLst>
              <p:ext uri="{D42A27DB-BD31-4B8C-83A1-F6EECF244321}">
                <p14:modId xmlns:p14="http://schemas.microsoft.com/office/powerpoint/2010/main" val="2958630514"/>
              </p:ext>
            </p:extLst>
          </p:nvPr>
        </p:nvGraphicFramePr>
        <p:xfrm>
          <a:off x="5115341" y="775336"/>
          <a:ext cx="7076659" cy="4074960"/>
        </p:xfrm>
        <a:graphic>
          <a:graphicData uri="http://schemas.openxmlformats.org/drawingml/2006/chart">
            <c:chart xmlns:c="http://schemas.openxmlformats.org/drawingml/2006/chart" xmlns:r="http://schemas.openxmlformats.org/officeDocument/2006/relationships" r:id="rId3"/>
          </a:graphicData>
        </a:graphic>
      </p:graphicFrame>
      <p:sp>
        <p:nvSpPr>
          <p:cNvPr id="74" name="TextBox 73">
            <a:extLst>
              <a:ext uri="{FF2B5EF4-FFF2-40B4-BE49-F238E27FC236}">
                <a16:creationId xmlns:a16="http://schemas.microsoft.com/office/drawing/2014/main" id="{63F250FA-F228-4BD0-B6AC-2D8D7ADA73B4}"/>
              </a:ext>
            </a:extLst>
          </p:cNvPr>
          <p:cNvSpPr txBox="1"/>
          <p:nvPr/>
        </p:nvSpPr>
        <p:spPr>
          <a:xfrm>
            <a:off x="284080" y="1351722"/>
            <a:ext cx="4831260" cy="5360889"/>
          </a:xfrm>
          <a:prstGeom prst="round2DiagRect">
            <a:avLst>
              <a:gd name="adj1" fmla="val 0"/>
              <a:gd name="adj2" fmla="val 17951"/>
            </a:avLst>
          </a:prstGeom>
          <a:ln/>
        </p:spPr>
        <p:style>
          <a:lnRef idx="2">
            <a:schemeClr val="accent1"/>
          </a:lnRef>
          <a:fillRef idx="1">
            <a:schemeClr val="lt1"/>
          </a:fillRef>
          <a:effectRef idx="0">
            <a:schemeClr val="accent1"/>
          </a:effectRef>
          <a:fontRef idx="minor">
            <a:schemeClr val="dk1"/>
          </a:fontRef>
        </p:style>
        <p:txBody>
          <a:bodyPr wrap="square" rtlCol="0">
            <a:noAutofit/>
          </a:bodyPr>
          <a:lstStyle/>
          <a:p>
            <a:pPr marL="342900" indent="-342900">
              <a:spcBef>
                <a:spcPts val="600"/>
              </a:spcBef>
              <a:buFont typeface="+mj-lt"/>
              <a:buAutoNum type="arabicPeriod"/>
            </a:pPr>
            <a:r>
              <a:rPr lang="en-US" sz="1400" dirty="0">
                <a:solidFill>
                  <a:schemeClr val="tx1"/>
                </a:solidFill>
                <a:latin typeface="+mj-lt"/>
              </a:rPr>
              <a:t>Baidu has </a:t>
            </a:r>
            <a:r>
              <a:rPr lang="en-US" sz="1400" b="1" dirty="0">
                <a:solidFill>
                  <a:schemeClr val="tx1"/>
                </a:solidFill>
                <a:latin typeface="+mj-lt"/>
              </a:rPr>
              <a:t>737</a:t>
            </a:r>
            <a:r>
              <a:rPr lang="en-US" sz="1400" dirty="0">
                <a:solidFill>
                  <a:schemeClr val="tx1"/>
                </a:solidFill>
                <a:latin typeface="+mj-lt"/>
              </a:rPr>
              <a:t> Interfaces available which are less as compare to Alibaba’s </a:t>
            </a:r>
            <a:r>
              <a:rPr lang="en-US" sz="1400" b="1" dirty="0">
                <a:solidFill>
                  <a:schemeClr val="tx1"/>
                </a:solidFill>
                <a:latin typeface="+mj-lt"/>
              </a:rPr>
              <a:t>955</a:t>
            </a:r>
            <a:r>
              <a:rPr lang="en-US" sz="1400" dirty="0">
                <a:solidFill>
                  <a:schemeClr val="tx1"/>
                </a:solidFill>
                <a:latin typeface="+mj-lt"/>
              </a:rPr>
              <a:t> Interfaces and Huawei’s </a:t>
            </a:r>
            <a:r>
              <a:rPr lang="en-US" sz="1400" b="1" dirty="0">
                <a:solidFill>
                  <a:schemeClr val="tx1"/>
                </a:solidFill>
                <a:latin typeface="+mj-lt"/>
              </a:rPr>
              <a:t>1395</a:t>
            </a:r>
            <a:r>
              <a:rPr lang="en-US" sz="1400" dirty="0">
                <a:solidFill>
                  <a:schemeClr val="tx1"/>
                </a:solidFill>
                <a:latin typeface="+mj-lt"/>
              </a:rPr>
              <a:t> Interfaces.</a:t>
            </a:r>
          </a:p>
          <a:p>
            <a:pPr marL="342900" indent="-342900">
              <a:spcBef>
                <a:spcPts val="1200"/>
              </a:spcBef>
              <a:buAutoNum type="arabicPeriod"/>
            </a:pPr>
            <a:r>
              <a:rPr lang="en-US" sz="1400" dirty="0">
                <a:solidFill>
                  <a:schemeClr val="tx1"/>
                </a:solidFill>
                <a:latin typeface="+mj-lt"/>
              </a:rPr>
              <a:t>Baidu has </a:t>
            </a:r>
            <a:r>
              <a:rPr lang="en-US" sz="1400" b="1" dirty="0">
                <a:solidFill>
                  <a:schemeClr val="tx1"/>
                </a:solidFill>
                <a:latin typeface="+mj-lt"/>
              </a:rPr>
              <a:t>718</a:t>
            </a:r>
            <a:r>
              <a:rPr lang="en-US" sz="1400" dirty="0">
                <a:solidFill>
                  <a:schemeClr val="tx1"/>
                </a:solidFill>
                <a:latin typeface="+mj-lt"/>
              </a:rPr>
              <a:t> API available which are less as compare to Alibaba’s </a:t>
            </a:r>
            <a:r>
              <a:rPr lang="en-US" sz="1400" b="1" dirty="0">
                <a:solidFill>
                  <a:schemeClr val="tx1"/>
                </a:solidFill>
                <a:latin typeface="+mj-lt"/>
              </a:rPr>
              <a:t>947</a:t>
            </a:r>
            <a:r>
              <a:rPr lang="en-US" sz="1400" dirty="0">
                <a:solidFill>
                  <a:schemeClr val="tx1"/>
                </a:solidFill>
                <a:latin typeface="+mj-lt"/>
              </a:rPr>
              <a:t> and Huawei’s </a:t>
            </a:r>
            <a:r>
              <a:rPr lang="en-US" sz="1400" b="1" dirty="0">
                <a:solidFill>
                  <a:schemeClr val="tx1"/>
                </a:solidFill>
                <a:latin typeface="+mj-lt"/>
              </a:rPr>
              <a:t>1146</a:t>
            </a:r>
            <a:r>
              <a:rPr lang="en-US" sz="1400" dirty="0">
                <a:solidFill>
                  <a:schemeClr val="tx1"/>
                </a:solidFill>
                <a:latin typeface="+mj-lt"/>
              </a:rPr>
              <a:t> API’s.</a:t>
            </a:r>
          </a:p>
          <a:p>
            <a:pPr marL="342900" indent="-342900">
              <a:spcBef>
                <a:spcPts val="1200"/>
              </a:spcBef>
              <a:buFontTx/>
              <a:buAutoNum type="arabicPeriod"/>
            </a:pPr>
            <a:r>
              <a:rPr lang="en-US" sz="1400" dirty="0">
                <a:solidFill>
                  <a:schemeClr val="tx1"/>
                </a:solidFill>
                <a:latin typeface="+mj-lt"/>
              </a:rPr>
              <a:t>Baidu has Implemented </a:t>
            </a:r>
            <a:r>
              <a:rPr lang="en-US" sz="1400" b="1" dirty="0">
                <a:solidFill>
                  <a:schemeClr val="tx1"/>
                </a:solidFill>
                <a:latin typeface="+mj-lt"/>
              </a:rPr>
              <a:t>333</a:t>
            </a:r>
            <a:r>
              <a:rPr lang="en-US" sz="1400" dirty="0">
                <a:solidFill>
                  <a:schemeClr val="tx1"/>
                </a:solidFill>
                <a:latin typeface="+mj-lt"/>
              </a:rPr>
              <a:t> SDK’s which are less as compare to Alibaba’s </a:t>
            </a:r>
            <a:r>
              <a:rPr lang="en-US" sz="1400" b="1" dirty="0">
                <a:solidFill>
                  <a:schemeClr val="tx1"/>
                </a:solidFill>
                <a:latin typeface="+mj-lt"/>
              </a:rPr>
              <a:t>742</a:t>
            </a:r>
            <a:r>
              <a:rPr lang="en-US" sz="1400" dirty="0">
                <a:solidFill>
                  <a:schemeClr val="tx1"/>
                </a:solidFill>
                <a:latin typeface="+mj-lt"/>
              </a:rPr>
              <a:t> and Huawei’s </a:t>
            </a:r>
            <a:r>
              <a:rPr lang="en-US" sz="1400" b="1" dirty="0">
                <a:solidFill>
                  <a:schemeClr val="tx1"/>
                </a:solidFill>
                <a:latin typeface="+mj-lt"/>
              </a:rPr>
              <a:t>601</a:t>
            </a:r>
            <a:r>
              <a:rPr lang="en-US" sz="1400" dirty="0">
                <a:solidFill>
                  <a:schemeClr val="tx1"/>
                </a:solidFill>
                <a:latin typeface="+mj-lt"/>
              </a:rPr>
              <a:t>.</a:t>
            </a:r>
          </a:p>
          <a:p>
            <a:pPr marL="342900" indent="-342900">
              <a:spcBef>
                <a:spcPts val="1200"/>
              </a:spcBef>
              <a:buFontTx/>
              <a:buAutoNum type="arabicPeriod"/>
            </a:pPr>
            <a:r>
              <a:rPr lang="en-US" sz="1400" dirty="0">
                <a:solidFill>
                  <a:schemeClr val="tx1"/>
                </a:solidFill>
                <a:latin typeface="+mj-lt"/>
              </a:rPr>
              <a:t>Baidu has implemented SDK for only </a:t>
            </a:r>
            <a:r>
              <a:rPr lang="en-US" sz="1400" b="1" dirty="0">
                <a:solidFill>
                  <a:srgbClr val="FF0000"/>
                </a:solidFill>
                <a:latin typeface="+mj-lt"/>
              </a:rPr>
              <a:t>46</a:t>
            </a:r>
            <a:r>
              <a:rPr lang="en-US" sz="1400" dirty="0">
                <a:solidFill>
                  <a:srgbClr val="FF0000"/>
                </a:solidFill>
                <a:latin typeface="+mj-lt"/>
              </a:rPr>
              <a:t>%</a:t>
            </a:r>
            <a:r>
              <a:rPr lang="en-US" sz="1400" dirty="0">
                <a:solidFill>
                  <a:schemeClr val="tx1"/>
                </a:solidFill>
                <a:latin typeface="+mj-lt"/>
              </a:rPr>
              <a:t> of API’s where as Alibaba, Huawei has implemented </a:t>
            </a:r>
            <a:r>
              <a:rPr lang="en-US" sz="1400" b="1" dirty="0">
                <a:solidFill>
                  <a:srgbClr val="FF0000"/>
                </a:solidFill>
                <a:latin typeface="+mj-lt"/>
              </a:rPr>
              <a:t>78%</a:t>
            </a:r>
            <a:r>
              <a:rPr lang="en-US" sz="1400" b="1" dirty="0">
                <a:solidFill>
                  <a:schemeClr val="tx1"/>
                </a:solidFill>
                <a:latin typeface="+mj-lt"/>
              </a:rPr>
              <a:t> </a:t>
            </a:r>
            <a:r>
              <a:rPr lang="en-US" sz="1400" dirty="0">
                <a:solidFill>
                  <a:schemeClr val="tx1"/>
                </a:solidFill>
                <a:latin typeface="+mj-lt"/>
              </a:rPr>
              <a:t>and </a:t>
            </a:r>
            <a:r>
              <a:rPr lang="en-US" sz="1400" b="1" dirty="0">
                <a:solidFill>
                  <a:srgbClr val="FF0000"/>
                </a:solidFill>
                <a:latin typeface="+mj-lt"/>
              </a:rPr>
              <a:t>53</a:t>
            </a:r>
            <a:r>
              <a:rPr lang="en-US" sz="1400" dirty="0">
                <a:solidFill>
                  <a:srgbClr val="FF0000"/>
                </a:solidFill>
                <a:latin typeface="+mj-lt"/>
              </a:rPr>
              <a:t>%</a:t>
            </a:r>
            <a:r>
              <a:rPr lang="en-US" sz="1400" dirty="0">
                <a:solidFill>
                  <a:schemeClr val="tx1"/>
                </a:solidFill>
                <a:latin typeface="+mj-lt"/>
              </a:rPr>
              <a:t> of SDK respectively.</a:t>
            </a:r>
          </a:p>
          <a:p>
            <a:pPr marL="342900" indent="-342900">
              <a:spcBef>
                <a:spcPts val="1200"/>
              </a:spcBef>
              <a:buFontTx/>
              <a:buAutoNum type="arabicPeriod"/>
            </a:pPr>
            <a:r>
              <a:rPr lang="en-US" sz="1400" dirty="0">
                <a:solidFill>
                  <a:schemeClr val="tx1"/>
                </a:solidFill>
                <a:latin typeface="+mj-lt"/>
              </a:rPr>
              <a:t>Baidu has </a:t>
            </a:r>
            <a:r>
              <a:rPr lang="en-US" sz="1400" b="1" dirty="0">
                <a:solidFill>
                  <a:schemeClr val="tx1"/>
                </a:solidFill>
                <a:latin typeface="+mj-lt"/>
              </a:rPr>
              <a:t>lot of scope for SDK implementation </a:t>
            </a:r>
            <a:r>
              <a:rPr lang="en-US" sz="1400" dirty="0">
                <a:solidFill>
                  <a:schemeClr val="tx1"/>
                </a:solidFill>
                <a:latin typeface="+mj-lt"/>
              </a:rPr>
              <a:t>as compare with other clouds which</a:t>
            </a:r>
          </a:p>
        </p:txBody>
      </p:sp>
      <p:cxnSp>
        <p:nvCxnSpPr>
          <p:cNvPr id="76" name="Straight Connector 75">
            <a:extLst>
              <a:ext uri="{FF2B5EF4-FFF2-40B4-BE49-F238E27FC236}">
                <a16:creationId xmlns:a16="http://schemas.microsoft.com/office/drawing/2014/main" id="{5BA610ED-4AE2-4E42-91BD-75F88DF07A1C}"/>
              </a:ext>
            </a:extLst>
          </p:cNvPr>
          <p:cNvCxnSpPr/>
          <p:nvPr/>
        </p:nvCxnSpPr>
        <p:spPr>
          <a:xfrm>
            <a:off x="-1" y="887893"/>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7AE76D-05CC-4595-A644-C9214BFB4BC5}"/>
              </a:ext>
            </a:extLst>
          </p:cNvPr>
          <p:cNvSpPr/>
          <p:nvPr/>
        </p:nvSpPr>
        <p:spPr>
          <a:xfrm>
            <a:off x="866262" y="4850296"/>
            <a:ext cx="3382817" cy="1815882"/>
          </a:xfrm>
          <a:prstGeom prst="rect">
            <a:avLst/>
          </a:prstGeom>
        </p:spPr>
        <p:txBody>
          <a:bodyPr wrap="square">
            <a:spAutoFit/>
          </a:bodyPr>
          <a:lstStyle/>
          <a:p>
            <a:r>
              <a:rPr lang="en-IN" sz="1400" b="1" dirty="0"/>
              <a:t>Baidu</a:t>
            </a:r>
            <a:r>
              <a:rPr lang="en-IN" sz="1400" dirty="0"/>
              <a:t> consist of: </a:t>
            </a:r>
          </a:p>
          <a:p>
            <a:r>
              <a:rPr lang="en-IN" sz="1400" dirty="0"/>
              <a:t> </a:t>
            </a:r>
            <a:r>
              <a:rPr lang="en-IN" sz="1400" b="1" dirty="0">
                <a:solidFill>
                  <a:schemeClr val="accent2"/>
                </a:solidFill>
              </a:rPr>
              <a:t>718    </a:t>
            </a:r>
            <a:r>
              <a:rPr lang="en-IN" sz="1400" dirty="0"/>
              <a:t>-    API’s </a:t>
            </a:r>
          </a:p>
          <a:p>
            <a:r>
              <a:rPr lang="en-IN" sz="1400" b="1" dirty="0">
                <a:solidFill>
                  <a:schemeClr val="accent2"/>
                </a:solidFill>
              </a:rPr>
              <a:t> 333    </a:t>
            </a:r>
            <a:r>
              <a:rPr lang="en-IN" sz="1400" dirty="0"/>
              <a:t>-    SDK’s </a:t>
            </a:r>
          </a:p>
          <a:p>
            <a:r>
              <a:rPr lang="en-IN" sz="1400" dirty="0"/>
              <a:t> available for the respective interfaces</a:t>
            </a:r>
          </a:p>
          <a:p>
            <a:endParaRPr lang="en-IN" sz="1400" dirty="0"/>
          </a:p>
          <a:p>
            <a:r>
              <a:rPr lang="en-IN" sz="1400" dirty="0"/>
              <a:t>Whereas other cloud providers consists of :</a:t>
            </a:r>
          </a:p>
          <a:p>
            <a:pPr marL="285750" indent="-285750">
              <a:buFont typeface="Arial" panose="020B0604020202020204" pitchFamily="34" charset="0"/>
              <a:buChar char="•"/>
            </a:pPr>
            <a:r>
              <a:rPr lang="en-IN" sz="1400" dirty="0"/>
              <a:t> </a:t>
            </a:r>
            <a:r>
              <a:rPr lang="en-IN" sz="1400" b="1" dirty="0"/>
              <a:t>Huawei  </a:t>
            </a:r>
            <a:r>
              <a:rPr lang="en-IN" sz="1400" dirty="0"/>
              <a:t> -   </a:t>
            </a:r>
            <a:r>
              <a:rPr lang="en-IN" sz="1400" b="1" dirty="0">
                <a:solidFill>
                  <a:schemeClr val="accent2"/>
                </a:solidFill>
              </a:rPr>
              <a:t>1146</a:t>
            </a:r>
            <a:r>
              <a:rPr lang="en-IN" sz="1400" dirty="0"/>
              <a:t> API’s and </a:t>
            </a:r>
            <a:r>
              <a:rPr lang="en-IN" sz="1400" b="1" dirty="0">
                <a:solidFill>
                  <a:schemeClr val="accent2"/>
                </a:solidFill>
              </a:rPr>
              <a:t>601</a:t>
            </a:r>
            <a:r>
              <a:rPr lang="en-IN" sz="1400" dirty="0"/>
              <a:t> SDK’s </a:t>
            </a:r>
          </a:p>
          <a:p>
            <a:pPr marL="285750" indent="-285750">
              <a:buFont typeface="Arial" panose="020B0604020202020204" pitchFamily="34" charset="0"/>
              <a:buChar char="•"/>
            </a:pPr>
            <a:r>
              <a:rPr lang="en-IN" sz="1400" b="1" dirty="0"/>
              <a:t> Alibaba  </a:t>
            </a:r>
            <a:r>
              <a:rPr lang="en-IN" sz="1400" dirty="0"/>
              <a:t> -   </a:t>
            </a:r>
            <a:r>
              <a:rPr lang="en-IN" sz="1400" b="1" dirty="0">
                <a:solidFill>
                  <a:schemeClr val="accent2"/>
                </a:solidFill>
              </a:rPr>
              <a:t>947</a:t>
            </a:r>
            <a:r>
              <a:rPr lang="en-IN" sz="1400" dirty="0"/>
              <a:t> API’s and </a:t>
            </a:r>
            <a:r>
              <a:rPr lang="en-IN" sz="1400" b="1" dirty="0">
                <a:solidFill>
                  <a:schemeClr val="accent2"/>
                </a:solidFill>
              </a:rPr>
              <a:t>742</a:t>
            </a:r>
            <a:r>
              <a:rPr lang="en-IN" sz="1400" dirty="0"/>
              <a:t> SDK’s </a:t>
            </a:r>
            <a:endParaRPr lang="en-US" sz="1400" dirty="0"/>
          </a:p>
        </p:txBody>
      </p:sp>
      <p:cxnSp>
        <p:nvCxnSpPr>
          <p:cNvPr id="3" name="Straight Connector 2">
            <a:extLst>
              <a:ext uri="{FF2B5EF4-FFF2-40B4-BE49-F238E27FC236}">
                <a16:creationId xmlns:a16="http://schemas.microsoft.com/office/drawing/2014/main" id="{DE72F959-A96F-4634-9181-2A8D6B21AB2A}"/>
              </a:ext>
            </a:extLst>
          </p:cNvPr>
          <p:cNvCxnSpPr/>
          <p:nvPr/>
        </p:nvCxnSpPr>
        <p:spPr>
          <a:xfrm>
            <a:off x="284080" y="4850296"/>
            <a:ext cx="4831260"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77E683-9927-4E44-BEA3-2111DD2BB7F3}"/>
              </a:ext>
            </a:extLst>
          </p:cNvPr>
          <p:cNvSpPr txBox="1"/>
          <p:nvPr/>
        </p:nvSpPr>
        <p:spPr>
          <a:xfrm flipH="1">
            <a:off x="5687629" y="4801359"/>
            <a:ext cx="5932081" cy="1960189"/>
          </a:xfrm>
          <a:prstGeom prst="round2DiagRect">
            <a:avLst>
              <a:gd name="adj1" fmla="val 0"/>
              <a:gd name="adj2" fmla="val 17951"/>
            </a:avLst>
          </a:prstGeom>
          <a:noFill/>
          <a:ln>
            <a:solidFill>
              <a:schemeClr val="accent1"/>
            </a:solidFill>
          </a:ln>
        </p:spPr>
        <p:txBody>
          <a:bodyPr wrap="square" rtlCol="0">
            <a:noAutofit/>
          </a:bodyPr>
          <a:lstStyle/>
          <a:p>
            <a:pPr>
              <a:spcBef>
                <a:spcPts val="1200"/>
              </a:spcBef>
              <a:spcAft>
                <a:spcPts val="1200"/>
              </a:spcAft>
            </a:pPr>
            <a:r>
              <a:rPr lang="en-US" sz="2000" b="1" dirty="0">
                <a:latin typeface="Segoe UI Light" panose="020B0502040204020203" pitchFamily="34" charset="0"/>
                <a:cs typeface="Segoe UI Light" panose="020B0502040204020203" pitchFamily="34" charset="0"/>
              </a:rPr>
              <a:t>Suggestions &amp; Recommendations</a:t>
            </a:r>
          </a:p>
          <a:p>
            <a:pPr marL="342900" indent="-342900">
              <a:spcBef>
                <a:spcPts val="1200"/>
              </a:spcBef>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There is scope of SDK implementation for </a:t>
            </a:r>
            <a:r>
              <a:rPr lang="en-US" sz="2000" b="1" dirty="0">
                <a:latin typeface="Segoe UI Light" panose="020B0502040204020203" pitchFamily="34" charset="0"/>
                <a:cs typeface="Segoe UI Light" panose="020B0502040204020203" pitchFamily="34" charset="0"/>
              </a:rPr>
              <a:t>385</a:t>
            </a:r>
            <a:r>
              <a:rPr lang="en-US" sz="2000" dirty="0">
                <a:latin typeface="Segoe UI Light" panose="020B0502040204020203" pitchFamily="34" charset="0"/>
                <a:cs typeface="Segoe UI Light" panose="020B0502040204020203" pitchFamily="34" charset="0"/>
              </a:rPr>
              <a:t> more SDK’s in Baidu which is </a:t>
            </a:r>
            <a:r>
              <a:rPr lang="en-US" sz="2000" b="1" dirty="0">
                <a:latin typeface="Segoe UI Light" panose="020B0502040204020203" pitchFamily="34" charset="0"/>
                <a:cs typeface="Segoe UI Light" panose="020B0502040204020203" pitchFamily="34" charset="0"/>
              </a:rPr>
              <a:t>46%</a:t>
            </a:r>
            <a:r>
              <a:rPr lang="en-US" sz="2000" dirty="0">
                <a:latin typeface="Segoe UI Light" panose="020B0502040204020203" pitchFamily="34" charset="0"/>
                <a:cs typeface="Segoe UI Light" panose="020B0502040204020203" pitchFamily="34" charset="0"/>
              </a:rPr>
              <a:t> compare to the API’s.</a:t>
            </a:r>
          </a:p>
        </p:txBody>
      </p:sp>
    </p:spTree>
    <p:extLst>
      <p:ext uri="{BB962C8B-B14F-4D97-AF65-F5344CB8AC3E}">
        <p14:creationId xmlns:p14="http://schemas.microsoft.com/office/powerpoint/2010/main" val="343924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1AD2468-1C4A-40B0-86B6-01E4DAE993F7}"/>
              </a:ext>
            </a:extLst>
          </p:cNvPr>
          <p:cNvSpPr/>
          <p:nvPr/>
        </p:nvSpPr>
        <p:spPr>
          <a:xfrm>
            <a:off x="6668086" y="4276578"/>
            <a:ext cx="239151" cy="19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nilesh.nagose\Desktop\Click2Cloud\Logo\Final Logo\click2cloud-logo-lightBG-250x200.png">
            <a:extLst>
              <a:ext uri="{FF2B5EF4-FFF2-40B4-BE49-F238E27FC236}">
                <a16:creationId xmlns:a16="http://schemas.microsoft.com/office/drawing/2014/main" id="{9143FAB2-BB90-480B-BBD3-4C640E9068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5534" y="190477"/>
            <a:ext cx="994207" cy="8186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DB9D970-7BA6-4B49-A0DE-F9A5B50B8AD3}"/>
              </a:ext>
            </a:extLst>
          </p:cNvPr>
          <p:cNvSpPr/>
          <p:nvPr/>
        </p:nvSpPr>
        <p:spPr>
          <a:xfrm>
            <a:off x="121920" y="0"/>
            <a:ext cx="12070080" cy="1672253"/>
          </a:xfrm>
          <a:prstGeom prst="rect">
            <a:avLst/>
          </a:prstGeom>
          <a:solidFill>
            <a:schemeClr val="bg1"/>
          </a:solidFill>
        </p:spPr>
        <p:txBody>
          <a:bodyPr wrap="square">
            <a:spAutoFit/>
          </a:bodyPr>
          <a:lstStyle/>
          <a:p>
            <a:pPr>
              <a:spcBef>
                <a:spcPts val="400"/>
              </a:spcBef>
            </a:pPr>
            <a:endParaRPr lang="en-US" dirty="0"/>
          </a:p>
          <a:p>
            <a:endParaRPr lang="en-US" b="1" dirty="0">
              <a:solidFill>
                <a:schemeClr val="accent1"/>
              </a:solidFill>
            </a:endParaRPr>
          </a:p>
          <a:p>
            <a:r>
              <a:rPr lang="en-US" b="1" dirty="0">
                <a:solidFill>
                  <a:schemeClr val="accent1"/>
                </a:solidFill>
              </a:rPr>
              <a:t>Stats for Ansible implementation: Alibaba Vs AWS Vs Baidu Vs Huawei Vs JD Cloud Vs Tencent Vs U Cloud</a:t>
            </a:r>
          </a:p>
          <a:p>
            <a:pPr marL="1200150" lvl="2" indent="-285750">
              <a:spcBef>
                <a:spcPts val="400"/>
              </a:spcBef>
              <a:buFont typeface="Arial" panose="020B0604020202020204" pitchFamily="34" charset="0"/>
              <a:buChar char="•"/>
            </a:pPr>
            <a:r>
              <a:rPr lang="en-US" sz="1400" dirty="0"/>
              <a:t>Column 1 – Total Cloud Services</a:t>
            </a:r>
          </a:p>
          <a:p>
            <a:pPr marL="1200150" lvl="2" indent="-285750">
              <a:spcBef>
                <a:spcPts val="200"/>
              </a:spcBef>
              <a:buFont typeface="Arial" panose="020B0604020202020204" pitchFamily="34" charset="0"/>
              <a:buChar char="•"/>
            </a:pPr>
            <a:r>
              <a:rPr lang="en-US" sz="1400" dirty="0"/>
              <a:t>Column 2 - Total APIs Available for developers</a:t>
            </a:r>
          </a:p>
          <a:p>
            <a:pPr marL="1200150" lvl="2" indent="-285750">
              <a:spcBef>
                <a:spcPts val="200"/>
              </a:spcBef>
              <a:buFont typeface="Arial" panose="020B0604020202020204" pitchFamily="34" charset="0"/>
              <a:buChar char="•"/>
            </a:pPr>
            <a:r>
              <a:rPr lang="en-US" sz="1400" dirty="0"/>
              <a:t>Column 3 - Ansible Available for developers</a:t>
            </a:r>
          </a:p>
        </p:txBody>
      </p:sp>
      <p:cxnSp>
        <p:nvCxnSpPr>
          <p:cNvPr id="9" name="Straight Connector 8">
            <a:extLst>
              <a:ext uri="{FF2B5EF4-FFF2-40B4-BE49-F238E27FC236}">
                <a16:creationId xmlns:a16="http://schemas.microsoft.com/office/drawing/2014/main" id="{31F7585D-D444-433A-8FFF-74941FF91386}"/>
              </a:ext>
            </a:extLst>
          </p:cNvPr>
          <p:cNvCxnSpPr/>
          <p:nvPr/>
        </p:nvCxnSpPr>
        <p:spPr>
          <a:xfrm>
            <a:off x="121920" y="1672253"/>
            <a:ext cx="1170068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A904FB4-F391-401B-9613-D3E1E9A2A4C0}"/>
              </a:ext>
            </a:extLst>
          </p:cNvPr>
          <p:cNvSpPr txBox="1"/>
          <p:nvPr/>
        </p:nvSpPr>
        <p:spPr>
          <a:xfrm>
            <a:off x="183273" y="1712216"/>
            <a:ext cx="5078044" cy="4416594"/>
          </a:xfrm>
          <a:prstGeom prst="rect">
            <a:avLst/>
          </a:prstGeom>
          <a:noFill/>
        </p:spPr>
        <p:txBody>
          <a:bodyPr wrap="square" rtlCol="0">
            <a:spAutoFit/>
          </a:bodyPr>
          <a:lstStyle/>
          <a:p>
            <a:endParaRPr lang="en-US" sz="500" dirty="0">
              <a:latin typeface="+mj-lt"/>
            </a:endParaRPr>
          </a:p>
          <a:p>
            <a:pPr marL="342900" indent="-342900">
              <a:spcBef>
                <a:spcPts val="1200"/>
              </a:spcBef>
              <a:buAutoNum type="arabicPeriod"/>
            </a:pPr>
            <a:endParaRPr lang="en-US" sz="1600" dirty="0">
              <a:latin typeface="+mj-lt"/>
            </a:endParaRPr>
          </a:p>
          <a:p>
            <a:pPr marL="342900" indent="-342900">
              <a:spcBef>
                <a:spcPts val="1200"/>
              </a:spcBef>
              <a:buAutoNum type="arabicPeriod"/>
            </a:pPr>
            <a:r>
              <a:rPr lang="en-US" sz="1600" dirty="0">
                <a:latin typeface="+mj-lt"/>
              </a:rPr>
              <a:t>API required for Baidu are more as compare to AWS, Alibaba and Huawei.</a:t>
            </a:r>
          </a:p>
          <a:p>
            <a:pPr marL="342900" indent="-342900">
              <a:spcBef>
                <a:spcPts val="1200"/>
              </a:spcBef>
              <a:buAutoNum type="arabicPeriod"/>
            </a:pPr>
            <a:r>
              <a:rPr lang="en-US" sz="1600" dirty="0">
                <a:latin typeface="+mj-lt"/>
              </a:rPr>
              <a:t>Baidu still need to develop </a:t>
            </a:r>
            <a:r>
              <a:rPr lang="en-US" sz="2000" b="1" dirty="0">
                <a:solidFill>
                  <a:srgbClr val="C00000"/>
                </a:solidFill>
                <a:latin typeface="+mj-lt"/>
              </a:rPr>
              <a:t>737</a:t>
            </a:r>
            <a:r>
              <a:rPr lang="en-US" sz="1600" dirty="0"/>
              <a:t>(737-0) </a:t>
            </a:r>
            <a:r>
              <a:rPr lang="en-US" sz="1600" dirty="0">
                <a:latin typeface="+mj-lt"/>
              </a:rPr>
              <a:t>Workbench calls (Interfaces).</a:t>
            </a:r>
          </a:p>
          <a:p>
            <a:pPr marL="342900" indent="-342900">
              <a:spcBef>
                <a:spcPts val="1200"/>
              </a:spcBef>
              <a:buFontTx/>
              <a:buAutoNum type="arabicPeriod"/>
            </a:pPr>
            <a:r>
              <a:rPr lang="en-US" sz="1600" dirty="0"/>
              <a:t>Baidu</a:t>
            </a:r>
            <a:r>
              <a:rPr lang="en-US" sz="1600" dirty="0">
                <a:latin typeface="+mj-lt"/>
              </a:rPr>
              <a:t> is lagging to provide </a:t>
            </a:r>
            <a:r>
              <a:rPr lang="en-US" sz="2000" b="1" dirty="0">
                <a:solidFill>
                  <a:srgbClr val="C00000"/>
                </a:solidFill>
                <a:latin typeface="+mj-lt"/>
              </a:rPr>
              <a:t>737</a:t>
            </a:r>
            <a:r>
              <a:rPr lang="en-US" sz="1600" dirty="0"/>
              <a:t>( 737-0) </a:t>
            </a:r>
            <a:r>
              <a:rPr lang="en-US" sz="1600" dirty="0">
                <a:latin typeface="+mj-lt"/>
              </a:rPr>
              <a:t>Ansible Implementation in market. </a:t>
            </a:r>
          </a:p>
          <a:p>
            <a:pPr marL="342900" indent="-342900">
              <a:spcBef>
                <a:spcPts val="1200"/>
              </a:spcBef>
              <a:buFontTx/>
              <a:buAutoNum type="arabicPeriod"/>
            </a:pPr>
            <a:r>
              <a:rPr lang="en-US" sz="1600" dirty="0">
                <a:latin typeface="+mj-lt"/>
              </a:rPr>
              <a:t>Alibaba with </a:t>
            </a:r>
            <a:r>
              <a:rPr lang="en-US" sz="2000" b="1" dirty="0">
                <a:solidFill>
                  <a:srgbClr val="7030A0"/>
                </a:solidFill>
                <a:latin typeface="+mj-lt"/>
              </a:rPr>
              <a:t>37 </a:t>
            </a:r>
            <a:r>
              <a:rPr lang="en-US" sz="1600" dirty="0">
                <a:latin typeface="+mj-lt"/>
              </a:rPr>
              <a:t>and AWS with </a:t>
            </a:r>
            <a:r>
              <a:rPr lang="en-US" sz="2000" b="1" dirty="0">
                <a:solidFill>
                  <a:srgbClr val="7030A0"/>
                </a:solidFill>
                <a:latin typeface="+mj-lt"/>
              </a:rPr>
              <a:t>349</a:t>
            </a:r>
            <a:r>
              <a:rPr lang="en-US" sz="1600" dirty="0">
                <a:latin typeface="+mj-lt"/>
              </a:rPr>
              <a:t> Ansible Implementation is way ahead of the Baidu’s </a:t>
            </a:r>
            <a:r>
              <a:rPr lang="en-US" sz="2000" b="1" dirty="0">
                <a:solidFill>
                  <a:srgbClr val="DA0000"/>
                </a:solidFill>
                <a:latin typeface="+mj-lt"/>
              </a:rPr>
              <a:t>0.</a:t>
            </a:r>
          </a:p>
          <a:p>
            <a:pPr marL="342900" indent="-342900">
              <a:spcBef>
                <a:spcPts val="1200"/>
              </a:spcBef>
              <a:buFontTx/>
              <a:buAutoNum type="arabicPeriod"/>
            </a:pPr>
            <a:r>
              <a:rPr lang="en-US" sz="1600" dirty="0">
                <a:latin typeface="+mj-lt"/>
              </a:rPr>
              <a:t>Baidu has converted </a:t>
            </a:r>
            <a:r>
              <a:rPr lang="en-US" sz="2000" b="1" dirty="0">
                <a:solidFill>
                  <a:srgbClr val="DA0000"/>
                </a:solidFill>
                <a:latin typeface="+mj-lt"/>
              </a:rPr>
              <a:t>0%</a:t>
            </a:r>
            <a:r>
              <a:rPr lang="en-US" sz="2000" dirty="0">
                <a:latin typeface="+mj-lt"/>
              </a:rPr>
              <a:t> </a:t>
            </a:r>
            <a:r>
              <a:rPr lang="en-US" sz="1600" dirty="0">
                <a:latin typeface="+mj-lt"/>
              </a:rPr>
              <a:t>of their Workbench call (interfaces) into Ansible as compared with Alibaba which is </a:t>
            </a:r>
            <a:r>
              <a:rPr lang="en-US" sz="2000" b="1" dirty="0">
                <a:solidFill>
                  <a:srgbClr val="7030A0"/>
                </a:solidFill>
                <a:latin typeface="+mj-lt"/>
              </a:rPr>
              <a:t>4% </a:t>
            </a:r>
            <a:r>
              <a:rPr lang="en-US" sz="1600" dirty="0"/>
              <a:t>and AWS which is </a:t>
            </a:r>
            <a:r>
              <a:rPr lang="en-US" sz="2000" b="1" dirty="0">
                <a:solidFill>
                  <a:srgbClr val="7030A0"/>
                </a:solidFill>
              </a:rPr>
              <a:t>20%.</a:t>
            </a:r>
            <a:endParaRPr lang="en-US" sz="1600" b="1" dirty="0">
              <a:solidFill>
                <a:srgbClr val="7030A0"/>
              </a:solidFill>
            </a:endParaRPr>
          </a:p>
        </p:txBody>
      </p:sp>
      <p:sp>
        <p:nvSpPr>
          <p:cNvPr id="12" name="TextBox 11">
            <a:extLst>
              <a:ext uri="{FF2B5EF4-FFF2-40B4-BE49-F238E27FC236}">
                <a16:creationId xmlns:a16="http://schemas.microsoft.com/office/drawing/2014/main" id="{BA66DA76-15F0-4D2F-A3DD-9FEC10195B54}"/>
              </a:ext>
            </a:extLst>
          </p:cNvPr>
          <p:cNvSpPr txBox="1"/>
          <p:nvPr/>
        </p:nvSpPr>
        <p:spPr>
          <a:xfrm>
            <a:off x="0" y="6418791"/>
            <a:ext cx="12192000" cy="369332"/>
          </a:xfrm>
          <a:prstGeom prst="rect">
            <a:avLst/>
          </a:prstGeom>
          <a:solidFill>
            <a:schemeClr val="accent4">
              <a:lumMod val="60000"/>
              <a:lumOff val="40000"/>
            </a:schemeClr>
          </a:solidFill>
        </p:spPr>
        <p:txBody>
          <a:bodyPr wrap="square" rtlCol="0">
            <a:spAutoFit/>
          </a:bodyPr>
          <a:lstStyle/>
          <a:p>
            <a:r>
              <a:rPr lang="en-US" dirty="0"/>
              <a:t>                    </a:t>
            </a:r>
            <a:r>
              <a:rPr lang="en-US" b="1" dirty="0"/>
              <a:t>Scope in current phase:-  </a:t>
            </a:r>
            <a:r>
              <a:rPr lang="en-US" dirty="0"/>
              <a:t>Ansible Implementation for 737 (737-0) Workbench calls (interfaces)</a:t>
            </a:r>
          </a:p>
        </p:txBody>
      </p:sp>
      <p:graphicFrame>
        <p:nvGraphicFramePr>
          <p:cNvPr id="15" name="Chart 14">
            <a:extLst>
              <a:ext uri="{FF2B5EF4-FFF2-40B4-BE49-F238E27FC236}">
                <a16:creationId xmlns:a16="http://schemas.microsoft.com/office/drawing/2014/main" id="{57711DFD-9127-45FE-9A2A-B75BD3409E23}"/>
              </a:ext>
            </a:extLst>
          </p:cNvPr>
          <p:cNvGraphicFramePr>
            <a:graphicFrameLocks/>
          </p:cNvGraphicFramePr>
          <p:nvPr>
            <p:extLst>
              <p:ext uri="{D42A27DB-BD31-4B8C-83A1-F6EECF244321}">
                <p14:modId xmlns:p14="http://schemas.microsoft.com/office/powerpoint/2010/main" val="2352839130"/>
              </p:ext>
            </p:extLst>
          </p:nvPr>
        </p:nvGraphicFramePr>
        <p:xfrm>
          <a:off x="5088835" y="1672253"/>
          <a:ext cx="7103165" cy="472654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27A56B86-ED84-45F0-BEEB-310052F5B30C}"/>
              </a:ext>
            </a:extLst>
          </p:cNvPr>
          <p:cNvSpPr txBox="1"/>
          <p:nvPr/>
        </p:nvSpPr>
        <p:spPr>
          <a:xfrm>
            <a:off x="62332" y="35819"/>
            <a:ext cx="7019321" cy="443198"/>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36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IN" sz="3200" dirty="0"/>
              <a:t>Analysis on Ansible Implementation</a:t>
            </a:r>
          </a:p>
        </p:txBody>
      </p:sp>
      <p:sp>
        <p:nvSpPr>
          <p:cNvPr id="14" name="Rectangle 13">
            <a:extLst>
              <a:ext uri="{FF2B5EF4-FFF2-40B4-BE49-F238E27FC236}">
                <a16:creationId xmlns:a16="http://schemas.microsoft.com/office/drawing/2014/main" id="{D3533A4B-6C03-465F-97A2-063BEF6DCA7C}"/>
              </a:ext>
            </a:extLst>
          </p:cNvPr>
          <p:cNvSpPr/>
          <p:nvPr/>
        </p:nvSpPr>
        <p:spPr>
          <a:xfrm>
            <a:off x="653069" y="1789853"/>
            <a:ext cx="3577436" cy="479017"/>
          </a:xfrm>
          <a:prstGeom prst="rect">
            <a:avLst/>
          </a:prstGeom>
          <a:solidFill>
            <a:schemeClr val="accent1"/>
          </a:solidFill>
          <a:ln w="12700">
            <a:noFill/>
          </a:ln>
        </p:spPr>
        <p:txBody>
          <a:bodyPr wrap="square" lIns="137160" tIns="91440" rIns="0" anchor="t" anchorCtr="0">
            <a:noAutofit/>
          </a:bodyPr>
          <a:lstStyle/>
          <a:p>
            <a:pPr lvl="0">
              <a:buSzPct val="115000"/>
              <a:defRPr/>
            </a:pPr>
            <a:r>
              <a:rPr lang="en-US" sz="2000" spc="70" dirty="0">
                <a:gradFill>
                  <a:gsLst>
                    <a:gs pos="83000">
                      <a:schemeClr val="bg1"/>
                    </a:gs>
                    <a:gs pos="100000">
                      <a:schemeClr val="bg1"/>
                    </a:gs>
                  </a:gsLst>
                  <a:lin ang="5400000" scaled="1"/>
                </a:gradFill>
                <a:latin typeface="Segoe UI Semibold" panose="020B0702040204020203" pitchFamily="34" charset="0"/>
                <a:cs typeface="Segoe UI Semibold" panose="020B0702040204020203" pitchFamily="34" charset="0"/>
              </a:rPr>
              <a:t>As per the analysis report</a:t>
            </a:r>
          </a:p>
          <a:p>
            <a:pPr lvl="0">
              <a:buSzPct val="115000"/>
              <a:defRPr/>
            </a:pPr>
            <a:endParaRPr lang="en-US" spc="70" dirty="0">
              <a:gradFill>
                <a:gsLst>
                  <a:gs pos="83000">
                    <a:schemeClr val="bg1"/>
                  </a:gs>
                  <a:gs pos="100000">
                    <a:schemeClr val="bg1"/>
                  </a:gs>
                </a:gsLst>
                <a:lin ang="5400000" scaled="1"/>
              </a:gradFill>
              <a:latin typeface="Segoe UI Semibold" panose="020B0702040204020203" pitchFamily="34" charset="0"/>
              <a:cs typeface="Segoe UI Semibold" panose="020B0702040204020203" pitchFamily="34" charset="0"/>
            </a:endParaRPr>
          </a:p>
        </p:txBody>
      </p:sp>
      <p:sp>
        <p:nvSpPr>
          <p:cNvPr id="17" name="Oval 16">
            <a:extLst>
              <a:ext uri="{FF2B5EF4-FFF2-40B4-BE49-F238E27FC236}">
                <a16:creationId xmlns:a16="http://schemas.microsoft.com/office/drawing/2014/main" id="{CE498133-0B08-47C1-B450-505CAC82BDEF}"/>
              </a:ext>
            </a:extLst>
          </p:cNvPr>
          <p:cNvSpPr/>
          <p:nvPr/>
        </p:nvSpPr>
        <p:spPr>
          <a:xfrm>
            <a:off x="183273" y="1789853"/>
            <a:ext cx="581891" cy="479017"/>
          </a:xfrm>
          <a:prstGeom prst="ellipse">
            <a:avLst/>
          </a:prstGeom>
          <a:solidFill>
            <a:schemeClr val="accent1"/>
          </a:solidFill>
          <a:ln w="22225">
            <a:solidFill>
              <a:srgbClr val="E5F1FB"/>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cs typeface="Segoe UI Black" panose="020B0A02040204020203" pitchFamily="34" charset="0"/>
                <a:sym typeface="Wingdings" panose="05000000000000000000" pitchFamily="2" charset="2"/>
              </a:rPr>
              <a:t></a:t>
            </a:r>
            <a:endParaRPr kumimoji="0" lang="en-US" sz="4400" b="0"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22" name="Group 21">
            <a:extLst>
              <a:ext uri="{FF2B5EF4-FFF2-40B4-BE49-F238E27FC236}">
                <a16:creationId xmlns:a16="http://schemas.microsoft.com/office/drawing/2014/main" id="{A703B9EF-5899-423D-9733-8FF22DAFE6C4}"/>
              </a:ext>
            </a:extLst>
          </p:cNvPr>
          <p:cNvGrpSpPr>
            <a:grpSpLocks noChangeAspect="1"/>
          </p:cNvGrpSpPr>
          <p:nvPr/>
        </p:nvGrpSpPr>
        <p:grpSpPr>
          <a:xfrm flipH="1">
            <a:off x="986" y="5983261"/>
            <a:ext cx="946463" cy="804862"/>
            <a:chOff x="3807371" y="2914650"/>
            <a:chExt cx="637629" cy="660397"/>
          </a:xfrm>
          <a:solidFill>
            <a:schemeClr val="tx1"/>
          </a:solidFill>
        </p:grpSpPr>
        <p:sp>
          <p:nvSpPr>
            <p:cNvPr id="23" name="Oval 22">
              <a:extLst>
                <a:ext uri="{FF2B5EF4-FFF2-40B4-BE49-F238E27FC236}">
                  <a16:creationId xmlns:a16="http://schemas.microsoft.com/office/drawing/2014/main" id="{331F111B-FAAE-4B93-8173-CB9940F43469}"/>
                </a:ext>
              </a:extLst>
            </p:cNvPr>
            <p:cNvSpPr/>
            <p:nvPr/>
          </p:nvSpPr>
          <p:spPr>
            <a:xfrm>
              <a:off x="4054475" y="2914650"/>
              <a:ext cx="273050" cy="2730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24" name="Freeform 157">
              <a:extLst>
                <a:ext uri="{FF2B5EF4-FFF2-40B4-BE49-F238E27FC236}">
                  <a16:creationId xmlns:a16="http://schemas.microsoft.com/office/drawing/2014/main" id="{2796100E-7A63-4D17-83A9-007DFF29C37B}"/>
                </a:ext>
              </a:extLst>
            </p:cNvPr>
            <p:cNvSpPr/>
            <p:nvPr/>
          </p:nvSpPr>
          <p:spPr>
            <a:xfrm>
              <a:off x="3888313"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25" name="Freeform 158">
              <a:extLst>
                <a:ext uri="{FF2B5EF4-FFF2-40B4-BE49-F238E27FC236}">
                  <a16:creationId xmlns:a16="http://schemas.microsoft.com/office/drawing/2014/main" id="{7FDAB5E1-9EAC-4943-906F-E5DF57868EBE}"/>
                </a:ext>
              </a:extLst>
            </p:cNvPr>
            <p:cNvSpPr/>
            <p:nvPr/>
          </p:nvSpPr>
          <p:spPr>
            <a:xfrm rot="20245202">
              <a:off x="3807371"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grpSp>
      <p:pic>
        <p:nvPicPr>
          <p:cNvPr id="26" name="Picture 25" descr="C:\Users\nilesh.nagose\Desktop\Click2Cloud\Logo\Final Logo\click2cloud-logo-lightBG-250x200.png">
            <a:extLst>
              <a:ext uri="{FF2B5EF4-FFF2-40B4-BE49-F238E27FC236}">
                <a16:creationId xmlns:a16="http://schemas.microsoft.com/office/drawing/2014/main" id="{36DD372E-266D-4C59-9110-3996BB35F9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2251" y="59915"/>
            <a:ext cx="835392" cy="6683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2B94DF-6FAF-423C-A34A-DC175E624AFF}"/>
              </a:ext>
            </a:extLst>
          </p:cNvPr>
          <p:cNvSpPr txBox="1"/>
          <p:nvPr/>
        </p:nvSpPr>
        <p:spPr>
          <a:xfrm>
            <a:off x="9009384" y="1734785"/>
            <a:ext cx="3137308" cy="369332"/>
          </a:xfrm>
          <a:prstGeom prst="rect">
            <a:avLst/>
          </a:prstGeom>
          <a:noFill/>
        </p:spPr>
        <p:txBody>
          <a:bodyPr wrap="square" rtlCol="0">
            <a:spAutoFit/>
          </a:bodyPr>
          <a:lstStyle/>
          <a:p>
            <a:r>
              <a:rPr lang="en-US" b="1" dirty="0"/>
              <a:t>Ansible Implementation Stats</a:t>
            </a:r>
          </a:p>
        </p:txBody>
      </p:sp>
    </p:spTree>
    <p:extLst>
      <p:ext uri="{BB962C8B-B14F-4D97-AF65-F5344CB8AC3E}">
        <p14:creationId xmlns:p14="http://schemas.microsoft.com/office/powerpoint/2010/main" val="386574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832</Words>
  <Application>Microsoft Office PowerPoint</Application>
  <PresentationFormat>Widescreen</PresentationFormat>
  <Paragraphs>129</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Segoe UI Black</vt:lpstr>
      <vt:lpstr>Segoe UI Light</vt:lpstr>
      <vt:lpstr>Segoe UI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Rohini Burde</dc:creator>
  <cp:lastModifiedBy>Sachin Jagtap</cp:lastModifiedBy>
  <cp:revision>165</cp:revision>
  <dcterms:created xsi:type="dcterms:W3CDTF">2018-06-08T08:22:36Z</dcterms:created>
  <dcterms:modified xsi:type="dcterms:W3CDTF">2018-06-10T12:26:55Z</dcterms:modified>
</cp:coreProperties>
</file>