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4"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B8697-40A4-41BB-84C3-335C8910AC53}"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12724-62F6-4749-88DD-69D7D3908A52}" type="slidenum">
              <a:rPr lang="en-US" smtClean="0"/>
              <a:t>‹#›</a:t>
            </a:fld>
            <a:endParaRPr lang="en-US"/>
          </a:p>
        </p:txBody>
      </p:sp>
    </p:spTree>
    <p:extLst>
      <p:ext uri="{BB962C8B-B14F-4D97-AF65-F5344CB8AC3E}">
        <p14:creationId xmlns:p14="http://schemas.microsoft.com/office/powerpoint/2010/main" val="176570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79027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20510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408840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7996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169B08-7FE7-4E01-92E0-E1C642A28857}"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06934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86404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169B08-7FE7-4E01-92E0-E1C642A28857}"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200406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169B08-7FE7-4E01-92E0-E1C642A28857}"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18151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69B08-7FE7-4E01-92E0-E1C642A28857}"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281859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5751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69B08-7FE7-4E01-92E0-E1C642A28857}"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B32E-5E41-440D-8318-CE0707D97D76}" type="slidenum">
              <a:rPr lang="en-US" smtClean="0"/>
              <a:t>‹#›</a:t>
            </a:fld>
            <a:endParaRPr lang="en-US"/>
          </a:p>
        </p:txBody>
      </p:sp>
    </p:spTree>
    <p:extLst>
      <p:ext uri="{BB962C8B-B14F-4D97-AF65-F5344CB8AC3E}">
        <p14:creationId xmlns:p14="http://schemas.microsoft.com/office/powerpoint/2010/main" val="304030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9B08-7FE7-4E01-92E0-E1C642A28857}"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2B32E-5E41-440D-8318-CE0707D97D76}" type="slidenum">
              <a:rPr lang="en-US" smtClean="0"/>
              <a:t>‹#›</a:t>
            </a:fld>
            <a:endParaRPr lang="en-US"/>
          </a:p>
        </p:txBody>
      </p:sp>
    </p:spTree>
    <p:extLst>
      <p:ext uri="{BB962C8B-B14F-4D97-AF65-F5344CB8AC3E}">
        <p14:creationId xmlns:p14="http://schemas.microsoft.com/office/powerpoint/2010/main" val="334764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6.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5.png"/><Relationship Id="rId5" Type="http://schemas.microsoft.com/office/2007/relationships/hdphoto" Target="../media/hdphoto2.wdp"/><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 Diagonal Corner Rectangle 34"/>
          <p:cNvSpPr/>
          <p:nvPr/>
        </p:nvSpPr>
        <p:spPr>
          <a:xfrm>
            <a:off x="1" y="-1401"/>
            <a:ext cx="6874770" cy="854347"/>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latin typeface="Segoe UI Light" panose="020B0502040204020203" pitchFamily="34" charset="0"/>
                <a:cs typeface="Segoe UI Light" panose="020B0502040204020203" pitchFamily="34" charset="0"/>
              </a:rPr>
              <a:t> Click2Cloud Shift’M</a:t>
            </a:r>
          </a:p>
        </p:txBody>
      </p:sp>
      <p:sp>
        <p:nvSpPr>
          <p:cNvPr id="72" name="Text Placeholder 218"/>
          <p:cNvSpPr txBox="1">
            <a:spLocks/>
          </p:cNvSpPr>
          <p:nvPr/>
        </p:nvSpPr>
        <p:spPr>
          <a:xfrm>
            <a:off x="2411048" y="4485375"/>
            <a:ext cx="4572847" cy="2386757"/>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71450" lvl="0" indent="-171450">
              <a:lnSpc>
                <a:spcPct val="100000"/>
              </a:lnSpc>
              <a:buFont typeface="Arial" panose="020B0604020202020204" pitchFamily="34" charset="0"/>
              <a:buChar char="•"/>
              <a:defRPr/>
            </a:pP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2" name="Text Placeholder 218"/>
          <p:cNvSpPr txBox="1">
            <a:spLocks/>
          </p:cNvSpPr>
          <p:nvPr/>
        </p:nvSpPr>
        <p:spPr>
          <a:xfrm>
            <a:off x="71047" y="4046542"/>
            <a:ext cx="4607661"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US" sz="1800" dirty="0"/>
              <a:t>Supporting Plan to Make Delivery Successful</a:t>
            </a:r>
          </a:p>
        </p:txBody>
      </p:sp>
      <p:sp>
        <p:nvSpPr>
          <p:cNvPr id="2" name="Rectangle 1"/>
          <p:cNvSpPr/>
          <p:nvPr/>
        </p:nvSpPr>
        <p:spPr>
          <a:xfrm>
            <a:off x="7108509" y="764149"/>
            <a:ext cx="4804507" cy="369332"/>
          </a:xfrm>
          <a:prstGeom prst="rect">
            <a:avLst/>
          </a:prstGeom>
          <a:solidFill>
            <a:srgbClr val="00B0F0"/>
          </a:solidFill>
        </p:spPr>
        <p:txBody>
          <a:bodyPr wrap="square">
            <a:spAutoFit/>
          </a:bodyPr>
          <a:lstStyle/>
          <a:p>
            <a:pPr defTabSz="1005840">
              <a:spcBef>
                <a:spcPts val="800"/>
              </a:spcBef>
              <a:defRPr/>
            </a:pPr>
            <a:r>
              <a:rPr lang="en-IN" dirty="0">
                <a:solidFill>
                  <a:schemeClr val="bg1"/>
                </a:solidFill>
                <a:latin typeface="Segoe UI Light" panose="020B0502040204020203" pitchFamily="34" charset="0"/>
                <a:cs typeface="Segoe UI Light" panose="020B0502040204020203" pitchFamily="34" charset="0"/>
              </a:rPr>
              <a:t>Project Goal</a:t>
            </a:r>
            <a:endParaRPr lang="en-US" dirty="0">
              <a:solidFill>
                <a:schemeClr val="bg1"/>
              </a:solidFill>
              <a:latin typeface="Segoe UI Light" panose="020B0502040204020203" pitchFamily="34" charset="0"/>
              <a:cs typeface="Segoe UI Light" panose="020B0502040204020203" pitchFamily="34" charset="0"/>
            </a:endParaRPr>
          </a:p>
        </p:txBody>
      </p:sp>
      <p:pic>
        <p:nvPicPr>
          <p:cNvPr id="56" name="Picture 2" descr="C:\Users\nilesh.nagose\Desktop\Click2Cloud\Logo\Final Logo\click2cloud-logo-lightBG-250x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6903" y="35729"/>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44850" y="4576480"/>
            <a:ext cx="4533857" cy="1538883"/>
          </a:xfrm>
          <a:prstGeom prst="rect">
            <a:avLst/>
          </a:prstGeom>
        </p:spPr>
        <p:txBody>
          <a:bodyPr wrap="square">
            <a:spAutoFit/>
          </a:bodyPr>
          <a:lstStyle/>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Team will ready the tool based on the requirement well before the client site POC commencement date.</a:t>
            </a:r>
          </a:p>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If client faces issues accessing Click2Cloud Shift’M tool, one resource will coordinate with them to solve their issues.</a:t>
            </a:r>
          </a:p>
          <a:p>
            <a:pPr marL="285750" indent="-285750">
              <a:spcBef>
                <a:spcPts val="600"/>
              </a:spcBef>
              <a:buFont typeface="Arial" panose="020B0604020202020204" pitchFamily="34" charset="0"/>
              <a:buChar char="•"/>
            </a:pPr>
            <a:endParaRPr lang="en-US" sz="1400" dirty="0">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a16="http://schemas.microsoft.com/office/drawing/2014/main" id="{6BC5CB15-9620-48F1-8590-EBA3921211B5}"/>
              </a:ext>
            </a:extLst>
          </p:cNvPr>
          <p:cNvSpPr/>
          <p:nvPr/>
        </p:nvSpPr>
        <p:spPr>
          <a:xfrm>
            <a:off x="7095807" y="1206750"/>
            <a:ext cx="4807227" cy="1169551"/>
          </a:xfrm>
          <a:prstGeom prst="rect">
            <a:avLst/>
          </a:prstGeom>
        </p:spPr>
        <p:txBody>
          <a:bodyPr wrap="square">
            <a:spAutoFit/>
          </a:bodyPr>
          <a:lstStyle/>
          <a:p>
            <a:pPr marL="285750" indent="-285750">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To containerize Web app/API, by providing the source code present under GitHub repository using the available builder images as </a:t>
            </a:r>
            <a:r>
              <a:rPr lang="en-IN" sz="1400" dirty="0">
                <a:latin typeface="Segoe UI Light" panose="020B0502040204020203" pitchFamily="34" charset="0"/>
                <a:cs typeface="Segoe UI Light" panose="020B0502040204020203" pitchFamily="34" charset="0"/>
              </a:rPr>
              <a:t>Python, Perl, Ruby, NodeJS, .NET Core 2.0, .NET Legacy etc.</a:t>
            </a:r>
            <a:r>
              <a:rPr lang="en-US" sz="1400" dirty="0">
                <a:latin typeface="Segoe UI Light" panose="020B0502040204020203" pitchFamily="34" charset="0"/>
                <a:cs typeface="Segoe UI Light" panose="020B0502040204020203" pitchFamily="34" charset="0"/>
              </a:rPr>
              <a:t> under </a:t>
            </a:r>
            <a:r>
              <a:rPr lang="en-IN" sz="1400" b="1" dirty="0">
                <a:latin typeface="Segoe UI Light" panose="020B0502040204020203" pitchFamily="34" charset="0"/>
                <a:cs typeface="Segoe UI Light" panose="020B0502040204020203" pitchFamily="34" charset="0"/>
              </a:rPr>
              <a:t>Click2Cloud Shift’M</a:t>
            </a:r>
            <a:r>
              <a:rPr lang="en-IN" sz="1400" dirty="0">
                <a:latin typeface="Segoe UI Light" panose="020B0502040204020203" pitchFamily="34" charset="0"/>
                <a:cs typeface="Segoe UI Light" panose="020B0502040204020203" pitchFamily="34" charset="0"/>
              </a:rPr>
              <a:t> tool.</a:t>
            </a:r>
            <a:endParaRPr lang="en-US"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1400" dirty="0">
              <a:latin typeface="Segoe UI Light" panose="020B0502040204020203" pitchFamily="34" charset="0"/>
              <a:cs typeface="Segoe UI Light" panose="020B0502040204020203" pitchFamily="34" charset="0"/>
            </a:endParaRPr>
          </a:p>
        </p:txBody>
      </p:sp>
      <p:sp>
        <p:nvSpPr>
          <p:cNvPr id="51" name="Rectangle 50">
            <a:extLst>
              <a:ext uri="{FF2B5EF4-FFF2-40B4-BE49-F238E27FC236}">
                <a16:creationId xmlns:a16="http://schemas.microsoft.com/office/drawing/2014/main" id="{E1456CAF-A028-432A-B625-B344F2CAF04B}"/>
              </a:ext>
            </a:extLst>
          </p:cNvPr>
          <p:cNvSpPr/>
          <p:nvPr/>
        </p:nvSpPr>
        <p:spPr>
          <a:xfrm>
            <a:off x="7136730" y="2316005"/>
            <a:ext cx="4804507" cy="369332"/>
          </a:xfrm>
          <a:prstGeom prst="rect">
            <a:avLst/>
          </a:prstGeom>
          <a:solidFill>
            <a:srgbClr val="00B0F0"/>
          </a:solidFill>
        </p:spPr>
        <p:txBody>
          <a:bodyPr wrap="square">
            <a:spAutoFit/>
          </a:bodyPr>
          <a:lstStyle/>
          <a:p>
            <a:pPr defTabSz="1005840">
              <a:spcBef>
                <a:spcPts val="800"/>
              </a:spcBef>
              <a:defRPr/>
            </a:pPr>
            <a:r>
              <a:rPr lang="en-IN" dirty="0">
                <a:solidFill>
                  <a:schemeClr val="bg1"/>
                </a:solidFill>
                <a:latin typeface="Segoe UI Light" panose="020B0502040204020203" pitchFamily="34" charset="0"/>
                <a:cs typeface="Segoe UI Light" panose="020B0502040204020203" pitchFamily="34" charset="0"/>
              </a:rPr>
              <a:t>Project Delivery Status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61" name="Rectangle 60">
            <a:extLst>
              <a:ext uri="{FF2B5EF4-FFF2-40B4-BE49-F238E27FC236}">
                <a16:creationId xmlns:a16="http://schemas.microsoft.com/office/drawing/2014/main" id="{AC7D7620-E5C2-44ED-848C-5B8E02AE9680}"/>
              </a:ext>
            </a:extLst>
          </p:cNvPr>
          <p:cNvSpPr/>
          <p:nvPr/>
        </p:nvSpPr>
        <p:spPr>
          <a:xfrm>
            <a:off x="7031477" y="2758799"/>
            <a:ext cx="4896393" cy="1169551"/>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Team is currently modifying, stabilizing the Click2Cloud Shift’M tool. Once this is done, the product URL will be shared with client for getting further inputs. And soon after the POC, SOW and NDA will be signed and the product will be handed over to client.</a:t>
            </a:r>
          </a:p>
        </p:txBody>
      </p:sp>
      <p:sp>
        <p:nvSpPr>
          <p:cNvPr id="63" name="Text Placeholder 218">
            <a:extLst>
              <a:ext uri="{FF2B5EF4-FFF2-40B4-BE49-F238E27FC236}">
                <a16:creationId xmlns:a16="http://schemas.microsoft.com/office/drawing/2014/main" id="{B4439FD2-59A2-48E8-93EC-B689769C7132}"/>
              </a:ext>
            </a:extLst>
          </p:cNvPr>
          <p:cNvSpPr txBox="1">
            <a:spLocks/>
          </p:cNvSpPr>
          <p:nvPr/>
        </p:nvSpPr>
        <p:spPr>
          <a:xfrm>
            <a:off x="4737227" y="4044237"/>
            <a:ext cx="4435553"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IN" sz="1800" dirty="0"/>
              <a:t>How can we make the client successful?</a:t>
            </a:r>
            <a:endParaRPr lang="en-US" sz="1800" dirty="0"/>
          </a:p>
        </p:txBody>
      </p:sp>
      <p:sp>
        <p:nvSpPr>
          <p:cNvPr id="65" name="Rectangle 64">
            <a:extLst>
              <a:ext uri="{FF2B5EF4-FFF2-40B4-BE49-F238E27FC236}">
                <a16:creationId xmlns:a16="http://schemas.microsoft.com/office/drawing/2014/main" id="{AE836A8B-19B3-4078-B908-3DBC6940DE35}"/>
              </a:ext>
            </a:extLst>
          </p:cNvPr>
          <p:cNvSpPr/>
          <p:nvPr/>
        </p:nvSpPr>
        <p:spPr>
          <a:xfrm>
            <a:off x="4620633" y="4578938"/>
            <a:ext cx="4443854" cy="738664"/>
          </a:xfrm>
          <a:prstGeom prst="rect">
            <a:avLst/>
          </a:prstGeom>
        </p:spPr>
        <p:txBody>
          <a:bodyPr wrap="square">
            <a:spAutoFit/>
          </a:bodyPr>
          <a:lstStyle/>
          <a:p>
            <a:pPr marL="285750" indent="-285750">
              <a:spcBef>
                <a:spcPts val="600"/>
              </a:spcBef>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By helping them to efficiently containerize source code, present under any Source Control Repository with any required builder image.</a:t>
            </a:r>
          </a:p>
        </p:txBody>
      </p:sp>
      <p:sp>
        <p:nvSpPr>
          <p:cNvPr id="70" name="Rectangle 69">
            <a:extLst>
              <a:ext uri="{FF2B5EF4-FFF2-40B4-BE49-F238E27FC236}">
                <a16:creationId xmlns:a16="http://schemas.microsoft.com/office/drawing/2014/main" id="{EE543B9F-545D-4515-AF98-60DB57752BF9}"/>
              </a:ext>
            </a:extLst>
          </p:cNvPr>
          <p:cNvSpPr/>
          <p:nvPr/>
        </p:nvSpPr>
        <p:spPr>
          <a:xfrm>
            <a:off x="9064487" y="4636191"/>
            <a:ext cx="3048000" cy="1600438"/>
          </a:xfrm>
          <a:prstGeom prst="rect">
            <a:avLst/>
          </a:prstGeom>
        </p:spPr>
        <p:txBody>
          <a:bodyPr wrap="square">
            <a:spAutoFit/>
          </a:bodyPr>
          <a:lstStyle/>
          <a:p>
            <a:pPr>
              <a:spcBef>
                <a:spcPts val="600"/>
              </a:spcBef>
            </a:pPr>
            <a:r>
              <a:rPr lang="en-US" sz="1400" dirty="0">
                <a:latin typeface="Segoe UI Light" panose="020B0502040204020203" pitchFamily="34" charset="0"/>
                <a:cs typeface="Segoe UI Light" panose="020B0502040204020203" pitchFamily="34" charset="0"/>
              </a:rPr>
              <a:t>Click2Cloud Shift’M tool currently supports only 8 builder images and GitHub as a single Source Control Repository. In the next phase we are planning to integrate the remaining builder images and TFS, Bitbucket as a Source Control Repository.</a:t>
            </a:r>
          </a:p>
        </p:txBody>
      </p:sp>
      <p:sp>
        <p:nvSpPr>
          <p:cNvPr id="73" name="Text Placeholder 218">
            <a:extLst>
              <a:ext uri="{FF2B5EF4-FFF2-40B4-BE49-F238E27FC236}">
                <a16:creationId xmlns:a16="http://schemas.microsoft.com/office/drawing/2014/main" id="{56C3BD7C-D67D-4F20-913B-681943F7329B}"/>
              </a:ext>
            </a:extLst>
          </p:cNvPr>
          <p:cNvSpPr txBox="1">
            <a:spLocks/>
          </p:cNvSpPr>
          <p:nvPr/>
        </p:nvSpPr>
        <p:spPr>
          <a:xfrm>
            <a:off x="9223092" y="4037613"/>
            <a:ext cx="2889395" cy="369332"/>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pPr lvl="0"/>
            <a:r>
              <a:rPr lang="en-IN" sz="1800" dirty="0"/>
              <a:t>Roadmap for next phase</a:t>
            </a:r>
            <a:endParaRPr lang="en-US" sz="1800" dirty="0"/>
          </a:p>
        </p:txBody>
      </p:sp>
      <p:sp>
        <p:nvSpPr>
          <p:cNvPr id="19" name="Rectangle 18">
            <a:extLst>
              <a:ext uri="{FF2B5EF4-FFF2-40B4-BE49-F238E27FC236}">
                <a16:creationId xmlns:a16="http://schemas.microsoft.com/office/drawing/2014/main" id="{7B2331F3-9969-4A2D-A793-BF1980D06D3C}"/>
              </a:ext>
            </a:extLst>
          </p:cNvPr>
          <p:cNvSpPr/>
          <p:nvPr/>
        </p:nvSpPr>
        <p:spPr>
          <a:xfrm>
            <a:off x="343818" y="2472188"/>
            <a:ext cx="2414831"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C29504F5-AB07-489F-AC39-4813229FE2B2}"/>
              </a:ext>
            </a:extLst>
          </p:cNvPr>
          <p:cNvSpPr/>
          <p:nvPr/>
        </p:nvSpPr>
        <p:spPr>
          <a:xfrm>
            <a:off x="3654638" y="2837415"/>
            <a:ext cx="663884" cy="623190"/>
          </a:xfrm>
          <a:prstGeom prst="flowChartConnector">
            <a:avLst/>
          </a:prstGeom>
          <a:solidFill>
            <a:schemeClr val="bg1"/>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6" descr="Image result for BitBucket logo icons">
            <a:extLst>
              <a:ext uri="{FF2B5EF4-FFF2-40B4-BE49-F238E27FC236}">
                <a16:creationId xmlns:a16="http://schemas.microsoft.com/office/drawing/2014/main" id="{0734E0A1-ED7A-496B-B90B-E23408B321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385" y="3449289"/>
            <a:ext cx="600628" cy="1392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Github logo icons">
            <a:extLst>
              <a:ext uri="{FF2B5EF4-FFF2-40B4-BE49-F238E27FC236}">
                <a16:creationId xmlns:a16="http://schemas.microsoft.com/office/drawing/2014/main" id="{F98EC542-F905-4B94-B935-E350390EB1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85" y="3403647"/>
            <a:ext cx="719488" cy="21064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TFS logo">
            <a:extLst>
              <a:ext uri="{FF2B5EF4-FFF2-40B4-BE49-F238E27FC236}">
                <a16:creationId xmlns:a16="http://schemas.microsoft.com/office/drawing/2014/main" id="{BD0A395D-3BE9-4F18-93A5-90C62A62F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5846" y="3391505"/>
            <a:ext cx="580414" cy="2547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E948F46-318A-4D02-9280-2EF73D9C24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8469" y="1165578"/>
            <a:ext cx="1428537" cy="631790"/>
          </a:xfrm>
          <a:prstGeom prst="rect">
            <a:avLst/>
          </a:prstGeom>
        </p:spPr>
      </p:pic>
      <p:sp>
        <p:nvSpPr>
          <p:cNvPr id="27" name="TextBox 26">
            <a:extLst>
              <a:ext uri="{FF2B5EF4-FFF2-40B4-BE49-F238E27FC236}">
                <a16:creationId xmlns:a16="http://schemas.microsoft.com/office/drawing/2014/main" id="{FA974317-240D-4427-A3E0-B67120FD0E0E}"/>
              </a:ext>
            </a:extLst>
          </p:cNvPr>
          <p:cNvSpPr txBox="1"/>
          <p:nvPr/>
        </p:nvSpPr>
        <p:spPr>
          <a:xfrm>
            <a:off x="5067951" y="1875469"/>
            <a:ext cx="1989653"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Cluster</a:t>
            </a:r>
          </a:p>
        </p:txBody>
      </p:sp>
      <p:sp>
        <p:nvSpPr>
          <p:cNvPr id="30" name="Rectangle 29">
            <a:extLst>
              <a:ext uri="{FF2B5EF4-FFF2-40B4-BE49-F238E27FC236}">
                <a16:creationId xmlns:a16="http://schemas.microsoft.com/office/drawing/2014/main" id="{BE441727-2221-405E-8760-FC2BA0BDF791}"/>
              </a:ext>
            </a:extLst>
          </p:cNvPr>
          <p:cNvSpPr/>
          <p:nvPr/>
        </p:nvSpPr>
        <p:spPr>
          <a:xfrm>
            <a:off x="402985" y="3006645"/>
            <a:ext cx="2129028" cy="33883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sp>
        <p:nvSpPr>
          <p:cNvPr id="31" name="Rectangle 30">
            <a:extLst>
              <a:ext uri="{FF2B5EF4-FFF2-40B4-BE49-F238E27FC236}">
                <a16:creationId xmlns:a16="http://schemas.microsoft.com/office/drawing/2014/main" id="{FA7260B4-E5E0-4AB0-88D2-28C281142B8F}"/>
              </a:ext>
            </a:extLst>
          </p:cNvPr>
          <p:cNvSpPr/>
          <p:nvPr/>
        </p:nvSpPr>
        <p:spPr>
          <a:xfrm>
            <a:off x="212265" y="856235"/>
            <a:ext cx="6745839" cy="30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Image result for amazon cloud">
            <a:extLst>
              <a:ext uri="{FF2B5EF4-FFF2-40B4-BE49-F238E27FC236}">
                <a16:creationId xmlns:a16="http://schemas.microsoft.com/office/drawing/2014/main" id="{8D6402F1-A90E-4140-8E2E-427A4C5006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2057" y="2861567"/>
            <a:ext cx="563089" cy="23768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Image result for alibaba cloud transparent logo">
            <a:extLst>
              <a:ext uri="{FF2B5EF4-FFF2-40B4-BE49-F238E27FC236}">
                <a16:creationId xmlns:a16="http://schemas.microsoft.com/office/drawing/2014/main" id="{975D063A-1F63-4EEA-A48C-2FB4813354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5116" y="3040995"/>
            <a:ext cx="491554" cy="3862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8" descr="Image result for azure transparent logo">
            <a:extLst>
              <a:ext uri="{FF2B5EF4-FFF2-40B4-BE49-F238E27FC236}">
                <a16:creationId xmlns:a16="http://schemas.microsoft.com/office/drawing/2014/main" id="{F9256E63-A297-4804-A2DE-A06899951C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3938" y="3244810"/>
            <a:ext cx="551231" cy="28406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huawei logo">
            <a:extLst>
              <a:ext uri="{FF2B5EF4-FFF2-40B4-BE49-F238E27FC236}">
                <a16:creationId xmlns:a16="http://schemas.microsoft.com/office/drawing/2014/main" id="{34250C18-DEB3-4509-98C9-C31337C273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2833" y="3084189"/>
            <a:ext cx="541614" cy="45597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cloud icons">
            <a:extLst>
              <a:ext uri="{FF2B5EF4-FFF2-40B4-BE49-F238E27FC236}">
                <a16:creationId xmlns:a16="http://schemas.microsoft.com/office/drawing/2014/main" id="{E9F690EA-5C89-4EAF-907C-D4135D561653}"/>
              </a:ext>
            </a:extLst>
          </p:cNvPr>
          <p:cNvPicPr>
            <a:picLocks noChangeAspect="1" noChangeArrowheads="1"/>
          </p:cNvPicPr>
          <p:nvPr/>
        </p:nvPicPr>
        <p:blipFill rotWithShape="1">
          <a:blip r:embed="rId11">
            <a:duotone>
              <a:schemeClr val="accent1">
                <a:shade val="45000"/>
                <a:satMod val="135000"/>
              </a:schemeClr>
              <a:prstClr val="white"/>
            </a:duotone>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rcRect l="14715" t="28078" r="17898" b="27430"/>
          <a:stretch/>
        </p:blipFill>
        <p:spPr bwMode="auto">
          <a:xfrm>
            <a:off x="4882636" y="2214327"/>
            <a:ext cx="1911811" cy="99941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A62C18C-9E37-42D3-87DC-7A744EFBC380}"/>
              </a:ext>
            </a:extLst>
          </p:cNvPr>
          <p:cNvSpPr txBox="1"/>
          <p:nvPr/>
        </p:nvSpPr>
        <p:spPr>
          <a:xfrm>
            <a:off x="5054390" y="3567296"/>
            <a:ext cx="1970329" cy="58477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Cloud Service provider</a:t>
            </a:r>
          </a:p>
          <a:p>
            <a:endParaRPr lang="en-US" dirty="0"/>
          </a:p>
        </p:txBody>
      </p:sp>
      <p:pic>
        <p:nvPicPr>
          <p:cNvPr id="40" name="Picture 20" descr="Image result for docker transparent logo">
            <a:extLst>
              <a:ext uri="{FF2B5EF4-FFF2-40B4-BE49-F238E27FC236}">
                <a16:creationId xmlns:a16="http://schemas.microsoft.com/office/drawing/2014/main" id="{61DC8AEF-156C-4750-B579-4BFD2817C4E5}"/>
              </a:ext>
            </a:extLst>
          </p:cNvPr>
          <p:cNvPicPr>
            <a:picLocks noChangeAspect="1" noChangeArrowheads="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56594" y="943165"/>
            <a:ext cx="458575" cy="45221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190D5B81-AFAB-4BB9-919B-1DC763C9CA6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45445" y="1281766"/>
            <a:ext cx="673077" cy="673077"/>
          </a:xfrm>
          <a:prstGeom prst="rect">
            <a:avLst/>
          </a:prstGeom>
        </p:spPr>
      </p:pic>
      <p:pic>
        <p:nvPicPr>
          <p:cNvPr id="71" name="Picture 2" descr="Image result for container image">
            <a:extLst>
              <a:ext uri="{FF2B5EF4-FFF2-40B4-BE49-F238E27FC236}">
                <a16:creationId xmlns:a16="http://schemas.microsoft.com/office/drawing/2014/main" id="{D7EF4CAC-36B0-4F8A-8169-A8BD5BDD780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83862" y="2985943"/>
            <a:ext cx="789461" cy="32138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38E6C61-8F90-4E62-A402-5CC7449A54E2}"/>
              </a:ext>
            </a:extLst>
          </p:cNvPr>
          <p:cNvSpPr txBox="1"/>
          <p:nvPr/>
        </p:nvSpPr>
        <p:spPr>
          <a:xfrm>
            <a:off x="3048061" y="1025290"/>
            <a:ext cx="190635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Dashboard</a:t>
            </a:r>
          </a:p>
        </p:txBody>
      </p:sp>
      <p:sp>
        <p:nvSpPr>
          <p:cNvPr id="76" name="TextBox 75">
            <a:extLst>
              <a:ext uri="{FF2B5EF4-FFF2-40B4-BE49-F238E27FC236}">
                <a16:creationId xmlns:a16="http://schemas.microsoft.com/office/drawing/2014/main" id="{8384A7F3-3159-4ADD-BA7B-B455BB58F07E}"/>
              </a:ext>
            </a:extLst>
          </p:cNvPr>
          <p:cNvSpPr txBox="1"/>
          <p:nvPr/>
        </p:nvSpPr>
        <p:spPr>
          <a:xfrm>
            <a:off x="3044439" y="3475242"/>
            <a:ext cx="1909972"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Click2Cloud Shift’M</a:t>
            </a:r>
          </a:p>
        </p:txBody>
      </p:sp>
      <p:sp>
        <p:nvSpPr>
          <p:cNvPr id="77" name="Rectangle 76">
            <a:extLst>
              <a:ext uri="{FF2B5EF4-FFF2-40B4-BE49-F238E27FC236}">
                <a16:creationId xmlns:a16="http://schemas.microsoft.com/office/drawing/2014/main" id="{4170814A-1B85-430F-AC10-6C828C21C38B}"/>
              </a:ext>
            </a:extLst>
          </p:cNvPr>
          <p:cNvSpPr/>
          <p:nvPr/>
        </p:nvSpPr>
        <p:spPr>
          <a:xfrm flipV="1">
            <a:off x="2993726" y="983947"/>
            <a:ext cx="1896528" cy="2582401"/>
          </a:xfrm>
          <a:prstGeom prst="rect">
            <a:avLst/>
          </a:prstGeom>
          <a:noFill/>
          <a:ln w="1905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schemeClr val="accent2">
                  <a:lumMod val="50000"/>
                </a:schemeClr>
              </a:solidFill>
            </a:endParaRPr>
          </a:p>
        </p:txBody>
      </p:sp>
      <p:cxnSp>
        <p:nvCxnSpPr>
          <p:cNvPr id="4" name="Straight Arrow Connector 3">
            <a:extLst>
              <a:ext uri="{FF2B5EF4-FFF2-40B4-BE49-F238E27FC236}">
                <a16:creationId xmlns:a16="http://schemas.microsoft.com/office/drawing/2014/main" id="{614BFCB4-6DE0-4C36-8E6E-1C1CA2CC4F38}"/>
              </a:ext>
            </a:extLst>
          </p:cNvPr>
          <p:cNvCxnSpPr>
            <a:cxnSpLocks/>
          </p:cNvCxnSpPr>
          <p:nvPr/>
        </p:nvCxnSpPr>
        <p:spPr>
          <a:xfrm flipH="1">
            <a:off x="4930249" y="1581390"/>
            <a:ext cx="821820" cy="241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8769159D-FEB5-4B8E-95E4-B85B2B4CC5B1}"/>
              </a:ext>
            </a:extLst>
          </p:cNvPr>
          <p:cNvCxnSpPr/>
          <p:nvPr/>
        </p:nvCxnSpPr>
        <p:spPr>
          <a:xfrm flipH="1">
            <a:off x="4930248" y="3244810"/>
            <a:ext cx="2478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angle 77">
            <a:extLst>
              <a:ext uri="{FF2B5EF4-FFF2-40B4-BE49-F238E27FC236}">
                <a16:creationId xmlns:a16="http://schemas.microsoft.com/office/drawing/2014/main" id="{AAE2DDF2-7A45-453B-8C72-0B3B9EC40283}"/>
              </a:ext>
            </a:extLst>
          </p:cNvPr>
          <p:cNvSpPr/>
          <p:nvPr/>
        </p:nvSpPr>
        <p:spPr>
          <a:xfrm>
            <a:off x="702847" y="1115468"/>
            <a:ext cx="1317967"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0" descr="Image result for docker transparent logo">
            <a:extLst>
              <a:ext uri="{FF2B5EF4-FFF2-40B4-BE49-F238E27FC236}">
                <a16:creationId xmlns:a16="http://schemas.microsoft.com/office/drawing/2014/main" id="{0B1B4305-16E7-4B48-8F11-45D4535D5179}"/>
              </a:ext>
            </a:extLst>
          </p:cNvPr>
          <p:cNvPicPr>
            <a:picLocks noChangeAspect="1" noChangeArrowheads="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6390" y="1199390"/>
            <a:ext cx="599669" cy="361083"/>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1E900FE8-5A31-4326-826F-4DDF45AEC0DC}"/>
              </a:ext>
            </a:extLst>
          </p:cNvPr>
          <p:cNvSpPr/>
          <p:nvPr/>
        </p:nvSpPr>
        <p:spPr>
          <a:xfrm>
            <a:off x="316266" y="1428523"/>
            <a:ext cx="1287273" cy="22403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Repository</a:t>
            </a:r>
          </a:p>
        </p:txBody>
      </p:sp>
      <p:cxnSp>
        <p:nvCxnSpPr>
          <p:cNvPr id="13" name="Straight Arrow Connector 12">
            <a:extLst>
              <a:ext uri="{FF2B5EF4-FFF2-40B4-BE49-F238E27FC236}">
                <a16:creationId xmlns:a16="http://schemas.microsoft.com/office/drawing/2014/main" id="{0662EE88-CD72-4B67-AE47-800835C1B1B8}"/>
              </a:ext>
            </a:extLst>
          </p:cNvPr>
          <p:cNvCxnSpPr>
            <a:cxnSpLocks/>
            <a:stCxn id="19" idx="3"/>
          </p:cNvCxnSpPr>
          <p:nvPr/>
        </p:nvCxnSpPr>
        <p:spPr>
          <a:xfrm>
            <a:off x="2758649" y="2839088"/>
            <a:ext cx="9531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16ADE11-B63C-4BA3-B969-5017DE2800D2}"/>
              </a:ext>
            </a:extLst>
          </p:cNvPr>
          <p:cNvCxnSpPr>
            <a:cxnSpLocks/>
            <a:stCxn id="20" idx="1"/>
            <a:endCxn id="80" idx="3"/>
          </p:cNvCxnSpPr>
          <p:nvPr/>
        </p:nvCxnSpPr>
        <p:spPr>
          <a:xfrm flipH="1" flipV="1">
            <a:off x="1603539" y="1540538"/>
            <a:ext cx="2148323" cy="13881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50" name="Straight Connector 2049">
            <a:extLst>
              <a:ext uri="{FF2B5EF4-FFF2-40B4-BE49-F238E27FC236}">
                <a16:creationId xmlns:a16="http://schemas.microsoft.com/office/drawing/2014/main" id="{E185094B-406A-4D91-91CE-7B86D81F2476}"/>
              </a:ext>
            </a:extLst>
          </p:cNvPr>
          <p:cNvCxnSpPr>
            <a:cxnSpLocks/>
          </p:cNvCxnSpPr>
          <p:nvPr/>
        </p:nvCxnSpPr>
        <p:spPr>
          <a:xfrm>
            <a:off x="3981984" y="1922944"/>
            <a:ext cx="4596" cy="882572"/>
          </a:xfrm>
          <a:prstGeom prst="line">
            <a:avLst/>
          </a:prstGeom>
        </p:spPr>
        <p:style>
          <a:lnRef idx="3">
            <a:schemeClr val="accent1"/>
          </a:lnRef>
          <a:fillRef idx="0">
            <a:schemeClr val="accent1"/>
          </a:fillRef>
          <a:effectRef idx="2">
            <a:schemeClr val="accent1"/>
          </a:effectRef>
          <a:fontRef idx="minor">
            <a:schemeClr val="tx1"/>
          </a:fontRef>
        </p:style>
      </p:cxnSp>
      <p:cxnSp>
        <p:nvCxnSpPr>
          <p:cNvPr id="2060" name="Straight Arrow Connector 2059">
            <a:extLst>
              <a:ext uri="{FF2B5EF4-FFF2-40B4-BE49-F238E27FC236}">
                <a16:creationId xmlns:a16="http://schemas.microsoft.com/office/drawing/2014/main" id="{6F7F81A3-D6C0-4D7B-B9AC-CFCAA4E79074}"/>
              </a:ext>
            </a:extLst>
          </p:cNvPr>
          <p:cNvCxnSpPr>
            <a:cxnSpLocks/>
          </p:cNvCxnSpPr>
          <p:nvPr/>
        </p:nvCxnSpPr>
        <p:spPr>
          <a:xfrm>
            <a:off x="1635438" y="1500795"/>
            <a:ext cx="211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202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9933189" y="4040803"/>
            <a:ext cx="2008772" cy="2849980"/>
            <a:chOff x="8719457" y="4475377"/>
            <a:chExt cx="2342884" cy="1882607"/>
          </a:xfrm>
        </p:grpSpPr>
        <p:sp>
          <p:nvSpPr>
            <p:cNvPr id="7" name="Rectangle 6"/>
            <p:cNvSpPr/>
            <p:nvPr/>
          </p:nvSpPr>
          <p:spPr>
            <a:xfrm>
              <a:off x="8719457" y="4475377"/>
              <a:ext cx="2342884" cy="1852022"/>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218"/>
            <p:cNvSpPr txBox="1">
              <a:spLocks/>
            </p:cNvSpPr>
            <p:nvPr/>
          </p:nvSpPr>
          <p:spPr>
            <a:xfrm>
              <a:off x="8990531" y="4648303"/>
              <a:ext cx="1828552" cy="363128"/>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marR="0" lvl="0" indent="0" algn="l" defTabSz="1005840" rtl="0" eaLnBrk="1" fontAlgn="auto" latinLnBrk="0" hangingPunct="1">
                <a:lnSpc>
                  <a:spcPct val="114000"/>
                </a:lnSpc>
                <a:spcBef>
                  <a:spcPts val="8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Contact Us</a:t>
              </a:r>
            </a:p>
          </p:txBody>
        </p:sp>
        <p:sp>
          <p:nvSpPr>
            <p:cNvPr id="31" name="Text Placeholder 219"/>
            <p:cNvSpPr txBox="1">
              <a:spLocks/>
            </p:cNvSpPr>
            <p:nvPr/>
          </p:nvSpPr>
          <p:spPr>
            <a:xfrm>
              <a:off x="8990531" y="5160254"/>
              <a:ext cx="1828552" cy="1197730"/>
            </a:xfrm>
            <a:prstGeom prst="rect">
              <a:avLst/>
            </a:prstGeom>
          </p:spPr>
          <p:txBody>
            <a:bodyPr vert="horz" lIns="0" tIns="0" rIns="0" bIns="0" rtlCol="0" anchor="t">
              <a:noAutofit/>
            </a:bodyPr>
            <a:lstStyle>
              <a:lvl1pPr marL="0" indent="0" algn="l" defTabSz="1005840" rtl="0" eaLnBrk="1" latinLnBrk="0" hangingPunct="1">
                <a:lnSpc>
                  <a:spcPct val="95000"/>
                </a:lnSpc>
                <a:spcBef>
                  <a:spcPts val="0"/>
                </a:spcBef>
                <a:spcAft>
                  <a:spcPts val="0"/>
                </a:spcAft>
                <a:buFont typeface="Arial" panose="020B0604020202020204" pitchFamily="34" charset="0"/>
                <a:buNone/>
                <a:defRPr sz="1100" kern="1200">
                  <a:solidFill>
                    <a:schemeClr val="bg1"/>
                  </a:solidFill>
                  <a:latin typeface="+mn-lt"/>
                  <a:ea typeface="+mn-ea"/>
                  <a:cs typeface="+mn-cs"/>
                </a:defRPr>
              </a:lvl1pPr>
              <a:lvl2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2pPr>
              <a:lvl3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3pPr>
              <a:lvl4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4pPr>
              <a:lvl5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5pPr>
              <a:lvl6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6pPr>
              <a:lvl7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7pPr>
              <a:lvl8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8pPr>
              <a:lvl9pPr marL="0" indent="0" algn="l" defTabSz="1005840" rtl="0" eaLnBrk="1" latinLnBrk="0" hangingPunct="1">
                <a:lnSpc>
                  <a:spcPct val="95000"/>
                </a:lnSpc>
                <a:spcBef>
                  <a:spcPts val="800"/>
                </a:spcBef>
                <a:spcAft>
                  <a:spcPts val="0"/>
                </a:spcAft>
                <a:buFont typeface="Arial" panose="020B0604020202020204" pitchFamily="34" charset="0"/>
                <a:buNone/>
                <a:defRPr sz="1100" kern="1200">
                  <a:solidFill>
                    <a:schemeClr val="bg1"/>
                  </a:solidFill>
                  <a:latin typeface="+mn-lt"/>
                  <a:ea typeface="+mn-ea"/>
                  <a:cs typeface="+mn-cs"/>
                </a:defRPr>
              </a:lvl9pPr>
            </a:lstStyle>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Click2Cloud Inc.</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1000 124</a:t>
              </a:r>
              <a:r>
                <a:rPr kumimoji="0" lang="en-US" sz="1100" b="0" i="0" u="none" strike="noStrike" kern="1200" cap="none" spc="0" normalizeH="0" baseline="30000" noProof="0" dirty="0">
                  <a:ln>
                    <a:noFill/>
                  </a:ln>
                  <a:solidFill>
                    <a:sysClr val="window" lastClr="FFFFFF"/>
                  </a:solidFill>
                  <a:effectLst/>
                  <a:uLnTx/>
                  <a:uFillTx/>
                  <a:latin typeface="Segoe UI Light" panose="020B0502040204020203" pitchFamily="34" charset="0"/>
                  <a:cs typeface="Segoe UI Light" panose="020B0502040204020203" pitchFamily="34" charset="0"/>
                </a:rPr>
                <a:t>th</a:t>
              </a: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 Ave NE</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Bellevue, WA 98005, USA</a:t>
              </a:r>
            </a:p>
            <a:p>
              <a:pPr marL="0" marR="0" lvl="0" indent="0" algn="l" defTabSz="1005840" rtl="0" eaLnBrk="1" fontAlgn="auto" latinLnBrk="0" hangingPunct="1">
                <a:lnSpc>
                  <a:spcPct val="95000"/>
                </a:lnSpc>
                <a:spcBef>
                  <a:spcPts val="8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+1 (425) 748 9666</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accent1">
                      <a:lumMod val="20000"/>
                      <a:lumOff val="80000"/>
                    </a:schemeClr>
                  </a:solidFill>
                  <a:effectLst/>
                  <a:uLnTx/>
                  <a:uFillTx/>
                  <a:latin typeface="Segoe UI Light" panose="020B0502040204020203" pitchFamily="34" charset="0"/>
                  <a:cs typeface="Segoe UI Light" panose="020B0502040204020203" pitchFamily="34" charset="0"/>
                </a:rPr>
                <a:t>pm@click2cloud.net</a:t>
              </a:r>
              <a:endParaRPr lang="en-US" dirty="0">
                <a:solidFill>
                  <a:schemeClr val="accent1">
                    <a:lumMod val="20000"/>
                    <a:lumOff val="80000"/>
                  </a:schemeClr>
                </a:solidFill>
                <a:latin typeface="Segoe UI Light" panose="020B0502040204020203" pitchFamily="34" charset="0"/>
                <a:cs typeface="Segoe UI Light" panose="020B0502040204020203" pitchFamily="34" charset="0"/>
              </a:endParaRP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endParaRP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Visit us on the web:</a:t>
              </a:r>
            </a:p>
            <a:p>
              <a:pPr marL="0" marR="0" lvl="0" indent="0" algn="l" defTabSz="100584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ysClr val="window" lastClr="FFFFFF"/>
                  </a:solidFill>
                  <a:effectLst/>
                  <a:uLnTx/>
                  <a:uFillTx/>
                  <a:latin typeface="Segoe UI Light" panose="020B0502040204020203" pitchFamily="34" charset="0"/>
                  <a:cs typeface="Segoe UI Light" panose="020B0502040204020203" pitchFamily="34" charset="0"/>
                </a:rPr>
                <a:t>www.click2cloud.net</a:t>
              </a:r>
            </a:p>
          </p:txBody>
        </p:sp>
      </p:grpSp>
      <p:sp>
        <p:nvSpPr>
          <p:cNvPr id="35" name="Round Diagonal Corner Rectangle 34"/>
          <p:cNvSpPr/>
          <p:nvPr/>
        </p:nvSpPr>
        <p:spPr>
          <a:xfrm>
            <a:off x="198585" y="-134739"/>
            <a:ext cx="6785309" cy="1098608"/>
          </a:xfrm>
          <a:prstGeom prst="round2DiagRect">
            <a:avLst>
              <a:gd name="adj1" fmla="val 0"/>
              <a:gd name="adj2"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Segoe UI Light" panose="020B0502040204020203" pitchFamily="34" charset="0"/>
                <a:cs typeface="Segoe UI Light" panose="020B0502040204020203" pitchFamily="34" charset="0"/>
              </a:rPr>
              <a:t>Click2Cloud Shift’M Tool</a:t>
            </a:r>
          </a:p>
        </p:txBody>
      </p:sp>
      <p:sp>
        <p:nvSpPr>
          <p:cNvPr id="72" name="Text Placeholder 218"/>
          <p:cNvSpPr txBox="1">
            <a:spLocks/>
          </p:cNvSpPr>
          <p:nvPr/>
        </p:nvSpPr>
        <p:spPr>
          <a:xfrm>
            <a:off x="2411048" y="4485375"/>
            <a:ext cx="4572847" cy="2386757"/>
          </a:xfrm>
          <a:prstGeom prst="rect">
            <a:avLst/>
          </a:prstGeom>
        </p:spPr>
        <p:txBody>
          <a:bodyPr vert="horz" lIns="0" tIns="0" rIns="0" bIns="0" rtlCol="0" anchor="b">
            <a:noAutofit/>
          </a:bodyPr>
          <a:lstStyle>
            <a:lvl1pPr marL="0" indent="0" algn="l" defTabSz="1005840" rtl="0" eaLnBrk="1" latinLnBrk="0" hangingPunct="1">
              <a:lnSpc>
                <a:spcPct val="114000"/>
              </a:lnSpc>
              <a:spcBef>
                <a:spcPts val="800"/>
              </a:spcBef>
              <a:buFont typeface="Arial" panose="020B0604020202020204" pitchFamily="34" charset="0"/>
              <a:buNone/>
              <a:defRPr sz="1800" kern="1200">
                <a:solidFill>
                  <a:schemeClr val="bg1"/>
                </a:solidFill>
                <a:latin typeface="+mj-lt"/>
                <a:ea typeface="+mn-ea"/>
                <a:cs typeface="+mn-cs"/>
              </a:defRPr>
            </a:lvl1pPr>
            <a:lvl2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2pPr>
            <a:lvl3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3pPr>
            <a:lvl4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4pPr>
            <a:lvl5pPr marL="0" indent="0" algn="l" defTabSz="1005840" rtl="0"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171450" lvl="0" indent="-171450">
              <a:lnSpc>
                <a:spcPct val="100000"/>
              </a:lnSpc>
              <a:buFont typeface="Arial" panose="020B0604020202020204" pitchFamily="34" charset="0"/>
              <a:buChar char="•"/>
              <a:defRPr/>
            </a:pP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2" name="Text Placeholder 218"/>
          <p:cNvSpPr txBox="1">
            <a:spLocks/>
          </p:cNvSpPr>
          <p:nvPr/>
        </p:nvSpPr>
        <p:spPr>
          <a:xfrm>
            <a:off x="213701" y="4258855"/>
            <a:ext cx="9295576" cy="400110"/>
          </a:xfrm>
          <a:prstGeom prst="rect">
            <a:avLst/>
          </a:prstGeom>
          <a:solidFill>
            <a:srgbClr val="00B0F0"/>
          </a:solidFill>
        </p:spPr>
        <p:txBody>
          <a:bodyPr wrap="square">
            <a:spAutoFit/>
          </a:bodyPr>
          <a:lstStyle>
            <a:defPPr>
              <a:defRPr lang="en-US"/>
            </a:defPPr>
            <a:lvl1pPr lvl="0" defTabSz="1005840">
              <a:spcBef>
                <a:spcPts val="800"/>
              </a:spcBef>
              <a:defRPr sz="2000">
                <a:solidFill>
                  <a:schemeClr val="bg1"/>
                </a:solidFill>
                <a:latin typeface="Segoe UI Light" panose="020B0502040204020203" pitchFamily="34" charset="0"/>
                <a:cs typeface="Segoe UI Light" panose="020B0502040204020203" pitchFamily="34" charset="0"/>
              </a:defRPr>
            </a:lvl1pPr>
          </a:lstStyle>
          <a:p>
            <a:r>
              <a:rPr lang="en-US" dirty="0"/>
              <a:t>High Level Features:</a:t>
            </a:r>
          </a:p>
        </p:txBody>
      </p:sp>
      <p:sp>
        <p:nvSpPr>
          <p:cNvPr id="2" name="Rectangle 1"/>
          <p:cNvSpPr/>
          <p:nvPr/>
        </p:nvSpPr>
        <p:spPr>
          <a:xfrm>
            <a:off x="7137454" y="856235"/>
            <a:ext cx="4804507" cy="400110"/>
          </a:xfrm>
          <a:prstGeom prst="rect">
            <a:avLst/>
          </a:prstGeom>
          <a:solidFill>
            <a:srgbClr val="00B0F0"/>
          </a:solidFill>
        </p:spPr>
        <p:txBody>
          <a:bodyPr wrap="square">
            <a:spAutoFit/>
          </a:bodyPr>
          <a:lstStyle/>
          <a:p>
            <a:pPr defTabSz="1005840">
              <a:spcBef>
                <a:spcPts val="800"/>
              </a:spcBef>
              <a:defRPr/>
            </a:pPr>
            <a:r>
              <a:rPr lang="en-IN" sz="2000" dirty="0">
                <a:solidFill>
                  <a:schemeClr val="bg1"/>
                </a:solidFill>
                <a:latin typeface="Segoe UI Light" panose="020B0502040204020203" pitchFamily="34" charset="0"/>
                <a:cs typeface="Segoe UI Light" panose="020B0502040204020203" pitchFamily="34" charset="0"/>
              </a:rPr>
              <a:t>Overview:</a:t>
            </a:r>
            <a:endParaRPr lang="en-US" sz="2000" dirty="0">
              <a:solidFill>
                <a:schemeClr val="bg1"/>
              </a:solidFill>
              <a:latin typeface="Segoe UI Light" panose="020B0502040204020203" pitchFamily="34" charset="0"/>
              <a:cs typeface="Segoe UI Light" panose="020B0502040204020203" pitchFamily="34" charset="0"/>
            </a:endParaRPr>
          </a:p>
        </p:txBody>
      </p:sp>
      <p:pic>
        <p:nvPicPr>
          <p:cNvPr id="56" name="Picture 2" descr="C:\Users\nilesh.nagose\Desktop\Click2Cloud\Logo\Final Logo\click2cloud-logo-lightBG-250x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7152" y="112589"/>
            <a:ext cx="754939" cy="60395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84344" y="4721041"/>
            <a:ext cx="9271164" cy="1831271"/>
          </a:xfrm>
          <a:prstGeom prst="rect">
            <a:avLst/>
          </a:prstGeom>
        </p:spPr>
        <p:txBody>
          <a:bodyPr wrap="square">
            <a:spAutoFit/>
          </a:bodyPr>
          <a:lstStyle/>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User can manage kubernetes cluster by using kubernetes dashboard and also </a:t>
            </a:r>
            <a:r>
              <a:rPr lang="en-US" sz="1400" dirty="0">
                <a:latin typeface="Segoe UI Light" panose="020B0502040204020203" pitchFamily="34" charset="0"/>
                <a:cs typeface="Segoe UI Light" panose="020B0502040204020203" pitchFamily="34" charset="0"/>
              </a:rPr>
              <a:t>containerize his application source code by using Click2Cloud Shift’M tool</a:t>
            </a:r>
            <a:r>
              <a:rPr lang="en-IN" sz="1400" dirty="0">
                <a:latin typeface="Segoe UI Light" panose="020B0502040204020203" pitchFamily="34" charset="0"/>
                <a:cs typeface="Segoe UI Light" panose="020B0502040204020203" pitchFamily="34" charset="0"/>
              </a:rPr>
              <a:t>.</a:t>
            </a:r>
            <a:endParaRPr lang="en-US" sz="1400" dirty="0">
              <a:latin typeface="Segoe UI Light" panose="020B0502040204020203" pitchFamily="34" charset="0"/>
              <a:cs typeface="Segoe UI Light" panose="020B0502040204020203" pitchFamily="34" charset="0"/>
            </a:endParaRP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Push application source code docker image into docker registry for future use.</a:t>
            </a: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The main advantage of using Click2Cloud Shift’M tool for building docker images of the source code is the ease of use for developers.</a:t>
            </a:r>
            <a:endParaRPr lang="en-US" sz="1400" dirty="0">
              <a:latin typeface="Segoe UI Light" panose="020B0502040204020203" pitchFamily="34" charset="0"/>
              <a:cs typeface="Segoe UI Light" panose="020B0502040204020203" pitchFamily="34" charset="0"/>
            </a:endParaRPr>
          </a:p>
          <a:p>
            <a:pPr marL="285750" indent="-285750">
              <a:spcBef>
                <a:spcPts val="600"/>
              </a:spcBef>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As a builder image author, you must understand two basic concepts in order to provide the best possible performance: The build process and Shift’M script.</a:t>
            </a:r>
          </a:p>
        </p:txBody>
      </p:sp>
      <p:grpSp>
        <p:nvGrpSpPr>
          <p:cNvPr id="37" name="Group 36">
            <a:extLst>
              <a:ext uri="{FF2B5EF4-FFF2-40B4-BE49-F238E27FC236}">
                <a16:creationId xmlns:a16="http://schemas.microsoft.com/office/drawing/2014/main" id="{B0E4078A-8E83-4FD9-A2EA-E802E77B98E6}"/>
              </a:ext>
            </a:extLst>
          </p:cNvPr>
          <p:cNvGrpSpPr/>
          <p:nvPr/>
        </p:nvGrpSpPr>
        <p:grpSpPr>
          <a:xfrm>
            <a:off x="212265" y="856235"/>
            <a:ext cx="7009018" cy="3047492"/>
            <a:chOff x="1284264" y="1311306"/>
            <a:chExt cx="7800757" cy="5132263"/>
          </a:xfrm>
        </p:grpSpPr>
        <p:sp>
          <p:nvSpPr>
            <p:cNvPr id="38" name="Rectangle 37">
              <a:extLst>
                <a:ext uri="{FF2B5EF4-FFF2-40B4-BE49-F238E27FC236}">
                  <a16:creationId xmlns:a16="http://schemas.microsoft.com/office/drawing/2014/main" id="{968B9131-4289-4076-9D2E-B0E3F8DC9805}"/>
                </a:ext>
              </a:extLst>
            </p:cNvPr>
            <p:cNvSpPr/>
            <p:nvPr/>
          </p:nvSpPr>
          <p:spPr>
            <a:xfrm>
              <a:off x="1397011" y="1516819"/>
              <a:ext cx="2687610" cy="1235788"/>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a:extLst>
                <a:ext uri="{FF2B5EF4-FFF2-40B4-BE49-F238E27FC236}">
                  <a16:creationId xmlns:a16="http://schemas.microsoft.com/office/drawing/2014/main" id="{4E0587D4-D4AA-4954-9892-2C7DD7C677B1}"/>
                </a:ext>
              </a:extLst>
            </p:cNvPr>
            <p:cNvSpPr/>
            <p:nvPr/>
          </p:nvSpPr>
          <p:spPr>
            <a:xfrm>
              <a:off x="1886596" y="3776907"/>
              <a:ext cx="1492467" cy="2247263"/>
            </a:xfrm>
            <a:prstGeom prst="flowChartConnector">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274BCE6-7C6C-47BD-BF0B-A70C9CE74F33}"/>
                </a:ext>
              </a:extLst>
            </p:cNvPr>
            <p:cNvGrpSpPr/>
            <p:nvPr/>
          </p:nvGrpSpPr>
          <p:grpSpPr>
            <a:xfrm>
              <a:off x="1284264" y="1311306"/>
              <a:ext cx="7507849" cy="5105837"/>
              <a:chOff x="2047012" y="1069210"/>
              <a:chExt cx="8958469" cy="4138690"/>
            </a:xfrm>
          </p:grpSpPr>
          <p:cxnSp>
            <p:nvCxnSpPr>
              <p:cNvPr id="97" name="Straight Arrow Connector 96">
                <a:extLst>
                  <a:ext uri="{FF2B5EF4-FFF2-40B4-BE49-F238E27FC236}">
                    <a16:creationId xmlns:a16="http://schemas.microsoft.com/office/drawing/2014/main" id="{E0B49C7F-06C8-4852-B0C4-CB01533839E6}"/>
                  </a:ext>
                </a:extLst>
              </p:cNvPr>
              <p:cNvCxnSpPr>
                <a:cxnSpLocks/>
              </p:cNvCxnSpPr>
              <p:nvPr/>
            </p:nvCxnSpPr>
            <p:spPr>
              <a:xfrm flipH="1" flipV="1">
                <a:off x="7142169" y="2241164"/>
                <a:ext cx="1757843" cy="2319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6" descr="Image result for BitBucket logo icons">
                <a:extLst>
                  <a:ext uri="{FF2B5EF4-FFF2-40B4-BE49-F238E27FC236}">
                    <a16:creationId xmlns:a16="http://schemas.microsoft.com/office/drawing/2014/main" id="{D9F5CCE1-9E2B-4C9D-A1E0-02D58450B3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7934" y="1952612"/>
                <a:ext cx="797634" cy="19004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Image result for on-premise server  icons">
                <a:extLst>
                  <a:ext uri="{FF2B5EF4-FFF2-40B4-BE49-F238E27FC236}">
                    <a16:creationId xmlns:a16="http://schemas.microsoft.com/office/drawing/2014/main" id="{D96EE1DD-E7DB-4F87-B637-8DA21F1A3113}"/>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173122" y="4183020"/>
                <a:ext cx="718732" cy="706344"/>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6FFA77E6-4CDB-4016-AAB0-0819715CCB4D}"/>
                  </a:ext>
                </a:extLst>
              </p:cNvPr>
              <p:cNvSpPr/>
              <p:nvPr/>
            </p:nvSpPr>
            <p:spPr>
              <a:xfrm>
                <a:off x="2047012" y="1069210"/>
                <a:ext cx="8958469" cy="4138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3B018610-E6AE-4B03-9B76-918D1F50A771}"/>
                  </a:ext>
                </a:extLst>
              </p:cNvPr>
              <p:cNvSpPr/>
              <p:nvPr/>
            </p:nvSpPr>
            <p:spPr>
              <a:xfrm>
                <a:off x="5833176" y="1305570"/>
                <a:ext cx="1297042" cy="1514378"/>
              </a:xfrm>
              <a:prstGeom prst="rect">
                <a:avLst/>
              </a:prstGeom>
              <a:solidFill>
                <a:schemeClr val="bg1"/>
              </a:solid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2" name="Picture 20" descr="Image result for cloud icons">
              <a:extLst>
                <a:ext uri="{FF2B5EF4-FFF2-40B4-BE49-F238E27FC236}">
                  <a16:creationId xmlns:a16="http://schemas.microsoft.com/office/drawing/2014/main" id="{F0B4DA5A-C7F4-44A0-A2A5-5B884FF83ED7}"/>
                </a:ext>
              </a:extLst>
            </p:cNvPr>
            <p:cNvPicPr>
              <a:picLocks noChangeAspect="1" noChangeArrowheads="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l="14715" t="28078" r="17898" b="27430"/>
            <a:stretch/>
          </p:blipFill>
          <p:spPr bwMode="auto">
            <a:xfrm>
              <a:off x="6596223" y="2618343"/>
              <a:ext cx="2270452" cy="179597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container image">
              <a:extLst>
                <a:ext uri="{FF2B5EF4-FFF2-40B4-BE49-F238E27FC236}">
                  <a16:creationId xmlns:a16="http://schemas.microsoft.com/office/drawing/2014/main" id="{934DA065-A24D-455F-837F-0883329D59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44740" y="4305054"/>
              <a:ext cx="1782603" cy="93586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Image result for Github logo icons">
              <a:extLst>
                <a:ext uri="{FF2B5EF4-FFF2-40B4-BE49-F238E27FC236}">
                  <a16:creationId xmlns:a16="http://schemas.microsoft.com/office/drawing/2014/main" id="{6316BB7B-F775-448D-B494-514CAEF368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6698" y="2324280"/>
              <a:ext cx="800761" cy="35474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Image result for TFS logo">
              <a:extLst>
                <a:ext uri="{FF2B5EF4-FFF2-40B4-BE49-F238E27FC236}">
                  <a16:creationId xmlns:a16="http://schemas.microsoft.com/office/drawing/2014/main" id="{1D2B9B02-33A2-45C1-AA88-478C2F3B61F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19120" y="2303832"/>
              <a:ext cx="645978" cy="42908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089973F4-03B5-4827-A563-AE3E837026A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01551" y="1409202"/>
              <a:ext cx="1296884" cy="867900"/>
            </a:xfrm>
            <a:prstGeom prst="rect">
              <a:avLst/>
            </a:prstGeom>
          </p:spPr>
        </p:pic>
        <p:cxnSp>
          <p:nvCxnSpPr>
            <p:cNvPr id="54" name="Straight Arrow Connector 53">
              <a:extLst>
                <a:ext uri="{FF2B5EF4-FFF2-40B4-BE49-F238E27FC236}">
                  <a16:creationId xmlns:a16="http://schemas.microsoft.com/office/drawing/2014/main" id="{DA235A09-935D-420F-BFAA-62074A806CE5}"/>
                </a:ext>
              </a:extLst>
            </p:cNvPr>
            <p:cNvCxnSpPr>
              <a:cxnSpLocks/>
              <a:endCxn id="101" idx="3"/>
            </p:cNvCxnSpPr>
            <p:nvPr/>
          </p:nvCxnSpPr>
          <p:spPr>
            <a:xfrm flipH="1">
              <a:off x="5544361" y="2020274"/>
              <a:ext cx="1581268" cy="516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B3DE2E0-A723-4CF2-8531-32E56CF99899}"/>
                </a:ext>
              </a:extLst>
            </p:cNvPr>
            <p:cNvSpPr txBox="1"/>
            <p:nvPr/>
          </p:nvSpPr>
          <p:spPr>
            <a:xfrm>
              <a:off x="6596223" y="4230599"/>
              <a:ext cx="2488798" cy="984816"/>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Cloud Service provider</a:t>
              </a:r>
            </a:p>
            <a:p>
              <a:endParaRPr lang="en-US" dirty="0"/>
            </a:p>
          </p:txBody>
        </p:sp>
        <p:sp>
          <p:nvSpPr>
            <p:cNvPr id="57" name="TextBox 56">
              <a:extLst>
                <a:ext uri="{FF2B5EF4-FFF2-40B4-BE49-F238E27FC236}">
                  <a16:creationId xmlns:a16="http://schemas.microsoft.com/office/drawing/2014/main" id="{6FCA5CD7-CDE7-498A-9636-BBDCE777A305}"/>
                </a:ext>
              </a:extLst>
            </p:cNvPr>
            <p:cNvSpPr txBox="1"/>
            <p:nvPr/>
          </p:nvSpPr>
          <p:spPr>
            <a:xfrm>
              <a:off x="6412407" y="5925244"/>
              <a:ext cx="2455628" cy="51832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Local Docker Infrastructure</a:t>
              </a:r>
            </a:p>
          </p:txBody>
        </p:sp>
        <p:sp>
          <p:nvSpPr>
            <p:cNvPr id="58" name="TextBox 57">
              <a:extLst>
                <a:ext uri="{FF2B5EF4-FFF2-40B4-BE49-F238E27FC236}">
                  <a16:creationId xmlns:a16="http://schemas.microsoft.com/office/drawing/2014/main" id="{EC09D941-0416-4AE9-87B3-4CDAC5686DDF}"/>
                </a:ext>
              </a:extLst>
            </p:cNvPr>
            <p:cNvSpPr txBox="1"/>
            <p:nvPr/>
          </p:nvSpPr>
          <p:spPr>
            <a:xfrm>
              <a:off x="6798840" y="2169271"/>
              <a:ext cx="2214404" cy="518325"/>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Kubernetes Cluster</a:t>
              </a:r>
            </a:p>
          </p:txBody>
        </p:sp>
        <p:sp>
          <p:nvSpPr>
            <p:cNvPr id="59" name="TextBox 58">
              <a:extLst>
                <a:ext uri="{FF2B5EF4-FFF2-40B4-BE49-F238E27FC236}">
                  <a16:creationId xmlns:a16="http://schemas.microsoft.com/office/drawing/2014/main" id="{28AA8DED-92E1-4388-A5C6-98F959F0ADE7}"/>
                </a:ext>
              </a:extLst>
            </p:cNvPr>
            <p:cNvSpPr txBox="1"/>
            <p:nvPr/>
          </p:nvSpPr>
          <p:spPr>
            <a:xfrm>
              <a:off x="4628271" y="2440314"/>
              <a:ext cx="214834" cy="369332"/>
            </a:xfrm>
            <a:prstGeom prst="rect">
              <a:avLst/>
            </a:prstGeom>
            <a:noFill/>
          </p:spPr>
          <p:txBody>
            <a:bodyPr wrap="square" rtlCol="0">
              <a:spAutoFit/>
            </a:bodyPr>
            <a:lstStyle/>
            <a:p>
              <a:endParaRPr lang="en-US" dirty="0"/>
            </a:p>
          </p:txBody>
        </p:sp>
        <p:sp>
          <p:nvSpPr>
            <p:cNvPr id="78" name="TextBox 77">
              <a:extLst>
                <a:ext uri="{FF2B5EF4-FFF2-40B4-BE49-F238E27FC236}">
                  <a16:creationId xmlns:a16="http://schemas.microsoft.com/office/drawing/2014/main" id="{1C0B840E-F825-40E9-873D-C360964B6851}"/>
                </a:ext>
              </a:extLst>
            </p:cNvPr>
            <p:cNvSpPr txBox="1"/>
            <p:nvPr/>
          </p:nvSpPr>
          <p:spPr>
            <a:xfrm>
              <a:off x="4460355" y="2665772"/>
              <a:ext cx="1185666" cy="881152"/>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Kubernetes</a:t>
              </a:r>
              <a:br>
                <a:rPr lang="en-US" sz="1400" dirty="0">
                  <a:latin typeface="Segoe UI Light" panose="020B0502040204020203" pitchFamily="34" charset="0"/>
                  <a:cs typeface="Segoe UI Light" panose="020B0502040204020203" pitchFamily="34" charset="0"/>
                </a:rPr>
              </a:br>
              <a:r>
                <a:rPr lang="en-US" sz="1400" dirty="0">
                  <a:latin typeface="Segoe UI Light" panose="020B0502040204020203" pitchFamily="34" charset="0"/>
                  <a:cs typeface="Segoe UI Light" panose="020B0502040204020203" pitchFamily="34" charset="0"/>
                </a:rPr>
                <a:t>Dashboard</a:t>
              </a:r>
            </a:p>
          </p:txBody>
        </p:sp>
        <p:sp>
          <p:nvSpPr>
            <p:cNvPr id="91" name="TextBox 90">
              <a:extLst>
                <a:ext uri="{FF2B5EF4-FFF2-40B4-BE49-F238E27FC236}">
                  <a16:creationId xmlns:a16="http://schemas.microsoft.com/office/drawing/2014/main" id="{458E392C-C54D-4122-B729-155A827E1B49}"/>
                </a:ext>
              </a:extLst>
            </p:cNvPr>
            <p:cNvSpPr txBox="1"/>
            <p:nvPr/>
          </p:nvSpPr>
          <p:spPr>
            <a:xfrm>
              <a:off x="2128404" y="5231058"/>
              <a:ext cx="1036124" cy="673823"/>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Shift’M</a:t>
              </a:r>
            </a:p>
          </p:txBody>
        </p:sp>
        <p:sp>
          <p:nvSpPr>
            <p:cNvPr id="92" name="Rectangle 91">
              <a:extLst>
                <a:ext uri="{FF2B5EF4-FFF2-40B4-BE49-F238E27FC236}">
                  <a16:creationId xmlns:a16="http://schemas.microsoft.com/office/drawing/2014/main" id="{BA7311E9-9D3E-473F-B99A-BA031A045CA8}"/>
                </a:ext>
              </a:extLst>
            </p:cNvPr>
            <p:cNvSpPr/>
            <p:nvPr/>
          </p:nvSpPr>
          <p:spPr>
            <a:xfrm>
              <a:off x="1536698" y="1655691"/>
              <a:ext cx="2369523" cy="570625"/>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grpSp>
      <p:sp>
        <p:nvSpPr>
          <p:cNvPr id="8" name="Rectangle 7">
            <a:extLst>
              <a:ext uri="{FF2B5EF4-FFF2-40B4-BE49-F238E27FC236}">
                <a16:creationId xmlns:a16="http://schemas.microsoft.com/office/drawing/2014/main" id="{6BC5CB15-9620-48F1-8590-EBA3921211B5}"/>
              </a:ext>
            </a:extLst>
          </p:cNvPr>
          <p:cNvSpPr/>
          <p:nvPr/>
        </p:nvSpPr>
        <p:spPr>
          <a:xfrm>
            <a:off x="7134734" y="1417183"/>
            <a:ext cx="4807227" cy="1908215"/>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sz="1400" dirty="0">
                <a:latin typeface="Segoe UI Light" panose="020B0502040204020203" pitchFamily="34" charset="0"/>
                <a:cs typeface="Segoe UI Light" panose="020B0502040204020203" pitchFamily="34" charset="0"/>
              </a:rPr>
              <a:t>Click2Cloud Shift’M is a tool that makes it easy to containerize your source code and push created docker image into your registry.</a:t>
            </a:r>
          </a:p>
          <a:p>
            <a:pPr marL="285750" indent="-285750">
              <a:spcBef>
                <a:spcPts val="1200"/>
              </a:spcBef>
              <a:spcAft>
                <a:spcPts val="1200"/>
              </a:spcAft>
              <a:buFont typeface="Arial" panose="020B0604020202020204" pitchFamily="34" charset="0"/>
              <a:buChar char="•"/>
            </a:pPr>
            <a:r>
              <a:rPr lang="en-IN" sz="1400" dirty="0">
                <a:latin typeface="Segoe UI Light" panose="020B0502040204020203" pitchFamily="34" charset="0"/>
                <a:cs typeface="Segoe UI Light" panose="020B0502040204020203" pitchFamily="34" charset="0"/>
              </a:rPr>
              <a:t>User can containerize the web app/</a:t>
            </a:r>
            <a:r>
              <a:rPr lang="en-IN" sz="1400" dirty="0" err="1">
                <a:latin typeface="Segoe UI Light" panose="020B0502040204020203" pitchFamily="34" charset="0"/>
                <a:cs typeface="Segoe UI Light" panose="020B0502040204020203" pitchFamily="34" charset="0"/>
              </a:rPr>
              <a:t>api</a:t>
            </a:r>
            <a:r>
              <a:rPr lang="en-IN" sz="1400" dirty="0">
                <a:latin typeface="Segoe UI Light" panose="020B0502040204020203" pitchFamily="34" charset="0"/>
                <a:cs typeface="Segoe UI Light" panose="020B0502040204020203" pitchFamily="34" charset="0"/>
              </a:rPr>
              <a:t>, by providing just the git source repo, and using Click2Cloud builder images for Python, Perl, Ruby, </a:t>
            </a:r>
            <a:r>
              <a:rPr lang="en-IN" sz="1400" dirty="0" err="1">
                <a:latin typeface="Segoe UI Light" panose="020B0502040204020203" pitchFamily="34" charset="0"/>
                <a:cs typeface="Segoe UI Light" panose="020B0502040204020203" pitchFamily="34" charset="0"/>
              </a:rPr>
              <a:t>NodeJs</a:t>
            </a:r>
            <a:r>
              <a:rPr lang="en-IN" sz="1400" dirty="0">
                <a:latin typeface="Segoe UI Light" panose="020B0502040204020203" pitchFamily="34" charset="0"/>
                <a:cs typeface="Segoe UI Light" panose="020B0502040204020203" pitchFamily="34" charset="0"/>
              </a:rPr>
              <a:t>, .NET Core 2.0, .NET Legacy and much more.</a:t>
            </a:r>
            <a:endParaRPr lang="en-US" sz="1400" dirty="0">
              <a:latin typeface="Segoe UI Light" panose="020B0502040204020203" pitchFamily="34" charset="0"/>
              <a:cs typeface="Segoe UI Light" panose="020B0502040204020203" pitchFamily="34" charset="0"/>
            </a:endParaRPr>
          </a:p>
        </p:txBody>
      </p:sp>
      <p:grpSp>
        <p:nvGrpSpPr>
          <p:cNvPr id="60" name="Group 59">
            <a:extLst>
              <a:ext uri="{FF2B5EF4-FFF2-40B4-BE49-F238E27FC236}">
                <a16:creationId xmlns:a16="http://schemas.microsoft.com/office/drawing/2014/main" id="{1B13B018-A8AE-4519-96AC-F59E097CA95A}"/>
              </a:ext>
            </a:extLst>
          </p:cNvPr>
          <p:cNvGrpSpPr/>
          <p:nvPr/>
        </p:nvGrpSpPr>
        <p:grpSpPr>
          <a:xfrm>
            <a:off x="5254998" y="1895173"/>
            <a:ext cx="1613446" cy="697964"/>
            <a:chOff x="5027521" y="1877809"/>
            <a:chExt cx="1825789" cy="703628"/>
          </a:xfrm>
        </p:grpSpPr>
        <p:grpSp>
          <p:nvGrpSpPr>
            <p:cNvPr id="62" name="Group 61">
              <a:extLst>
                <a:ext uri="{FF2B5EF4-FFF2-40B4-BE49-F238E27FC236}">
                  <a16:creationId xmlns:a16="http://schemas.microsoft.com/office/drawing/2014/main" id="{0C43E57F-23DE-4CCC-A754-C7639CA1F403}"/>
                </a:ext>
              </a:extLst>
            </p:cNvPr>
            <p:cNvGrpSpPr/>
            <p:nvPr/>
          </p:nvGrpSpPr>
          <p:grpSpPr>
            <a:xfrm>
              <a:off x="5027521" y="1877809"/>
              <a:ext cx="1256213" cy="658526"/>
              <a:chOff x="5027521" y="1877809"/>
              <a:chExt cx="1256213" cy="658526"/>
            </a:xfrm>
          </p:grpSpPr>
          <p:pic>
            <p:nvPicPr>
              <p:cNvPr id="66" name="Picture 2" descr="Image result for amazon cloud">
                <a:extLst>
                  <a:ext uri="{FF2B5EF4-FFF2-40B4-BE49-F238E27FC236}">
                    <a16:creationId xmlns:a16="http://schemas.microsoft.com/office/drawing/2014/main" id="{7385A027-51E1-481C-BE7C-60A515DCEC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7874" y="1877809"/>
                <a:ext cx="637196" cy="2396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8" descr="Image result for alibaba cloud transparent logo">
                <a:extLst>
                  <a:ext uri="{FF2B5EF4-FFF2-40B4-BE49-F238E27FC236}">
                    <a16:creationId xmlns:a16="http://schemas.microsoft.com/office/drawing/2014/main" id="{4A894FBE-5E43-4526-BFCA-1A6779B91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7521" y="1992056"/>
                <a:ext cx="556247" cy="38937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8" descr="Image result for azure transparent logo">
                <a:extLst>
                  <a:ext uri="{FF2B5EF4-FFF2-40B4-BE49-F238E27FC236}">
                    <a16:creationId xmlns:a16="http://schemas.microsoft.com/office/drawing/2014/main" id="{E35CB27E-3873-471C-9110-AEC544C74B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9956" y="2249964"/>
                <a:ext cx="623778" cy="286371"/>
              </a:xfrm>
              <a:prstGeom prst="rect">
                <a:avLst/>
              </a:prstGeom>
              <a:noFill/>
              <a:extLst>
                <a:ext uri="{909E8E84-426E-40DD-AFC4-6F175D3DCCD1}">
                  <a14:hiddenFill xmlns:a14="http://schemas.microsoft.com/office/drawing/2010/main">
                    <a:solidFill>
                      <a:srgbClr val="FFFFFF"/>
                    </a:solidFill>
                  </a14:hiddenFill>
                </a:ext>
              </a:extLst>
            </p:spPr>
          </p:pic>
        </p:grpSp>
        <p:pic>
          <p:nvPicPr>
            <p:cNvPr id="64" name="Picture 20" descr="Image result for huawei logo">
              <a:extLst>
                <a:ext uri="{FF2B5EF4-FFF2-40B4-BE49-F238E27FC236}">
                  <a16:creationId xmlns:a16="http://schemas.microsoft.com/office/drawing/2014/main" id="{64108CA8-D961-4E74-AB2A-25C72D43AD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0415" y="2121766"/>
              <a:ext cx="612895" cy="4596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68" name="Picture 20" descr="Image result for docker transparent logo">
            <a:extLst>
              <a:ext uri="{FF2B5EF4-FFF2-40B4-BE49-F238E27FC236}">
                <a16:creationId xmlns:a16="http://schemas.microsoft.com/office/drawing/2014/main" id="{CA2F7BAB-E958-46C1-8F2A-10D4A72BD1D8}"/>
              </a:ext>
            </a:extLst>
          </p:cNvPr>
          <p:cNvPicPr>
            <a:picLocks noChangeAspect="1" noChangeArrowheads="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1045" y="2967135"/>
            <a:ext cx="396239" cy="396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F525D9-E2C3-4205-BD36-A57E30A9E6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11838" y="1072859"/>
            <a:ext cx="673077" cy="673077"/>
          </a:xfrm>
          <a:prstGeom prst="rect">
            <a:avLst/>
          </a:prstGeom>
        </p:spPr>
      </p:pic>
      <p:cxnSp>
        <p:nvCxnSpPr>
          <p:cNvPr id="77" name="Straight Arrow Connector 76">
            <a:extLst>
              <a:ext uri="{FF2B5EF4-FFF2-40B4-BE49-F238E27FC236}">
                <a16:creationId xmlns:a16="http://schemas.microsoft.com/office/drawing/2014/main" id="{BCC79D0C-37B6-4C77-B5C5-703321C92478}"/>
              </a:ext>
            </a:extLst>
          </p:cNvPr>
          <p:cNvCxnSpPr>
            <a:cxnSpLocks/>
          </p:cNvCxnSpPr>
          <p:nvPr/>
        </p:nvCxnSpPr>
        <p:spPr>
          <a:xfrm flipH="1" flipV="1">
            <a:off x="4052807" y="1638088"/>
            <a:ext cx="1021454" cy="5805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1E50FD4-9A0B-4523-B5C5-DE3FC3146EEF}"/>
              </a:ext>
            </a:extLst>
          </p:cNvPr>
          <p:cNvCxnSpPr>
            <a:cxnSpLocks/>
            <a:endCxn id="39" idx="0"/>
          </p:cNvCxnSpPr>
          <p:nvPr/>
        </p:nvCxnSpPr>
        <p:spPr>
          <a:xfrm>
            <a:off x="1415738" y="1712067"/>
            <a:ext cx="8220" cy="6082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8CB9146-67AC-4310-A6FA-A8AC5DEF254C}"/>
              </a:ext>
            </a:extLst>
          </p:cNvPr>
          <p:cNvSpPr/>
          <p:nvPr/>
        </p:nvSpPr>
        <p:spPr>
          <a:xfrm>
            <a:off x="2920163" y="2754600"/>
            <a:ext cx="1317967" cy="733800"/>
          </a:xfrm>
          <a:prstGeom prst="rect">
            <a:avLst/>
          </a:prstGeom>
          <a:solidFill>
            <a:srgbClr val="FFFFFF"/>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 name="Picture 20" descr="Image result for docker transparent logo">
            <a:extLst>
              <a:ext uri="{FF2B5EF4-FFF2-40B4-BE49-F238E27FC236}">
                <a16:creationId xmlns:a16="http://schemas.microsoft.com/office/drawing/2014/main" id="{56810AE2-5F60-47BD-A448-B9BDF96C67B3}"/>
              </a:ext>
            </a:extLst>
          </p:cNvPr>
          <p:cNvPicPr>
            <a:picLocks noChangeAspect="1" noChangeArrowheads="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90172" y="2754600"/>
            <a:ext cx="816978" cy="396239"/>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105">
            <a:extLst>
              <a:ext uri="{FF2B5EF4-FFF2-40B4-BE49-F238E27FC236}">
                <a16:creationId xmlns:a16="http://schemas.microsoft.com/office/drawing/2014/main" id="{C1C5E59F-CE4D-4546-9BEC-65A237AEDCF1}"/>
              </a:ext>
            </a:extLst>
          </p:cNvPr>
          <p:cNvSpPr/>
          <p:nvPr/>
        </p:nvSpPr>
        <p:spPr>
          <a:xfrm>
            <a:off x="2973403" y="3118498"/>
            <a:ext cx="1234032" cy="33883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Repository</a:t>
            </a:r>
          </a:p>
        </p:txBody>
      </p:sp>
      <p:cxnSp>
        <p:nvCxnSpPr>
          <p:cNvPr id="2069" name="Straight Arrow Connector 2068">
            <a:extLst>
              <a:ext uri="{FF2B5EF4-FFF2-40B4-BE49-F238E27FC236}">
                <a16:creationId xmlns:a16="http://schemas.microsoft.com/office/drawing/2014/main" id="{C61764BF-9A57-48B4-B091-4FF9382986FB}"/>
              </a:ext>
            </a:extLst>
          </p:cNvPr>
          <p:cNvCxnSpPr>
            <a:endCxn id="104" idx="1"/>
          </p:cNvCxnSpPr>
          <p:nvPr/>
        </p:nvCxnSpPr>
        <p:spPr>
          <a:xfrm>
            <a:off x="2094452" y="2967135"/>
            <a:ext cx="825711" cy="154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1" name="Straight Arrow Connector 2070">
            <a:extLst>
              <a:ext uri="{FF2B5EF4-FFF2-40B4-BE49-F238E27FC236}">
                <a16:creationId xmlns:a16="http://schemas.microsoft.com/office/drawing/2014/main" id="{DA479508-B36F-4145-B431-2D571E4B1C40}"/>
              </a:ext>
            </a:extLst>
          </p:cNvPr>
          <p:cNvCxnSpPr>
            <a:stCxn id="105" idx="0"/>
            <a:endCxn id="78" idx="2"/>
          </p:cNvCxnSpPr>
          <p:nvPr/>
        </p:nvCxnSpPr>
        <p:spPr>
          <a:xfrm flipV="1">
            <a:off x="3598661" y="2183725"/>
            <a:ext cx="1" cy="570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73" name="Straight Arrow Connector 2072">
            <a:extLst>
              <a:ext uri="{FF2B5EF4-FFF2-40B4-BE49-F238E27FC236}">
                <a16:creationId xmlns:a16="http://schemas.microsoft.com/office/drawing/2014/main" id="{0937D5CE-945D-4B2F-8A4B-65FC5554A850}"/>
              </a:ext>
            </a:extLst>
          </p:cNvPr>
          <p:cNvCxnSpPr>
            <a:stCxn id="101" idx="1"/>
            <a:endCxn id="39" idx="7"/>
          </p:cNvCxnSpPr>
          <p:nvPr/>
        </p:nvCxnSpPr>
        <p:spPr>
          <a:xfrm flipH="1">
            <a:off x="1898069" y="1584061"/>
            <a:ext cx="1165225" cy="931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514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445</Words>
  <Application>Microsoft Office PowerPoint</Application>
  <PresentationFormat>Widescreen</PresentationFormat>
  <Paragraphs>43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Grishma Kulkarni</dc:creator>
  <cp:lastModifiedBy>Sachin Jagtap</cp:lastModifiedBy>
  <cp:revision>145</cp:revision>
  <dcterms:created xsi:type="dcterms:W3CDTF">2017-09-21T06:15:40Z</dcterms:created>
  <dcterms:modified xsi:type="dcterms:W3CDTF">2018-05-31T10:36:48Z</dcterms:modified>
</cp:coreProperties>
</file>